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78" r:id="rId5"/>
    <p:sldId id="279" r:id="rId6"/>
    <p:sldId id="263" r:id="rId7"/>
    <p:sldId id="264" r:id="rId8"/>
    <p:sldId id="269" r:id="rId9"/>
    <p:sldId id="270" r:id="rId10"/>
    <p:sldId id="275" r:id="rId11"/>
    <p:sldId id="276" r:id="rId12"/>
    <p:sldId id="277" r:id="rId13"/>
  </p:sldIdLst>
  <p:sldSz cx="5321300" cy="7556500"/>
  <p:notesSz cx="6858000" cy="9144000"/>
  <p:embeddedFontLst>
    <p:embeddedFont>
      <p:font typeface="Canva Sans" panose="020B0604020202020204" charset="0"/>
      <p:regular r:id="rId14"/>
    </p:embeddedFont>
    <p:embeddedFont>
      <p:font typeface="Canva Sans Bold" panose="020B0604020202020204" charset="0"/>
      <p:regular r:id="rId15"/>
    </p:embeddedFont>
    <p:embeddedFont>
      <p:font typeface="Canva Sans Italics" panose="020B0604020202020204" charset="0"/>
      <p:regular r:id="rId16"/>
    </p:embeddedFont>
    <p:embeddedFont>
      <p:font typeface="Montserrat Bold" panose="00000800000000000000" pitchFamily="2" charset="0"/>
      <p:regular r:id="rId17"/>
      <p:bold r:id="rId1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5E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95" d="100"/>
          <a:sy n="95" d="100"/>
        </p:scale>
        <p:origin x="325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3692941" y="4297437"/>
            <a:ext cx="1102259" cy="825252"/>
          </a:xfrm>
          <a:custGeom>
            <a:avLst/>
            <a:gdLst/>
            <a:ahLst/>
            <a:cxnLst/>
            <a:rect l="l" t="t" r="r" b="b"/>
            <a:pathLst>
              <a:path w="1102259" h="825252">
                <a:moveTo>
                  <a:pt x="0" y="0"/>
                </a:moveTo>
                <a:lnTo>
                  <a:pt x="1102259" y="0"/>
                </a:lnTo>
                <a:lnTo>
                  <a:pt x="1102259" y="825252"/>
                </a:lnTo>
                <a:lnTo>
                  <a:pt x="0" y="825252"/>
                </a:lnTo>
                <a:lnTo>
                  <a:pt x="0" y="0"/>
                </a:lnTo>
                <a:close/>
              </a:path>
            </a:pathLst>
          </a:custGeom>
          <a:blipFill>
            <a:blip r:embed="rId2"/>
            <a:stretch>
              <a:fillRect/>
            </a:stretch>
          </a:blipFill>
        </p:spPr>
        <p:txBody>
          <a:bodyPr/>
          <a:lstStyle/>
          <a:p>
            <a:endParaRPr lang="en-GB"/>
          </a:p>
        </p:txBody>
      </p:sp>
      <p:grpSp>
        <p:nvGrpSpPr>
          <p:cNvPr id="3" name="Group 3"/>
          <p:cNvGrpSpPr/>
          <p:nvPr/>
        </p:nvGrpSpPr>
        <p:grpSpPr>
          <a:xfrm>
            <a:off x="0" y="2437311"/>
            <a:ext cx="4795200" cy="1598400"/>
            <a:chOff x="0" y="0"/>
            <a:chExt cx="3183938" cy="812800"/>
          </a:xfrm>
        </p:grpSpPr>
        <p:sp>
          <p:nvSpPr>
            <p:cNvPr id="4" name="Freeform 4"/>
            <p:cNvSpPr/>
            <p:nvPr/>
          </p:nvSpPr>
          <p:spPr>
            <a:xfrm>
              <a:off x="0" y="0"/>
              <a:ext cx="3183938" cy="812800"/>
            </a:xfrm>
            <a:custGeom>
              <a:avLst/>
              <a:gdLst/>
              <a:ahLst/>
              <a:cxnLst/>
              <a:rect l="l" t="t" r="r" b="b"/>
              <a:pathLst>
                <a:path w="3183938" h="812800">
                  <a:moveTo>
                    <a:pt x="32148" y="0"/>
                  </a:moveTo>
                  <a:lnTo>
                    <a:pt x="3151790" y="0"/>
                  </a:lnTo>
                  <a:cubicBezTo>
                    <a:pt x="3169545" y="0"/>
                    <a:pt x="3183938" y="14393"/>
                    <a:pt x="3183938" y="32148"/>
                  </a:cubicBezTo>
                  <a:lnTo>
                    <a:pt x="3183938" y="780652"/>
                  </a:lnTo>
                  <a:cubicBezTo>
                    <a:pt x="3183938" y="798407"/>
                    <a:pt x="3169545" y="812800"/>
                    <a:pt x="3151790" y="812800"/>
                  </a:cubicBezTo>
                  <a:lnTo>
                    <a:pt x="32148" y="812800"/>
                  </a:lnTo>
                  <a:cubicBezTo>
                    <a:pt x="14393" y="812800"/>
                    <a:pt x="0" y="798407"/>
                    <a:pt x="0" y="780652"/>
                  </a:cubicBezTo>
                  <a:lnTo>
                    <a:pt x="0" y="32148"/>
                  </a:lnTo>
                  <a:cubicBezTo>
                    <a:pt x="0" y="14393"/>
                    <a:pt x="14393" y="0"/>
                    <a:pt x="32148" y="0"/>
                  </a:cubicBezTo>
                  <a:close/>
                </a:path>
              </a:pathLst>
            </a:custGeom>
            <a:solidFill>
              <a:srgbClr val="025EA3"/>
            </a:solidFill>
          </p:spPr>
          <p:txBody>
            <a:bodyPr/>
            <a:lstStyle/>
            <a:p>
              <a:endParaRPr lang="en-GB"/>
            </a:p>
          </p:txBody>
        </p:sp>
        <p:sp>
          <p:nvSpPr>
            <p:cNvPr id="5" name="TextBox 5"/>
            <p:cNvSpPr txBox="1"/>
            <p:nvPr/>
          </p:nvSpPr>
          <p:spPr>
            <a:xfrm>
              <a:off x="0" y="-19050"/>
              <a:ext cx="3183938" cy="831850"/>
            </a:xfrm>
            <a:prstGeom prst="rect">
              <a:avLst/>
            </a:prstGeom>
          </p:spPr>
          <p:txBody>
            <a:bodyPr lIns="50800" tIns="50800" rIns="50800" bIns="50800" rtlCol="0" anchor="ctr"/>
            <a:lstStyle/>
            <a:p>
              <a:pPr algn="ctr">
                <a:lnSpc>
                  <a:spcPts val="1399"/>
                </a:lnSpc>
                <a:spcBef>
                  <a:spcPct val="0"/>
                </a:spcBef>
              </a:pPr>
              <a:endParaRPr/>
            </a:p>
          </p:txBody>
        </p:sp>
      </p:grpSp>
      <p:sp>
        <p:nvSpPr>
          <p:cNvPr id="6" name="TextBox 6"/>
          <p:cNvSpPr txBox="1"/>
          <p:nvPr/>
        </p:nvSpPr>
        <p:spPr>
          <a:xfrm>
            <a:off x="532800" y="2809791"/>
            <a:ext cx="4262400" cy="815341"/>
          </a:xfrm>
          <a:prstGeom prst="rect">
            <a:avLst/>
          </a:prstGeom>
        </p:spPr>
        <p:txBody>
          <a:bodyPr lIns="0" tIns="0" rIns="0" bIns="0" rtlCol="0" anchor="t">
            <a:spAutoFit/>
          </a:bodyPr>
          <a:lstStyle/>
          <a:p>
            <a:pPr algn="l">
              <a:lnSpc>
                <a:spcPts val="3359"/>
              </a:lnSpc>
            </a:pPr>
            <a:r>
              <a:rPr lang="en-US" sz="2399" b="1">
                <a:solidFill>
                  <a:srgbClr val="FFFFFF"/>
                </a:solidFill>
                <a:latin typeface="Canva Sans Bold"/>
                <a:ea typeface="Canva Sans Bold"/>
                <a:cs typeface="Canva Sans Bold"/>
                <a:sym typeface="Canva Sans Bold"/>
              </a:rPr>
              <a:t>Introduction to Hubs</a:t>
            </a:r>
          </a:p>
          <a:p>
            <a:pPr algn="l">
              <a:lnSpc>
                <a:spcPts val="3359"/>
              </a:lnSpc>
            </a:pPr>
            <a:r>
              <a:rPr lang="en-US" sz="2399" b="1">
                <a:solidFill>
                  <a:srgbClr val="FFFFFF"/>
                </a:solidFill>
                <a:latin typeface="Canva Sans Bold"/>
                <a:ea typeface="Canva Sans Bold"/>
                <a:cs typeface="Canva Sans Bold"/>
                <a:sym typeface="Canva Sans Bold"/>
              </a:rPr>
              <a:t>for Foundation Doctors</a:t>
            </a:r>
          </a:p>
        </p:txBody>
      </p:sp>
      <p:sp>
        <p:nvSpPr>
          <p:cNvPr id="7" name="TextBox 7"/>
          <p:cNvSpPr txBox="1"/>
          <p:nvPr/>
        </p:nvSpPr>
        <p:spPr>
          <a:xfrm>
            <a:off x="532800" y="4268862"/>
            <a:ext cx="3035316" cy="219853"/>
          </a:xfrm>
          <a:prstGeom prst="rect">
            <a:avLst/>
          </a:prstGeom>
        </p:spPr>
        <p:txBody>
          <a:bodyPr lIns="0" tIns="0" rIns="0" bIns="0" rtlCol="0" anchor="t">
            <a:spAutoFit/>
          </a:bodyPr>
          <a:lstStyle/>
          <a:p>
            <a:pPr algn="l">
              <a:lnSpc>
                <a:spcPts val="1794"/>
              </a:lnSpc>
              <a:spcBef>
                <a:spcPct val="0"/>
              </a:spcBef>
            </a:pPr>
            <a:r>
              <a:rPr lang="en-US" sz="1281" b="1">
                <a:solidFill>
                  <a:srgbClr val="000000"/>
                </a:solidFill>
                <a:latin typeface="Canva Sans Bold"/>
                <a:ea typeface="Canva Sans Bold"/>
                <a:cs typeface="Canva Sans Bold"/>
                <a:sym typeface="Canva Sans Bold"/>
              </a:rPr>
              <a:t>EAFS West</a:t>
            </a:r>
          </a:p>
        </p:txBody>
      </p:sp>
      <p:sp>
        <p:nvSpPr>
          <p:cNvPr id="8" name="TextBox 8"/>
          <p:cNvSpPr txBox="1"/>
          <p:nvPr/>
        </p:nvSpPr>
        <p:spPr>
          <a:xfrm>
            <a:off x="532800" y="4520792"/>
            <a:ext cx="3956650" cy="1355499"/>
          </a:xfrm>
          <a:prstGeom prst="rect">
            <a:avLst/>
          </a:prstGeom>
        </p:spPr>
        <p:txBody>
          <a:bodyPr wrap="square" lIns="0" tIns="0" rIns="0" bIns="0" rtlCol="0" anchor="t">
            <a:spAutoFit/>
          </a:bodyPr>
          <a:lstStyle/>
          <a:p>
            <a:pPr algn="l">
              <a:lnSpc>
                <a:spcPct val="150000"/>
              </a:lnSpc>
            </a:pPr>
            <a:r>
              <a:rPr lang="en-US" sz="1200" dirty="0">
                <a:solidFill>
                  <a:srgbClr val="000000"/>
                </a:solidFill>
                <a:latin typeface="Canva Sans"/>
                <a:ea typeface="Canva Sans"/>
                <a:cs typeface="Canva Sans"/>
                <a:sym typeface="Canva Sans"/>
              </a:rPr>
              <a:t>Addenbrookes’ Hospital (CUH)</a:t>
            </a:r>
          </a:p>
          <a:p>
            <a:pPr algn="l">
              <a:lnSpc>
                <a:spcPct val="150000"/>
              </a:lnSpc>
            </a:pPr>
            <a:r>
              <a:rPr lang="en-US" sz="1200" dirty="0">
                <a:solidFill>
                  <a:srgbClr val="000000"/>
                </a:solidFill>
                <a:latin typeface="Canva Sans"/>
                <a:ea typeface="Canva Sans"/>
                <a:cs typeface="Canva Sans"/>
                <a:sym typeface="Canva Sans"/>
              </a:rPr>
              <a:t>Royal Papworth Hospital (RPH)</a:t>
            </a:r>
          </a:p>
          <a:p>
            <a:pPr algn="l">
              <a:lnSpc>
                <a:spcPct val="150000"/>
              </a:lnSpc>
            </a:pPr>
            <a:r>
              <a:rPr lang="en-US" sz="1200" dirty="0">
                <a:solidFill>
                  <a:srgbClr val="000000"/>
                </a:solidFill>
                <a:latin typeface="Canva Sans"/>
                <a:ea typeface="Canva Sans"/>
                <a:cs typeface="Canva Sans"/>
                <a:sym typeface="Canva Sans"/>
              </a:rPr>
              <a:t>Peterborough City Hospital (NWAFT)</a:t>
            </a:r>
          </a:p>
          <a:p>
            <a:pPr algn="l">
              <a:lnSpc>
                <a:spcPct val="150000"/>
              </a:lnSpc>
            </a:pPr>
            <a:r>
              <a:rPr lang="en-US" sz="1200" dirty="0">
                <a:solidFill>
                  <a:srgbClr val="000000"/>
                </a:solidFill>
                <a:latin typeface="Canva Sans"/>
                <a:ea typeface="Canva Sans"/>
                <a:cs typeface="Canva Sans"/>
                <a:sym typeface="Canva Sans"/>
              </a:rPr>
              <a:t>Hinchingbrooke Hospital (NWAFT)</a:t>
            </a:r>
          </a:p>
          <a:p>
            <a:pPr algn="l">
              <a:lnSpc>
                <a:spcPct val="150000"/>
              </a:lnSpc>
            </a:pPr>
            <a:r>
              <a:rPr lang="en-US" sz="1200" dirty="0">
                <a:solidFill>
                  <a:srgbClr val="000000"/>
                </a:solidFill>
                <a:latin typeface="Canva Sans"/>
                <a:ea typeface="Canva Sans"/>
                <a:cs typeface="Canva Sans"/>
                <a:sym typeface="Canva Sans"/>
              </a:rPr>
              <a:t>Queen Elizabeth Hospital King’s Lynn (QEHKL)</a:t>
            </a:r>
          </a:p>
        </p:txBody>
      </p:sp>
      <p:sp>
        <p:nvSpPr>
          <p:cNvPr id="9" name="TextBox 9"/>
          <p:cNvSpPr txBox="1"/>
          <p:nvPr/>
        </p:nvSpPr>
        <p:spPr>
          <a:xfrm>
            <a:off x="532800" y="6905116"/>
            <a:ext cx="4262400" cy="95885"/>
          </a:xfrm>
          <a:prstGeom prst="rect">
            <a:avLst/>
          </a:prstGeom>
        </p:spPr>
        <p:txBody>
          <a:bodyPr lIns="0" tIns="0" rIns="0" bIns="0" rtlCol="0" anchor="t">
            <a:spAutoFit/>
          </a:bodyPr>
          <a:lstStyle/>
          <a:p>
            <a:pPr algn="ctr">
              <a:lnSpc>
                <a:spcPts val="839"/>
              </a:lnSpc>
            </a:pPr>
            <a:r>
              <a:rPr lang="en-US" sz="599">
                <a:solidFill>
                  <a:srgbClr val="000000"/>
                </a:solidFill>
                <a:latin typeface="Canva Sans"/>
                <a:ea typeface="Canva Sans"/>
                <a:cs typeface="Canva Sans"/>
                <a:sym typeface="Canva Sans"/>
              </a:rPr>
              <a:t>Compiled by EAFS Hub Champions (updated March 2025)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6B18"/>
        </a:solidFill>
        <a:effectLst/>
      </p:bgPr>
    </p:bg>
    <p:spTree>
      <p:nvGrpSpPr>
        <p:cNvPr id="1" name=""/>
        <p:cNvGrpSpPr/>
        <p:nvPr/>
      </p:nvGrpSpPr>
      <p:grpSpPr>
        <a:xfrm>
          <a:off x="0" y="0"/>
          <a:ext cx="0" cy="0"/>
          <a:chOff x="0" y="0"/>
          <a:chExt cx="0" cy="0"/>
        </a:xfrm>
      </p:grpSpPr>
      <p:sp>
        <p:nvSpPr>
          <p:cNvPr id="3" name="TextBox 3"/>
          <p:cNvSpPr txBox="1"/>
          <p:nvPr/>
        </p:nvSpPr>
        <p:spPr>
          <a:xfrm>
            <a:off x="532800" y="498540"/>
            <a:ext cx="4262400" cy="330201"/>
          </a:xfrm>
          <a:prstGeom prst="rect">
            <a:avLst/>
          </a:prstGeom>
        </p:spPr>
        <p:txBody>
          <a:bodyPr lIns="0" tIns="0" rIns="0" bIns="0" rtlCol="0" anchor="t">
            <a:spAutoFit/>
          </a:bodyPr>
          <a:lstStyle/>
          <a:p>
            <a:pPr algn="l">
              <a:lnSpc>
                <a:spcPts val="2799"/>
              </a:lnSpc>
            </a:pPr>
            <a:r>
              <a:rPr lang="en-US" sz="1999" b="1">
                <a:solidFill>
                  <a:srgbClr val="FFFFFF"/>
                </a:solidFill>
                <a:latin typeface="Montserrat Bold"/>
                <a:ea typeface="Montserrat Bold"/>
                <a:cs typeface="Montserrat Bold"/>
                <a:sym typeface="Montserrat Bold"/>
              </a:rPr>
              <a:t>APRIL</a:t>
            </a:r>
          </a:p>
        </p:txBody>
      </p:sp>
      <p:sp>
        <p:nvSpPr>
          <p:cNvPr id="5" name="TextBox 5"/>
          <p:cNvSpPr txBox="1"/>
          <p:nvPr/>
        </p:nvSpPr>
        <p:spPr>
          <a:xfrm>
            <a:off x="532800" y="3785367"/>
            <a:ext cx="4262400" cy="330201"/>
          </a:xfrm>
          <a:prstGeom prst="rect">
            <a:avLst/>
          </a:prstGeom>
        </p:spPr>
        <p:txBody>
          <a:bodyPr lIns="0" tIns="0" rIns="0" bIns="0" rtlCol="0" anchor="t">
            <a:spAutoFit/>
          </a:bodyPr>
          <a:lstStyle/>
          <a:p>
            <a:pPr algn="l">
              <a:lnSpc>
                <a:spcPts val="2799"/>
              </a:lnSpc>
            </a:pPr>
            <a:r>
              <a:rPr lang="en-US" sz="1999" b="1">
                <a:solidFill>
                  <a:srgbClr val="FFFFFF"/>
                </a:solidFill>
                <a:latin typeface="Montserrat Bold"/>
                <a:ea typeface="Montserrat Bold"/>
                <a:cs typeface="Montserrat Bold"/>
                <a:sym typeface="Montserrat Bold"/>
              </a:rPr>
              <a:t>MAY</a:t>
            </a:r>
          </a:p>
        </p:txBody>
      </p:sp>
      <p:sp>
        <p:nvSpPr>
          <p:cNvPr id="6" name="Rectangle: Rounded Corners 5">
            <a:extLst>
              <a:ext uri="{FF2B5EF4-FFF2-40B4-BE49-F238E27FC236}">
                <a16:creationId xmlns:a16="http://schemas.microsoft.com/office/drawing/2014/main" id="{E541AB90-05F0-9021-FF6E-8A7E22E0F6DB}"/>
              </a:ext>
            </a:extLst>
          </p:cNvPr>
          <p:cNvSpPr/>
          <p:nvPr/>
        </p:nvSpPr>
        <p:spPr>
          <a:xfrm>
            <a:off x="527050" y="1012936"/>
            <a:ext cx="4267200" cy="2426424"/>
          </a:xfrm>
          <a:prstGeom prst="roundRect">
            <a:avLst>
              <a:gd name="adj" fmla="val 6523"/>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GB" sz="1500" dirty="0">
                <a:solidFill>
                  <a:schemeClr val="tx1"/>
                </a:solidFill>
                <a:latin typeface="Canva Sans" panose="020B0604020202020204" charset="0"/>
              </a:rPr>
              <a:t>GMC – King’s Lynn - </a:t>
            </a:r>
            <a:r>
              <a:rPr lang="pl-PL" sz="1500" dirty="0">
                <a:solidFill>
                  <a:schemeClr val="tx1"/>
                </a:solidFill>
                <a:latin typeface="Canva Sans" panose="020B0604020202020204" charset="0"/>
              </a:rPr>
              <a:t>09/04/2026</a:t>
            </a:r>
          </a:p>
        </p:txBody>
      </p:sp>
      <p:sp>
        <p:nvSpPr>
          <p:cNvPr id="7" name="Rectangle: Rounded Corners 6">
            <a:extLst>
              <a:ext uri="{FF2B5EF4-FFF2-40B4-BE49-F238E27FC236}">
                <a16:creationId xmlns:a16="http://schemas.microsoft.com/office/drawing/2014/main" id="{CAB1A030-3AA5-9F57-7F7E-D39989E66C99}"/>
              </a:ext>
            </a:extLst>
          </p:cNvPr>
          <p:cNvSpPr/>
          <p:nvPr/>
        </p:nvSpPr>
        <p:spPr>
          <a:xfrm>
            <a:off x="527050" y="4540250"/>
            <a:ext cx="4267200" cy="2426424"/>
          </a:xfrm>
          <a:prstGeom prst="roundRect">
            <a:avLst>
              <a:gd name="adj" fmla="val 6523"/>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GB" sz="1500" dirty="0">
                <a:solidFill>
                  <a:schemeClr val="tx1"/>
                </a:solidFill>
                <a:latin typeface="Canva Sans" panose="020B0604020202020204" charset="0"/>
              </a:rPr>
              <a:t>Surgical Hub 2 – King’s Lynn - </a:t>
            </a:r>
            <a:r>
              <a:rPr lang="pl-PL" sz="1500" dirty="0">
                <a:solidFill>
                  <a:schemeClr val="tx1"/>
                </a:solidFill>
                <a:latin typeface="Canva Sans" panose="020B0604020202020204" charset="0"/>
              </a:rPr>
              <a:t>(TBC</a:t>
            </a:r>
            <a:r>
              <a:rPr lang="en-GB" sz="1500" dirty="0">
                <a:solidFill>
                  <a:schemeClr val="tx1"/>
                </a:solidFill>
                <a:latin typeface="Canva Sans" panose="020B0604020202020204" charset="0"/>
              </a:rPr>
              <a:t>) </a:t>
            </a:r>
            <a:r>
              <a:rPr lang="pl-PL" sz="1500" dirty="0">
                <a:solidFill>
                  <a:schemeClr val="tx1"/>
                </a:solidFill>
                <a:latin typeface="Canva Sans" panose="020B0604020202020204" charset="0"/>
              </a:rPr>
              <a:t>14/05/2026</a:t>
            </a:r>
          </a:p>
          <a:p>
            <a:endParaRPr lang="pl-PL" dirty="0">
              <a:solidFill>
                <a:schemeClr val="tx1"/>
              </a:solidFill>
              <a:latin typeface="Canva Sans" panose="020B06040202020202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6B18"/>
        </a:solidFill>
        <a:effectLst/>
      </p:bgPr>
    </p:bg>
    <p:spTree>
      <p:nvGrpSpPr>
        <p:cNvPr id="1" name=""/>
        <p:cNvGrpSpPr/>
        <p:nvPr/>
      </p:nvGrpSpPr>
      <p:grpSpPr>
        <a:xfrm>
          <a:off x="0" y="0"/>
          <a:ext cx="0" cy="0"/>
          <a:chOff x="0" y="0"/>
          <a:chExt cx="0" cy="0"/>
        </a:xfrm>
      </p:grpSpPr>
      <p:sp>
        <p:nvSpPr>
          <p:cNvPr id="3" name="TextBox 3"/>
          <p:cNvSpPr txBox="1"/>
          <p:nvPr/>
        </p:nvSpPr>
        <p:spPr>
          <a:xfrm>
            <a:off x="532800" y="498540"/>
            <a:ext cx="4262400" cy="330201"/>
          </a:xfrm>
          <a:prstGeom prst="rect">
            <a:avLst/>
          </a:prstGeom>
        </p:spPr>
        <p:txBody>
          <a:bodyPr lIns="0" tIns="0" rIns="0" bIns="0" rtlCol="0" anchor="t">
            <a:spAutoFit/>
          </a:bodyPr>
          <a:lstStyle/>
          <a:p>
            <a:pPr algn="l">
              <a:lnSpc>
                <a:spcPts val="2799"/>
              </a:lnSpc>
            </a:pPr>
            <a:r>
              <a:rPr lang="en-US" sz="1999" b="1">
                <a:solidFill>
                  <a:srgbClr val="FFFFFF"/>
                </a:solidFill>
                <a:latin typeface="Montserrat Bold"/>
                <a:ea typeface="Montserrat Bold"/>
                <a:cs typeface="Montserrat Bold"/>
                <a:sym typeface="Montserrat Bold"/>
              </a:rPr>
              <a:t>JUNE</a:t>
            </a:r>
          </a:p>
        </p:txBody>
      </p:sp>
      <p:sp>
        <p:nvSpPr>
          <p:cNvPr id="5" name="TextBox 5"/>
          <p:cNvSpPr txBox="1"/>
          <p:nvPr/>
        </p:nvSpPr>
        <p:spPr>
          <a:xfrm>
            <a:off x="532800" y="3785367"/>
            <a:ext cx="4262400" cy="330201"/>
          </a:xfrm>
          <a:prstGeom prst="rect">
            <a:avLst/>
          </a:prstGeom>
        </p:spPr>
        <p:txBody>
          <a:bodyPr lIns="0" tIns="0" rIns="0" bIns="0" rtlCol="0" anchor="t">
            <a:spAutoFit/>
          </a:bodyPr>
          <a:lstStyle/>
          <a:p>
            <a:pPr algn="l">
              <a:lnSpc>
                <a:spcPts val="2799"/>
              </a:lnSpc>
            </a:pPr>
            <a:r>
              <a:rPr lang="en-US" sz="1999" b="1">
                <a:solidFill>
                  <a:srgbClr val="FFFFFF"/>
                </a:solidFill>
                <a:latin typeface="Montserrat Bold"/>
                <a:ea typeface="Montserrat Bold"/>
                <a:cs typeface="Montserrat Bold"/>
                <a:sym typeface="Montserrat Bold"/>
              </a:rPr>
              <a:t>JULY</a:t>
            </a:r>
          </a:p>
        </p:txBody>
      </p:sp>
      <p:sp>
        <p:nvSpPr>
          <p:cNvPr id="6" name="Rectangle: Rounded Corners 5">
            <a:extLst>
              <a:ext uri="{FF2B5EF4-FFF2-40B4-BE49-F238E27FC236}">
                <a16:creationId xmlns:a16="http://schemas.microsoft.com/office/drawing/2014/main" id="{5ABA05FF-FBA8-7F3E-BDF6-B0E7A062DD57}"/>
              </a:ext>
            </a:extLst>
          </p:cNvPr>
          <p:cNvSpPr/>
          <p:nvPr/>
        </p:nvSpPr>
        <p:spPr>
          <a:xfrm>
            <a:off x="527050" y="1012936"/>
            <a:ext cx="4267200" cy="2426424"/>
          </a:xfrm>
          <a:prstGeom prst="roundRect">
            <a:avLst>
              <a:gd name="adj" fmla="val 6523"/>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endParaRPr lang="pl-PL" sz="1500" dirty="0">
              <a:solidFill>
                <a:schemeClr val="tx1"/>
              </a:solidFill>
              <a:latin typeface="Canva Sans" panose="020B0604020202020204" charset="0"/>
            </a:endParaRPr>
          </a:p>
        </p:txBody>
      </p:sp>
      <p:sp>
        <p:nvSpPr>
          <p:cNvPr id="7" name="Rectangle: Rounded Corners 6">
            <a:extLst>
              <a:ext uri="{FF2B5EF4-FFF2-40B4-BE49-F238E27FC236}">
                <a16:creationId xmlns:a16="http://schemas.microsoft.com/office/drawing/2014/main" id="{E55348CB-7C02-3D55-9828-0575AE57A924}"/>
              </a:ext>
            </a:extLst>
          </p:cNvPr>
          <p:cNvSpPr/>
          <p:nvPr/>
        </p:nvSpPr>
        <p:spPr>
          <a:xfrm>
            <a:off x="527050" y="4540250"/>
            <a:ext cx="4267200" cy="2426424"/>
          </a:xfrm>
          <a:prstGeom prst="roundRect">
            <a:avLst>
              <a:gd name="adj" fmla="val 6523"/>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pl-PL" dirty="0">
                <a:latin typeface="Canva Sans" panose="020B0604020202020204" charset="0"/>
              </a:rPr>
              <a:t>(TBC)</a:t>
            </a:r>
          </a:p>
          <a:p>
            <a:endParaRPr lang="pl-PL" dirty="0">
              <a:solidFill>
                <a:schemeClr val="tx1"/>
              </a:solidFill>
              <a:latin typeface="Canva Sans" panose="020B06040202020202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25EA3"/>
        </a:solidFill>
        <a:effectLst/>
      </p:bgPr>
    </p:bg>
    <p:spTree>
      <p:nvGrpSpPr>
        <p:cNvPr id="1" name=""/>
        <p:cNvGrpSpPr/>
        <p:nvPr/>
      </p:nvGrpSpPr>
      <p:grpSpPr>
        <a:xfrm>
          <a:off x="0" y="0"/>
          <a:ext cx="0" cy="0"/>
          <a:chOff x="0" y="0"/>
          <a:chExt cx="0" cy="0"/>
        </a:xfrm>
      </p:grpSpPr>
      <p:grpSp>
        <p:nvGrpSpPr>
          <p:cNvPr id="2" name="Group 2"/>
          <p:cNvGrpSpPr/>
          <p:nvPr/>
        </p:nvGrpSpPr>
        <p:grpSpPr>
          <a:xfrm>
            <a:off x="-532800" y="-615054"/>
            <a:ext cx="1065600" cy="8175054"/>
            <a:chOff x="0" y="0"/>
            <a:chExt cx="541867" cy="4157085"/>
          </a:xfrm>
        </p:grpSpPr>
        <p:sp>
          <p:nvSpPr>
            <p:cNvPr id="3" name="Freeform 3"/>
            <p:cNvSpPr/>
            <p:nvPr/>
          </p:nvSpPr>
          <p:spPr>
            <a:xfrm>
              <a:off x="0" y="0"/>
              <a:ext cx="541867" cy="4157085"/>
            </a:xfrm>
            <a:custGeom>
              <a:avLst/>
              <a:gdLst/>
              <a:ahLst/>
              <a:cxnLst/>
              <a:rect l="l" t="t" r="r" b="b"/>
              <a:pathLst>
                <a:path w="541867" h="4157085">
                  <a:moveTo>
                    <a:pt x="188898" y="0"/>
                  </a:moveTo>
                  <a:lnTo>
                    <a:pt x="352968" y="0"/>
                  </a:lnTo>
                  <a:cubicBezTo>
                    <a:pt x="403067" y="0"/>
                    <a:pt x="451114" y="19902"/>
                    <a:pt x="486540" y="55327"/>
                  </a:cubicBezTo>
                  <a:cubicBezTo>
                    <a:pt x="521965" y="90752"/>
                    <a:pt x="541867" y="138799"/>
                    <a:pt x="541867" y="188898"/>
                  </a:cubicBezTo>
                  <a:lnTo>
                    <a:pt x="541867" y="3968186"/>
                  </a:lnTo>
                  <a:cubicBezTo>
                    <a:pt x="541867" y="4018285"/>
                    <a:pt x="521965" y="4066332"/>
                    <a:pt x="486540" y="4101758"/>
                  </a:cubicBezTo>
                  <a:cubicBezTo>
                    <a:pt x="451114" y="4137183"/>
                    <a:pt x="403067" y="4157085"/>
                    <a:pt x="352968" y="4157085"/>
                  </a:cubicBezTo>
                  <a:lnTo>
                    <a:pt x="188898" y="4157085"/>
                  </a:lnTo>
                  <a:cubicBezTo>
                    <a:pt x="138799" y="4157085"/>
                    <a:pt x="90752" y="4137183"/>
                    <a:pt x="55327" y="4101758"/>
                  </a:cubicBezTo>
                  <a:cubicBezTo>
                    <a:pt x="19902" y="4066332"/>
                    <a:pt x="0" y="4018285"/>
                    <a:pt x="0" y="3968186"/>
                  </a:cubicBezTo>
                  <a:lnTo>
                    <a:pt x="0" y="188898"/>
                  </a:lnTo>
                  <a:cubicBezTo>
                    <a:pt x="0" y="138799"/>
                    <a:pt x="19902" y="90752"/>
                    <a:pt x="55327" y="55327"/>
                  </a:cubicBezTo>
                  <a:cubicBezTo>
                    <a:pt x="90752" y="19902"/>
                    <a:pt x="138799" y="0"/>
                    <a:pt x="188898" y="0"/>
                  </a:cubicBezTo>
                  <a:close/>
                </a:path>
              </a:pathLst>
            </a:custGeom>
            <a:solidFill>
              <a:srgbClr val="FFFFFF"/>
            </a:solidFill>
          </p:spPr>
          <p:txBody>
            <a:bodyPr/>
            <a:lstStyle/>
            <a:p>
              <a:endParaRPr lang="en-GB"/>
            </a:p>
          </p:txBody>
        </p:sp>
        <p:sp>
          <p:nvSpPr>
            <p:cNvPr id="4" name="TextBox 4"/>
            <p:cNvSpPr txBox="1"/>
            <p:nvPr/>
          </p:nvSpPr>
          <p:spPr>
            <a:xfrm>
              <a:off x="0" y="-19050"/>
              <a:ext cx="541867" cy="4176135"/>
            </a:xfrm>
            <a:prstGeom prst="rect">
              <a:avLst/>
            </a:prstGeom>
          </p:spPr>
          <p:txBody>
            <a:bodyPr lIns="50800" tIns="50800" rIns="50800" bIns="50800" rtlCol="0" anchor="ctr"/>
            <a:lstStyle/>
            <a:p>
              <a:pPr algn="ctr">
                <a:lnSpc>
                  <a:spcPts val="1399"/>
                </a:lnSpc>
                <a:spcBef>
                  <a:spcPct val="0"/>
                </a:spcBef>
              </a:pPr>
              <a:endParaRPr/>
            </a:p>
          </p:txBody>
        </p:sp>
      </p:grpSp>
      <p:sp>
        <p:nvSpPr>
          <p:cNvPr id="5" name="TextBox 5"/>
          <p:cNvSpPr txBox="1"/>
          <p:nvPr/>
        </p:nvSpPr>
        <p:spPr>
          <a:xfrm rot="-5400000">
            <a:off x="-3240643" y="3623546"/>
            <a:ext cx="6987432" cy="396241"/>
          </a:xfrm>
          <a:prstGeom prst="rect">
            <a:avLst/>
          </a:prstGeom>
        </p:spPr>
        <p:txBody>
          <a:bodyPr lIns="0" tIns="0" rIns="0" bIns="0" rtlCol="0" anchor="t">
            <a:spAutoFit/>
          </a:bodyPr>
          <a:lstStyle/>
          <a:p>
            <a:pPr algn="r">
              <a:lnSpc>
                <a:spcPts val="3359"/>
              </a:lnSpc>
            </a:pPr>
            <a:r>
              <a:rPr lang="en-US" sz="2399" b="1">
                <a:solidFill>
                  <a:srgbClr val="025EA3"/>
                </a:solidFill>
                <a:latin typeface="Canva Sans Bold"/>
                <a:ea typeface="Canva Sans Bold"/>
                <a:cs typeface="Canva Sans Bold"/>
                <a:sym typeface="Canva Sans Bold"/>
              </a:rPr>
              <a:t>Further Opportunities</a:t>
            </a:r>
          </a:p>
        </p:txBody>
      </p:sp>
      <p:sp>
        <p:nvSpPr>
          <p:cNvPr id="6" name="TextBox 6"/>
          <p:cNvSpPr txBox="1"/>
          <p:nvPr/>
        </p:nvSpPr>
        <p:spPr>
          <a:xfrm>
            <a:off x="797615" y="513750"/>
            <a:ext cx="3997585" cy="2891790"/>
          </a:xfrm>
          <a:prstGeom prst="rect">
            <a:avLst/>
          </a:prstGeom>
        </p:spPr>
        <p:txBody>
          <a:bodyPr lIns="0" tIns="0" rIns="0" bIns="0" rtlCol="0" anchor="t">
            <a:spAutoFit/>
          </a:bodyPr>
          <a:lstStyle/>
          <a:p>
            <a:pPr algn="just">
              <a:lnSpc>
                <a:spcPts val="1260"/>
              </a:lnSpc>
              <a:spcBef>
                <a:spcPct val="0"/>
              </a:spcBef>
            </a:pPr>
            <a:r>
              <a:rPr lang="en-US" sz="900">
                <a:solidFill>
                  <a:srgbClr val="FFFFFF"/>
                </a:solidFill>
                <a:latin typeface="Canva Sans"/>
                <a:ea typeface="Canva Sans"/>
                <a:cs typeface="Canva Sans"/>
                <a:sym typeface="Canva Sans"/>
              </a:rPr>
              <a:t>Further opportunities include the </a:t>
            </a:r>
            <a:r>
              <a:rPr lang="en-US" sz="900" b="1">
                <a:solidFill>
                  <a:srgbClr val="FFFFFF"/>
                </a:solidFill>
                <a:latin typeface="Canva Sans Bold"/>
                <a:ea typeface="Canva Sans Bold"/>
                <a:cs typeface="Canva Sans Bold"/>
                <a:sym typeface="Canva Sans Bold"/>
              </a:rPr>
              <a:t>Train the Trainer</a:t>
            </a:r>
            <a:r>
              <a:rPr lang="en-US" sz="900">
                <a:solidFill>
                  <a:srgbClr val="FFFFFF"/>
                </a:solidFill>
                <a:latin typeface="Canva Sans"/>
                <a:ea typeface="Canva Sans"/>
                <a:cs typeface="Canva Sans"/>
                <a:sym typeface="Canva Sans"/>
              </a:rPr>
              <a:t> and </a:t>
            </a:r>
            <a:r>
              <a:rPr lang="en-US" sz="900" b="1">
                <a:solidFill>
                  <a:srgbClr val="FFFFFF"/>
                </a:solidFill>
                <a:latin typeface="Canva Sans Bold"/>
                <a:ea typeface="Canva Sans Bold"/>
                <a:cs typeface="Canva Sans Bold"/>
                <a:sym typeface="Canva Sans Bold"/>
              </a:rPr>
              <a:t>Workplace and Me</a:t>
            </a:r>
            <a:r>
              <a:rPr lang="en-US" sz="900">
                <a:solidFill>
                  <a:srgbClr val="FFFFFF"/>
                </a:solidFill>
                <a:latin typeface="Canva Sans"/>
                <a:ea typeface="Canva Sans"/>
                <a:cs typeface="Canva Sans"/>
                <a:sym typeface="Canva Sans"/>
              </a:rPr>
              <a:t> programmes. </a:t>
            </a:r>
          </a:p>
          <a:p>
            <a:pPr algn="just">
              <a:lnSpc>
                <a:spcPts val="1260"/>
              </a:lnSpc>
              <a:spcBef>
                <a:spcPct val="0"/>
              </a:spcBef>
            </a:pPr>
            <a:endParaRPr lang="en-US" sz="900">
              <a:solidFill>
                <a:srgbClr val="FFFFFF"/>
              </a:solidFill>
              <a:latin typeface="Canva Sans"/>
              <a:ea typeface="Canva Sans"/>
              <a:cs typeface="Canva Sans"/>
              <a:sym typeface="Canva Sans"/>
            </a:endParaRPr>
          </a:p>
          <a:p>
            <a:pPr algn="just">
              <a:lnSpc>
                <a:spcPts val="1260"/>
              </a:lnSpc>
              <a:spcBef>
                <a:spcPct val="0"/>
              </a:spcBef>
            </a:pPr>
            <a:r>
              <a:rPr lang="en-US" sz="900" b="1">
                <a:solidFill>
                  <a:srgbClr val="FFFFFF"/>
                </a:solidFill>
                <a:latin typeface="Canva Sans Bold"/>
                <a:ea typeface="Canva Sans Bold"/>
                <a:cs typeface="Canva Sans Bold"/>
                <a:sym typeface="Canva Sans Bold"/>
              </a:rPr>
              <a:t>Train the Trainer</a:t>
            </a:r>
            <a:r>
              <a:rPr lang="en-US" sz="900">
                <a:solidFill>
                  <a:srgbClr val="FFFFFF"/>
                </a:solidFill>
                <a:latin typeface="Canva Sans"/>
                <a:ea typeface="Canva Sans"/>
                <a:cs typeface="Canva Sans"/>
                <a:sym typeface="Canva Sans"/>
              </a:rPr>
              <a:t> is an opportunity for you to assess your current teaching methods and identify ways to improve your training and learning. It involves a mixture of real-time sessions, asynchronous learning and coursework towards an UKFPO-accredited Medical Education Certification.</a:t>
            </a:r>
          </a:p>
          <a:p>
            <a:pPr algn="just">
              <a:lnSpc>
                <a:spcPts val="1260"/>
              </a:lnSpc>
              <a:spcBef>
                <a:spcPct val="0"/>
              </a:spcBef>
            </a:pPr>
            <a:endParaRPr lang="en-US" sz="900">
              <a:solidFill>
                <a:srgbClr val="FFFFFF"/>
              </a:solidFill>
              <a:latin typeface="Canva Sans"/>
              <a:ea typeface="Canva Sans"/>
              <a:cs typeface="Canva Sans"/>
              <a:sym typeface="Canva Sans"/>
            </a:endParaRPr>
          </a:p>
          <a:p>
            <a:pPr algn="just">
              <a:lnSpc>
                <a:spcPts val="1260"/>
              </a:lnSpc>
              <a:spcBef>
                <a:spcPct val="0"/>
              </a:spcBef>
            </a:pPr>
            <a:r>
              <a:rPr lang="en-US" sz="900">
                <a:solidFill>
                  <a:srgbClr val="FFFFFF"/>
                </a:solidFill>
                <a:latin typeface="Canva Sans"/>
                <a:ea typeface="Canva Sans"/>
                <a:cs typeface="Canva Sans"/>
                <a:sym typeface="Canva Sans"/>
              </a:rPr>
              <a:t>Dates for Session 1, 2, 4:</a:t>
            </a:r>
          </a:p>
          <a:p>
            <a:pPr algn="just">
              <a:lnSpc>
                <a:spcPts val="1260"/>
              </a:lnSpc>
              <a:spcBef>
                <a:spcPct val="0"/>
              </a:spcBef>
            </a:pPr>
            <a:endParaRPr lang="en-US" sz="900">
              <a:solidFill>
                <a:srgbClr val="FFFFFF"/>
              </a:solidFill>
              <a:latin typeface="Canva Sans"/>
              <a:ea typeface="Canva Sans"/>
              <a:cs typeface="Canva Sans"/>
              <a:sym typeface="Canva Sans"/>
            </a:endParaRPr>
          </a:p>
          <a:p>
            <a:pPr algn="just">
              <a:lnSpc>
                <a:spcPts val="1260"/>
              </a:lnSpc>
              <a:spcBef>
                <a:spcPct val="0"/>
              </a:spcBef>
            </a:pPr>
            <a:endParaRPr lang="en-US" sz="900">
              <a:solidFill>
                <a:srgbClr val="FFFFFF"/>
              </a:solidFill>
              <a:latin typeface="Canva Sans"/>
              <a:ea typeface="Canva Sans"/>
              <a:cs typeface="Canva Sans"/>
              <a:sym typeface="Canva Sans"/>
            </a:endParaRPr>
          </a:p>
          <a:p>
            <a:pPr algn="just">
              <a:lnSpc>
                <a:spcPts val="1260"/>
              </a:lnSpc>
              <a:spcBef>
                <a:spcPct val="0"/>
              </a:spcBef>
            </a:pPr>
            <a:r>
              <a:rPr lang="en-US" sz="900">
                <a:solidFill>
                  <a:srgbClr val="FFFFFF"/>
                </a:solidFill>
                <a:latin typeface="Canva Sans"/>
                <a:ea typeface="Canva Sans"/>
                <a:cs typeface="Canva Sans"/>
                <a:sym typeface="Canva Sans"/>
              </a:rPr>
              <a:t>Dates for Session 6:</a:t>
            </a:r>
          </a:p>
          <a:p>
            <a:pPr algn="just">
              <a:lnSpc>
                <a:spcPts val="1260"/>
              </a:lnSpc>
              <a:spcBef>
                <a:spcPct val="0"/>
              </a:spcBef>
            </a:pPr>
            <a:endParaRPr lang="en-US" sz="900">
              <a:solidFill>
                <a:srgbClr val="FFFFFF"/>
              </a:solidFill>
              <a:latin typeface="Canva Sans"/>
              <a:ea typeface="Canva Sans"/>
              <a:cs typeface="Canva Sans"/>
              <a:sym typeface="Canva Sans"/>
            </a:endParaRPr>
          </a:p>
          <a:p>
            <a:pPr algn="just">
              <a:lnSpc>
                <a:spcPts val="1260"/>
              </a:lnSpc>
              <a:spcBef>
                <a:spcPct val="0"/>
              </a:spcBef>
            </a:pPr>
            <a:endParaRPr lang="en-US" sz="900">
              <a:solidFill>
                <a:srgbClr val="FFFFFF"/>
              </a:solidFill>
              <a:latin typeface="Canva Sans"/>
              <a:ea typeface="Canva Sans"/>
              <a:cs typeface="Canva Sans"/>
              <a:sym typeface="Canva Sans"/>
            </a:endParaRPr>
          </a:p>
          <a:p>
            <a:pPr algn="just">
              <a:lnSpc>
                <a:spcPts val="1260"/>
              </a:lnSpc>
              <a:spcBef>
                <a:spcPct val="0"/>
              </a:spcBef>
            </a:pPr>
            <a:endParaRPr lang="en-US" sz="900">
              <a:solidFill>
                <a:srgbClr val="FFFFFF"/>
              </a:solidFill>
              <a:latin typeface="Canva Sans"/>
              <a:ea typeface="Canva Sans"/>
              <a:cs typeface="Canva Sans"/>
              <a:sym typeface="Canva Sans"/>
            </a:endParaRPr>
          </a:p>
          <a:p>
            <a:pPr algn="just">
              <a:lnSpc>
                <a:spcPts val="1260"/>
              </a:lnSpc>
              <a:spcBef>
                <a:spcPct val="0"/>
              </a:spcBef>
            </a:pPr>
            <a:r>
              <a:rPr lang="en-US" sz="900" b="1">
                <a:solidFill>
                  <a:srgbClr val="FFFFFF"/>
                </a:solidFill>
                <a:latin typeface="Canva Sans Bold"/>
                <a:ea typeface="Canva Sans Bold"/>
                <a:cs typeface="Canva Sans Bold"/>
                <a:sym typeface="Canva Sans Bold"/>
              </a:rPr>
              <a:t>Workplace and Me</a:t>
            </a:r>
            <a:r>
              <a:rPr lang="en-US" sz="900">
                <a:solidFill>
                  <a:srgbClr val="FFFFFF"/>
                </a:solidFill>
                <a:latin typeface="Canva Sans"/>
                <a:ea typeface="Canva Sans"/>
                <a:cs typeface="Canva Sans"/>
                <a:sym typeface="Canva Sans"/>
              </a:rPr>
              <a:t> is a safe place where you can explore your concerns around working as a FY, discuss the management of risk within medicine and signpost you to sources of support available.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25EA3"/>
        </a:solidFill>
        <a:effectLst/>
      </p:bgPr>
    </p:bg>
    <p:spTree>
      <p:nvGrpSpPr>
        <p:cNvPr id="1" name=""/>
        <p:cNvGrpSpPr/>
        <p:nvPr/>
      </p:nvGrpSpPr>
      <p:grpSpPr>
        <a:xfrm>
          <a:off x="0" y="0"/>
          <a:ext cx="0" cy="0"/>
          <a:chOff x="0" y="0"/>
          <a:chExt cx="0" cy="0"/>
        </a:xfrm>
      </p:grpSpPr>
      <p:grpSp>
        <p:nvGrpSpPr>
          <p:cNvPr id="2" name="Group 2"/>
          <p:cNvGrpSpPr/>
          <p:nvPr/>
        </p:nvGrpSpPr>
        <p:grpSpPr>
          <a:xfrm>
            <a:off x="-7187" y="529300"/>
            <a:ext cx="4788500" cy="6494400"/>
            <a:chOff x="0" y="0"/>
            <a:chExt cx="2557505" cy="3302458"/>
          </a:xfrm>
        </p:grpSpPr>
        <p:sp>
          <p:nvSpPr>
            <p:cNvPr id="3" name="Freeform 3"/>
            <p:cNvSpPr/>
            <p:nvPr/>
          </p:nvSpPr>
          <p:spPr>
            <a:xfrm>
              <a:off x="0" y="0"/>
              <a:ext cx="2557505" cy="3302458"/>
            </a:xfrm>
            <a:custGeom>
              <a:avLst/>
              <a:gdLst/>
              <a:ahLst/>
              <a:cxnLst/>
              <a:rect l="l" t="t" r="r" b="b"/>
              <a:pathLst>
                <a:path w="2557505" h="3302458">
                  <a:moveTo>
                    <a:pt x="40022" y="0"/>
                  </a:moveTo>
                  <a:lnTo>
                    <a:pt x="2517482" y="0"/>
                  </a:lnTo>
                  <a:cubicBezTo>
                    <a:pt x="2539586" y="0"/>
                    <a:pt x="2557505" y="17919"/>
                    <a:pt x="2557505" y="40022"/>
                  </a:cubicBezTo>
                  <a:lnTo>
                    <a:pt x="2557505" y="3262435"/>
                  </a:lnTo>
                  <a:cubicBezTo>
                    <a:pt x="2557505" y="3284539"/>
                    <a:pt x="2539586" y="3302458"/>
                    <a:pt x="2517482" y="3302458"/>
                  </a:cubicBezTo>
                  <a:lnTo>
                    <a:pt x="40022" y="3302458"/>
                  </a:lnTo>
                  <a:cubicBezTo>
                    <a:pt x="17919" y="3302458"/>
                    <a:pt x="0" y="3284539"/>
                    <a:pt x="0" y="3262435"/>
                  </a:cubicBezTo>
                  <a:lnTo>
                    <a:pt x="0" y="40022"/>
                  </a:lnTo>
                  <a:cubicBezTo>
                    <a:pt x="0" y="17919"/>
                    <a:pt x="17919" y="0"/>
                    <a:pt x="40022" y="0"/>
                  </a:cubicBezTo>
                  <a:close/>
                </a:path>
              </a:pathLst>
            </a:custGeom>
            <a:solidFill>
              <a:srgbClr val="FFFFFF"/>
            </a:solidFill>
          </p:spPr>
          <p:txBody>
            <a:bodyPr/>
            <a:lstStyle/>
            <a:p>
              <a:endParaRPr lang="en-GB"/>
            </a:p>
          </p:txBody>
        </p:sp>
        <p:sp>
          <p:nvSpPr>
            <p:cNvPr id="4" name="TextBox 4"/>
            <p:cNvSpPr txBox="1"/>
            <p:nvPr/>
          </p:nvSpPr>
          <p:spPr>
            <a:xfrm>
              <a:off x="0" y="-19050"/>
              <a:ext cx="2557505" cy="3321508"/>
            </a:xfrm>
            <a:prstGeom prst="rect">
              <a:avLst/>
            </a:prstGeom>
          </p:spPr>
          <p:txBody>
            <a:bodyPr lIns="50800" tIns="50800" rIns="50800" bIns="50800" rtlCol="0" anchor="ctr"/>
            <a:lstStyle/>
            <a:p>
              <a:pPr algn="ctr">
                <a:lnSpc>
                  <a:spcPts val="1399"/>
                </a:lnSpc>
              </a:pPr>
              <a:endParaRPr/>
            </a:p>
          </p:txBody>
        </p:sp>
      </p:grpSp>
      <p:sp>
        <p:nvSpPr>
          <p:cNvPr id="5" name="TextBox 5"/>
          <p:cNvSpPr txBox="1"/>
          <p:nvPr/>
        </p:nvSpPr>
        <p:spPr>
          <a:xfrm>
            <a:off x="70097" y="1750743"/>
            <a:ext cx="4262400" cy="5001369"/>
          </a:xfrm>
          <a:prstGeom prst="rect">
            <a:avLst/>
          </a:prstGeom>
        </p:spPr>
        <p:txBody>
          <a:bodyPr lIns="0" tIns="0" rIns="0" bIns="0" rtlCol="0" anchor="t">
            <a:spAutoFit/>
          </a:bodyPr>
          <a:lstStyle/>
          <a:p>
            <a:pPr>
              <a:lnSpc>
                <a:spcPts val="1260"/>
              </a:lnSpc>
              <a:spcBef>
                <a:spcPct val="0"/>
              </a:spcBef>
            </a:pPr>
            <a:r>
              <a:rPr lang="en-US" sz="1200" dirty="0">
                <a:solidFill>
                  <a:srgbClr val="000000"/>
                </a:solidFill>
                <a:latin typeface="Canva Sans"/>
                <a:ea typeface="Canva Sans"/>
                <a:cs typeface="Canva Sans"/>
                <a:sym typeface="Canva Sans"/>
              </a:rPr>
              <a:t>The 60-hour Taught Programme provided by the East of England Foundation School is designed to enhance the training and development of all Foundation Doctors in the region. As part of the UKFP curriculum, EoE deanery provides hubs (half-day training events) that span a wide array of clinical and non-clinical topics.</a:t>
            </a:r>
          </a:p>
          <a:p>
            <a:pPr>
              <a:lnSpc>
                <a:spcPts val="1260"/>
              </a:lnSpc>
              <a:spcBef>
                <a:spcPct val="0"/>
              </a:spcBef>
            </a:pPr>
            <a:endParaRPr lang="en-US" sz="1200" dirty="0">
              <a:solidFill>
                <a:srgbClr val="000000"/>
              </a:solidFill>
              <a:latin typeface="Canva Sans"/>
              <a:ea typeface="Canva Sans"/>
              <a:cs typeface="Canva Sans"/>
              <a:sym typeface="Canva Sans"/>
            </a:endParaRPr>
          </a:p>
          <a:p>
            <a:pPr>
              <a:lnSpc>
                <a:spcPts val="1260"/>
              </a:lnSpc>
              <a:spcBef>
                <a:spcPct val="0"/>
              </a:spcBef>
            </a:pPr>
            <a:r>
              <a:rPr lang="en-US" sz="1200" dirty="0">
                <a:solidFill>
                  <a:srgbClr val="000000"/>
                </a:solidFill>
                <a:latin typeface="Canva Sans"/>
                <a:ea typeface="Canva Sans"/>
                <a:cs typeface="Canva Sans"/>
                <a:sym typeface="Canva Sans"/>
              </a:rPr>
              <a:t>These sessions are tailored to meet your diverse needs of multi-professional trainees through a blend of interactive lectures, hands-on workshops, and simulation-based learning. Hubs are led by experienced educators and specialists, providing trainees with access to excellent medical education and mentorship opportunities.</a:t>
            </a:r>
          </a:p>
          <a:p>
            <a:pPr>
              <a:lnSpc>
                <a:spcPts val="1260"/>
              </a:lnSpc>
              <a:spcBef>
                <a:spcPct val="0"/>
              </a:spcBef>
            </a:pPr>
            <a:endParaRPr lang="en-US" sz="1200" dirty="0">
              <a:solidFill>
                <a:srgbClr val="000000"/>
              </a:solidFill>
              <a:latin typeface="Canva Sans"/>
              <a:ea typeface="Canva Sans"/>
              <a:cs typeface="Canva Sans"/>
              <a:sym typeface="Canva Sans"/>
            </a:endParaRPr>
          </a:p>
          <a:p>
            <a:pPr>
              <a:lnSpc>
                <a:spcPts val="1260"/>
              </a:lnSpc>
              <a:spcBef>
                <a:spcPct val="0"/>
              </a:spcBef>
            </a:pPr>
            <a:r>
              <a:rPr lang="en-US" sz="1200" b="1" dirty="0">
                <a:solidFill>
                  <a:srgbClr val="000000"/>
                </a:solidFill>
                <a:latin typeface="Canva Sans Bold"/>
                <a:ea typeface="Canva Sans Bold"/>
                <a:cs typeface="Canva Sans Bold"/>
                <a:sym typeface="Canva Sans Bold"/>
              </a:rPr>
              <a:t>Clinical Hubs</a:t>
            </a:r>
            <a:r>
              <a:rPr lang="en-US" sz="1200" dirty="0">
                <a:solidFill>
                  <a:srgbClr val="000000"/>
                </a:solidFill>
                <a:latin typeface="Canva Sans"/>
                <a:ea typeface="Canva Sans"/>
                <a:cs typeface="Canva Sans"/>
                <a:sym typeface="Canva Sans"/>
              </a:rPr>
              <a:t> are designed to offer you more exposure to different specialties and career paths. They cover areas beneficial for foundation training while expanding skills useful at the start of specialty and core training. Sessions have included surgical skills and simulation sessions of acutely unwell patients. You will be able to access to passionate educators in these fields, receive career advice from current trainees and key trainers.</a:t>
            </a:r>
          </a:p>
          <a:p>
            <a:pPr>
              <a:lnSpc>
                <a:spcPts val="1260"/>
              </a:lnSpc>
              <a:spcBef>
                <a:spcPct val="0"/>
              </a:spcBef>
            </a:pPr>
            <a:endParaRPr lang="en-US" sz="1200" dirty="0">
              <a:solidFill>
                <a:srgbClr val="000000"/>
              </a:solidFill>
              <a:latin typeface="Canva Sans"/>
              <a:ea typeface="Canva Sans"/>
              <a:cs typeface="Canva Sans"/>
              <a:sym typeface="Canva Sans"/>
            </a:endParaRPr>
          </a:p>
          <a:p>
            <a:pPr>
              <a:lnSpc>
                <a:spcPts val="1260"/>
              </a:lnSpc>
              <a:spcBef>
                <a:spcPct val="0"/>
              </a:spcBef>
            </a:pPr>
            <a:r>
              <a:rPr lang="en-US" sz="1200" b="1" dirty="0">
                <a:solidFill>
                  <a:srgbClr val="000000"/>
                </a:solidFill>
                <a:latin typeface="Canva Sans Bold"/>
                <a:ea typeface="Canva Sans Bold"/>
                <a:cs typeface="Canva Sans Bold"/>
                <a:sym typeface="Canva Sans Bold"/>
              </a:rPr>
              <a:t>Non-Clinical Hubs</a:t>
            </a:r>
            <a:r>
              <a:rPr lang="en-US" sz="1200" dirty="0">
                <a:solidFill>
                  <a:srgbClr val="000000"/>
                </a:solidFill>
                <a:latin typeface="Canva Sans"/>
                <a:ea typeface="Canva Sans"/>
                <a:cs typeface="Canva Sans"/>
                <a:sym typeface="Canva Sans"/>
              </a:rPr>
              <a:t> offer a range of holistic topics that are relevant to your professional and portfolio needs, such as human factors, quality improvement, public health, global health, education, communication and medicolegal issues. They also provide broader skills for your personal development, including leadership, mentoring, and career planning.</a:t>
            </a:r>
          </a:p>
        </p:txBody>
      </p:sp>
      <p:sp>
        <p:nvSpPr>
          <p:cNvPr id="6" name="TextBox 6"/>
          <p:cNvSpPr txBox="1"/>
          <p:nvPr/>
        </p:nvSpPr>
        <p:spPr>
          <a:xfrm>
            <a:off x="84954" y="1137651"/>
            <a:ext cx="2575696" cy="396241"/>
          </a:xfrm>
          <a:prstGeom prst="rect">
            <a:avLst/>
          </a:prstGeom>
        </p:spPr>
        <p:txBody>
          <a:bodyPr lIns="0" tIns="0" rIns="0" bIns="0" rtlCol="0" anchor="t">
            <a:spAutoFit/>
          </a:bodyPr>
          <a:lstStyle/>
          <a:p>
            <a:pPr algn="l">
              <a:lnSpc>
                <a:spcPts val="3359"/>
              </a:lnSpc>
            </a:pPr>
            <a:r>
              <a:rPr lang="en-US" sz="2399" b="1" dirty="0">
                <a:solidFill>
                  <a:srgbClr val="025EA3"/>
                </a:solidFill>
                <a:latin typeface="Canva Sans Bold"/>
                <a:ea typeface="Canva Sans Bold"/>
                <a:cs typeface="Canva Sans Bold"/>
                <a:sym typeface="Canva Sans Bold"/>
              </a:rPr>
              <a:t>Introduction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25EA3"/>
        </a:solidFill>
        <a:effectLst/>
      </p:bgPr>
    </p:bg>
    <p:spTree>
      <p:nvGrpSpPr>
        <p:cNvPr id="1" name=""/>
        <p:cNvGrpSpPr/>
        <p:nvPr/>
      </p:nvGrpSpPr>
      <p:grpSpPr>
        <a:xfrm>
          <a:off x="0" y="0"/>
          <a:ext cx="0" cy="0"/>
          <a:chOff x="0" y="0"/>
          <a:chExt cx="0" cy="0"/>
        </a:xfrm>
      </p:grpSpPr>
      <p:grpSp>
        <p:nvGrpSpPr>
          <p:cNvPr id="2" name="Group 2"/>
          <p:cNvGrpSpPr/>
          <p:nvPr/>
        </p:nvGrpSpPr>
        <p:grpSpPr>
          <a:xfrm>
            <a:off x="0" y="532800"/>
            <a:ext cx="4795200" cy="6531863"/>
            <a:chOff x="0" y="-19050"/>
            <a:chExt cx="2544316" cy="3321508"/>
          </a:xfrm>
        </p:grpSpPr>
        <p:sp>
          <p:nvSpPr>
            <p:cNvPr id="3" name="Freeform 3"/>
            <p:cNvSpPr/>
            <p:nvPr/>
          </p:nvSpPr>
          <p:spPr>
            <a:xfrm>
              <a:off x="0" y="0"/>
              <a:ext cx="2544316" cy="3302458"/>
            </a:xfrm>
            <a:custGeom>
              <a:avLst/>
              <a:gdLst/>
              <a:ahLst/>
              <a:cxnLst/>
              <a:rect l="l" t="t" r="r" b="b"/>
              <a:pathLst>
                <a:path w="2544316" h="3302458">
                  <a:moveTo>
                    <a:pt x="40230" y="0"/>
                  </a:moveTo>
                  <a:lnTo>
                    <a:pt x="2504086" y="0"/>
                  </a:lnTo>
                  <a:cubicBezTo>
                    <a:pt x="2514756" y="0"/>
                    <a:pt x="2524989" y="4238"/>
                    <a:pt x="2532533" y="11783"/>
                  </a:cubicBezTo>
                  <a:cubicBezTo>
                    <a:pt x="2540078" y="19328"/>
                    <a:pt x="2544316" y="29560"/>
                    <a:pt x="2544316" y="40230"/>
                  </a:cubicBezTo>
                  <a:lnTo>
                    <a:pt x="2544316" y="3262228"/>
                  </a:lnTo>
                  <a:cubicBezTo>
                    <a:pt x="2544316" y="3272898"/>
                    <a:pt x="2540078" y="3283130"/>
                    <a:pt x="2532533" y="3290675"/>
                  </a:cubicBezTo>
                  <a:cubicBezTo>
                    <a:pt x="2524989" y="3298219"/>
                    <a:pt x="2514756" y="3302458"/>
                    <a:pt x="2504086" y="3302458"/>
                  </a:cubicBezTo>
                  <a:lnTo>
                    <a:pt x="40230" y="3302458"/>
                  </a:lnTo>
                  <a:cubicBezTo>
                    <a:pt x="29560" y="3302458"/>
                    <a:pt x="19328" y="3298219"/>
                    <a:pt x="11783" y="3290675"/>
                  </a:cubicBezTo>
                  <a:cubicBezTo>
                    <a:pt x="4238" y="3283130"/>
                    <a:pt x="0" y="3272898"/>
                    <a:pt x="0" y="3262228"/>
                  </a:cubicBezTo>
                  <a:lnTo>
                    <a:pt x="0" y="40230"/>
                  </a:lnTo>
                  <a:cubicBezTo>
                    <a:pt x="0" y="29560"/>
                    <a:pt x="4238" y="19328"/>
                    <a:pt x="11783" y="11783"/>
                  </a:cubicBezTo>
                  <a:cubicBezTo>
                    <a:pt x="19328" y="4238"/>
                    <a:pt x="29560" y="0"/>
                    <a:pt x="40230" y="0"/>
                  </a:cubicBezTo>
                  <a:close/>
                </a:path>
              </a:pathLst>
            </a:custGeom>
            <a:solidFill>
              <a:srgbClr val="FFFFFF"/>
            </a:solidFill>
          </p:spPr>
          <p:txBody>
            <a:bodyPr/>
            <a:lstStyle/>
            <a:p>
              <a:endParaRPr lang="en-GB" dirty="0"/>
            </a:p>
            <a:p>
              <a:r>
                <a:rPr lang="en-GB" sz="2400" b="1" dirty="0">
                  <a:solidFill>
                    <a:srgbClr val="025EA3"/>
                  </a:solidFill>
                  <a:latin typeface="Canva Sans" panose="020B0604020202020204" charset="0"/>
                </a:rPr>
                <a:t> </a:t>
              </a:r>
            </a:p>
          </p:txBody>
        </p:sp>
        <p:sp>
          <p:nvSpPr>
            <p:cNvPr id="4" name="TextBox 4"/>
            <p:cNvSpPr txBox="1"/>
            <p:nvPr/>
          </p:nvSpPr>
          <p:spPr>
            <a:xfrm>
              <a:off x="0" y="-19050"/>
              <a:ext cx="2544316" cy="3321508"/>
            </a:xfrm>
            <a:prstGeom prst="rect">
              <a:avLst/>
            </a:prstGeom>
          </p:spPr>
          <p:txBody>
            <a:bodyPr lIns="50800" tIns="50800" rIns="50800" bIns="50800" rtlCol="0" anchor="ctr"/>
            <a:lstStyle/>
            <a:p>
              <a:pPr algn="ctr">
                <a:lnSpc>
                  <a:spcPts val="1399"/>
                </a:lnSpc>
              </a:pPr>
              <a:endParaRPr/>
            </a:p>
          </p:txBody>
        </p:sp>
      </p:grpSp>
      <p:sp>
        <p:nvSpPr>
          <p:cNvPr id="7" name="TextBox 6">
            <a:extLst>
              <a:ext uri="{FF2B5EF4-FFF2-40B4-BE49-F238E27FC236}">
                <a16:creationId xmlns:a16="http://schemas.microsoft.com/office/drawing/2014/main" id="{1DC644F9-3AE8-CEEE-E1F1-0254E15493E9}"/>
              </a:ext>
            </a:extLst>
          </p:cNvPr>
          <p:cNvSpPr txBox="1"/>
          <p:nvPr/>
        </p:nvSpPr>
        <p:spPr>
          <a:xfrm>
            <a:off x="69850" y="1111250"/>
            <a:ext cx="4419600" cy="5593839"/>
          </a:xfrm>
          <a:prstGeom prst="rect">
            <a:avLst/>
          </a:prstGeom>
          <a:noFill/>
        </p:spPr>
        <p:txBody>
          <a:bodyPr wrap="square">
            <a:spAutoFit/>
          </a:bodyPr>
          <a:lstStyle/>
          <a:p>
            <a:pPr>
              <a:lnSpc>
                <a:spcPts val="1260"/>
              </a:lnSpc>
              <a:spcBef>
                <a:spcPct val="0"/>
              </a:spcBef>
            </a:pPr>
            <a:r>
              <a:rPr lang="en-GB" sz="2399" b="1" dirty="0">
                <a:solidFill>
                  <a:srgbClr val="025EA3"/>
                </a:solidFill>
                <a:latin typeface="Canva Sans Bold"/>
                <a:ea typeface="Canva Sans Bold"/>
                <a:cs typeface="Canva Sans Bold"/>
                <a:sym typeface="Canva Sans Bold"/>
              </a:rPr>
              <a:t>House Rules</a:t>
            </a:r>
            <a:endParaRPr lang="en-GB" sz="2400" b="1" dirty="0">
              <a:solidFill>
                <a:srgbClr val="025EA3"/>
              </a:solidFill>
              <a:latin typeface="Canva Sans" panose="020B0604020202020204" charset="0"/>
            </a:endParaRPr>
          </a:p>
          <a:p>
            <a:pPr>
              <a:lnSpc>
                <a:spcPts val="1260"/>
              </a:lnSpc>
              <a:spcBef>
                <a:spcPct val="0"/>
              </a:spcBef>
            </a:pPr>
            <a:endParaRPr lang="en-US" sz="2400" b="1" dirty="0">
              <a:solidFill>
                <a:srgbClr val="000000"/>
              </a:solidFill>
              <a:latin typeface="Canva Sans"/>
              <a:ea typeface="Canva Sans"/>
              <a:cs typeface="Canva Sans"/>
              <a:sym typeface="Canva Sans"/>
            </a:endParaRPr>
          </a:p>
          <a:p>
            <a:pPr>
              <a:lnSpc>
                <a:spcPts val="1260"/>
              </a:lnSpc>
              <a:spcBef>
                <a:spcPct val="0"/>
              </a:spcBef>
            </a:pPr>
            <a:r>
              <a:rPr lang="en-US" sz="1200" dirty="0">
                <a:solidFill>
                  <a:srgbClr val="000000"/>
                </a:solidFill>
                <a:latin typeface="Canva Sans"/>
                <a:ea typeface="Canva Sans"/>
                <a:cs typeface="Canva Sans"/>
                <a:sym typeface="Canva Sans"/>
              </a:rPr>
              <a:t>You are expected to attend </a:t>
            </a:r>
            <a:r>
              <a:rPr lang="en-US" sz="1200" i="1" dirty="0">
                <a:solidFill>
                  <a:srgbClr val="000000"/>
                </a:solidFill>
                <a:latin typeface="Canva Sans Italics"/>
                <a:ea typeface="Canva Sans Italics"/>
                <a:cs typeface="Canva Sans Italics"/>
                <a:sym typeface="Canva Sans Italics"/>
              </a:rPr>
              <a:t>(and are entitled to study leave for)</a:t>
            </a:r>
            <a:r>
              <a:rPr lang="en-US" sz="1200" dirty="0">
                <a:solidFill>
                  <a:srgbClr val="000000"/>
                </a:solidFill>
                <a:latin typeface="Canva Sans"/>
                <a:ea typeface="Canva Sans"/>
                <a:cs typeface="Canva Sans"/>
                <a:sym typeface="Canva Sans"/>
              </a:rPr>
              <a:t> at least </a:t>
            </a:r>
            <a:r>
              <a:rPr lang="en-US" sz="1200" b="1" dirty="0">
                <a:solidFill>
                  <a:srgbClr val="000000"/>
                </a:solidFill>
                <a:latin typeface="Canva Sans Bold"/>
                <a:ea typeface="Canva Sans Bold"/>
                <a:cs typeface="Canva Sans Bold"/>
                <a:sym typeface="Canva Sans Bold"/>
              </a:rPr>
              <a:t>two</a:t>
            </a:r>
            <a:r>
              <a:rPr lang="en-US" sz="1200" dirty="0">
                <a:solidFill>
                  <a:srgbClr val="000000"/>
                </a:solidFill>
                <a:latin typeface="Canva Sans"/>
                <a:ea typeface="Canva Sans"/>
                <a:cs typeface="Canva Sans"/>
                <a:sym typeface="Canva Sans"/>
              </a:rPr>
              <a:t> Clinical Hubs and </a:t>
            </a:r>
            <a:r>
              <a:rPr lang="en-US" sz="1200" b="1" dirty="0">
                <a:solidFill>
                  <a:srgbClr val="000000"/>
                </a:solidFill>
                <a:latin typeface="Canva Sans Bold"/>
                <a:ea typeface="Canva Sans Bold"/>
                <a:cs typeface="Canva Sans Bold"/>
                <a:sym typeface="Canva Sans Bold"/>
              </a:rPr>
              <a:t>one</a:t>
            </a:r>
            <a:r>
              <a:rPr lang="en-US" sz="1200" dirty="0">
                <a:solidFill>
                  <a:srgbClr val="000000"/>
                </a:solidFill>
                <a:latin typeface="Canva Sans"/>
                <a:ea typeface="Canva Sans"/>
                <a:cs typeface="Canva Sans"/>
                <a:sym typeface="Canva Sans"/>
              </a:rPr>
              <a:t> Non-clinical Hub. This adds up to </a:t>
            </a:r>
            <a:r>
              <a:rPr lang="en-US" sz="1200" b="1" dirty="0">
                <a:solidFill>
                  <a:srgbClr val="000000"/>
                </a:solidFill>
                <a:latin typeface="Canva Sans Bold"/>
                <a:ea typeface="Canva Sans Bold"/>
                <a:cs typeface="Canva Sans Bold"/>
                <a:sym typeface="Canva Sans Bold"/>
              </a:rPr>
              <a:t>9 hours</a:t>
            </a:r>
            <a:r>
              <a:rPr lang="en-US" sz="1200" dirty="0">
                <a:solidFill>
                  <a:srgbClr val="000000"/>
                </a:solidFill>
                <a:latin typeface="Canva Sans"/>
                <a:ea typeface="Canva Sans"/>
                <a:cs typeface="Canva Sans"/>
                <a:sym typeface="Canva Sans"/>
              </a:rPr>
              <a:t> of your core curriculum on HORUS. You may choose those offered by our sub-region, or those organised centrally. Normally, a half day of study leave is available for local or virtual hubs, whereas a full day is offered for hubs that require travel.</a:t>
            </a:r>
          </a:p>
          <a:p>
            <a:pPr>
              <a:lnSpc>
                <a:spcPts val="1260"/>
              </a:lnSpc>
              <a:spcBef>
                <a:spcPct val="0"/>
              </a:spcBef>
            </a:pPr>
            <a:endParaRPr lang="en-US" sz="1200" dirty="0">
              <a:solidFill>
                <a:srgbClr val="000000"/>
              </a:solidFill>
              <a:latin typeface="Canva Sans"/>
              <a:ea typeface="Canva Sans"/>
              <a:cs typeface="Canva Sans"/>
              <a:sym typeface="Canva Sans"/>
            </a:endParaRPr>
          </a:p>
          <a:p>
            <a:pPr>
              <a:lnSpc>
                <a:spcPts val="1260"/>
              </a:lnSpc>
              <a:spcBef>
                <a:spcPct val="0"/>
              </a:spcBef>
            </a:pPr>
            <a:r>
              <a:rPr lang="en-US" sz="1200" dirty="0">
                <a:solidFill>
                  <a:srgbClr val="000000"/>
                </a:solidFill>
                <a:latin typeface="Canva Sans"/>
                <a:ea typeface="Canva Sans"/>
                <a:cs typeface="Canva Sans"/>
                <a:sym typeface="Canva Sans"/>
              </a:rPr>
              <a:t>A lot of hard work goes into these hubs: by individual trusts and specialists who deliver these sessions; by local administrators and RPH team who run scheduling, attendances and logistics; by Hub Champions who respond to feedback, look for opportunities for improvement and new projects, and are your first point of call if you need any help. Together, we hope to ensure each sub-region has a good variety of hubs to give all trainees an opportunity to meet their  training needs and requirements.</a:t>
            </a:r>
          </a:p>
          <a:p>
            <a:pPr>
              <a:lnSpc>
                <a:spcPts val="1260"/>
              </a:lnSpc>
              <a:spcBef>
                <a:spcPct val="0"/>
              </a:spcBef>
            </a:pPr>
            <a:endParaRPr lang="en-US" sz="1200" dirty="0">
              <a:solidFill>
                <a:srgbClr val="000000"/>
              </a:solidFill>
              <a:latin typeface="Canva Sans"/>
              <a:ea typeface="Canva Sans"/>
              <a:cs typeface="Canva Sans"/>
              <a:sym typeface="Canva Sans"/>
            </a:endParaRPr>
          </a:p>
          <a:p>
            <a:pPr>
              <a:lnSpc>
                <a:spcPts val="1260"/>
              </a:lnSpc>
              <a:spcBef>
                <a:spcPct val="0"/>
              </a:spcBef>
            </a:pPr>
            <a:r>
              <a:rPr lang="en-US" sz="1200" dirty="0">
                <a:solidFill>
                  <a:srgbClr val="000000"/>
                </a:solidFill>
                <a:latin typeface="Canva Sans"/>
                <a:ea typeface="Canva Sans"/>
                <a:cs typeface="Canva Sans"/>
                <a:sym typeface="Canva Sans"/>
              </a:rPr>
              <a:t>On your end, we expect you to</a:t>
            </a:r>
          </a:p>
          <a:p>
            <a:pPr marL="194310" lvl="1" indent="-97155">
              <a:lnSpc>
                <a:spcPts val="1260"/>
              </a:lnSpc>
              <a:spcBef>
                <a:spcPct val="0"/>
              </a:spcBef>
              <a:buFont typeface="Arial"/>
              <a:buChar char="•"/>
            </a:pPr>
            <a:r>
              <a:rPr lang="en-US" sz="1200" dirty="0">
                <a:solidFill>
                  <a:srgbClr val="000000"/>
                </a:solidFill>
                <a:latin typeface="Canva Sans"/>
                <a:ea typeface="Canva Sans"/>
                <a:cs typeface="Canva Sans"/>
                <a:sym typeface="Canva Sans"/>
              </a:rPr>
              <a:t>book your three sessions early,</a:t>
            </a:r>
          </a:p>
          <a:p>
            <a:pPr marL="194310" lvl="1" indent="-97155">
              <a:lnSpc>
                <a:spcPts val="1260"/>
              </a:lnSpc>
              <a:spcBef>
                <a:spcPct val="0"/>
              </a:spcBef>
              <a:buFont typeface="Arial"/>
              <a:buChar char="•"/>
            </a:pPr>
            <a:r>
              <a:rPr lang="en-US" sz="1200" dirty="0">
                <a:solidFill>
                  <a:srgbClr val="000000"/>
                </a:solidFill>
                <a:latin typeface="Canva Sans"/>
                <a:ea typeface="Canva Sans"/>
                <a:cs typeface="Canva Sans"/>
                <a:sym typeface="Canva Sans"/>
              </a:rPr>
              <a:t>book no more sessions than you are certain you can attend,</a:t>
            </a:r>
          </a:p>
          <a:p>
            <a:pPr marL="194310" lvl="1" indent="-97155">
              <a:lnSpc>
                <a:spcPts val="1260"/>
              </a:lnSpc>
              <a:spcBef>
                <a:spcPct val="0"/>
              </a:spcBef>
              <a:buFont typeface="Arial"/>
              <a:buChar char="•"/>
            </a:pPr>
            <a:r>
              <a:rPr lang="en-US" sz="1200" dirty="0">
                <a:solidFill>
                  <a:srgbClr val="000000"/>
                </a:solidFill>
                <a:latin typeface="Canva Sans"/>
                <a:ea typeface="Canva Sans"/>
                <a:cs typeface="Canva Sans"/>
                <a:sym typeface="Canva Sans"/>
              </a:rPr>
              <a:t>obtain study leave for these sessions, and</a:t>
            </a:r>
          </a:p>
          <a:p>
            <a:pPr marL="194310" lvl="1" indent="-97155">
              <a:lnSpc>
                <a:spcPts val="1260"/>
              </a:lnSpc>
              <a:spcBef>
                <a:spcPct val="0"/>
              </a:spcBef>
              <a:buFont typeface="Arial"/>
              <a:buChar char="•"/>
            </a:pPr>
            <a:r>
              <a:rPr lang="en-US" sz="1200" dirty="0">
                <a:solidFill>
                  <a:srgbClr val="000000"/>
                </a:solidFill>
                <a:latin typeface="Canva Sans"/>
                <a:ea typeface="Canva Sans"/>
                <a:cs typeface="Canva Sans"/>
                <a:sym typeface="Canva Sans"/>
              </a:rPr>
              <a:t>attend all your booked sessions.</a:t>
            </a:r>
          </a:p>
          <a:p>
            <a:pPr>
              <a:lnSpc>
                <a:spcPts val="1260"/>
              </a:lnSpc>
              <a:spcBef>
                <a:spcPct val="0"/>
              </a:spcBef>
            </a:pPr>
            <a:endParaRPr lang="en-US" sz="1200" dirty="0">
              <a:solidFill>
                <a:srgbClr val="000000"/>
              </a:solidFill>
              <a:latin typeface="Canva Sans"/>
              <a:ea typeface="Canva Sans"/>
              <a:cs typeface="Canva Sans"/>
              <a:sym typeface="Canva Sans"/>
            </a:endParaRPr>
          </a:p>
          <a:p>
            <a:pPr>
              <a:lnSpc>
                <a:spcPts val="1260"/>
              </a:lnSpc>
              <a:spcBef>
                <a:spcPct val="0"/>
              </a:spcBef>
            </a:pPr>
            <a:r>
              <a:rPr lang="en-US" sz="1200" dirty="0">
                <a:solidFill>
                  <a:srgbClr val="000000"/>
                </a:solidFill>
                <a:latin typeface="Canva Sans"/>
                <a:ea typeface="Canva Sans"/>
                <a:cs typeface="Canva Sans"/>
                <a:sym typeface="Canva Sans"/>
              </a:rPr>
              <a:t>Thank you.</a:t>
            </a:r>
          </a:p>
          <a:p>
            <a:pPr>
              <a:lnSpc>
                <a:spcPts val="1260"/>
              </a:lnSpc>
              <a:spcBef>
                <a:spcPct val="0"/>
              </a:spcBef>
            </a:pPr>
            <a:endParaRPr lang="en-US" sz="1200" dirty="0">
              <a:solidFill>
                <a:srgbClr val="000000"/>
              </a:solidFill>
              <a:latin typeface="Canva Sans"/>
              <a:ea typeface="Canva Sans"/>
              <a:cs typeface="Canva Sans"/>
              <a:sym typeface="Canva Sans"/>
            </a:endParaRPr>
          </a:p>
          <a:p>
            <a:pPr>
              <a:lnSpc>
                <a:spcPts val="1260"/>
              </a:lnSpc>
              <a:spcBef>
                <a:spcPct val="0"/>
              </a:spcBef>
            </a:pPr>
            <a:r>
              <a:rPr lang="en-US" sz="1200" dirty="0">
                <a:solidFill>
                  <a:srgbClr val="000000"/>
                </a:solidFill>
                <a:latin typeface="Canva Sans"/>
                <a:ea typeface="Canva Sans"/>
                <a:cs typeface="Canva Sans"/>
                <a:sym typeface="Canva Sans"/>
              </a:rPr>
              <a:t>Christopher Cheng</a:t>
            </a:r>
          </a:p>
          <a:p>
            <a:pPr>
              <a:lnSpc>
                <a:spcPts val="1260"/>
              </a:lnSpc>
              <a:spcBef>
                <a:spcPct val="0"/>
              </a:spcBef>
            </a:pPr>
            <a:r>
              <a:rPr lang="en-US" sz="1200" dirty="0">
                <a:solidFill>
                  <a:srgbClr val="000000"/>
                </a:solidFill>
                <a:latin typeface="Canva Sans"/>
                <a:ea typeface="Canva Sans"/>
                <a:cs typeface="Canva Sans"/>
                <a:sym typeface="Canva Sans"/>
              </a:rPr>
              <a:t>on behalf of Your Hub Champions for 2024-2025 and 2025-2026</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461412B-D6FA-1249-1116-820B98D7B45F}"/>
              </a:ext>
            </a:extLst>
          </p:cNvPr>
          <p:cNvSpPr/>
          <p:nvPr/>
        </p:nvSpPr>
        <p:spPr>
          <a:xfrm>
            <a:off x="0" y="0"/>
            <a:ext cx="5321300" cy="7556500"/>
          </a:xfrm>
          <a:prstGeom prst="rect">
            <a:avLst/>
          </a:prstGeom>
          <a:solidFill>
            <a:srgbClr val="025EA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Rounded Corners 5">
            <a:extLst>
              <a:ext uri="{FF2B5EF4-FFF2-40B4-BE49-F238E27FC236}">
                <a16:creationId xmlns:a16="http://schemas.microsoft.com/office/drawing/2014/main" id="{650E8AF0-0A40-CC4A-5966-1370B23D9F3E}"/>
              </a:ext>
            </a:extLst>
          </p:cNvPr>
          <p:cNvSpPr/>
          <p:nvPr/>
        </p:nvSpPr>
        <p:spPr>
          <a:xfrm>
            <a:off x="0" y="501650"/>
            <a:ext cx="4718294" cy="6553200"/>
          </a:xfrm>
          <a:prstGeom prst="roundRect">
            <a:avLst>
              <a:gd name="adj" fmla="val 210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GB" b="1" u="sng" dirty="0">
                <a:solidFill>
                  <a:schemeClr val="tx1"/>
                </a:solidFill>
                <a:latin typeface="Canva Sans" panose="020B0604020202020204" charset="0"/>
              </a:rPr>
              <a:t>Hubs Itinerary</a:t>
            </a:r>
            <a:r>
              <a:rPr lang="en-GB" dirty="0">
                <a:solidFill>
                  <a:schemeClr val="tx1"/>
                </a:solidFill>
                <a:latin typeface="Canva Sans" panose="020B0604020202020204" charset="0"/>
              </a:rPr>
              <a:t>	</a:t>
            </a:r>
          </a:p>
          <a:p>
            <a:endParaRPr lang="en-GB" dirty="0">
              <a:solidFill>
                <a:schemeClr val="tx1"/>
              </a:solidFill>
              <a:latin typeface="Canva Sans" panose="020B0604020202020204" charset="0"/>
            </a:endParaRPr>
          </a:p>
          <a:p>
            <a:r>
              <a:rPr lang="en-GB" sz="1200" b="1" dirty="0">
                <a:solidFill>
                  <a:schemeClr val="tx1"/>
                </a:solidFill>
                <a:latin typeface="Canva Sans" panose="020B0604020202020204" charset="0"/>
              </a:rPr>
              <a:t>Addenbrookes</a:t>
            </a:r>
          </a:p>
          <a:p>
            <a:endParaRPr lang="en-GB" sz="1200" dirty="0">
              <a:solidFill>
                <a:schemeClr val="tx1"/>
              </a:solidFill>
              <a:latin typeface="Canva Sans" panose="020B0604020202020204" charset="0"/>
            </a:endParaRPr>
          </a:p>
          <a:p>
            <a:r>
              <a:rPr lang="en-GB" sz="1200" dirty="0">
                <a:solidFill>
                  <a:schemeClr val="tx1"/>
                </a:solidFill>
                <a:latin typeface="Canva Sans" panose="020B0604020202020204" charset="0"/>
              </a:rPr>
              <a:t>Academic</a:t>
            </a:r>
          </a:p>
          <a:p>
            <a:r>
              <a:rPr lang="en-GB" sz="1200" dirty="0">
                <a:solidFill>
                  <a:schemeClr val="tx1"/>
                </a:solidFill>
                <a:latin typeface="Canva Sans" panose="020B0604020202020204" charset="0"/>
              </a:rPr>
              <a:t>Plastic Surgery</a:t>
            </a:r>
          </a:p>
          <a:p>
            <a:r>
              <a:rPr lang="en-GB" sz="1200" dirty="0">
                <a:solidFill>
                  <a:schemeClr val="tx1"/>
                </a:solidFill>
                <a:latin typeface="Canva Sans" panose="020B0604020202020204" charset="0"/>
              </a:rPr>
              <a:t>Paediatric Emergencies</a:t>
            </a:r>
          </a:p>
          <a:p>
            <a:r>
              <a:rPr lang="en-GB" sz="1200" dirty="0">
                <a:solidFill>
                  <a:schemeClr val="tx1"/>
                </a:solidFill>
                <a:latin typeface="Canva Sans" panose="020B0604020202020204" charset="0"/>
              </a:rPr>
              <a:t>ICU</a:t>
            </a:r>
          </a:p>
          <a:p>
            <a:r>
              <a:rPr lang="en-GB" sz="1200" dirty="0">
                <a:solidFill>
                  <a:schemeClr val="tx1"/>
                </a:solidFill>
                <a:latin typeface="Canva Sans" panose="020B0604020202020204" charset="0"/>
              </a:rPr>
              <a:t>Palliative Care</a:t>
            </a:r>
          </a:p>
          <a:p>
            <a:r>
              <a:rPr lang="en-GB" sz="1200" dirty="0">
                <a:solidFill>
                  <a:schemeClr val="tx1"/>
                </a:solidFill>
                <a:latin typeface="Canva Sans" panose="020B0604020202020204" charset="0"/>
              </a:rPr>
              <a:t> </a:t>
            </a:r>
          </a:p>
          <a:p>
            <a:endParaRPr lang="en-GB" sz="1200" dirty="0">
              <a:solidFill>
                <a:schemeClr val="tx1"/>
              </a:solidFill>
              <a:latin typeface="Canva Sans" panose="020B0604020202020204" charset="0"/>
            </a:endParaRPr>
          </a:p>
          <a:p>
            <a:r>
              <a:rPr lang="en-GB" sz="1200" b="1" dirty="0">
                <a:solidFill>
                  <a:schemeClr val="tx1"/>
                </a:solidFill>
                <a:latin typeface="Canva Sans" panose="020B0604020202020204" charset="0"/>
              </a:rPr>
              <a:t>Royal Papworth</a:t>
            </a:r>
          </a:p>
          <a:p>
            <a:endParaRPr lang="en-GB" sz="1200" dirty="0">
              <a:solidFill>
                <a:schemeClr val="tx1"/>
              </a:solidFill>
              <a:latin typeface="Canva Sans" panose="020B0604020202020204" charset="0"/>
            </a:endParaRPr>
          </a:p>
          <a:p>
            <a:r>
              <a:rPr lang="en-GB" sz="1200" dirty="0">
                <a:solidFill>
                  <a:schemeClr val="tx1"/>
                </a:solidFill>
                <a:latin typeface="Canva Sans" panose="020B0604020202020204" charset="0"/>
              </a:rPr>
              <a:t>Medical Education 1</a:t>
            </a:r>
          </a:p>
          <a:p>
            <a:r>
              <a:rPr lang="en-GB" sz="1200" dirty="0">
                <a:solidFill>
                  <a:schemeClr val="tx1"/>
                </a:solidFill>
                <a:latin typeface="Canva Sans" panose="020B0604020202020204" charset="0"/>
              </a:rPr>
              <a:t>Medical Education 2</a:t>
            </a:r>
          </a:p>
          <a:p>
            <a:r>
              <a:rPr lang="en-GB" sz="1200" dirty="0">
                <a:solidFill>
                  <a:schemeClr val="tx1"/>
                </a:solidFill>
                <a:latin typeface="Canva Sans" panose="020B0604020202020204" charset="0"/>
              </a:rPr>
              <a:t>Medical Education 3</a:t>
            </a:r>
          </a:p>
          <a:p>
            <a:r>
              <a:rPr lang="en-GB" sz="1200" dirty="0">
                <a:solidFill>
                  <a:schemeClr val="tx1"/>
                </a:solidFill>
                <a:latin typeface="Canva Sans" panose="020B0604020202020204" charset="0"/>
              </a:rPr>
              <a:t>Cardiology</a:t>
            </a:r>
          </a:p>
          <a:p>
            <a:r>
              <a:rPr lang="en-GB" sz="1200" dirty="0">
                <a:solidFill>
                  <a:schemeClr val="tx1"/>
                </a:solidFill>
                <a:latin typeface="Canva Sans" panose="020B0604020202020204" charset="0"/>
              </a:rPr>
              <a:t>Transplant</a:t>
            </a:r>
          </a:p>
          <a:p>
            <a:r>
              <a:rPr lang="en-GB" sz="1200" dirty="0">
                <a:solidFill>
                  <a:schemeClr val="tx1"/>
                </a:solidFill>
                <a:latin typeface="Canva Sans" panose="020B0604020202020204" charset="0"/>
              </a:rPr>
              <a:t>Advanced Lung Disease</a:t>
            </a:r>
          </a:p>
          <a:p>
            <a:r>
              <a:rPr lang="en-GB" sz="1200" dirty="0">
                <a:solidFill>
                  <a:schemeClr val="tx1"/>
                </a:solidFill>
                <a:latin typeface="Canva Sans" panose="020B0604020202020204" charset="0"/>
              </a:rPr>
              <a:t>Significant Incidents 1</a:t>
            </a:r>
          </a:p>
          <a:p>
            <a:r>
              <a:rPr lang="en-GB" sz="1200" dirty="0">
                <a:solidFill>
                  <a:schemeClr val="tx1"/>
                </a:solidFill>
                <a:latin typeface="Canva Sans" panose="020B0604020202020204" charset="0"/>
              </a:rPr>
              <a:t>Significant Incidents 2</a:t>
            </a:r>
          </a:p>
          <a:p>
            <a:r>
              <a:rPr lang="en-GB" sz="1200" dirty="0">
                <a:solidFill>
                  <a:schemeClr val="tx1"/>
                </a:solidFill>
                <a:latin typeface="Canva Sans" panose="020B0604020202020204" charset="0"/>
              </a:rPr>
              <a:t>Surgical Skills 1</a:t>
            </a:r>
          </a:p>
          <a:p>
            <a:r>
              <a:rPr lang="en-GB" sz="1200" dirty="0">
                <a:solidFill>
                  <a:schemeClr val="tx1"/>
                </a:solidFill>
                <a:latin typeface="Canva Sans" panose="020B0604020202020204" charset="0"/>
              </a:rPr>
              <a:t>Surgical Skills 2</a:t>
            </a:r>
          </a:p>
          <a:p>
            <a:r>
              <a:rPr lang="en-GB" sz="1200" dirty="0">
                <a:solidFill>
                  <a:schemeClr val="tx1"/>
                </a:solidFill>
                <a:latin typeface="Canva Sans" panose="020B0604020202020204" charset="0"/>
              </a:rPr>
              <a:t>Surgical Skills 3</a:t>
            </a:r>
          </a:p>
          <a:p>
            <a:r>
              <a:rPr lang="en-GB" sz="1200" dirty="0">
                <a:solidFill>
                  <a:schemeClr val="tx1"/>
                </a:solidFill>
                <a:latin typeface="Canva Sans" panose="020B0604020202020204" charset="0"/>
              </a:rPr>
              <a:t>Surgical Skills 4 </a:t>
            </a:r>
          </a:p>
          <a:p>
            <a:r>
              <a:rPr lang="en-GB" sz="1200" dirty="0">
                <a:solidFill>
                  <a:schemeClr val="tx1"/>
                </a:solidFill>
                <a:latin typeface="Canva Sans" panose="020B0604020202020204" charset="0"/>
              </a:rPr>
              <a:t>PH / PEA</a:t>
            </a:r>
          </a:p>
          <a:p>
            <a:endParaRPr lang="en-GB" sz="1200" dirty="0">
              <a:solidFill>
                <a:schemeClr val="tx1"/>
              </a:solidFill>
              <a:latin typeface="Canva Sans" panose="020B0604020202020204" charset="0"/>
            </a:endParaRPr>
          </a:p>
          <a:p>
            <a:r>
              <a:rPr lang="en-GB" sz="1200" b="1" dirty="0">
                <a:solidFill>
                  <a:schemeClr val="tx1"/>
                </a:solidFill>
                <a:latin typeface="Canva Sans" panose="020B0604020202020204" charset="0"/>
              </a:rPr>
              <a:t>Hinchingbrooke</a:t>
            </a:r>
          </a:p>
          <a:p>
            <a:endParaRPr lang="en-GB" sz="1200" b="1" dirty="0">
              <a:solidFill>
                <a:schemeClr val="tx1"/>
              </a:solidFill>
              <a:latin typeface="Canva Sans" panose="020B0604020202020204" charset="0"/>
            </a:endParaRPr>
          </a:p>
          <a:p>
            <a:r>
              <a:rPr lang="en-GB" sz="1200" dirty="0">
                <a:solidFill>
                  <a:schemeClr val="tx1"/>
                </a:solidFill>
                <a:latin typeface="Canva Sans" panose="020B0604020202020204" charset="0"/>
              </a:rPr>
              <a:t>Obs and Gynae </a:t>
            </a:r>
          </a:p>
          <a:p>
            <a:r>
              <a:rPr lang="en-GB" sz="1200" dirty="0">
                <a:solidFill>
                  <a:schemeClr val="tx1"/>
                </a:solidFill>
                <a:latin typeface="Canva Sans" panose="020B0604020202020204" charset="0"/>
              </a:rPr>
              <a:t>Paediatrics</a:t>
            </a:r>
          </a:p>
          <a:p>
            <a:r>
              <a:rPr lang="en-GB" sz="1200" dirty="0">
                <a:solidFill>
                  <a:schemeClr val="tx1"/>
                </a:solidFill>
                <a:latin typeface="Canva Sans" panose="020B0604020202020204" charset="0"/>
              </a:rPr>
              <a:t>Basic Surgical Skills </a:t>
            </a:r>
          </a:p>
          <a:p>
            <a:r>
              <a:rPr lang="en-GB" sz="1200" dirty="0">
                <a:solidFill>
                  <a:schemeClr val="tx1"/>
                </a:solidFill>
                <a:latin typeface="Canva Sans" panose="020B0604020202020204" charset="0"/>
              </a:rPr>
              <a:t>Genomics</a:t>
            </a:r>
          </a:p>
          <a:p>
            <a:r>
              <a:rPr lang="en-GB" sz="1200" dirty="0">
                <a:solidFill>
                  <a:schemeClr val="tx1"/>
                </a:solidFill>
                <a:latin typeface="Canva Sans" panose="020B0604020202020204" charset="0"/>
              </a:rPr>
              <a:t>Ophthalmology </a:t>
            </a:r>
          </a:p>
          <a:p>
            <a:endParaRPr lang="en-GB" sz="1200" dirty="0">
              <a:solidFill>
                <a:schemeClr val="tx1"/>
              </a:solidFill>
              <a:latin typeface="Canva Sans" panose="020B0604020202020204" charset="0"/>
            </a:endParaRPr>
          </a:p>
          <a:p>
            <a:endParaRPr lang="en-GB" sz="1200" b="1" dirty="0">
              <a:solidFill>
                <a:schemeClr val="tx1"/>
              </a:solidFill>
              <a:latin typeface="Canva Sans" panose="020B0604020202020204" charset="0"/>
            </a:endParaRPr>
          </a:p>
        </p:txBody>
      </p:sp>
      <p:sp>
        <p:nvSpPr>
          <p:cNvPr id="12" name="TextBox 11">
            <a:extLst>
              <a:ext uri="{FF2B5EF4-FFF2-40B4-BE49-F238E27FC236}">
                <a16:creationId xmlns:a16="http://schemas.microsoft.com/office/drawing/2014/main" id="{7D04F155-300B-D28A-2781-F3832C2D25EA}"/>
              </a:ext>
            </a:extLst>
          </p:cNvPr>
          <p:cNvSpPr txBox="1"/>
          <p:nvPr/>
        </p:nvSpPr>
        <p:spPr>
          <a:xfrm>
            <a:off x="2079503" y="1416050"/>
            <a:ext cx="2362200" cy="5816977"/>
          </a:xfrm>
          <a:prstGeom prst="rect">
            <a:avLst/>
          </a:prstGeom>
          <a:noFill/>
        </p:spPr>
        <p:txBody>
          <a:bodyPr wrap="square" rtlCol="0">
            <a:spAutoFit/>
          </a:bodyPr>
          <a:lstStyle/>
          <a:p>
            <a:r>
              <a:rPr lang="en-GB" sz="1200" dirty="0">
                <a:latin typeface="Canva Sans" panose="020B0604020202020204" charset="0"/>
              </a:rPr>
              <a:t>25/09/2025 – 13:00-17:00</a:t>
            </a:r>
          </a:p>
          <a:p>
            <a:r>
              <a:rPr lang="en-GB" sz="1200" dirty="0">
                <a:latin typeface="Canva Sans" panose="020B0604020202020204" charset="0"/>
              </a:rPr>
              <a:t>TBC</a:t>
            </a:r>
          </a:p>
          <a:p>
            <a:r>
              <a:rPr lang="en-GB" sz="1200" dirty="0">
                <a:latin typeface="Canva Sans" panose="020B0604020202020204" charset="0"/>
              </a:rPr>
              <a:t>26/01/2026 – TBC </a:t>
            </a:r>
          </a:p>
          <a:p>
            <a:r>
              <a:rPr lang="en-GB" sz="1200" dirty="0">
                <a:latin typeface="Canva Sans" panose="020B0604020202020204" charset="0"/>
              </a:rPr>
              <a:t>TBC</a:t>
            </a:r>
          </a:p>
          <a:p>
            <a:r>
              <a:rPr lang="en-GB" sz="1200" dirty="0">
                <a:latin typeface="Canva Sans" panose="020B0604020202020204" charset="0"/>
              </a:rPr>
              <a:t>10/02/2026 – TBC </a:t>
            </a:r>
          </a:p>
          <a:p>
            <a:endParaRPr lang="en-GB" sz="1200" dirty="0">
              <a:latin typeface="Canva Sans" panose="020B0604020202020204" charset="0"/>
            </a:endParaRPr>
          </a:p>
          <a:p>
            <a:endParaRPr lang="en-GB" sz="1200" dirty="0">
              <a:latin typeface="Canva Sans" panose="020B0604020202020204" charset="0"/>
            </a:endParaRPr>
          </a:p>
          <a:p>
            <a:endParaRPr lang="en-GB" sz="1200" dirty="0">
              <a:latin typeface="Canva Sans" panose="020B0604020202020204" charset="0"/>
            </a:endParaRPr>
          </a:p>
          <a:p>
            <a:endParaRPr lang="en-GB" sz="1200" dirty="0">
              <a:latin typeface="Canva Sans" panose="020B0604020202020204" charset="0"/>
            </a:endParaRPr>
          </a:p>
          <a:p>
            <a:r>
              <a:rPr lang="en-GB" sz="1200" dirty="0">
                <a:latin typeface="Canva Sans" panose="020B0604020202020204" charset="0"/>
              </a:rPr>
              <a:t>21/11/2025 – 09:00-13:00</a:t>
            </a:r>
          </a:p>
          <a:p>
            <a:r>
              <a:rPr lang="en-GB" sz="1200" dirty="0">
                <a:latin typeface="Canva Sans" panose="020B0604020202020204" charset="0"/>
              </a:rPr>
              <a:t>30/03/2026 – 13:00-17:00</a:t>
            </a:r>
          </a:p>
          <a:p>
            <a:r>
              <a:rPr lang="en-GB" sz="1200" dirty="0">
                <a:latin typeface="Canva Sans" panose="020B0604020202020204" charset="0"/>
              </a:rPr>
              <a:t>19/05/2026 – 13:00-17:00</a:t>
            </a:r>
          </a:p>
          <a:p>
            <a:r>
              <a:rPr lang="en-GB" sz="1200" dirty="0">
                <a:latin typeface="Canva Sans" panose="020B0604020202020204" charset="0"/>
              </a:rPr>
              <a:t>03/03/2026 – 09:00-13:00 </a:t>
            </a:r>
          </a:p>
          <a:p>
            <a:r>
              <a:rPr lang="en-GB" sz="1200" dirty="0">
                <a:latin typeface="Canva Sans" panose="020B0604020202020204" charset="0"/>
              </a:rPr>
              <a:t>19/03/2026 -  13:00-17:00</a:t>
            </a:r>
          </a:p>
          <a:p>
            <a:r>
              <a:rPr lang="en-GB" sz="1200" dirty="0">
                <a:latin typeface="Canva Sans" panose="020B0604020202020204" charset="0"/>
              </a:rPr>
              <a:t>28/04/2026 – 09:00-13:00</a:t>
            </a:r>
          </a:p>
          <a:p>
            <a:r>
              <a:rPr lang="en-GB" sz="1200" dirty="0">
                <a:latin typeface="Canva Sans" panose="020B0604020202020204" charset="0"/>
              </a:rPr>
              <a:t>21/10/2025 – 09:00-13:00</a:t>
            </a:r>
          </a:p>
          <a:p>
            <a:r>
              <a:rPr lang="en-GB" sz="1200" dirty="0">
                <a:latin typeface="Canva Sans" panose="020B0604020202020204" charset="0"/>
              </a:rPr>
              <a:t>07/04/2026 – 13:00-17:00</a:t>
            </a:r>
          </a:p>
          <a:p>
            <a:r>
              <a:rPr lang="en-GB" sz="1200" dirty="0">
                <a:latin typeface="Canva Sans" panose="020B0604020202020204" charset="0"/>
              </a:rPr>
              <a:t>14/11/2025 – 12:30-16:30</a:t>
            </a:r>
          </a:p>
          <a:p>
            <a:r>
              <a:rPr lang="en-GB" sz="1200" dirty="0">
                <a:latin typeface="Canva Sans" panose="020B0604020202020204" charset="0"/>
              </a:rPr>
              <a:t>22/01/2026 – 12:30-16:30</a:t>
            </a:r>
          </a:p>
          <a:p>
            <a:r>
              <a:rPr lang="en-GB" sz="1200" dirty="0">
                <a:latin typeface="Canva Sans" panose="020B0604020202020204" charset="0"/>
              </a:rPr>
              <a:t>20/04/2026 – 12:30-16:30</a:t>
            </a:r>
          </a:p>
          <a:p>
            <a:r>
              <a:rPr lang="en-GB" sz="1200" dirty="0">
                <a:latin typeface="Canva Sans" panose="020B0604020202020204" charset="0"/>
              </a:rPr>
              <a:t>04/05/2026 – 12:30-16:30</a:t>
            </a:r>
          </a:p>
          <a:p>
            <a:r>
              <a:rPr lang="en-GB" sz="1200" dirty="0">
                <a:latin typeface="Canva Sans" panose="020B0604020202020204" charset="0"/>
              </a:rPr>
              <a:t>16/12/2025 – 09:00-12:30</a:t>
            </a:r>
          </a:p>
          <a:p>
            <a:endParaRPr lang="en-GB" sz="1200" dirty="0">
              <a:latin typeface="Canva Sans" panose="020B0604020202020204" charset="0"/>
            </a:endParaRPr>
          </a:p>
          <a:p>
            <a:endParaRPr lang="en-GB" sz="1200" dirty="0">
              <a:latin typeface="Canva Sans" panose="020B0604020202020204" charset="0"/>
            </a:endParaRPr>
          </a:p>
          <a:p>
            <a:endParaRPr lang="en-GB" sz="1200" dirty="0">
              <a:latin typeface="Canva Sans" panose="020B0604020202020204" charset="0"/>
            </a:endParaRPr>
          </a:p>
          <a:p>
            <a:r>
              <a:rPr lang="en-GB" sz="1200" dirty="0">
                <a:latin typeface="Canva Sans" panose="020B0604020202020204" charset="0"/>
              </a:rPr>
              <a:t>TBC</a:t>
            </a:r>
          </a:p>
          <a:p>
            <a:r>
              <a:rPr lang="en-GB" sz="1200" dirty="0">
                <a:latin typeface="Canva Sans" panose="020B0604020202020204" charset="0"/>
              </a:rPr>
              <a:t>TBC</a:t>
            </a:r>
          </a:p>
          <a:p>
            <a:r>
              <a:rPr lang="en-GB" sz="1200" dirty="0">
                <a:latin typeface="Canva Sans" panose="020B0604020202020204" charset="0"/>
              </a:rPr>
              <a:t>TBC</a:t>
            </a:r>
          </a:p>
          <a:p>
            <a:r>
              <a:rPr lang="en-GB" sz="1200" dirty="0">
                <a:latin typeface="Canva Sans" panose="020B0604020202020204" charset="0"/>
              </a:rPr>
              <a:t>TBC</a:t>
            </a:r>
          </a:p>
          <a:p>
            <a:r>
              <a:rPr lang="en-GB" sz="1200" dirty="0">
                <a:latin typeface="Canva Sans" panose="020B0604020202020204" charset="0"/>
              </a:rPr>
              <a:t>TBC</a:t>
            </a:r>
          </a:p>
          <a:p>
            <a:endParaRPr lang="en-GB" sz="1200" dirty="0">
              <a:latin typeface="Canva Sans" panose="020B0604020202020204" charset="0"/>
            </a:endParaRPr>
          </a:p>
        </p:txBody>
      </p:sp>
    </p:spTree>
    <p:extLst>
      <p:ext uri="{BB962C8B-B14F-4D97-AF65-F5344CB8AC3E}">
        <p14:creationId xmlns:p14="http://schemas.microsoft.com/office/powerpoint/2010/main" val="1013671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A89F1E-CAE8-228E-8567-CAF2947B20AE}"/>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2CD9B4FC-8FDB-6419-C2F1-2A206707F1EA}"/>
              </a:ext>
            </a:extLst>
          </p:cNvPr>
          <p:cNvSpPr/>
          <p:nvPr/>
        </p:nvSpPr>
        <p:spPr>
          <a:xfrm>
            <a:off x="0" y="0"/>
            <a:ext cx="5321300" cy="7556500"/>
          </a:xfrm>
          <a:prstGeom prst="rect">
            <a:avLst/>
          </a:prstGeom>
          <a:solidFill>
            <a:srgbClr val="025EA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Rounded Corners 5">
            <a:extLst>
              <a:ext uri="{FF2B5EF4-FFF2-40B4-BE49-F238E27FC236}">
                <a16:creationId xmlns:a16="http://schemas.microsoft.com/office/drawing/2014/main" id="{AE66F664-DA8E-74F6-33AD-759CB43D43F3}"/>
              </a:ext>
            </a:extLst>
          </p:cNvPr>
          <p:cNvSpPr/>
          <p:nvPr/>
        </p:nvSpPr>
        <p:spPr>
          <a:xfrm>
            <a:off x="0" y="577850"/>
            <a:ext cx="4718294" cy="6400800"/>
          </a:xfrm>
          <a:prstGeom prst="roundRect">
            <a:avLst>
              <a:gd name="adj" fmla="val 210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GB" b="1" u="sng" dirty="0">
                <a:solidFill>
                  <a:schemeClr val="tx1"/>
                </a:solidFill>
                <a:latin typeface="Canva Sans" panose="020B0604020202020204" charset="0"/>
              </a:rPr>
              <a:t>Hubs Itinerary</a:t>
            </a:r>
            <a:r>
              <a:rPr lang="en-GB" dirty="0">
                <a:solidFill>
                  <a:schemeClr val="tx1"/>
                </a:solidFill>
                <a:latin typeface="Canva Sans" panose="020B0604020202020204" charset="0"/>
              </a:rPr>
              <a:t>	</a:t>
            </a:r>
          </a:p>
          <a:p>
            <a:endParaRPr lang="en-GB" sz="1200" dirty="0">
              <a:solidFill>
                <a:schemeClr val="tx1"/>
              </a:solidFill>
              <a:latin typeface="Canva Sans" panose="020B0604020202020204" charset="0"/>
            </a:endParaRPr>
          </a:p>
          <a:p>
            <a:endParaRPr lang="en-GB" sz="1200" dirty="0">
              <a:solidFill>
                <a:schemeClr val="tx1"/>
              </a:solidFill>
              <a:latin typeface="Canva Sans" panose="020B0604020202020204" charset="0"/>
            </a:endParaRPr>
          </a:p>
          <a:p>
            <a:r>
              <a:rPr lang="en-GB" sz="1200" b="1" dirty="0">
                <a:solidFill>
                  <a:schemeClr val="tx1"/>
                </a:solidFill>
                <a:latin typeface="Canva Sans" panose="020B0604020202020204" charset="0"/>
              </a:rPr>
              <a:t>Peterborough</a:t>
            </a:r>
          </a:p>
          <a:p>
            <a:endParaRPr lang="en-GB" sz="1200" b="1" dirty="0">
              <a:solidFill>
                <a:schemeClr val="tx1"/>
              </a:solidFill>
              <a:latin typeface="Canva Sans" panose="020B0604020202020204" charset="0"/>
            </a:endParaRPr>
          </a:p>
          <a:p>
            <a:r>
              <a:rPr lang="en-GB" sz="1200" dirty="0">
                <a:solidFill>
                  <a:schemeClr val="tx1"/>
                </a:solidFill>
                <a:latin typeface="Canva Sans" panose="020B0604020202020204" charset="0"/>
              </a:rPr>
              <a:t>Pathology </a:t>
            </a:r>
          </a:p>
          <a:p>
            <a:r>
              <a:rPr lang="en-GB" sz="1200" dirty="0">
                <a:solidFill>
                  <a:schemeClr val="tx1"/>
                </a:solidFill>
                <a:latin typeface="Canva Sans" panose="020B0604020202020204" charset="0"/>
              </a:rPr>
              <a:t>Emergency Medicine</a:t>
            </a:r>
          </a:p>
          <a:p>
            <a:r>
              <a:rPr lang="en-GB" sz="1200" dirty="0">
                <a:solidFill>
                  <a:schemeClr val="tx1"/>
                </a:solidFill>
                <a:latin typeface="Canva Sans" panose="020B0604020202020204" charset="0"/>
              </a:rPr>
              <a:t>Human Factors </a:t>
            </a:r>
          </a:p>
          <a:p>
            <a:r>
              <a:rPr lang="en-GB" sz="1200" dirty="0">
                <a:solidFill>
                  <a:schemeClr val="tx1"/>
                </a:solidFill>
                <a:latin typeface="Canva Sans" panose="020B0604020202020204" charset="0"/>
              </a:rPr>
              <a:t>Oncology</a:t>
            </a:r>
          </a:p>
          <a:p>
            <a:r>
              <a:rPr lang="en-GB" sz="1200" dirty="0">
                <a:solidFill>
                  <a:schemeClr val="tx1"/>
                </a:solidFill>
                <a:latin typeface="Canva Sans" panose="020B0604020202020204" charset="0"/>
              </a:rPr>
              <a:t>QI</a:t>
            </a:r>
          </a:p>
          <a:p>
            <a:r>
              <a:rPr lang="en-GB" sz="1200" dirty="0">
                <a:solidFill>
                  <a:schemeClr val="tx1"/>
                </a:solidFill>
                <a:latin typeface="Canva Sans" panose="020B0604020202020204" charset="0"/>
              </a:rPr>
              <a:t>ENT</a:t>
            </a:r>
          </a:p>
          <a:p>
            <a:r>
              <a:rPr lang="en-GB" sz="1200" dirty="0">
                <a:solidFill>
                  <a:schemeClr val="tx1"/>
                </a:solidFill>
                <a:latin typeface="Canva Sans" panose="020B0604020202020204" charset="0"/>
              </a:rPr>
              <a:t>Anaesthesia (Lecture)AM</a:t>
            </a:r>
          </a:p>
          <a:p>
            <a:r>
              <a:rPr lang="en-GB" sz="1200" dirty="0">
                <a:solidFill>
                  <a:schemeClr val="tx1"/>
                </a:solidFill>
                <a:latin typeface="Canva Sans" panose="020B0604020202020204" charset="0"/>
              </a:rPr>
              <a:t>Anaesthesia (Skills) PM </a:t>
            </a:r>
          </a:p>
          <a:p>
            <a:endParaRPr lang="en-GB" sz="1200" b="1" dirty="0">
              <a:solidFill>
                <a:schemeClr val="tx1"/>
              </a:solidFill>
              <a:latin typeface="Canva Sans" panose="020B0604020202020204" charset="0"/>
            </a:endParaRPr>
          </a:p>
          <a:p>
            <a:r>
              <a:rPr lang="en-GB" sz="1200" b="1" dirty="0">
                <a:solidFill>
                  <a:schemeClr val="tx1"/>
                </a:solidFill>
                <a:latin typeface="Canva Sans" panose="020B0604020202020204" charset="0"/>
              </a:rPr>
              <a:t>King’s Lynn</a:t>
            </a:r>
          </a:p>
          <a:p>
            <a:endParaRPr lang="en-GB" sz="1200" dirty="0">
              <a:solidFill>
                <a:schemeClr val="tx1"/>
              </a:solidFill>
              <a:latin typeface="Canva Sans" panose="020B0604020202020204" charset="0"/>
            </a:endParaRPr>
          </a:p>
          <a:p>
            <a:r>
              <a:rPr lang="en-GB" sz="1200" dirty="0">
                <a:solidFill>
                  <a:schemeClr val="tx1"/>
                </a:solidFill>
                <a:latin typeface="Canva Sans" panose="020B0604020202020204" charset="0"/>
              </a:rPr>
              <a:t>Surgical Hub 1</a:t>
            </a:r>
          </a:p>
          <a:p>
            <a:r>
              <a:rPr lang="en-GB" sz="1200" dirty="0">
                <a:solidFill>
                  <a:schemeClr val="tx1"/>
                </a:solidFill>
                <a:latin typeface="Canva Sans" panose="020B0604020202020204" charset="0"/>
              </a:rPr>
              <a:t>Surgical Hub 2		</a:t>
            </a:r>
          </a:p>
          <a:p>
            <a:r>
              <a:rPr lang="en-GB" sz="1200" dirty="0">
                <a:solidFill>
                  <a:schemeClr val="tx1"/>
                </a:solidFill>
                <a:latin typeface="Canva Sans" panose="020B0604020202020204" charset="0"/>
              </a:rPr>
              <a:t>GMC</a:t>
            </a:r>
          </a:p>
          <a:p>
            <a:r>
              <a:rPr lang="en-GB" sz="1200" dirty="0">
                <a:solidFill>
                  <a:schemeClr val="tx1"/>
                </a:solidFill>
                <a:latin typeface="Canva Sans" panose="020B0604020202020204" charset="0"/>
              </a:rPr>
              <a:t>ICOP </a:t>
            </a:r>
          </a:p>
          <a:p>
            <a:r>
              <a:rPr lang="en-GB" sz="1200" dirty="0">
                <a:solidFill>
                  <a:schemeClr val="tx1"/>
                </a:solidFill>
                <a:latin typeface="Canva Sans" panose="020B0604020202020204" charset="0"/>
              </a:rPr>
              <a:t>Respiratory</a:t>
            </a:r>
          </a:p>
          <a:p>
            <a:r>
              <a:rPr lang="en-GB" sz="1200" dirty="0">
                <a:solidFill>
                  <a:schemeClr val="tx1"/>
                </a:solidFill>
                <a:latin typeface="Canva Sans" panose="020B0604020202020204" charset="0"/>
              </a:rPr>
              <a:t>Cardiology </a:t>
            </a:r>
          </a:p>
          <a:p>
            <a:endParaRPr lang="en-GB" sz="1200" b="1" dirty="0">
              <a:solidFill>
                <a:schemeClr val="tx1"/>
              </a:solidFill>
              <a:latin typeface="Canva Sans" panose="020B0604020202020204" charset="0"/>
            </a:endParaRPr>
          </a:p>
        </p:txBody>
      </p:sp>
      <p:sp>
        <p:nvSpPr>
          <p:cNvPr id="2" name="TextBox 1">
            <a:extLst>
              <a:ext uri="{FF2B5EF4-FFF2-40B4-BE49-F238E27FC236}">
                <a16:creationId xmlns:a16="http://schemas.microsoft.com/office/drawing/2014/main" id="{A301AC26-31A0-94F3-D18E-F20C0D94222A}"/>
              </a:ext>
            </a:extLst>
          </p:cNvPr>
          <p:cNvSpPr txBox="1"/>
          <p:nvPr/>
        </p:nvSpPr>
        <p:spPr>
          <a:xfrm>
            <a:off x="2127250" y="1568450"/>
            <a:ext cx="2209800" cy="3508653"/>
          </a:xfrm>
          <a:prstGeom prst="rect">
            <a:avLst/>
          </a:prstGeom>
          <a:noFill/>
        </p:spPr>
        <p:txBody>
          <a:bodyPr wrap="square" rtlCol="0">
            <a:spAutoFit/>
          </a:bodyPr>
          <a:lstStyle/>
          <a:p>
            <a:r>
              <a:rPr lang="en-GB" sz="1200" dirty="0">
                <a:latin typeface="Canva Sans" panose="020B0604020202020204" charset="0"/>
              </a:rPr>
              <a:t>TBC</a:t>
            </a:r>
          </a:p>
          <a:p>
            <a:r>
              <a:rPr lang="en-GB" sz="1200" dirty="0">
                <a:latin typeface="Canva Sans" panose="020B0604020202020204" charset="0"/>
              </a:rPr>
              <a:t>TBC</a:t>
            </a:r>
          </a:p>
          <a:p>
            <a:r>
              <a:rPr lang="en-GB" sz="1200" dirty="0">
                <a:latin typeface="Canva Sans" panose="020B0604020202020204" charset="0"/>
              </a:rPr>
              <a:t>TBC</a:t>
            </a:r>
          </a:p>
          <a:p>
            <a:r>
              <a:rPr lang="en-GB" sz="1200" dirty="0">
                <a:latin typeface="Canva Sans" panose="020B0604020202020204" charset="0"/>
              </a:rPr>
              <a:t>TBC</a:t>
            </a:r>
          </a:p>
          <a:p>
            <a:r>
              <a:rPr lang="en-GB" sz="1200" dirty="0">
                <a:latin typeface="Canva Sans" panose="020B0604020202020204" charset="0"/>
              </a:rPr>
              <a:t>TBC</a:t>
            </a:r>
          </a:p>
          <a:p>
            <a:r>
              <a:rPr lang="en-GB" sz="1200" dirty="0">
                <a:latin typeface="Canva Sans" panose="020B0604020202020204" charset="0"/>
              </a:rPr>
              <a:t>TBC</a:t>
            </a:r>
          </a:p>
          <a:p>
            <a:r>
              <a:rPr lang="en-GB" sz="1200" dirty="0">
                <a:latin typeface="Canva Sans" panose="020B0604020202020204" charset="0"/>
              </a:rPr>
              <a:t>08/12/2025 – 08:30-12:00</a:t>
            </a:r>
          </a:p>
          <a:p>
            <a:r>
              <a:rPr lang="en-GB" sz="1200" dirty="0">
                <a:latin typeface="Canva Sans" panose="020B0604020202020204" charset="0"/>
              </a:rPr>
              <a:t>08/12/2025 – 13:00-17:00</a:t>
            </a:r>
          </a:p>
          <a:p>
            <a:endParaRPr lang="en-GB" sz="1200" dirty="0">
              <a:latin typeface="Canva Sans" panose="020B0604020202020204" charset="0"/>
            </a:endParaRPr>
          </a:p>
          <a:p>
            <a:endParaRPr lang="en-GB" sz="1200" dirty="0">
              <a:latin typeface="Canva Sans" panose="020B0604020202020204" charset="0"/>
            </a:endParaRPr>
          </a:p>
          <a:p>
            <a:endParaRPr lang="en-GB" sz="1200" dirty="0">
              <a:latin typeface="Canva Sans" panose="020B0604020202020204" charset="0"/>
            </a:endParaRPr>
          </a:p>
          <a:p>
            <a:r>
              <a:rPr lang="pl-PL" sz="1200" dirty="0">
                <a:latin typeface="Canva Sans" panose="020B0604020202020204" charset="0"/>
              </a:rPr>
              <a:t>09/10/2025</a:t>
            </a:r>
            <a:r>
              <a:rPr lang="en-GB" sz="1200" dirty="0">
                <a:latin typeface="Canva Sans" panose="020B0604020202020204" charset="0"/>
              </a:rPr>
              <a:t> – 13:00-16:00</a:t>
            </a:r>
            <a:endParaRPr lang="pl-PL" sz="1200" dirty="0">
              <a:latin typeface="Canva Sans" panose="020B0604020202020204" charset="0"/>
            </a:endParaRPr>
          </a:p>
          <a:p>
            <a:r>
              <a:rPr lang="pl-PL" sz="1200" dirty="0">
                <a:latin typeface="Canva Sans" panose="020B0604020202020204" charset="0"/>
              </a:rPr>
              <a:t>14/05/2026</a:t>
            </a:r>
            <a:r>
              <a:rPr lang="en-GB" sz="1200" dirty="0">
                <a:latin typeface="Canva Sans" panose="020B0604020202020204" charset="0"/>
              </a:rPr>
              <a:t> – 13:00-16:00</a:t>
            </a:r>
            <a:endParaRPr lang="pl-PL" sz="1200" dirty="0">
              <a:latin typeface="Canva Sans" panose="020B0604020202020204" charset="0"/>
            </a:endParaRPr>
          </a:p>
          <a:p>
            <a:r>
              <a:rPr lang="pl-PL" sz="1200" dirty="0">
                <a:latin typeface="Canva Sans" panose="020B0604020202020204" charset="0"/>
              </a:rPr>
              <a:t>09/04/2026 </a:t>
            </a:r>
            <a:r>
              <a:rPr lang="en-GB" sz="1200" dirty="0">
                <a:latin typeface="Canva Sans" panose="020B0604020202020204" charset="0"/>
              </a:rPr>
              <a:t>– 13:00-16:00</a:t>
            </a:r>
            <a:endParaRPr lang="pl-PL" sz="1200" dirty="0">
              <a:latin typeface="Canva Sans" panose="020B0604020202020204" charset="0"/>
            </a:endParaRPr>
          </a:p>
          <a:p>
            <a:r>
              <a:rPr lang="pl-PL" sz="1200" dirty="0">
                <a:latin typeface="Canva Sans" panose="020B0604020202020204" charset="0"/>
              </a:rPr>
              <a:t>06/11/2025 </a:t>
            </a:r>
            <a:r>
              <a:rPr lang="en-GB" sz="1200" dirty="0">
                <a:latin typeface="Canva Sans" panose="020B0604020202020204" charset="0"/>
              </a:rPr>
              <a:t>– 13:00-16:00</a:t>
            </a:r>
            <a:endParaRPr lang="pl-PL" sz="1200" dirty="0">
              <a:latin typeface="Canva Sans" panose="020B0604020202020204" charset="0"/>
            </a:endParaRPr>
          </a:p>
          <a:p>
            <a:r>
              <a:rPr lang="pl-PL" sz="1200" dirty="0">
                <a:latin typeface="Canva Sans" panose="020B0604020202020204" charset="0"/>
              </a:rPr>
              <a:t>12/03/2026</a:t>
            </a:r>
            <a:r>
              <a:rPr lang="en-GB" sz="1200" dirty="0">
                <a:latin typeface="Canva Sans" panose="020B0604020202020204" charset="0"/>
              </a:rPr>
              <a:t> – 13:00-16:00</a:t>
            </a:r>
            <a:endParaRPr lang="pl-PL" sz="1200" dirty="0">
              <a:latin typeface="Canva Sans" panose="020B0604020202020204" charset="0"/>
            </a:endParaRPr>
          </a:p>
          <a:p>
            <a:r>
              <a:rPr lang="pl-PL" sz="1200" dirty="0">
                <a:latin typeface="Canva Sans" panose="020B0604020202020204" charset="0"/>
              </a:rPr>
              <a:t>11/12/2025 </a:t>
            </a:r>
            <a:r>
              <a:rPr lang="en-GB" sz="1200" dirty="0">
                <a:latin typeface="Canva Sans" panose="020B0604020202020204" charset="0"/>
              </a:rPr>
              <a:t>– 13:00-16:00</a:t>
            </a:r>
            <a:endParaRPr lang="pl-PL" sz="1200" dirty="0">
              <a:latin typeface="Canva Sans" panose="020B0604020202020204" charset="0"/>
            </a:endParaRPr>
          </a:p>
          <a:p>
            <a:endParaRPr lang="en-GB" dirty="0"/>
          </a:p>
        </p:txBody>
      </p:sp>
    </p:spTree>
    <p:extLst>
      <p:ext uri="{BB962C8B-B14F-4D97-AF65-F5344CB8AC3E}">
        <p14:creationId xmlns:p14="http://schemas.microsoft.com/office/powerpoint/2010/main" val="2829001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A80033"/>
        </a:solidFill>
        <a:effectLst/>
      </p:bgPr>
    </p:bg>
    <p:spTree>
      <p:nvGrpSpPr>
        <p:cNvPr id="1" name=""/>
        <p:cNvGrpSpPr/>
        <p:nvPr/>
      </p:nvGrpSpPr>
      <p:grpSpPr>
        <a:xfrm>
          <a:off x="0" y="0"/>
          <a:ext cx="0" cy="0"/>
          <a:chOff x="0" y="0"/>
          <a:chExt cx="0" cy="0"/>
        </a:xfrm>
      </p:grpSpPr>
      <p:sp>
        <p:nvSpPr>
          <p:cNvPr id="3" name="TextBox 3"/>
          <p:cNvSpPr txBox="1"/>
          <p:nvPr/>
        </p:nvSpPr>
        <p:spPr>
          <a:xfrm>
            <a:off x="2051050" y="592367"/>
            <a:ext cx="4262400" cy="330201"/>
          </a:xfrm>
          <a:prstGeom prst="rect">
            <a:avLst/>
          </a:prstGeom>
        </p:spPr>
        <p:txBody>
          <a:bodyPr lIns="0" tIns="0" rIns="0" bIns="0" rtlCol="0" anchor="t">
            <a:spAutoFit/>
          </a:bodyPr>
          <a:lstStyle/>
          <a:p>
            <a:pPr algn="l">
              <a:lnSpc>
                <a:spcPts val="2799"/>
              </a:lnSpc>
            </a:pPr>
            <a:r>
              <a:rPr lang="en-US" sz="1999" b="1" dirty="0">
                <a:solidFill>
                  <a:srgbClr val="FFFFFF"/>
                </a:solidFill>
                <a:latin typeface="Montserrat Bold"/>
                <a:ea typeface="Montserrat Bold"/>
                <a:cs typeface="Montserrat Bold"/>
                <a:sym typeface="Montserrat Bold"/>
              </a:rPr>
              <a:t>AUGUST</a:t>
            </a:r>
          </a:p>
        </p:txBody>
      </p:sp>
      <p:sp>
        <p:nvSpPr>
          <p:cNvPr id="5" name="TextBox 5"/>
          <p:cNvSpPr txBox="1"/>
          <p:nvPr/>
        </p:nvSpPr>
        <p:spPr>
          <a:xfrm>
            <a:off x="1860549" y="4081381"/>
            <a:ext cx="1676400" cy="332655"/>
          </a:xfrm>
          <a:prstGeom prst="rect">
            <a:avLst/>
          </a:prstGeom>
        </p:spPr>
        <p:txBody>
          <a:bodyPr wrap="square" lIns="0" tIns="0" rIns="0" bIns="0" rtlCol="0" anchor="t">
            <a:spAutoFit/>
          </a:bodyPr>
          <a:lstStyle/>
          <a:p>
            <a:pPr algn="l">
              <a:lnSpc>
                <a:spcPts val="2799"/>
              </a:lnSpc>
            </a:pPr>
            <a:r>
              <a:rPr lang="en-US" sz="1999" b="1" dirty="0">
                <a:solidFill>
                  <a:srgbClr val="FFFFFF"/>
                </a:solidFill>
                <a:latin typeface="Montserrat Bold"/>
                <a:ea typeface="Montserrat Bold"/>
                <a:cs typeface="Montserrat Bold"/>
                <a:sym typeface="Montserrat Bold"/>
              </a:rPr>
              <a:t>SEPTEMBER</a:t>
            </a:r>
          </a:p>
        </p:txBody>
      </p:sp>
      <p:sp>
        <p:nvSpPr>
          <p:cNvPr id="8" name="TextBox 7">
            <a:extLst>
              <a:ext uri="{FF2B5EF4-FFF2-40B4-BE49-F238E27FC236}">
                <a16:creationId xmlns:a16="http://schemas.microsoft.com/office/drawing/2014/main" id="{21C7FDFA-26DE-2B92-76FB-691F2AA7A547}"/>
              </a:ext>
            </a:extLst>
          </p:cNvPr>
          <p:cNvSpPr txBox="1"/>
          <p:nvPr/>
        </p:nvSpPr>
        <p:spPr>
          <a:xfrm>
            <a:off x="1737876" y="68292"/>
            <a:ext cx="1845547" cy="477054"/>
          </a:xfrm>
          <a:prstGeom prst="rect">
            <a:avLst/>
          </a:prstGeom>
          <a:noFill/>
        </p:spPr>
        <p:txBody>
          <a:bodyPr wrap="square" rtlCol="0">
            <a:spAutoFit/>
          </a:bodyPr>
          <a:lstStyle/>
          <a:p>
            <a:r>
              <a:rPr lang="en-GB" sz="2500" b="1" u="sng" dirty="0">
                <a:solidFill>
                  <a:schemeClr val="bg1"/>
                </a:solidFill>
                <a:latin typeface="Montserrat Bold" panose="00000800000000000000" pitchFamily="2" charset="0"/>
              </a:rPr>
              <a:t>Rotation 1</a:t>
            </a:r>
          </a:p>
        </p:txBody>
      </p:sp>
      <p:sp>
        <p:nvSpPr>
          <p:cNvPr id="11" name="Rectangle: Rounded Corners 10">
            <a:extLst>
              <a:ext uri="{FF2B5EF4-FFF2-40B4-BE49-F238E27FC236}">
                <a16:creationId xmlns:a16="http://schemas.microsoft.com/office/drawing/2014/main" id="{404B68C5-7747-A5D4-7C41-CBF5CE0598DF}"/>
              </a:ext>
            </a:extLst>
          </p:cNvPr>
          <p:cNvSpPr/>
          <p:nvPr/>
        </p:nvSpPr>
        <p:spPr>
          <a:xfrm>
            <a:off x="527050" y="4540250"/>
            <a:ext cx="4267200" cy="2426424"/>
          </a:xfrm>
          <a:prstGeom prst="roundRect">
            <a:avLst>
              <a:gd name="adj" fmla="val 6523"/>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pl-PL" dirty="0">
                <a:latin typeface="Canva Sans" panose="020B0604020202020204" charset="0"/>
              </a:rPr>
              <a:t>(TBC)</a:t>
            </a:r>
          </a:p>
          <a:p>
            <a:endParaRPr lang="pl-PL" dirty="0">
              <a:solidFill>
                <a:schemeClr val="tx1"/>
              </a:solidFill>
              <a:latin typeface="Canva Sans" panose="020B0604020202020204" charset="0"/>
            </a:endParaRPr>
          </a:p>
        </p:txBody>
      </p:sp>
      <p:sp>
        <p:nvSpPr>
          <p:cNvPr id="12" name="Rectangle: Rounded Corners 11">
            <a:extLst>
              <a:ext uri="{FF2B5EF4-FFF2-40B4-BE49-F238E27FC236}">
                <a16:creationId xmlns:a16="http://schemas.microsoft.com/office/drawing/2014/main" id="{0A15CDDB-879E-18F5-910B-37697C8E7ED8}"/>
              </a:ext>
            </a:extLst>
          </p:cNvPr>
          <p:cNvSpPr/>
          <p:nvPr/>
        </p:nvSpPr>
        <p:spPr>
          <a:xfrm>
            <a:off x="527050" y="1030430"/>
            <a:ext cx="4267200" cy="2426424"/>
          </a:xfrm>
          <a:prstGeom prst="roundRect">
            <a:avLst>
              <a:gd name="adj" fmla="val 6523"/>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endParaRPr lang="pl-PL" sz="1500" dirty="0">
              <a:solidFill>
                <a:schemeClr val="tx1"/>
              </a:solidFill>
              <a:latin typeface="Canva Sans" panose="020B06040202020202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A80033"/>
        </a:solidFill>
        <a:effectLst/>
      </p:bgPr>
    </p:bg>
    <p:spTree>
      <p:nvGrpSpPr>
        <p:cNvPr id="1" name=""/>
        <p:cNvGrpSpPr/>
        <p:nvPr/>
      </p:nvGrpSpPr>
      <p:grpSpPr>
        <a:xfrm>
          <a:off x="0" y="0"/>
          <a:ext cx="0" cy="0"/>
          <a:chOff x="0" y="0"/>
          <a:chExt cx="0" cy="0"/>
        </a:xfrm>
      </p:grpSpPr>
      <p:sp>
        <p:nvSpPr>
          <p:cNvPr id="3" name="TextBox 3"/>
          <p:cNvSpPr txBox="1"/>
          <p:nvPr/>
        </p:nvSpPr>
        <p:spPr>
          <a:xfrm>
            <a:off x="1974849" y="587739"/>
            <a:ext cx="1371600" cy="330201"/>
          </a:xfrm>
          <a:prstGeom prst="rect">
            <a:avLst/>
          </a:prstGeom>
        </p:spPr>
        <p:txBody>
          <a:bodyPr wrap="square" lIns="0" tIns="0" rIns="0" bIns="0" rtlCol="0" anchor="t">
            <a:spAutoFit/>
          </a:bodyPr>
          <a:lstStyle/>
          <a:p>
            <a:pPr algn="l">
              <a:lnSpc>
                <a:spcPts val="2799"/>
              </a:lnSpc>
            </a:pPr>
            <a:r>
              <a:rPr lang="en-US" sz="1999" b="1" dirty="0">
                <a:solidFill>
                  <a:srgbClr val="FFFFFF"/>
                </a:solidFill>
                <a:latin typeface="Montserrat Bold"/>
                <a:ea typeface="Montserrat Bold"/>
                <a:cs typeface="Montserrat Bold"/>
                <a:sym typeface="Montserrat Bold"/>
              </a:rPr>
              <a:t>OCTOBER</a:t>
            </a:r>
          </a:p>
        </p:txBody>
      </p:sp>
      <p:sp>
        <p:nvSpPr>
          <p:cNvPr id="5" name="TextBox 5"/>
          <p:cNvSpPr txBox="1"/>
          <p:nvPr/>
        </p:nvSpPr>
        <p:spPr>
          <a:xfrm>
            <a:off x="1822450" y="3864156"/>
            <a:ext cx="1600200" cy="330201"/>
          </a:xfrm>
          <a:prstGeom prst="rect">
            <a:avLst/>
          </a:prstGeom>
        </p:spPr>
        <p:txBody>
          <a:bodyPr wrap="square" lIns="0" tIns="0" rIns="0" bIns="0" rtlCol="0" anchor="t">
            <a:spAutoFit/>
          </a:bodyPr>
          <a:lstStyle/>
          <a:p>
            <a:pPr algn="l">
              <a:lnSpc>
                <a:spcPts val="2799"/>
              </a:lnSpc>
            </a:pPr>
            <a:r>
              <a:rPr lang="en-US" sz="1999" b="1" dirty="0">
                <a:solidFill>
                  <a:srgbClr val="FFFFFF"/>
                </a:solidFill>
                <a:latin typeface="Montserrat Bold"/>
                <a:ea typeface="Montserrat Bold"/>
                <a:cs typeface="Montserrat Bold"/>
                <a:sym typeface="Montserrat Bold"/>
              </a:rPr>
              <a:t>NOVEMBER</a:t>
            </a:r>
          </a:p>
        </p:txBody>
      </p:sp>
      <p:sp>
        <p:nvSpPr>
          <p:cNvPr id="6" name="TextBox 5">
            <a:extLst>
              <a:ext uri="{FF2B5EF4-FFF2-40B4-BE49-F238E27FC236}">
                <a16:creationId xmlns:a16="http://schemas.microsoft.com/office/drawing/2014/main" id="{D0657475-0853-67C8-CE02-BBE80C8480E7}"/>
              </a:ext>
            </a:extLst>
          </p:cNvPr>
          <p:cNvSpPr txBox="1"/>
          <p:nvPr/>
        </p:nvSpPr>
        <p:spPr>
          <a:xfrm>
            <a:off x="1737876" y="54429"/>
            <a:ext cx="1845547" cy="477054"/>
          </a:xfrm>
          <a:prstGeom prst="rect">
            <a:avLst/>
          </a:prstGeom>
          <a:noFill/>
        </p:spPr>
        <p:txBody>
          <a:bodyPr wrap="square" rtlCol="0">
            <a:spAutoFit/>
          </a:bodyPr>
          <a:lstStyle/>
          <a:p>
            <a:r>
              <a:rPr lang="en-GB" sz="2500" b="1" u="sng" dirty="0">
                <a:solidFill>
                  <a:schemeClr val="bg1"/>
                </a:solidFill>
                <a:latin typeface="Montserrat Bold" panose="00000800000000000000" pitchFamily="2" charset="0"/>
              </a:rPr>
              <a:t>Rotation 1</a:t>
            </a:r>
          </a:p>
        </p:txBody>
      </p:sp>
      <p:sp>
        <p:nvSpPr>
          <p:cNvPr id="8" name="Rectangle: Rounded Corners 7">
            <a:extLst>
              <a:ext uri="{FF2B5EF4-FFF2-40B4-BE49-F238E27FC236}">
                <a16:creationId xmlns:a16="http://schemas.microsoft.com/office/drawing/2014/main" id="{EC5F51D7-0597-306F-14DB-2E27DA82F355}"/>
              </a:ext>
            </a:extLst>
          </p:cNvPr>
          <p:cNvSpPr/>
          <p:nvPr/>
        </p:nvSpPr>
        <p:spPr>
          <a:xfrm>
            <a:off x="527050" y="1111250"/>
            <a:ext cx="4267200" cy="2426424"/>
          </a:xfrm>
          <a:prstGeom prst="roundRect">
            <a:avLst>
              <a:gd name="adj" fmla="val 6523"/>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GB" sz="1500" dirty="0">
                <a:solidFill>
                  <a:schemeClr val="tx1"/>
                </a:solidFill>
                <a:latin typeface="Canva Sans" panose="020B0604020202020204" charset="0"/>
              </a:rPr>
              <a:t>Surgical Hub 1 – Kings Lynn - 09/10/2025</a:t>
            </a:r>
          </a:p>
        </p:txBody>
      </p:sp>
      <p:sp>
        <p:nvSpPr>
          <p:cNvPr id="9" name="Rectangle: Rounded Corners 8">
            <a:extLst>
              <a:ext uri="{FF2B5EF4-FFF2-40B4-BE49-F238E27FC236}">
                <a16:creationId xmlns:a16="http://schemas.microsoft.com/office/drawing/2014/main" id="{AD2CF3FF-7DD6-0669-A0F3-72BD0BA2A52B}"/>
              </a:ext>
            </a:extLst>
          </p:cNvPr>
          <p:cNvSpPr/>
          <p:nvPr/>
        </p:nvSpPr>
        <p:spPr>
          <a:xfrm>
            <a:off x="527050" y="4542337"/>
            <a:ext cx="4267200" cy="2426424"/>
          </a:xfrm>
          <a:prstGeom prst="roundRect">
            <a:avLst>
              <a:gd name="adj" fmla="val 6523"/>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GB" sz="1500" dirty="0">
                <a:solidFill>
                  <a:schemeClr val="tx1"/>
                </a:solidFill>
                <a:latin typeface="Canva Sans" panose="020B0604020202020204" charset="0"/>
              </a:rPr>
              <a:t>ICOP  – Kings Lynn - 06/11/2025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37C80"/>
        </a:solidFill>
        <a:effectLst/>
      </p:bgPr>
    </p:bg>
    <p:spTree>
      <p:nvGrpSpPr>
        <p:cNvPr id="1" name=""/>
        <p:cNvGrpSpPr/>
        <p:nvPr/>
      </p:nvGrpSpPr>
      <p:grpSpPr>
        <a:xfrm>
          <a:off x="0" y="0"/>
          <a:ext cx="0" cy="0"/>
          <a:chOff x="0" y="0"/>
          <a:chExt cx="0" cy="0"/>
        </a:xfrm>
      </p:grpSpPr>
      <p:sp>
        <p:nvSpPr>
          <p:cNvPr id="3" name="TextBox 3"/>
          <p:cNvSpPr txBox="1"/>
          <p:nvPr/>
        </p:nvSpPr>
        <p:spPr>
          <a:xfrm>
            <a:off x="1822450" y="476954"/>
            <a:ext cx="4262400" cy="330201"/>
          </a:xfrm>
          <a:prstGeom prst="rect">
            <a:avLst/>
          </a:prstGeom>
        </p:spPr>
        <p:txBody>
          <a:bodyPr lIns="0" tIns="0" rIns="0" bIns="0" rtlCol="0" anchor="t">
            <a:spAutoFit/>
          </a:bodyPr>
          <a:lstStyle/>
          <a:p>
            <a:pPr algn="l">
              <a:lnSpc>
                <a:spcPts val="2799"/>
              </a:lnSpc>
            </a:pPr>
            <a:r>
              <a:rPr lang="en-US" sz="1999" b="1" dirty="0">
                <a:solidFill>
                  <a:srgbClr val="FFFFFF"/>
                </a:solidFill>
                <a:latin typeface="Montserrat Bold"/>
                <a:ea typeface="Montserrat Bold"/>
                <a:cs typeface="Montserrat Bold"/>
                <a:sym typeface="Montserrat Bold"/>
              </a:rPr>
              <a:t>DECEMBER</a:t>
            </a:r>
          </a:p>
        </p:txBody>
      </p:sp>
      <p:sp>
        <p:nvSpPr>
          <p:cNvPr id="5" name="TextBox 5"/>
          <p:cNvSpPr txBox="1"/>
          <p:nvPr/>
        </p:nvSpPr>
        <p:spPr>
          <a:xfrm>
            <a:off x="2015825" y="3645141"/>
            <a:ext cx="1289650" cy="330201"/>
          </a:xfrm>
          <a:prstGeom prst="rect">
            <a:avLst/>
          </a:prstGeom>
        </p:spPr>
        <p:txBody>
          <a:bodyPr wrap="square" lIns="0" tIns="0" rIns="0" bIns="0" rtlCol="0" anchor="t">
            <a:spAutoFit/>
          </a:bodyPr>
          <a:lstStyle/>
          <a:p>
            <a:pPr algn="l">
              <a:lnSpc>
                <a:spcPts val="2799"/>
              </a:lnSpc>
            </a:pPr>
            <a:r>
              <a:rPr lang="en-US" sz="1999" b="1">
                <a:solidFill>
                  <a:srgbClr val="FFFFFF"/>
                </a:solidFill>
                <a:latin typeface="Montserrat Bold"/>
                <a:ea typeface="Montserrat Bold"/>
                <a:cs typeface="Montserrat Bold"/>
                <a:sym typeface="Montserrat Bold"/>
              </a:rPr>
              <a:t>JANUARY</a:t>
            </a:r>
          </a:p>
        </p:txBody>
      </p:sp>
      <p:sp>
        <p:nvSpPr>
          <p:cNvPr id="6" name="TextBox 5">
            <a:extLst>
              <a:ext uri="{FF2B5EF4-FFF2-40B4-BE49-F238E27FC236}">
                <a16:creationId xmlns:a16="http://schemas.microsoft.com/office/drawing/2014/main" id="{EFB88225-E291-C339-8496-C91C148AB4F0}"/>
              </a:ext>
            </a:extLst>
          </p:cNvPr>
          <p:cNvSpPr txBox="1"/>
          <p:nvPr/>
        </p:nvSpPr>
        <p:spPr>
          <a:xfrm>
            <a:off x="1665863" y="21486"/>
            <a:ext cx="1989574" cy="477054"/>
          </a:xfrm>
          <a:prstGeom prst="rect">
            <a:avLst/>
          </a:prstGeom>
          <a:noFill/>
        </p:spPr>
        <p:txBody>
          <a:bodyPr wrap="square" rtlCol="0">
            <a:spAutoFit/>
          </a:bodyPr>
          <a:lstStyle/>
          <a:p>
            <a:r>
              <a:rPr lang="en-GB" sz="2500" b="1" u="sng" dirty="0">
                <a:solidFill>
                  <a:schemeClr val="bg1"/>
                </a:solidFill>
                <a:latin typeface="Montserrat Bold" panose="00000800000000000000" pitchFamily="2" charset="0"/>
              </a:rPr>
              <a:t>Rotation 2</a:t>
            </a:r>
          </a:p>
        </p:txBody>
      </p:sp>
      <p:sp>
        <p:nvSpPr>
          <p:cNvPr id="8" name="Rectangle: Rounded Corners 7">
            <a:extLst>
              <a:ext uri="{FF2B5EF4-FFF2-40B4-BE49-F238E27FC236}">
                <a16:creationId xmlns:a16="http://schemas.microsoft.com/office/drawing/2014/main" id="{B9AA5129-557C-4491-5A77-42A0A836CC46}"/>
              </a:ext>
            </a:extLst>
          </p:cNvPr>
          <p:cNvSpPr/>
          <p:nvPr/>
        </p:nvSpPr>
        <p:spPr>
          <a:xfrm>
            <a:off x="527050" y="1012936"/>
            <a:ext cx="4267200" cy="2426424"/>
          </a:xfrm>
          <a:prstGeom prst="roundRect">
            <a:avLst>
              <a:gd name="adj" fmla="val 6523"/>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GB" sz="1500" dirty="0">
                <a:solidFill>
                  <a:schemeClr val="tx1"/>
                </a:solidFill>
                <a:latin typeface="Canva Sans" panose="020B0604020202020204" charset="0"/>
              </a:rPr>
              <a:t>Cardiology - Kings Lynn - </a:t>
            </a:r>
            <a:r>
              <a:rPr lang="pl-PL" sz="1500" dirty="0">
                <a:solidFill>
                  <a:schemeClr val="tx1"/>
                </a:solidFill>
                <a:latin typeface="Canva Sans" panose="020B0604020202020204" charset="0"/>
              </a:rPr>
              <a:t>11/12/2025 </a:t>
            </a:r>
          </a:p>
        </p:txBody>
      </p:sp>
      <p:sp>
        <p:nvSpPr>
          <p:cNvPr id="9" name="Rectangle: Rounded Corners 8">
            <a:extLst>
              <a:ext uri="{FF2B5EF4-FFF2-40B4-BE49-F238E27FC236}">
                <a16:creationId xmlns:a16="http://schemas.microsoft.com/office/drawing/2014/main" id="{CD5403E7-9660-051B-4732-AA2B6870B9AD}"/>
              </a:ext>
            </a:extLst>
          </p:cNvPr>
          <p:cNvSpPr/>
          <p:nvPr/>
        </p:nvSpPr>
        <p:spPr>
          <a:xfrm>
            <a:off x="527050" y="4540250"/>
            <a:ext cx="4267200" cy="2426424"/>
          </a:xfrm>
          <a:prstGeom prst="roundRect">
            <a:avLst>
              <a:gd name="adj" fmla="val 6523"/>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endParaRPr lang="pl-PL" dirty="0">
              <a:solidFill>
                <a:schemeClr val="tx1"/>
              </a:solidFill>
              <a:latin typeface="Canva Sans" panose="020B06040202020202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37C80"/>
        </a:solidFill>
        <a:effectLst/>
      </p:bgPr>
    </p:bg>
    <p:spTree>
      <p:nvGrpSpPr>
        <p:cNvPr id="1" name=""/>
        <p:cNvGrpSpPr/>
        <p:nvPr/>
      </p:nvGrpSpPr>
      <p:grpSpPr>
        <a:xfrm>
          <a:off x="0" y="0"/>
          <a:ext cx="0" cy="0"/>
          <a:chOff x="0" y="0"/>
          <a:chExt cx="0" cy="0"/>
        </a:xfrm>
      </p:grpSpPr>
      <p:sp>
        <p:nvSpPr>
          <p:cNvPr id="3" name="TextBox 3"/>
          <p:cNvSpPr txBox="1"/>
          <p:nvPr/>
        </p:nvSpPr>
        <p:spPr>
          <a:xfrm>
            <a:off x="1884674" y="558041"/>
            <a:ext cx="1551951" cy="330201"/>
          </a:xfrm>
          <a:prstGeom prst="rect">
            <a:avLst/>
          </a:prstGeom>
        </p:spPr>
        <p:txBody>
          <a:bodyPr wrap="square" lIns="0" tIns="0" rIns="0" bIns="0" rtlCol="0" anchor="t">
            <a:spAutoFit/>
          </a:bodyPr>
          <a:lstStyle/>
          <a:p>
            <a:pPr algn="l">
              <a:lnSpc>
                <a:spcPts val="2799"/>
              </a:lnSpc>
            </a:pPr>
            <a:r>
              <a:rPr lang="en-US" sz="1999" b="1" dirty="0">
                <a:solidFill>
                  <a:srgbClr val="FFFFFF"/>
                </a:solidFill>
                <a:latin typeface="Montserrat Bold"/>
                <a:ea typeface="Montserrat Bold"/>
                <a:cs typeface="Montserrat Bold"/>
                <a:sym typeface="Montserrat Bold"/>
              </a:rPr>
              <a:t>FEBRUARY</a:t>
            </a:r>
          </a:p>
        </p:txBody>
      </p:sp>
      <p:sp>
        <p:nvSpPr>
          <p:cNvPr id="5" name="TextBox 5"/>
          <p:cNvSpPr txBox="1"/>
          <p:nvPr/>
        </p:nvSpPr>
        <p:spPr>
          <a:xfrm>
            <a:off x="2130124" y="3778250"/>
            <a:ext cx="1061050" cy="330201"/>
          </a:xfrm>
          <a:prstGeom prst="rect">
            <a:avLst/>
          </a:prstGeom>
        </p:spPr>
        <p:txBody>
          <a:bodyPr wrap="square" lIns="0" tIns="0" rIns="0" bIns="0" rtlCol="0" anchor="t">
            <a:spAutoFit/>
          </a:bodyPr>
          <a:lstStyle/>
          <a:p>
            <a:pPr algn="l">
              <a:lnSpc>
                <a:spcPts val="2799"/>
              </a:lnSpc>
            </a:pPr>
            <a:r>
              <a:rPr lang="en-US" sz="1999" b="1">
                <a:solidFill>
                  <a:srgbClr val="FFFFFF"/>
                </a:solidFill>
                <a:latin typeface="Montserrat Bold"/>
                <a:ea typeface="Montserrat Bold"/>
                <a:cs typeface="Montserrat Bold"/>
                <a:sym typeface="Montserrat Bold"/>
              </a:rPr>
              <a:t>MARCH</a:t>
            </a:r>
          </a:p>
        </p:txBody>
      </p:sp>
      <p:sp>
        <p:nvSpPr>
          <p:cNvPr id="6" name="TextBox 5">
            <a:extLst>
              <a:ext uri="{FF2B5EF4-FFF2-40B4-BE49-F238E27FC236}">
                <a16:creationId xmlns:a16="http://schemas.microsoft.com/office/drawing/2014/main" id="{B8515D69-0D51-D1F2-D4D8-09FA6D98DA28}"/>
              </a:ext>
            </a:extLst>
          </p:cNvPr>
          <p:cNvSpPr txBox="1"/>
          <p:nvPr/>
        </p:nvSpPr>
        <p:spPr>
          <a:xfrm>
            <a:off x="1703963" y="80987"/>
            <a:ext cx="1913374" cy="477054"/>
          </a:xfrm>
          <a:prstGeom prst="rect">
            <a:avLst/>
          </a:prstGeom>
          <a:noFill/>
        </p:spPr>
        <p:txBody>
          <a:bodyPr wrap="square" rtlCol="0">
            <a:spAutoFit/>
          </a:bodyPr>
          <a:lstStyle/>
          <a:p>
            <a:r>
              <a:rPr lang="en-GB" sz="2500" b="1" u="sng" dirty="0">
                <a:solidFill>
                  <a:schemeClr val="bg1"/>
                </a:solidFill>
                <a:latin typeface="Montserrat Bold" panose="00000800000000000000" pitchFamily="2" charset="0"/>
              </a:rPr>
              <a:t>Rotation 2</a:t>
            </a:r>
          </a:p>
        </p:txBody>
      </p:sp>
      <p:sp>
        <p:nvSpPr>
          <p:cNvPr id="7" name="Rectangle: Rounded Corners 6">
            <a:extLst>
              <a:ext uri="{FF2B5EF4-FFF2-40B4-BE49-F238E27FC236}">
                <a16:creationId xmlns:a16="http://schemas.microsoft.com/office/drawing/2014/main" id="{0E29F9CB-FBF5-2433-B19C-B043E738B48E}"/>
              </a:ext>
            </a:extLst>
          </p:cNvPr>
          <p:cNvSpPr/>
          <p:nvPr/>
        </p:nvSpPr>
        <p:spPr>
          <a:xfrm>
            <a:off x="527050" y="4540250"/>
            <a:ext cx="4267200" cy="2426424"/>
          </a:xfrm>
          <a:prstGeom prst="roundRect">
            <a:avLst>
              <a:gd name="adj" fmla="val 6523"/>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GB" sz="1500" dirty="0">
                <a:solidFill>
                  <a:schemeClr val="tx1"/>
                </a:solidFill>
                <a:latin typeface="Canva Sans" panose="020B0604020202020204" charset="0"/>
              </a:rPr>
              <a:t>Respiratory – King’s Lynn - </a:t>
            </a:r>
            <a:r>
              <a:rPr lang="pl-PL" sz="1500" dirty="0">
                <a:solidFill>
                  <a:schemeClr val="tx1"/>
                </a:solidFill>
                <a:latin typeface="Canva Sans" panose="020B0604020202020204" charset="0"/>
              </a:rPr>
              <a:t>12/03/2026</a:t>
            </a:r>
            <a:r>
              <a:rPr lang="pl-PL" sz="1500" dirty="0">
                <a:latin typeface="Canva Sans" panose="020B0604020202020204" charset="0"/>
              </a:rPr>
              <a:t> </a:t>
            </a:r>
            <a:r>
              <a:rPr lang="pl-PL" dirty="0">
                <a:latin typeface="Canva Sans" panose="020B0604020202020204" charset="0"/>
              </a:rPr>
              <a:t>(TBC)</a:t>
            </a:r>
          </a:p>
          <a:p>
            <a:endParaRPr lang="pl-PL" dirty="0">
              <a:solidFill>
                <a:schemeClr val="tx1"/>
              </a:solidFill>
              <a:latin typeface="Canva Sans" panose="020B0604020202020204" charset="0"/>
            </a:endParaRPr>
          </a:p>
        </p:txBody>
      </p:sp>
      <p:sp>
        <p:nvSpPr>
          <p:cNvPr id="8" name="Rectangle: Rounded Corners 7">
            <a:extLst>
              <a:ext uri="{FF2B5EF4-FFF2-40B4-BE49-F238E27FC236}">
                <a16:creationId xmlns:a16="http://schemas.microsoft.com/office/drawing/2014/main" id="{E7E5E085-E987-AC07-6B37-818B6C47BBAF}"/>
              </a:ext>
            </a:extLst>
          </p:cNvPr>
          <p:cNvSpPr/>
          <p:nvPr/>
        </p:nvSpPr>
        <p:spPr>
          <a:xfrm>
            <a:off x="527050" y="1012936"/>
            <a:ext cx="4267200" cy="2426424"/>
          </a:xfrm>
          <a:prstGeom prst="roundRect">
            <a:avLst>
              <a:gd name="adj" fmla="val 6523"/>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GB" sz="1500" dirty="0">
                <a:solidFill>
                  <a:schemeClr val="tx1"/>
                </a:solidFill>
                <a:latin typeface="Canva Sans" panose="020B0604020202020204" charset="0"/>
              </a:rPr>
              <a:t>Emergency Medicine – King’s Lynn -</a:t>
            </a:r>
            <a:r>
              <a:rPr lang="pl-PL" sz="1500" dirty="0">
                <a:solidFill>
                  <a:schemeClr val="tx1"/>
                </a:solidFill>
                <a:latin typeface="Canva Sans" panose="020B0604020202020204" charset="0"/>
              </a:rPr>
              <a:t>19/02/2026 (TBC)</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881</Words>
  <Application>Microsoft Office PowerPoint</Application>
  <PresentationFormat>Custom</PresentationFormat>
  <Paragraphs>176</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Canva Sans Italics</vt:lpstr>
      <vt:lpstr>Calibri</vt:lpstr>
      <vt:lpstr>Montserrat Bold</vt:lpstr>
      <vt:lpstr>Canva Sans Bold</vt:lpstr>
      <vt:lpstr>Canva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Hubs EAFS West 2025-2026</dc:title>
  <cp:lastModifiedBy>COOPER, Madeline (ROYAL PAPWORTH HOSPITAL NHS FOUNDATION TRUST)</cp:lastModifiedBy>
  <cp:revision>4</cp:revision>
  <dcterms:created xsi:type="dcterms:W3CDTF">2006-08-16T00:00:00Z</dcterms:created>
  <dcterms:modified xsi:type="dcterms:W3CDTF">2025-08-01T13:47:44Z</dcterms:modified>
  <dc:identifier>DAGjNW-kpI4</dc:identifier>
</cp:coreProperties>
</file>