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70" r:id="rId3"/>
    <p:sldId id="257" r:id="rId4"/>
    <p:sldId id="268" r:id="rId5"/>
    <p:sldId id="269" r:id="rId6"/>
    <p:sldId id="258" r:id="rId7"/>
    <p:sldId id="259" r:id="rId8"/>
    <p:sldId id="260" r:id="rId9"/>
    <p:sldId id="261" r:id="rId10"/>
    <p:sldId id="262" r:id="rId11"/>
    <p:sldId id="271" r:id="rId12"/>
  </p:sldIdLst>
  <p:sldSz cx="9144000" cy="6858000" type="screen4x3"/>
  <p:notesSz cx="6858000" cy="9144000"/>
  <p:embeddedFontLst>
    <p:embeddedFont>
      <p:font typeface="Libre Franklin" pitchFamily="2" charset="0"/>
      <p:regular r:id="rId14"/>
      <p:bold r:id="rId15"/>
      <p:italic r:id="rId16"/>
      <p:boldItalic r:id="rId17"/>
    </p:embeddedFont>
    <p:embeddedFont>
      <p:font typeface="Libre Franklin Medium" pitchFamily="2" charset="0"/>
      <p:regular r:id="rId18"/>
      <p:bold r:id="rId19"/>
      <p:italic r:id="rId20"/>
      <p:bold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eHXta3bk+alcD+XVcsAGM27zU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90B85-11B2-4A2F-BF93-C2B06A721B47}" v="12" dt="2025-07-09T07:52:41.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484" y="44"/>
      </p:cViewPr>
      <p:guideLst>
        <p:guide orient="horz" pos="2880"/>
        <p:guide pos="2160"/>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Zilley (ROYAL PAPWORTH HOSPITAL NHS FOUNDATION TRUST)" userId="c5297480-9389-4e58-9d14-5492a391e0a7" providerId="ADAL" clId="{FDB90B85-11B2-4A2F-BF93-C2B06A721B47}"/>
    <pc:docChg chg="custSel delSld modSld">
      <pc:chgData name="KHAN, Zilley (ROYAL PAPWORTH HOSPITAL NHS FOUNDATION TRUST)" userId="c5297480-9389-4e58-9d14-5492a391e0a7" providerId="ADAL" clId="{FDB90B85-11B2-4A2F-BF93-C2B06A721B47}" dt="2025-07-09T07:54:54.853" v="619" actId="313"/>
      <pc:docMkLst>
        <pc:docMk/>
      </pc:docMkLst>
      <pc:sldChg chg="modSp mod">
        <pc:chgData name="KHAN, Zilley (ROYAL PAPWORTH HOSPITAL NHS FOUNDATION TRUST)" userId="c5297480-9389-4e58-9d14-5492a391e0a7" providerId="ADAL" clId="{FDB90B85-11B2-4A2F-BF93-C2B06A721B47}" dt="2025-07-09T07:30:05.980" v="484" actId="20577"/>
        <pc:sldMkLst>
          <pc:docMk/>
          <pc:sldMk cId="0" sldId="260"/>
        </pc:sldMkLst>
        <pc:spChg chg="mod">
          <ac:chgData name="KHAN, Zilley (ROYAL PAPWORTH HOSPITAL NHS FOUNDATION TRUST)" userId="c5297480-9389-4e58-9d14-5492a391e0a7" providerId="ADAL" clId="{FDB90B85-11B2-4A2F-BF93-C2B06A721B47}" dt="2025-07-09T07:30:05.980" v="484" actId="20577"/>
          <ac:spMkLst>
            <pc:docMk/>
            <pc:sldMk cId="0" sldId="260"/>
            <ac:spMk id="134" creationId="{00000000-0000-0000-0000-000000000000}"/>
          </ac:spMkLst>
        </pc:spChg>
      </pc:sldChg>
      <pc:sldChg chg="modSp mod">
        <pc:chgData name="KHAN, Zilley (ROYAL PAPWORTH HOSPITAL NHS FOUNDATION TRUST)" userId="c5297480-9389-4e58-9d14-5492a391e0a7" providerId="ADAL" clId="{FDB90B85-11B2-4A2F-BF93-C2B06A721B47}" dt="2025-07-09T07:30:13.809" v="485" actId="20577"/>
        <pc:sldMkLst>
          <pc:docMk/>
          <pc:sldMk cId="0" sldId="261"/>
        </pc:sldMkLst>
        <pc:spChg chg="mod">
          <ac:chgData name="KHAN, Zilley (ROYAL PAPWORTH HOSPITAL NHS FOUNDATION TRUST)" userId="c5297480-9389-4e58-9d14-5492a391e0a7" providerId="ADAL" clId="{FDB90B85-11B2-4A2F-BF93-C2B06A721B47}" dt="2025-07-09T07:30:13.809" v="485" actId="20577"/>
          <ac:spMkLst>
            <pc:docMk/>
            <pc:sldMk cId="0" sldId="261"/>
            <ac:spMk id="140" creationId="{00000000-0000-0000-0000-000000000000}"/>
          </ac:spMkLst>
        </pc:spChg>
      </pc:sldChg>
      <pc:sldChg chg="modSp mod">
        <pc:chgData name="KHAN, Zilley (ROYAL PAPWORTH HOSPITAL NHS FOUNDATION TRUST)" userId="c5297480-9389-4e58-9d14-5492a391e0a7" providerId="ADAL" clId="{FDB90B85-11B2-4A2F-BF93-C2B06A721B47}" dt="2025-07-09T07:47:59.750" v="512" actId="20577"/>
        <pc:sldMkLst>
          <pc:docMk/>
          <pc:sldMk cId="0" sldId="262"/>
        </pc:sldMkLst>
        <pc:spChg chg="mod">
          <ac:chgData name="KHAN, Zilley (ROYAL PAPWORTH HOSPITAL NHS FOUNDATION TRUST)" userId="c5297480-9389-4e58-9d14-5492a391e0a7" providerId="ADAL" clId="{FDB90B85-11B2-4A2F-BF93-C2B06A721B47}" dt="2025-07-09T07:47:59.750" v="512" actId="20577"/>
          <ac:spMkLst>
            <pc:docMk/>
            <pc:sldMk cId="0" sldId="262"/>
            <ac:spMk id="146" creationId="{00000000-0000-0000-0000-000000000000}"/>
          </ac:spMkLst>
        </pc:spChg>
      </pc:sldChg>
      <pc:sldChg chg="modSp del mod">
        <pc:chgData name="KHAN, Zilley (ROYAL PAPWORTH HOSPITAL NHS FOUNDATION TRUST)" userId="c5297480-9389-4e58-9d14-5492a391e0a7" providerId="ADAL" clId="{FDB90B85-11B2-4A2F-BF93-C2B06A721B47}" dt="2025-07-09T07:48:15.514" v="513" actId="2696"/>
        <pc:sldMkLst>
          <pc:docMk/>
          <pc:sldMk cId="0" sldId="263"/>
        </pc:sldMkLst>
        <pc:spChg chg="mod">
          <ac:chgData name="KHAN, Zilley (ROYAL PAPWORTH HOSPITAL NHS FOUNDATION TRUST)" userId="c5297480-9389-4e58-9d14-5492a391e0a7" providerId="ADAL" clId="{FDB90B85-11B2-4A2F-BF93-C2B06A721B47}" dt="2025-07-09T07:39:05.187" v="496" actId="21"/>
          <ac:spMkLst>
            <pc:docMk/>
            <pc:sldMk cId="0" sldId="263"/>
            <ac:spMk id="152" creationId="{00000000-0000-0000-0000-000000000000}"/>
          </ac:spMkLst>
        </pc:spChg>
      </pc:sldChg>
      <pc:sldChg chg="modSp mod">
        <pc:chgData name="KHAN, Zilley (ROYAL PAPWORTH HOSPITAL NHS FOUNDATION TRUST)" userId="c5297480-9389-4e58-9d14-5492a391e0a7" providerId="ADAL" clId="{FDB90B85-11B2-4A2F-BF93-C2B06A721B47}" dt="2025-07-09T07:54:54.853" v="619" actId="313"/>
        <pc:sldMkLst>
          <pc:docMk/>
          <pc:sldMk cId="1941099795" sldId="268"/>
        </pc:sldMkLst>
        <pc:spChg chg="mod">
          <ac:chgData name="KHAN, Zilley (ROYAL PAPWORTH HOSPITAL NHS FOUNDATION TRUST)" userId="c5297480-9389-4e58-9d14-5492a391e0a7" providerId="ADAL" clId="{FDB90B85-11B2-4A2F-BF93-C2B06A721B47}" dt="2025-07-09T07:54:54.853" v="619" actId="313"/>
          <ac:spMkLst>
            <pc:docMk/>
            <pc:sldMk cId="1941099795" sldId="268"/>
            <ac:spMk id="11" creationId="{56E97AF9-B2F7-1601-F367-6E748A572607}"/>
          </ac:spMkLst>
        </pc:spChg>
      </pc:sldChg>
      <pc:sldChg chg="modSp mod">
        <pc:chgData name="KHAN, Zilley (ROYAL PAPWORTH HOSPITAL NHS FOUNDATION TRUST)" userId="c5297480-9389-4e58-9d14-5492a391e0a7" providerId="ADAL" clId="{FDB90B85-11B2-4A2F-BF93-C2B06A721B47}" dt="2025-07-09T05:48:32.579" v="7" actId="20577"/>
        <pc:sldMkLst>
          <pc:docMk/>
          <pc:sldMk cId="1289774342" sldId="270"/>
        </pc:sldMkLst>
        <pc:spChg chg="mod">
          <ac:chgData name="KHAN, Zilley (ROYAL PAPWORTH HOSPITAL NHS FOUNDATION TRUST)" userId="c5297480-9389-4e58-9d14-5492a391e0a7" providerId="ADAL" clId="{FDB90B85-11B2-4A2F-BF93-C2B06A721B47}" dt="2025-07-09T05:48:32.579" v="7" actId="20577"/>
          <ac:spMkLst>
            <pc:docMk/>
            <pc:sldMk cId="1289774342" sldId="270"/>
            <ac:spMk id="3" creationId="{923BED66-A479-902E-F8CB-46441366CE6B}"/>
          </ac:spMkLst>
        </pc:spChg>
      </pc:sldChg>
      <pc:sldChg chg="modSp mod">
        <pc:chgData name="KHAN, Zilley (ROYAL PAPWORTH HOSPITAL NHS FOUNDATION TRUST)" userId="c5297480-9389-4e58-9d14-5492a391e0a7" providerId="ADAL" clId="{FDB90B85-11B2-4A2F-BF93-C2B06A721B47}" dt="2025-07-09T07:52:52.467" v="618" actId="207"/>
        <pc:sldMkLst>
          <pc:docMk/>
          <pc:sldMk cId="0" sldId="271"/>
        </pc:sldMkLst>
        <pc:spChg chg="mod">
          <ac:chgData name="KHAN, Zilley (ROYAL PAPWORTH HOSPITAL NHS FOUNDATION TRUST)" userId="c5297480-9389-4e58-9d14-5492a391e0a7" providerId="ADAL" clId="{FDB90B85-11B2-4A2F-BF93-C2B06A721B47}" dt="2025-07-09T07:52:52.467" v="618" actId="207"/>
          <ac:spMkLst>
            <pc:docMk/>
            <pc:sldMk cId="0" sldId="271"/>
            <ac:spMk id="1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c4038d1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3c4038d1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c4038d18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3c4038d18e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0"/>
          <p:cNvSpPr/>
          <p:nvPr/>
        </p:nvSpPr>
        <p:spPr>
          <a:xfrm>
            <a:off x="1"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 name="Google Shape;15;p10"/>
          <p:cNvSpPr/>
          <p:nvPr/>
        </p:nvSpPr>
        <p:spPr>
          <a:xfrm>
            <a:off x="-2378"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 name="Google Shape;16;p10"/>
          <p:cNvSpPr txBox="1">
            <a:spLocks noGrp="1"/>
          </p:cNvSpPr>
          <p:nvPr>
            <p:ph type="ctrTitle"/>
          </p:nvPr>
        </p:nvSpPr>
        <p:spPr>
          <a:xfrm rot="-2460000">
            <a:off x="817117" y="1730403"/>
            <a:ext cx="5648623" cy="1204306"/>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rmAutofit/>
          </a:bodyPr>
          <a:lstStyle>
            <a:lvl1pPr lvl="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18" name="Google Shape;18;p1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2793507" y="-869915"/>
            <a:ext cx="3579849" cy="752094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1" name="Google Shape;81;p1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rot="5400000">
            <a:off x="5318919" y="1585120"/>
            <a:ext cx="4678362"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0"/>
          <p:cNvSpPr txBox="1">
            <a:spLocks noGrp="1"/>
          </p:cNvSpPr>
          <p:nvPr>
            <p:ph type="body" idx="1"/>
          </p:nvPr>
        </p:nvSpPr>
        <p:spPr>
          <a:xfrm rot="5400000">
            <a:off x="1127919" y="-396080"/>
            <a:ext cx="4678362"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7" name="Google Shape;87;p2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0"/>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22962" y="1100630"/>
            <a:ext cx="7520940" cy="3579849"/>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24" name="Google Shape;24;p1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12"/>
          <p:cNvSpPr/>
          <p:nvPr/>
        </p:nvSpPr>
        <p:spPr>
          <a:xfrm>
            <a:off x="-2378"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9" name="Google Shape;29;p12"/>
          <p:cNvSpPr/>
          <p:nvPr/>
        </p:nvSpPr>
        <p:spPr>
          <a:xfrm>
            <a:off x="1" y="2647950"/>
            <a:ext cx="3571875"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0" name="Google Shape;30;p12"/>
          <p:cNvSpPr txBox="1">
            <a:spLocks noGrp="1"/>
          </p:cNvSpPr>
          <p:nvPr>
            <p:ph type="title"/>
          </p:nvPr>
        </p:nvSpPr>
        <p:spPr>
          <a:xfrm rot="-2460000">
            <a:off x="819399" y="1726739"/>
            <a:ext cx="5650992" cy="1207509"/>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rot="-2460000">
            <a:off x="1216152" y="2468304"/>
            <a:ext cx="6510528" cy="32918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32" name="Google Shape;32;p1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37" name="Google Shape;37;p13"/>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38" name="Google Shape;38;p1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13"/>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22960"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45" name="Google Shape;45;p14"/>
          <p:cNvSpPr txBox="1">
            <a:spLocks noGrp="1"/>
          </p:cNvSpPr>
          <p:nvPr>
            <p:ph type="body" idx="2"/>
          </p:nvPr>
        </p:nvSpPr>
        <p:spPr>
          <a:xfrm>
            <a:off x="819151"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46" name="Google Shape;46;p14"/>
          <p:cNvSpPr txBox="1">
            <a:spLocks noGrp="1"/>
          </p:cNvSpPr>
          <p:nvPr>
            <p:ph type="body" idx="3"/>
          </p:nvPr>
        </p:nvSpPr>
        <p:spPr>
          <a:xfrm>
            <a:off x="4700016"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47" name="Google Shape;47;p14"/>
          <p:cNvSpPr txBox="1">
            <a:spLocks noGrp="1"/>
          </p:cNvSpPr>
          <p:nvPr>
            <p:ph type="body" idx="4"/>
          </p:nvPr>
        </p:nvSpPr>
        <p:spPr>
          <a:xfrm>
            <a:off x="4700016"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48" name="Google Shape;48;p14"/>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p:nvPr/>
        </p:nvSpPr>
        <p:spPr>
          <a:xfrm>
            <a:off x="1"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17"/>
          <p:cNvSpPr/>
          <p:nvPr/>
        </p:nvSpPr>
        <p:spPr>
          <a:xfrm rot="5400000">
            <a:off x="433389" y="-433387"/>
            <a:ext cx="6858000" cy="7724779"/>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3" name="Google Shape;63;p17"/>
          <p:cNvSpPr txBox="1">
            <a:spLocks noGrp="1"/>
          </p:cNvSpPr>
          <p:nvPr>
            <p:ph type="title"/>
          </p:nvPr>
        </p:nvSpPr>
        <p:spPr>
          <a:xfrm rot="-2460000">
            <a:off x="784931" y="1576106"/>
            <a:ext cx="5212080" cy="1089427"/>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4749553" y="2618912"/>
            <a:ext cx="3807779" cy="3324687"/>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65" name="Google Shape;65;p17"/>
          <p:cNvSpPr txBox="1">
            <a:spLocks noGrp="1"/>
          </p:cNvSpPr>
          <p:nvPr>
            <p:ph type="body" idx="2"/>
          </p:nvPr>
        </p:nvSpPr>
        <p:spPr>
          <a:xfrm rot="-2460000">
            <a:off x="1297955" y="2253387"/>
            <a:ext cx="5794760" cy="62331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rgbClr val="FFFFFF"/>
              </a:buClr>
              <a:buSzPts val="1400"/>
              <a:buNone/>
              <a:defRPr sz="1400" b="1">
                <a:solidFill>
                  <a:srgbClr val="FFFFFF"/>
                </a:solidFill>
                <a:latin typeface="Libre Franklin"/>
                <a:ea typeface="Libre Franklin"/>
                <a:cs typeface="Libre Franklin"/>
                <a:sym typeface="Libre Franklin"/>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66" name="Google Shape;66;p17"/>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a:spLocks noGrp="1"/>
          </p:cNvSpPr>
          <p:nvPr>
            <p:ph type="sldNum" idx="12"/>
          </p:nvPr>
        </p:nvSpPr>
        <p:spPr>
          <a:xfrm>
            <a:off x="8401039" y="6170822"/>
            <a:ext cx="50292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sz="1650">
                <a:solidFill>
                  <a:schemeClr val="dk2"/>
                </a:solidFill>
                <a:latin typeface="Libre Franklin"/>
                <a:ea typeface="Libre Franklin"/>
                <a:cs typeface="Libre Franklin"/>
                <a:sym typeface="Libre Franklin"/>
              </a:defRPr>
            </a:lvl1pPr>
            <a:lvl2pPr marL="0" lvl="1" indent="0" algn="ctr">
              <a:spcBef>
                <a:spcPts val="0"/>
              </a:spcBef>
              <a:buNone/>
              <a:defRPr sz="1650">
                <a:solidFill>
                  <a:schemeClr val="dk2"/>
                </a:solidFill>
                <a:latin typeface="Libre Franklin"/>
                <a:ea typeface="Libre Franklin"/>
                <a:cs typeface="Libre Franklin"/>
                <a:sym typeface="Libre Franklin"/>
              </a:defRPr>
            </a:lvl2pPr>
            <a:lvl3pPr marL="0" lvl="2" indent="0" algn="ctr">
              <a:spcBef>
                <a:spcPts val="0"/>
              </a:spcBef>
              <a:buNone/>
              <a:defRPr sz="1650">
                <a:solidFill>
                  <a:schemeClr val="dk2"/>
                </a:solidFill>
                <a:latin typeface="Libre Franklin"/>
                <a:ea typeface="Libre Franklin"/>
                <a:cs typeface="Libre Franklin"/>
                <a:sym typeface="Libre Franklin"/>
              </a:defRPr>
            </a:lvl3pPr>
            <a:lvl4pPr marL="0" lvl="3" indent="0" algn="ctr">
              <a:spcBef>
                <a:spcPts val="0"/>
              </a:spcBef>
              <a:buNone/>
              <a:defRPr sz="1650">
                <a:solidFill>
                  <a:schemeClr val="dk2"/>
                </a:solidFill>
                <a:latin typeface="Libre Franklin"/>
                <a:ea typeface="Libre Franklin"/>
                <a:cs typeface="Libre Franklin"/>
                <a:sym typeface="Libre Franklin"/>
              </a:defRPr>
            </a:lvl4pPr>
            <a:lvl5pPr marL="0" lvl="4" indent="0" algn="ctr">
              <a:spcBef>
                <a:spcPts val="0"/>
              </a:spcBef>
              <a:buNone/>
              <a:defRPr sz="1650">
                <a:solidFill>
                  <a:schemeClr val="dk2"/>
                </a:solidFill>
                <a:latin typeface="Libre Franklin"/>
                <a:ea typeface="Libre Franklin"/>
                <a:cs typeface="Libre Franklin"/>
                <a:sym typeface="Libre Franklin"/>
              </a:defRPr>
            </a:lvl5pPr>
            <a:lvl6pPr marL="0" lvl="5" indent="0" algn="ctr">
              <a:spcBef>
                <a:spcPts val="0"/>
              </a:spcBef>
              <a:buNone/>
              <a:defRPr sz="1650">
                <a:solidFill>
                  <a:schemeClr val="dk2"/>
                </a:solidFill>
                <a:latin typeface="Libre Franklin"/>
                <a:ea typeface="Libre Franklin"/>
                <a:cs typeface="Libre Franklin"/>
                <a:sym typeface="Libre Franklin"/>
              </a:defRPr>
            </a:lvl6pPr>
            <a:lvl7pPr marL="0" lvl="6" indent="0" algn="ctr">
              <a:spcBef>
                <a:spcPts val="0"/>
              </a:spcBef>
              <a:buNone/>
              <a:defRPr sz="1650">
                <a:solidFill>
                  <a:schemeClr val="dk2"/>
                </a:solidFill>
                <a:latin typeface="Libre Franklin"/>
                <a:ea typeface="Libre Franklin"/>
                <a:cs typeface="Libre Franklin"/>
                <a:sym typeface="Libre Franklin"/>
              </a:defRPr>
            </a:lvl7pPr>
            <a:lvl8pPr marL="0" lvl="7" indent="0" algn="ctr">
              <a:spcBef>
                <a:spcPts val="0"/>
              </a:spcBef>
              <a:buNone/>
              <a:defRPr sz="1650">
                <a:solidFill>
                  <a:schemeClr val="dk2"/>
                </a:solidFill>
                <a:latin typeface="Libre Franklin"/>
                <a:ea typeface="Libre Franklin"/>
                <a:cs typeface="Libre Franklin"/>
                <a:sym typeface="Libre Franklin"/>
              </a:defRPr>
            </a:lvl8pPr>
            <a:lvl9pPr marL="0" lvl="8" indent="0" algn="ctr">
              <a:spcBef>
                <a:spcPts val="0"/>
              </a:spcBef>
              <a:buNone/>
              <a:defRPr sz="1650">
                <a:solidFill>
                  <a:schemeClr val="dk2"/>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sp>
        <p:nvSpPr>
          <p:cNvPr id="70" name="Google Shape;70;p18"/>
          <p:cNvSpPr>
            <a:spLocks noGrp="1"/>
          </p:cNvSpPr>
          <p:nvPr>
            <p:ph type="pic" idx="2"/>
          </p:nvPr>
        </p:nvSpPr>
        <p:spPr>
          <a:xfrm>
            <a:off x="2028829" y="0"/>
            <a:ext cx="7115175" cy="6858000"/>
          </a:xfrm>
          <a:prstGeom prst="rect">
            <a:avLst/>
          </a:prstGeom>
          <a:solidFill>
            <a:schemeClr val="accent3">
              <a:alpha val="80000"/>
            </a:schemeClr>
          </a:solidFill>
          <a:ln>
            <a:noFill/>
          </a:ln>
        </p:spPr>
      </p:sp>
      <p:sp>
        <p:nvSpPr>
          <p:cNvPr id="71" name="Google Shape;71;p18"/>
          <p:cNvSpPr/>
          <p:nvPr/>
        </p:nvSpPr>
        <p:spPr>
          <a:xfrm>
            <a:off x="1"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2" name="Google Shape;72;p18"/>
          <p:cNvSpPr/>
          <p:nvPr/>
        </p:nvSpPr>
        <p:spPr>
          <a:xfrm>
            <a:off x="1" y="5048250"/>
            <a:ext cx="3571875"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3" name="Google Shape;73;p18"/>
          <p:cNvSpPr txBox="1">
            <a:spLocks noGrp="1"/>
          </p:cNvSpPr>
          <p:nvPr>
            <p:ph type="title"/>
          </p:nvPr>
        </p:nvSpPr>
        <p:spPr>
          <a:xfrm rot="-2460000">
            <a:off x="671197" y="1717501"/>
            <a:ext cx="5486400" cy="86744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800"/>
              <a:buFont typeface="Libre Franklin Medium"/>
              <a:buNone/>
              <a:defRPr sz="2800" b="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2460000">
            <a:off x="1143484" y="2180529"/>
            <a:ext cx="6096545" cy="7406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5" name="Google Shape;75;p18"/>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p:nvPr/>
        </p:nvSpPr>
        <p:spPr>
          <a:xfrm>
            <a:off x="-2381" y="5050633"/>
            <a:ext cx="3574257"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7" name="Google Shape;7;p9"/>
          <p:cNvSpPr/>
          <p:nvPr/>
        </p:nvSpPr>
        <p:spPr>
          <a:xfrm>
            <a:off x="-2378" y="5051295"/>
            <a:ext cx="9146380"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8" name="Google Shape;8;p9"/>
          <p:cNvSpPr txBox="1">
            <a:spLocks noGrp="1"/>
          </p:cNvSpPr>
          <p:nvPr>
            <p:ph type="title"/>
          </p:nvPr>
        </p:nvSpPr>
        <p:spPr>
          <a:xfrm>
            <a:off x="822962" y="365760"/>
            <a:ext cx="7520940" cy="5486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Libre Franklin Medium"/>
              <a:buNone/>
              <a:defRPr sz="28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9"/>
          <p:cNvSpPr txBox="1">
            <a:spLocks noGrp="1"/>
          </p:cNvSpPr>
          <p:nvPr>
            <p:ph type="body" idx="1"/>
          </p:nvPr>
        </p:nvSpPr>
        <p:spPr>
          <a:xfrm>
            <a:off x="822962" y="1100630"/>
            <a:ext cx="7520940" cy="35798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9"/>
          <p:cNvSpPr txBox="1">
            <a:spLocks noGrp="1"/>
          </p:cNvSpPr>
          <p:nvPr>
            <p:ph type="ftr" idx="11"/>
          </p:nvPr>
        </p:nvSpPr>
        <p:spPr>
          <a:xfrm>
            <a:off x="3517515" y="6285122"/>
            <a:ext cx="4724400"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9"/>
          <p:cNvSpPr>
            <a:spLocks noGrp="1"/>
          </p:cNvSpPr>
          <p:nvPr>
            <p:ph type="sldNum" idx="12"/>
          </p:nvPr>
        </p:nvSpPr>
        <p:spPr>
          <a:xfrm>
            <a:off x="8401039"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marR="0" lvl="0" indent="0" algn="ctr" rtl="0">
              <a:spcBef>
                <a:spcPts val="0"/>
              </a:spcBef>
              <a:buNone/>
              <a:defRPr sz="165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5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5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5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5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5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5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5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heeoe.hee.nhs.uk/foundation/training-programme/taught-programmestudy-leav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Papworth.regionalhubs@nhs.ne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heeoe.hee.nhs.uk/faculty-educators/study-leave-homepage" TargetMode="External"/><Relationship Id="rId5" Type="http://schemas.openxmlformats.org/officeDocument/2006/relationships/hyperlink" Target="https://heeoe.hee.nhs.uk/foundation/training-programme/hub-events" TargetMode="External"/><Relationship Id="rId4" Type="http://schemas.openxmlformats.org/officeDocument/2006/relationships/hyperlink" Target="https://heeoe.hee.nhs.uk/found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5100.43D9B01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eoe.hee.nhs.uk/foundation/training-programme/taught-programmestudy-leav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heeoe.hee.nhs.uk/foundation/training-programme/hub-even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england.foundationprogrammes.eoe@nhs.n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Helen.barker6@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b="13704"/>
          <a:stretch/>
        </p:blipFill>
        <p:spPr>
          <a:xfrm>
            <a:off x="443543" y="179730"/>
            <a:ext cx="8364421" cy="1741538"/>
          </a:xfrm>
          <a:prstGeom prst="round2DiagRect">
            <a:avLst>
              <a:gd name="adj1" fmla="val 16667"/>
              <a:gd name="adj2" fmla="val 0"/>
            </a:avLst>
          </a:prstGeom>
          <a:noFill/>
          <a:ln w="88900" cap="sq" cmpd="sng">
            <a:solidFill>
              <a:schemeClr val="accent5"/>
            </a:solidFill>
            <a:prstDash val="solid"/>
            <a:miter lim="800000"/>
            <a:headEnd type="none" w="sm" len="sm"/>
            <a:tailEnd type="none" w="sm" len="sm"/>
          </a:ln>
        </p:spPr>
      </p:pic>
      <p:sp>
        <p:nvSpPr>
          <p:cNvPr id="95" name="Google Shape;95;p1"/>
          <p:cNvSpPr txBox="1"/>
          <p:nvPr/>
        </p:nvSpPr>
        <p:spPr>
          <a:xfrm>
            <a:off x="155512" y="2372687"/>
            <a:ext cx="883298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i="0" u="sng" strike="noStrike" cap="none">
                <a:solidFill>
                  <a:srgbClr val="0070C0"/>
                </a:solidFill>
                <a:latin typeface="Tahoma"/>
                <a:ea typeface="Tahoma"/>
                <a:cs typeface="Tahoma"/>
                <a:sym typeface="Tahoma"/>
              </a:rPr>
              <a:t>Welcome to the East of England Foundation School</a:t>
            </a:r>
            <a:endParaRPr/>
          </a:p>
        </p:txBody>
      </p:sp>
      <p:sp>
        <p:nvSpPr>
          <p:cNvPr id="96" name="Google Shape;96;p1"/>
          <p:cNvSpPr/>
          <p:nvPr/>
        </p:nvSpPr>
        <p:spPr>
          <a:xfrm>
            <a:off x="3845582" y="4131078"/>
            <a:ext cx="5244076" cy="576634"/>
          </a:xfrm>
          <a:prstGeom prst="roundRect">
            <a:avLst>
              <a:gd name="adj" fmla="val 16667"/>
            </a:avLst>
          </a:prstGeom>
          <a:solidFill>
            <a:srgbClr val="31479F"/>
          </a:solidFill>
          <a:ln w="25400" cap="flat" cmpd="sng">
            <a:solidFill>
              <a:schemeClr val="accent5"/>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300" b="0" i="0" u="none" strike="noStrike" cap="none">
                <a:solidFill>
                  <a:srgbClr val="FFFF00"/>
                </a:solidFill>
                <a:latin typeface="Libre Franklin Medium"/>
                <a:ea typeface="Libre Franklin Medium"/>
                <a:cs typeface="Libre Franklin Medium"/>
                <a:sym typeface="Libre Franklin Medium"/>
              </a:rPr>
              <a:t>https://heeoe.hee.nhs.uk/foundation</a:t>
            </a:r>
            <a:endParaRPr sz="2300"/>
          </a:p>
        </p:txBody>
      </p:sp>
      <p:sp>
        <p:nvSpPr>
          <p:cNvPr id="97" name="Google Shape;97;p1"/>
          <p:cNvSpPr/>
          <p:nvPr/>
        </p:nvSpPr>
        <p:spPr>
          <a:xfrm>
            <a:off x="62236" y="6590427"/>
            <a:ext cx="8957693" cy="219311"/>
          </a:xfrm>
          <a:prstGeom prst="roundRect">
            <a:avLst>
              <a:gd name="adj" fmla="val 16667"/>
            </a:avLst>
          </a:prstGeom>
          <a:solidFill>
            <a:schemeClr val="accent5"/>
          </a:solidFill>
          <a:ln w="25400" cap="flat" cmpd="sng">
            <a:solidFill>
              <a:schemeClr val="accent5"/>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98" name="Google Shape;98;p1"/>
          <p:cNvSpPr/>
          <p:nvPr/>
        </p:nvSpPr>
        <p:spPr>
          <a:xfrm>
            <a:off x="32225" y="4760849"/>
            <a:ext cx="3686171" cy="540060"/>
          </a:xfrm>
          <a:prstGeom prst="roundRect">
            <a:avLst>
              <a:gd name="adj" fmla="val 16667"/>
            </a:avLst>
          </a:prstGeom>
          <a:solidFill>
            <a:schemeClr val="accent5"/>
          </a:solidFill>
          <a:ln w="25400" cap="flat" cmpd="sng">
            <a:solidFill>
              <a:schemeClr val="accent5"/>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rgbClr val="000000"/>
                </a:solidFill>
                <a:latin typeface="Calibri"/>
                <a:ea typeface="Calibri"/>
                <a:cs typeface="Calibri"/>
                <a:sym typeface="Calibri"/>
              </a:rPr>
              <a:t>Workplace and Me – </a:t>
            </a:r>
            <a:endParaRPr/>
          </a:p>
          <a:p>
            <a:pPr marL="0" marR="0" lvl="0" indent="0" algn="ctr" rtl="0">
              <a:spcBef>
                <a:spcPts val="0"/>
              </a:spcBef>
              <a:spcAft>
                <a:spcPts val="0"/>
              </a:spcAft>
              <a:buNone/>
            </a:pPr>
            <a:r>
              <a:rPr lang="en-GB" sz="1800" b="0" i="0" u="none" strike="noStrike" cap="none">
                <a:solidFill>
                  <a:srgbClr val="000000"/>
                </a:solidFill>
                <a:latin typeface="Calibri"/>
                <a:ea typeface="Calibri"/>
                <a:cs typeface="Calibri"/>
                <a:sym typeface="Calibri"/>
              </a:rPr>
              <a:t>wellbeing in the workplace</a:t>
            </a:r>
            <a:endParaRPr/>
          </a:p>
        </p:txBody>
      </p:sp>
      <p:pic>
        <p:nvPicPr>
          <p:cNvPr id="99" name="Google Shape;99;p1"/>
          <p:cNvPicPr preferRelativeResize="0"/>
          <p:nvPr/>
        </p:nvPicPr>
        <p:blipFill rotWithShape="1">
          <a:blip r:embed="rId4">
            <a:alphaModFix/>
          </a:blip>
          <a:srcRect/>
          <a:stretch/>
        </p:blipFill>
        <p:spPr>
          <a:xfrm>
            <a:off x="3899925" y="4754280"/>
            <a:ext cx="5244075" cy="1755119"/>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96052" y="5409149"/>
            <a:ext cx="3725336" cy="1100249"/>
          </a:xfrm>
          <a:prstGeom prst="rect">
            <a:avLst/>
          </a:prstGeom>
          <a:noFill/>
          <a:ln>
            <a:noFill/>
          </a:ln>
        </p:spPr>
      </p:pic>
      <p:pic>
        <p:nvPicPr>
          <p:cNvPr id="101" name="Google Shape;101;p1"/>
          <p:cNvPicPr preferRelativeResize="0"/>
          <p:nvPr/>
        </p:nvPicPr>
        <p:blipFill rotWithShape="1">
          <a:blip r:embed="rId6">
            <a:alphaModFix/>
          </a:blip>
          <a:srcRect/>
          <a:stretch/>
        </p:blipFill>
        <p:spPr>
          <a:xfrm>
            <a:off x="3227854" y="6129302"/>
            <a:ext cx="1584113" cy="286249"/>
          </a:xfrm>
          <a:prstGeom prst="rect">
            <a:avLst/>
          </a:prstGeom>
          <a:noFill/>
          <a:ln>
            <a:noFill/>
          </a:ln>
        </p:spPr>
      </p:pic>
      <p:pic>
        <p:nvPicPr>
          <p:cNvPr id="102" name="Google Shape;102;p1"/>
          <p:cNvPicPr preferRelativeResize="0"/>
          <p:nvPr/>
        </p:nvPicPr>
        <p:blipFill rotWithShape="1">
          <a:blip r:embed="rId7">
            <a:alphaModFix/>
          </a:blip>
          <a:srcRect/>
          <a:stretch/>
        </p:blipFill>
        <p:spPr>
          <a:xfrm>
            <a:off x="32428" y="4131078"/>
            <a:ext cx="3867497" cy="5766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c4038d18e_0_26"/>
          <p:cNvSpPr txBox="1"/>
          <p:nvPr/>
        </p:nvSpPr>
        <p:spPr>
          <a:xfrm>
            <a:off x="351917" y="177178"/>
            <a:ext cx="4800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Libre Franklin Medium"/>
                <a:ea typeface="Libre Franklin Medium"/>
                <a:cs typeface="Libre Franklin Medium"/>
                <a:sym typeface="Libre Franklin Medium"/>
              </a:rPr>
              <a:t>FAQ </a:t>
            </a:r>
            <a:endParaRPr/>
          </a:p>
        </p:txBody>
      </p:sp>
      <p:sp>
        <p:nvSpPr>
          <p:cNvPr id="146" name="Google Shape;146;g13c4038d18e_0_26"/>
          <p:cNvSpPr txBox="1"/>
          <p:nvPr/>
        </p:nvSpPr>
        <p:spPr>
          <a:xfrm>
            <a:off x="106326" y="762177"/>
            <a:ext cx="9037674" cy="612471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600" b="1" i="1" dirty="0">
                <a:solidFill>
                  <a:schemeClr val="dk1"/>
                </a:solidFill>
                <a:latin typeface="Libre Franklin"/>
                <a:ea typeface="Libre Franklin"/>
                <a:cs typeface="Libre Franklin"/>
                <a:sym typeface="Libre Franklin"/>
              </a:rPr>
              <a:t>Q: How many study days can we take? Not just for hubs but conferences etc</a:t>
            </a:r>
          </a:p>
          <a:p>
            <a:pPr lvl="0"/>
            <a:br>
              <a:rPr lang="en-GB" sz="1600" i="1" dirty="0">
                <a:solidFill>
                  <a:schemeClr val="dk1"/>
                </a:solidFill>
                <a:latin typeface="Libre Franklin"/>
                <a:ea typeface="Libre Franklin"/>
                <a:cs typeface="Libre Franklin"/>
                <a:sym typeface="Libre Franklin"/>
              </a:rPr>
            </a:br>
            <a:r>
              <a:rPr lang="en-GB" sz="1600" i="1" dirty="0">
                <a:solidFill>
                  <a:schemeClr val="dk1"/>
                </a:solidFill>
                <a:latin typeface="Libre Franklin"/>
                <a:ea typeface="Libre Franklin"/>
                <a:cs typeface="Libre Franklin"/>
                <a:sym typeface="Libre Franklin"/>
              </a:rPr>
              <a:t>A</a:t>
            </a:r>
            <a:r>
              <a:rPr lang="en-GB" sz="1600" dirty="0">
                <a:solidFill>
                  <a:schemeClr val="dk1"/>
                </a:solidFill>
                <a:latin typeface="Libre Franklin"/>
                <a:ea typeface="Libre Franklin"/>
                <a:cs typeface="Libre Franklin"/>
                <a:sym typeface="Libre Franklin"/>
              </a:rPr>
              <a:t>: In F1 all of your study leave is for the taught programme, the 60 hours teaching that was mentioned earlier. There is no additional study leave in F1. For FY2 updated info on Study Leave can be found at </a:t>
            </a:r>
            <a:r>
              <a:rPr lang="en-GB" sz="1600" u="sng" dirty="0">
                <a:solidFill>
                  <a:schemeClr val="dk1"/>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https://heeoe.hee.nhs.uk/foundation/training-programme/taught-programmestudy-leave</a:t>
            </a:r>
            <a:endParaRPr lang="en-GB" sz="1600" u="sng" dirty="0">
              <a:solidFill>
                <a:schemeClr val="dk1"/>
              </a:solidFill>
              <a:latin typeface="Libre Franklin"/>
              <a:ea typeface="Libre Franklin"/>
              <a:cs typeface="Libre Franklin"/>
              <a:sym typeface="Libre Franklin"/>
            </a:endParaRPr>
          </a:p>
          <a:p>
            <a:pPr lvl="0"/>
            <a:endParaRPr lang="en-GB" sz="1600" dirty="0">
              <a:solidFill>
                <a:schemeClr val="dk1"/>
              </a:solidFill>
              <a:latin typeface="Libre Franklin"/>
              <a:ea typeface="Libre Franklin"/>
              <a:cs typeface="Libre Franklin"/>
              <a:sym typeface="Libre Franklin"/>
            </a:endParaRPr>
          </a:p>
          <a:p>
            <a:pPr lvl="0"/>
            <a:r>
              <a:rPr lang="en-GB" sz="1600" b="1" i="1" dirty="0">
                <a:solidFill>
                  <a:schemeClr val="dk1"/>
                </a:solidFill>
                <a:latin typeface="Libre Franklin"/>
                <a:ea typeface="Libre Franklin"/>
                <a:cs typeface="Libre Franklin"/>
                <a:sym typeface="Libre Franklin"/>
              </a:rPr>
              <a:t>Q: How much Self-development time (SDT)  do we get?</a:t>
            </a:r>
          </a:p>
          <a:p>
            <a:pPr lvl="0"/>
            <a:endParaRPr lang="en-GB" sz="1600" b="1" i="1" dirty="0">
              <a:solidFill>
                <a:schemeClr val="dk1"/>
              </a:solidFill>
              <a:latin typeface="Libre Franklin"/>
              <a:ea typeface="Libre Franklin"/>
              <a:cs typeface="Libre Franklin"/>
              <a:sym typeface="Libre Franklin"/>
            </a:endParaRPr>
          </a:p>
          <a:p>
            <a:r>
              <a:rPr lang="en-GB" sz="1600" dirty="0">
                <a:solidFill>
                  <a:schemeClr val="dk1"/>
                </a:solidFill>
                <a:latin typeface="Libre Franklin"/>
                <a:ea typeface="Libre Franklin"/>
                <a:cs typeface="Libre Franklin"/>
                <a:sym typeface="Libre Franklin"/>
              </a:rPr>
              <a:t>All F1 and F2 get 2 hours per week to use for self-development.  This is for working on </a:t>
            </a:r>
            <a:r>
              <a:rPr lang="en-GB" sz="1600" dirty="0" err="1">
                <a:solidFill>
                  <a:schemeClr val="dk1"/>
                </a:solidFill>
                <a:latin typeface="Libre Franklin"/>
                <a:ea typeface="Libre Franklin"/>
                <a:cs typeface="Libre Franklin"/>
                <a:sym typeface="Libre Franklin"/>
              </a:rPr>
              <a:t>ePortfolio</a:t>
            </a:r>
            <a:r>
              <a:rPr lang="en-GB" sz="1600" dirty="0">
                <a:solidFill>
                  <a:schemeClr val="dk1"/>
                </a:solidFill>
                <a:latin typeface="Libre Franklin"/>
                <a:ea typeface="Libre Franklin"/>
                <a:cs typeface="Libre Franklin"/>
                <a:sym typeface="Libre Franklin"/>
              </a:rPr>
              <a:t>, doing QI projects, teaching medical students, meeting supervisors etc.  Each Trust can give this time to you differently </a:t>
            </a:r>
            <a:r>
              <a:rPr lang="en-GB" sz="1600" dirty="0" err="1">
                <a:solidFill>
                  <a:schemeClr val="dk1"/>
                </a:solidFill>
                <a:latin typeface="Libre Franklin"/>
                <a:ea typeface="Libre Franklin"/>
                <a:cs typeface="Libre Franklin"/>
                <a:sym typeface="Libre Franklin"/>
              </a:rPr>
              <a:t>eg</a:t>
            </a:r>
            <a:r>
              <a:rPr lang="en-GB" sz="1600" dirty="0">
                <a:solidFill>
                  <a:schemeClr val="dk1"/>
                </a:solidFill>
                <a:latin typeface="Libre Franklin"/>
                <a:ea typeface="Libre Franklin"/>
                <a:cs typeface="Libre Franklin"/>
                <a:sym typeface="Libre Franklin"/>
              </a:rPr>
              <a:t> 2 hours every week, half day every x2 weeks or 1 day every 4 weeks etc</a:t>
            </a:r>
            <a:endParaRPr sz="1600" dirty="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lang="en-GB" sz="1600" dirty="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GB" sz="1600" b="1" dirty="0">
                <a:solidFill>
                  <a:schemeClr val="dk1"/>
                </a:solidFill>
                <a:latin typeface="Libre Franklin"/>
                <a:ea typeface="Libre Franklin"/>
                <a:cs typeface="Libre Franklin"/>
                <a:sym typeface="Libre Franklin"/>
              </a:rPr>
              <a:t>Annual Leave, Sick Leave, Study Leave &amp; self-development time are all separate.</a:t>
            </a:r>
          </a:p>
          <a:p>
            <a:pPr marL="0" lvl="0" indent="0" algn="l" rtl="0">
              <a:spcBef>
                <a:spcPts val="0"/>
              </a:spcBef>
              <a:spcAft>
                <a:spcPts val="0"/>
              </a:spcAft>
              <a:buNone/>
            </a:pPr>
            <a:endParaRPr lang="en-GB" sz="1600" b="1" dirty="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lang="en-GB" sz="1600" b="1" dirty="0">
              <a:solidFill>
                <a:schemeClr val="dk1"/>
              </a:solidFill>
              <a:latin typeface="Libre Franklin"/>
              <a:ea typeface="Libre Franklin"/>
              <a:cs typeface="Libre Franklin"/>
              <a:sym typeface="Libre Franklin"/>
            </a:endParaRPr>
          </a:p>
          <a:p>
            <a:pPr lvl="0"/>
            <a:r>
              <a:rPr lang="en-GB" sz="1600" b="1" dirty="0">
                <a:solidFill>
                  <a:schemeClr val="dk1"/>
                </a:solidFill>
                <a:latin typeface="Libre Franklin"/>
                <a:ea typeface="Libre Franklin"/>
                <a:cs typeface="Libre Franklin"/>
                <a:sym typeface="Libre Franklin"/>
              </a:rPr>
              <a:t>Q: I have not received my contract and/or rota yet. What do I do?</a:t>
            </a:r>
          </a:p>
          <a:p>
            <a:pPr lvl="0"/>
            <a:endParaRPr lang="en-GB" sz="1600" b="1" dirty="0"/>
          </a:p>
          <a:p>
            <a:pPr lvl="0"/>
            <a:r>
              <a:rPr lang="en-GB" sz="1600" dirty="0">
                <a:solidFill>
                  <a:schemeClr val="dk1"/>
                </a:solidFill>
                <a:latin typeface="Libre Franklin"/>
                <a:ea typeface="Libre Franklin"/>
                <a:cs typeface="Libre Franklin"/>
                <a:sym typeface="Libre Franklin"/>
              </a:rPr>
              <a:t>A: Contractual issues are outside NHS England remit and agreed between Trusts and the BMA. Contact your Trust in the first instance, but BMA can advise further and help follow this up. You can receive your contract anytime up until you start.</a:t>
            </a:r>
          </a:p>
          <a:p>
            <a:pPr marL="0" lvl="0" indent="0" algn="l" rtl="0">
              <a:spcBef>
                <a:spcPts val="0"/>
              </a:spcBef>
              <a:spcAft>
                <a:spcPts val="0"/>
              </a:spcAft>
              <a:buNone/>
            </a:pPr>
            <a:endParaRPr lang="en-GB" sz="2000" b="1" dirty="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2000" b="1" dirty="0">
              <a:solidFill>
                <a:schemeClr val="dk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p:nvPr/>
        </p:nvSpPr>
        <p:spPr>
          <a:xfrm>
            <a:off x="414930" y="310659"/>
            <a:ext cx="480053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chemeClr val="dk1"/>
                </a:solidFill>
                <a:latin typeface="Libre Franklin Medium"/>
                <a:sym typeface="Libre Franklin Medium"/>
              </a:rPr>
              <a:t>Key Information</a:t>
            </a:r>
            <a:endParaRPr dirty="0"/>
          </a:p>
        </p:txBody>
      </p:sp>
      <p:sp>
        <p:nvSpPr>
          <p:cNvPr id="164" name="Google Shape;164;p8"/>
          <p:cNvSpPr txBox="1"/>
          <p:nvPr/>
        </p:nvSpPr>
        <p:spPr>
          <a:xfrm>
            <a:off x="0" y="1340775"/>
            <a:ext cx="8969700" cy="51090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2400" b="1" dirty="0">
              <a:solidFill>
                <a:schemeClr val="dk1"/>
              </a:solidFill>
              <a:latin typeface="Libre Franklin"/>
              <a:sym typeface="Libre Franklin"/>
            </a:endParaRPr>
          </a:p>
          <a:p>
            <a:pPr marL="0" marR="0" lvl="0" indent="0" algn="l" rtl="0">
              <a:spcBef>
                <a:spcPts val="0"/>
              </a:spcBef>
              <a:spcAft>
                <a:spcPts val="0"/>
              </a:spcAft>
              <a:buNone/>
            </a:pPr>
            <a:r>
              <a:rPr lang="en-GB" sz="2400" b="1" dirty="0">
                <a:solidFill>
                  <a:schemeClr val="dk1"/>
                </a:solidFill>
                <a:latin typeface="Libre Franklin"/>
                <a:sym typeface="Libre Franklin"/>
                <a:hlinkClick r:id="rId3"/>
              </a:rPr>
              <a:t>Papworth.regionalhubs@nhs.net</a:t>
            </a:r>
            <a:r>
              <a:rPr lang="en-GB" sz="2400" b="1" dirty="0">
                <a:solidFill>
                  <a:schemeClr val="dk1"/>
                </a:solidFill>
                <a:latin typeface="Libre Franklin"/>
                <a:sym typeface="Libre Franklin"/>
              </a:rPr>
              <a:t> </a:t>
            </a:r>
          </a:p>
          <a:p>
            <a:pPr marL="0" marR="0" lvl="0" indent="0" algn="l" rtl="0">
              <a:spcBef>
                <a:spcPts val="0"/>
              </a:spcBef>
              <a:spcAft>
                <a:spcPts val="0"/>
              </a:spcAft>
              <a:buNone/>
            </a:pPr>
            <a:endParaRPr dirty="0"/>
          </a:p>
          <a:p>
            <a:pPr lvl="0"/>
            <a:r>
              <a:rPr lang="en-GB" sz="2400" b="1" dirty="0">
                <a:hlinkClick r:id="rId4"/>
              </a:rPr>
              <a:t>Foundation | East of England</a:t>
            </a:r>
            <a:r>
              <a:rPr lang="en-GB" sz="2400" b="1" dirty="0"/>
              <a:t>  :  </a:t>
            </a:r>
            <a:r>
              <a:rPr lang="en-GB" sz="2400" b="1" dirty="0">
                <a:solidFill>
                  <a:schemeClr val="tx1"/>
                </a:solidFill>
                <a:hlinkClick r:id="rId4">
                  <a:extLst>
                    <a:ext uri="{A12FA001-AC4F-418D-AE19-62706E023703}">
                      <ahyp:hlinkClr xmlns:ahyp="http://schemas.microsoft.com/office/drawing/2018/hyperlinkcolor" val="tx"/>
                    </a:ext>
                  </a:extLst>
                </a:hlinkClick>
              </a:rPr>
              <a:t>https://heeoe.hee.nhs.uk/foundation</a:t>
            </a:r>
            <a:r>
              <a:rPr lang="en-GB" sz="2400" b="1" dirty="0">
                <a:solidFill>
                  <a:schemeClr val="tx1"/>
                </a:solidFill>
              </a:rPr>
              <a:t> </a:t>
            </a:r>
            <a:endParaRPr lang="en-GB" sz="2400" b="1" dirty="0">
              <a:solidFill>
                <a:schemeClr val="tx1"/>
              </a:solidFill>
              <a:latin typeface="Libre Franklin"/>
              <a:ea typeface="Libre Franklin"/>
              <a:cs typeface="Libre Franklin"/>
              <a:sym typeface="Libre Franklin"/>
            </a:endParaRPr>
          </a:p>
          <a:p>
            <a:pPr marL="0" marR="0" lvl="0" indent="0" algn="l" rtl="0">
              <a:spcBef>
                <a:spcPts val="0"/>
              </a:spcBef>
              <a:spcAft>
                <a:spcPts val="0"/>
              </a:spcAft>
              <a:buNone/>
            </a:pPr>
            <a:endParaRPr sz="24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2400" b="1" dirty="0">
                <a:solidFill>
                  <a:schemeClr val="dk1"/>
                </a:solidFill>
                <a:latin typeface="Libre Franklin"/>
                <a:ea typeface="Libre Franklin"/>
                <a:cs typeface="Libre Franklin"/>
                <a:sym typeface="Libre Franklin"/>
              </a:rPr>
              <a:t>Hubs : </a:t>
            </a:r>
            <a:r>
              <a:rPr lang="en-GB" sz="2400" b="1" u="sng" dirty="0">
                <a:solidFill>
                  <a:schemeClr val="dk1"/>
                </a:solid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https://heeoe.hee.nhs.uk/foundation/training-programme/hub-events</a:t>
            </a:r>
            <a:r>
              <a:rPr lang="en-GB" sz="2400" b="1" u="sng" dirty="0">
                <a:solidFill>
                  <a:schemeClr val="dk1"/>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24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2400" b="1" dirty="0">
                <a:solidFill>
                  <a:schemeClr val="dk1"/>
                </a:solidFill>
                <a:latin typeface="Libre Franklin"/>
                <a:ea typeface="Libre Franklin"/>
                <a:cs typeface="Libre Franklin"/>
                <a:sym typeface="Libre Franklin"/>
              </a:rPr>
              <a:t>Study Leave :  </a:t>
            </a:r>
            <a:r>
              <a:rPr lang="en-GB" sz="2400" b="1" u="sng" dirty="0">
                <a:solidFill>
                  <a:schemeClr val="dk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https://heeoe.hee.nhs.uk/faculty-educators/study-leave-homepage</a:t>
            </a:r>
            <a:r>
              <a:rPr lang="en-GB" sz="2400" b="1" dirty="0">
                <a:solidFill>
                  <a:schemeClr val="dk1"/>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24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2400" b="1" dirty="0">
                <a:solidFill>
                  <a:schemeClr val="dk1"/>
                </a:solidFill>
                <a:latin typeface="Libre Franklin"/>
                <a:ea typeface="Libre Franklin"/>
                <a:cs typeface="Libre Franklin"/>
                <a:sym typeface="Libre Franklin"/>
              </a:rPr>
              <a:t>All of these pages have useful guides and attachments, usually found at the bottom of the page.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2541-9752-E440-75B6-62E2B6C3AE5D}"/>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23BED66-A479-902E-F8CB-46441366CE6B}"/>
              </a:ext>
            </a:extLst>
          </p:cNvPr>
          <p:cNvSpPr>
            <a:spLocks noGrp="1"/>
          </p:cNvSpPr>
          <p:nvPr>
            <p:ph type="body" idx="1"/>
          </p:nvPr>
        </p:nvSpPr>
        <p:spPr>
          <a:xfrm>
            <a:off x="92467" y="1100630"/>
            <a:ext cx="8907695" cy="3964530"/>
          </a:xfrm>
        </p:spPr>
        <p:txBody>
          <a:bodyPr>
            <a:normAutofit fontScale="92500" lnSpcReduction="20000"/>
          </a:bodyPr>
          <a:lstStyle/>
          <a:p>
            <a:r>
              <a:rPr lang="en-GB" sz="2600" dirty="0">
                <a:effectLst/>
                <a:latin typeface="Calibri" panose="020F0502020204030204" pitchFamily="34" charset="0"/>
                <a:ea typeface="Times New Roman" panose="02020603050405020304" pitchFamily="18" charset="0"/>
                <a:cs typeface="Times New Roman" panose="02020603050405020304" pitchFamily="18" charset="0"/>
              </a:rPr>
              <a:t>13.30 – </a:t>
            </a:r>
            <a:r>
              <a:rPr lang="en-GB" sz="2600" dirty="0">
                <a:latin typeface="Calibri" panose="020F0502020204030204" pitchFamily="34" charset="0"/>
                <a:ea typeface="Times New Roman" panose="02020603050405020304" pitchFamily="18" charset="0"/>
                <a:cs typeface="Times New Roman" panose="02020603050405020304" pitchFamily="18" charset="0"/>
              </a:rPr>
              <a:t>14.00</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2600" b="0" dirty="0">
                <a:effectLst/>
                <a:latin typeface="Calibri" panose="020F0502020204030204" pitchFamily="34" charset="0"/>
                <a:ea typeface="Times New Roman" panose="02020603050405020304" pitchFamily="18" charset="0"/>
                <a:cs typeface="Times New Roman" panose="02020603050405020304" pitchFamily="18" charset="0"/>
              </a:rPr>
              <a:t>Welcome to EOE Foundation School </a:t>
            </a:r>
          </a:p>
          <a:p>
            <a:endParaRPr lang="en-GB" sz="2600" b="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600" dirty="0">
                <a:latin typeface="Calibri" panose="020F0502020204030204" pitchFamily="34" charset="0"/>
                <a:ea typeface="Times New Roman" panose="02020603050405020304" pitchFamily="18" charset="0"/>
                <a:cs typeface="Times New Roman" panose="02020603050405020304" pitchFamily="18" charset="0"/>
              </a:rPr>
              <a:t>14.00 </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-14.20 – </a:t>
            </a:r>
            <a:r>
              <a:rPr lang="en-GB" sz="2600" b="0" i="0" dirty="0">
                <a:solidFill>
                  <a:srgbClr val="000000"/>
                </a:solidFill>
                <a:effectLst/>
                <a:latin typeface="Bitter"/>
              </a:rPr>
              <a:t>Professional Support and Well-being Service (PSW)</a:t>
            </a:r>
          </a:p>
          <a:p>
            <a:endParaRPr lang="en-GB" sz="2600" b="0" i="0" dirty="0">
              <a:solidFill>
                <a:srgbClr val="000000"/>
              </a:solidFill>
              <a:effectLst/>
              <a:latin typeface="Bitter"/>
            </a:endParaRPr>
          </a:p>
          <a:p>
            <a:r>
              <a:rPr lang="en-GB" sz="2600" dirty="0">
                <a:latin typeface="Calibri" panose="020F0502020204030204" pitchFamily="34" charset="0"/>
                <a:ea typeface="Times New Roman" panose="02020603050405020304" pitchFamily="18" charset="0"/>
                <a:cs typeface="Times New Roman" panose="02020603050405020304" pitchFamily="18" charset="0"/>
              </a:rPr>
              <a:t>14</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.20 – 14.30 – </a:t>
            </a:r>
            <a:r>
              <a:rPr lang="en-GB" sz="2600" b="0" dirty="0">
                <a:effectLst/>
                <a:latin typeface="Calibri" panose="020F0502020204030204" pitchFamily="34" charset="0"/>
                <a:ea typeface="Times New Roman" panose="02020603050405020304" pitchFamily="18" charset="0"/>
                <a:cs typeface="Times New Roman" panose="02020603050405020304" pitchFamily="18" charset="0"/>
              </a:rPr>
              <a:t>Break</a:t>
            </a:r>
          </a:p>
          <a:p>
            <a:endParaRPr lang="en-GB" sz="2600" b="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600" dirty="0">
                <a:latin typeface="Calibri" panose="020F0502020204030204" pitchFamily="34" charset="0"/>
                <a:ea typeface="Times New Roman" panose="02020603050405020304" pitchFamily="18" charset="0"/>
                <a:cs typeface="Times New Roman" panose="02020603050405020304" pitchFamily="18" charset="0"/>
              </a:rPr>
              <a:t>14</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.30 – 15.00 – </a:t>
            </a:r>
            <a:r>
              <a:rPr lang="en-GB" sz="2600" b="0" dirty="0">
                <a:effectLst/>
                <a:latin typeface="Calibri" panose="020F0502020204030204" pitchFamily="34" charset="0"/>
                <a:ea typeface="Times New Roman" panose="02020603050405020304" pitchFamily="18" charset="0"/>
                <a:cs typeface="Times New Roman" panose="02020603050405020304" pitchFamily="18" charset="0"/>
              </a:rPr>
              <a:t>British Medical Association (BMA) </a:t>
            </a:r>
          </a:p>
          <a:p>
            <a:endParaRPr lang="en-GB" sz="2600" b="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600" dirty="0">
                <a:latin typeface="Calibri" panose="020F0502020204030204" pitchFamily="34" charset="0"/>
                <a:ea typeface="Times New Roman" panose="02020603050405020304" pitchFamily="18" charset="0"/>
                <a:cs typeface="Times New Roman" panose="02020603050405020304" pitchFamily="18" charset="0"/>
              </a:rPr>
              <a:t>15.00 </a:t>
            </a: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- 16.30 – </a:t>
            </a:r>
            <a:r>
              <a:rPr lang="en-GB" sz="2600" b="0" dirty="0">
                <a:effectLst/>
                <a:latin typeface="Calibri" panose="020F0502020204030204" pitchFamily="34" charset="0"/>
                <a:ea typeface="Times New Roman" panose="02020603050405020304" pitchFamily="18" charset="0"/>
                <a:cs typeface="Times New Roman" panose="02020603050405020304" pitchFamily="18" charset="0"/>
              </a:rPr>
              <a:t>Workplace and ME</a:t>
            </a:r>
          </a:p>
          <a:p>
            <a:endParaRPr lang="en-GB" dirty="0"/>
          </a:p>
        </p:txBody>
      </p:sp>
    </p:spTree>
    <p:extLst>
      <p:ext uri="{BB962C8B-B14F-4D97-AF65-F5344CB8AC3E}">
        <p14:creationId xmlns:p14="http://schemas.microsoft.com/office/powerpoint/2010/main" val="128977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347532" y="512679"/>
            <a:ext cx="66007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chemeClr val="dk1"/>
                </a:solidFill>
                <a:latin typeface="Libre Franklin Medium"/>
                <a:ea typeface="Libre Franklin Medium"/>
                <a:cs typeface="Libre Franklin Medium"/>
                <a:sym typeface="Libre Franklin Medium"/>
              </a:rPr>
              <a:t>The East of England Deanery</a:t>
            </a:r>
            <a:endParaRPr/>
          </a:p>
        </p:txBody>
      </p:sp>
      <p:pic>
        <p:nvPicPr>
          <p:cNvPr id="108" name="Google Shape;108;p2"/>
          <p:cNvPicPr preferRelativeResize="0"/>
          <p:nvPr/>
        </p:nvPicPr>
        <p:blipFill rotWithShape="1">
          <a:blip r:embed="rId3">
            <a:alphaModFix/>
          </a:blip>
          <a:srcRect/>
          <a:stretch/>
        </p:blipFill>
        <p:spPr>
          <a:xfrm>
            <a:off x="935661" y="1097454"/>
            <a:ext cx="7312601" cy="5037537"/>
          </a:xfrm>
          <a:prstGeom prst="rect">
            <a:avLst/>
          </a:prstGeom>
          <a:noFill/>
          <a:ln>
            <a:noFill/>
          </a:ln>
        </p:spPr>
      </p:pic>
      <p:sp>
        <p:nvSpPr>
          <p:cNvPr id="109" name="Google Shape;109;p2"/>
          <p:cNvSpPr txBox="1"/>
          <p:nvPr/>
        </p:nvSpPr>
        <p:spPr>
          <a:xfrm>
            <a:off x="3059832" y="1826731"/>
            <a:ext cx="10801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D85C00"/>
                </a:solidFill>
                <a:latin typeface="Calibri"/>
                <a:ea typeface="Calibri"/>
                <a:cs typeface="Calibri"/>
                <a:sym typeface="Calibri"/>
              </a:rPr>
              <a:t>EAFS West</a:t>
            </a:r>
            <a:endParaRPr/>
          </a:p>
        </p:txBody>
      </p:sp>
      <p:sp>
        <p:nvSpPr>
          <p:cNvPr id="110" name="Google Shape;110;p2"/>
          <p:cNvSpPr txBox="1"/>
          <p:nvPr/>
        </p:nvSpPr>
        <p:spPr>
          <a:xfrm>
            <a:off x="6660232" y="2924944"/>
            <a:ext cx="115212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FF66CC"/>
                </a:solidFill>
                <a:latin typeface="Calibri"/>
                <a:ea typeface="Calibri"/>
                <a:cs typeface="Calibri"/>
                <a:sym typeface="Calibri"/>
              </a:rPr>
              <a:t>EAFS East</a:t>
            </a:r>
            <a:endParaRPr/>
          </a:p>
        </p:txBody>
      </p:sp>
      <p:sp>
        <p:nvSpPr>
          <p:cNvPr id="111" name="Google Shape;111;p2"/>
          <p:cNvSpPr txBox="1"/>
          <p:nvPr/>
        </p:nvSpPr>
        <p:spPr>
          <a:xfrm>
            <a:off x="5580112" y="5445224"/>
            <a:ext cx="26681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FFC000"/>
                </a:solidFill>
                <a:latin typeface="Calibri"/>
                <a:ea typeface="Calibri"/>
                <a:cs typeface="Calibri"/>
                <a:sym typeface="Calibri"/>
              </a:rPr>
              <a:t>EBH East (+ Southend, Basildon, Harlow)</a:t>
            </a:r>
            <a:endParaRPr/>
          </a:p>
        </p:txBody>
      </p:sp>
      <p:sp>
        <p:nvSpPr>
          <p:cNvPr id="112" name="Google Shape;112;p2"/>
          <p:cNvSpPr txBox="1"/>
          <p:nvPr/>
        </p:nvSpPr>
        <p:spPr>
          <a:xfrm>
            <a:off x="935661" y="5445224"/>
            <a:ext cx="12600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4FACF3"/>
                </a:solidFill>
                <a:latin typeface="Calibri"/>
                <a:ea typeface="Calibri"/>
                <a:cs typeface="Calibri"/>
                <a:sym typeface="Calibri"/>
              </a:rPr>
              <a:t>EBH West (+Lister)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C765-A0C3-C820-5487-16CE38885E53}"/>
              </a:ext>
            </a:extLst>
          </p:cNvPr>
          <p:cNvSpPr>
            <a:spLocks noGrp="1"/>
          </p:cNvSpPr>
          <p:nvPr>
            <p:ph type="title"/>
          </p:nvPr>
        </p:nvSpPr>
        <p:spPr>
          <a:xfrm>
            <a:off x="2411068" y="209982"/>
            <a:ext cx="4626730" cy="697706"/>
          </a:xfrm>
        </p:spPr>
        <p:txBody>
          <a:bodyPr>
            <a:normAutofit/>
          </a:bodyPr>
          <a:lstStyle/>
          <a:p>
            <a:r>
              <a:rPr lang="en-GB" sz="2700" b="1" dirty="0">
                <a:latin typeface="+mn-lt"/>
              </a:rPr>
              <a:t>EoE FSD Team Structure</a:t>
            </a:r>
          </a:p>
        </p:txBody>
      </p:sp>
      <p:sp>
        <p:nvSpPr>
          <p:cNvPr id="4" name="TextBox 3">
            <a:extLst>
              <a:ext uri="{FF2B5EF4-FFF2-40B4-BE49-F238E27FC236}">
                <a16:creationId xmlns:a16="http://schemas.microsoft.com/office/drawing/2014/main" id="{F89089DC-9369-AC8F-4458-0714A693FFE9}"/>
              </a:ext>
            </a:extLst>
          </p:cNvPr>
          <p:cNvSpPr txBox="1"/>
          <p:nvPr/>
        </p:nvSpPr>
        <p:spPr>
          <a:xfrm>
            <a:off x="3425429" y="3142897"/>
            <a:ext cx="2435127" cy="784830"/>
          </a:xfrm>
          <a:prstGeom prst="rect">
            <a:avLst/>
          </a:prstGeom>
          <a:noFill/>
          <a:ln w="38100">
            <a:solidFill>
              <a:srgbClr val="0CE40C"/>
            </a:solidFill>
          </a:ln>
        </p:spPr>
        <p:txBody>
          <a:bodyPr wrap="square" rtlCol="0">
            <a:spAutoFit/>
          </a:bodyPr>
          <a:lstStyle/>
          <a:p>
            <a:pPr algn="ctr"/>
            <a:r>
              <a:rPr lang="en-GB" sz="1500" b="1" dirty="0"/>
              <a:t>FSD East of England</a:t>
            </a:r>
          </a:p>
          <a:p>
            <a:pPr algn="ctr"/>
            <a:r>
              <a:rPr lang="en-GB" sz="1500" b="1" dirty="0"/>
              <a:t>Helen Barker </a:t>
            </a:r>
            <a:r>
              <a:rPr lang="en-GB" sz="1500" dirty="0"/>
              <a:t>helen.barker6@nhs.net</a:t>
            </a:r>
          </a:p>
        </p:txBody>
      </p:sp>
      <p:sp>
        <p:nvSpPr>
          <p:cNvPr id="5" name="TextBox 4">
            <a:extLst>
              <a:ext uri="{FF2B5EF4-FFF2-40B4-BE49-F238E27FC236}">
                <a16:creationId xmlns:a16="http://schemas.microsoft.com/office/drawing/2014/main" id="{CB92D224-BA61-1654-0F96-30A9B84AC7C6}"/>
              </a:ext>
            </a:extLst>
          </p:cNvPr>
          <p:cNvSpPr txBox="1"/>
          <p:nvPr/>
        </p:nvSpPr>
        <p:spPr>
          <a:xfrm>
            <a:off x="3326119" y="4312141"/>
            <a:ext cx="2612127" cy="784830"/>
          </a:xfrm>
          <a:prstGeom prst="rect">
            <a:avLst/>
          </a:prstGeom>
          <a:noFill/>
          <a:ln w="38100">
            <a:solidFill>
              <a:srgbClr val="00B0F0"/>
            </a:solidFill>
          </a:ln>
        </p:spPr>
        <p:txBody>
          <a:bodyPr wrap="square" rtlCol="0">
            <a:spAutoFit/>
          </a:bodyPr>
          <a:lstStyle/>
          <a:p>
            <a:pPr algn="ctr"/>
            <a:r>
              <a:rPr lang="en-GB" sz="1500" b="1" dirty="0"/>
              <a:t>Deputy FSD for SFP</a:t>
            </a:r>
          </a:p>
          <a:p>
            <a:pPr algn="ctr"/>
            <a:r>
              <a:rPr lang="en-GB" sz="1500" b="1" dirty="0"/>
              <a:t>Ritwik Banerjee</a:t>
            </a:r>
          </a:p>
          <a:p>
            <a:pPr algn="ctr"/>
            <a:r>
              <a:rPr lang="en-GB" sz="1500" dirty="0"/>
              <a:t>ritwik.banerjee1@nhs.net</a:t>
            </a:r>
          </a:p>
        </p:txBody>
      </p:sp>
      <p:sp>
        <p:nvSpPr>
          <p:cNvPr id="6" name="TextBox 5">
            <a:extLst>
              <a:ext uri="{FF2B5EF4-FFF2-40B4-BE49-F238E27FC236}">
                <a16:creationId xmlns:a16="http://schemas.microsoft.com/office/drawing/2014/main" id="{74B7D9EF-763A-4597-14DB-6C145927CD6F}"/>
              </a:ext>
            </a:extLst>
          </p:cNvPr>
          <p:cNvSpPr txBox="1"/>
          <p:nvPr/>
        </p:nvSpPr>
        <p:spPr>
          <a:xfrm>
            <a:off x="1378053" y="2105731"/>
            <a:ext cx="3043238" cy="784830"/>
          </a:xfrm>
          <a:prstGeom prst="rect">
            <a:avLst/>
          </a:prstGeom>
          <a:noFill/>
          <a:ln w="38100">
            <a:solidFill>
              <a:srgbClr val="FF0000"/>
            </a:solidFill>
          </a:ln>
        </p:spPr>
        <p:txBody>
          <a:bodyPr wrap="square" rtlCol="0">
            <a:spAutoFit/>
          </a:bodyPr>
          <a:lstStyle/>
          <a:p>
            <a:pPr algn="ctr"/>
            <a:r>
              <a:rPr lang="en-GB" sz="1500" b="1" dirty="0"/>
              <a:t>Deputy Postgraduate Dean </a:t>
            </a:r>
          </a:p>
          <a:p>
            <a:pPr algn="ctr"/>
            <a:r>
              <a:rPr lang="en-GB" sz="1500" b="1" dirty="0"/>
              <a:t>Helen Johnson</a:t>
            </a:r>
          </a:p>
          <a:p>
            <a:pPr algn="ctr"/>
            <a:endParaRPr lang="en-GB" sz="1500" dirty="0"/>
          </a:p>
        </p:txBody>
      </p:sp>
      <p:sp>
        <p:nvSpPr>
          <p:cNvPr id="7" name="TextBox 6">
            <a:extLst>
              <a:ext uri="{FF2B5EF4-FFF2-40B4-BE49-F238E27FC236}">
                <a16:creationId xmlns:a16="http://schemas.microsoft.com/office/drawing/2014/main" id="{AD8AC8AD-1FEA-B0DF-2172-0D004004DB97}"/>
              </a:ext>
            </a:extLst>
          </p:cNvPr>
          <p:cNvSpPr txBox="1"/>
          <p:nvPr/>
        </p:nvSpPr>
        <p:spPr>
          <a:xfrm>
            <a:off x="458093" y="1129673"/>
            <a:ext cx="2378869" cy="784830"/>
          </a:xfrm>
          <a:prstGeom prst="rect">
            <a:avLst/>
          </a:prstGeom>
          <a:noFill/>
          <a:ln w="38100">
            <a:solidFill>
              <a:srgbClr val="FF0000"/>
            </a:solidFill>
          </a:ln>
        </p:spPr>
        <p:txBody>
          <a:bodyPr wrap="square" rtlCol="0">
            <a:spAutoFit/>
          </a:bodyPr>
          <a:lstStyle/>
          <a:p>
            <a:pPr algn="ctr"/>
            <a:r>
              <a:rPr lang="en-GB" sz="1500" b="1" dirty="0"/>
              <a:t>Postgraduate Dean </a:t>
            </a:r>
          </a:p>
          <a:p>
            <a:pPr algn="ctr"/>
            <a:r>
              <a:rPr lang="en-GB" sz="1500" b="1" dirty="0"/>
              <a:t>Prof Bill Irish</a:t>
            </a:r>
          </a:p>
          <a:p>
            <a:pPr algn="ctr"/>
            <a:endParaRPr lang="en-GB" sz="1500" dirty="0"/>
          </a:p>
        </p:txBody>
      </p:sp>
      <p:sp>
        <p:nvSpPr>
          <p:cNvPr id="8" name="TextBox 7">
            <a:extLst>
              <a:ext uri="{FF2B5EF4-FFF2-40B4-BE49-F238E27FC236}">
                <a16:creationId xmlns:a16="http://schemas.microsoft.com/office/drawing/2014/main" id="{3E55DBC5-4C4B-F110-022E-CDA978727CAD}"/>
              </a:ext>
            </a:extLst>
          </p:cNvPr>
          <p:cNvSpPr txBox="1"/>
          <p:nvPr/>
        </p:nvSpPr>
        <p:spPr>
          <a:xfrm>
            <a:off x="577750" y="3423756"/>
            <a:ext cx="2259212" cy="784830"/>
          </a:xfrm>
          <a:prstGeom prst="rect">
            <a:avLst/>
          </a:prstGeom>
          <a:noFill/>
          <a:ln w="38100">
            <a:solidFill>
              <a:srgbClr val="00B0F0"/>
            </a:solidFill>
          </a:ln>
        </p:spPr>
        <p:txBody>
          <a:bodyPr wrap="square" rtlCol="0">
            <a:spAutoFit/>
          </a:bodyPr>
          <a:lstStyle/>
          <a:p>
            <a:pPr algn="ctr"/>
            <a:r>
              <a:rPr lang="en-GB" sz="1500" b="1" dirty="0"/>
              <a:t>Deputy FSD East EBH</a:t>
            </a:r>
          </a:p>
          <a:p>
            <a:pPr algn="ctr"/>
            <a:r>
              <a:rPr lang="en-GB" sz="1500" b="1" dirty="0"/>
              <a:t>Shiva </a:t>
            </a:r>
            <a:r>
              <a:rPr lang="en-GB" sz="1500" b="1" dirty="0" err="1"/>
              <a:t>Dindyal</a:t>
            </a:r>
            <a:r>
              <a:rPr lang="en-GB" sz="1500" b="1" dirty="0"/>
              <a:t> </a:t>
            </a:r>
            <a:r>
              <a:rPr lang="en-GB" sz="1500" dirty="0"/>
              <a:t>s.dindyal@nhs.net</a:t>
            </a:r>
          </a:p>
        </p:txBody>
      </p:sp>
      <p:sp>
        <p:nvSpPr>
          <p:cNvPr id="10" name="TextBox 9">
            <a:extLst>
              <a:ext uri="{FF2B5EF4-FFF2-40B4-BE49-F238E27FC236}">
                <a16:creationId xmlns:a16="http://schemas.microsoft.com/office/drawing/2014/main" id="{275808FF-F99F-F45B-051B-F1E33B144789}"/>
              </a:ext>
            </a:extLst>
          </p:cNvPr>
          <p:cNvSpPr txBox="1"/>
          <p:nvPr/>
        </p:nvSpPr>
        <p:spPr>
          <a:xfrm>
            <a:off x="102742" y="4786310"/>
            <a:ext cx="2734219" cy="738664"/>
          </a:xfrm>
          <a:prstGeom prst="rect">
            <a:avLst/>
          </a:prstGeom>
          <a:noFill/>
          <a:ln w="38100">
            <a:solidFill>
              <a:srgbClr val="00B0F0"/>
            </a:solidFill>
          </a:ln>
        </p:spPr>
        <p:txBody>
          <a:bodyPr wrap="square" rtlCol="0">
            <a:spAutoFit/>
          </a:bodyPr>
          <a:lstStyle/>
          <a:p>
            <a:pPr algn="ctr"/>
            <a:r>
              <a:rPr lang="en-GB" sz="1500" b="1" dirty="0"/>
              <a:t>Deputy FSD West EBH</a:t>
            </a:r>
          </a:p>
          <a:p>
            <a:pPr algn="ctr"/>
            <a:r>
              <a:rPr lang="en-GB" sz="1500" b="1" dirty="0"/>
              <a:t>Hasanthi Gooneratne</a:t>
            </a:r>
          </a:p>
          <a:p>
            <a:pPr algn="ctr"/>
            <a:r>
              <a:rPr lang="en-GB" sz="1200" dirty="0"/>
              <a:t>hasanthi.gooneratne@esneft.nhs.uk</a:t>
            </a:r>
          </a:p>
        </p:txBody>
      </p:sp>
      <p:sp>
        <p:nvSpPr>
          <p:cNvPr id="11" name="TextBox 10">
            <a:extLst>
              <a:ext uri="{FF2B5EF4-FFF2-40B4-BE49-F238E27FC236}">
                <a16:creationId xmlns:a16="http://schemas.microsoft.com/office/drawing/2014/main" id="{56E97AF9-B2F7-1601-F367-6E748A572607}"/>
              </a:ext>
            </a:extLst>
          </p:cNvPr>
          <p:cNvSpPr txBox="1"/>
          <p:nvPr/>
        </p:nvSpPr>
        <p:spPr>
          <a:xfrm>
            <a:off x="6495459" y="4786309"/>
            <a:ext cx="2300287" cy="784830"/>
          </a:xfrm>
          <a:prstGeom prst="rect">
            <a:avLst/>
          </a:prstGeom>
          <a:noFill/>
          <a:ln w="38100">
            <a:solidFill>
              <a:srgbClr val="00B0F0"/>
            </a:solidFill>
          </a:ln>
        </p:spPr>
        <p:txBody>
          <a:bodyPr wrap="square" rtlCol="0">
            <a:spAutoFit/>
          </a:bodyPr>
          <a:lstStyle/>
          <a:p>
            <a:r>
              <a:rPr lang="en-GB" sz="1500" b="1" dirty="0"/>
              <a:t>Deputy FSD West EAFS</a:t>
            </a:r>
          </a:p>
          <a:p>
            <a:r>
              <a:rPr lang="en-GB" sz="1500" dirty="0"/>
              <a:t>Vacant</a:t>
            </a:r>
          </a:p>
        </p:txBody>
      </p:sp>
      <p:sp>
        <p:nvSpPr>
          <p:cNvPr id="12" name="TextBox 11">
            <a:extLst>
              <a:ext uri="{FF2B5EF4-FFF2-40B4-BE49-F238E27FC236}">
                <a16:creationId xmlns:a16="http://schemas.microsoft.com/office/drawing/2014/main" id="{DE93467A-34B3-D17C-25D7-82FBCB9E89F1}"/>
              </a:ext>
            </a:extLst>
          </p:cNvPr>
          <p:cNvSpPr txBox="1"/>
          <p:nvPr/>
        </p:nvSpPr>
        <p:spPr>
          <a:xfrm>
            <a:off x="6256790" y="3428999"/>
            <a:ext cx="2887209" cy="784830"/>
          </a:xfrm>
          <a:prstGeom prst="rect">
            <a:avLst/>
          </a:prstGeom>
          <a:noFill/>
          <a:ln w="38100">
            <a:solidFill>
              <a:srgbClr val="00B0F0"/>
            </a:solidFill>
          </a:ln>
        </p:spPr>
        <p:txBody>
          <a:bodyPr wrap="square" rtlCol="0">
            <a:spAutoFit/>
          </a:bodyPr>
          <a:lstStyle/>
          <a:p>
            <a:pPr algn="ctr"/>
            <a:r>
              <a:rPr lang="en-GB" sz="1500" b="1" dirty="0"/>
              <a:t>Deputy FSD East EAFS</a:t>
            </a:r>
          </a:p>
          <a:p>
            <a:pPr algn="ctr"/>
            <a:r>
              <a:rPr lang="en-GB" sz="1500" b="1" dirty="0"/>
              <a:t>Francesca Crawley</a:t>
            </a:r>
          </a:p>
          <a:p>
            <a:pPr algn="ctr"/>
            <a:r>
              <a:rPr lang="en-GB" sz="1500" dirty="0"/>
              <a:t>francesca.crawley@nhs.net</a:t>
            </a:r>
          </a:p>
        </p:txBody>
      </p:sp>
      <p:cxnSp>
        <p:nvCxnSpPr>
          <p:cNvPr id="14" name="Straight Arrow Connector 13">
            <a:extLst>
              <a:ext uri="{FF2B5EF4-FFF2-40B4-BE49-F238E27FC236}">
                <a16:creationId xmlns:a16="http://schemas.microsoft.com/office/drawing/2014/main" id="{FF4BEC8F-9076-CC37-836A-E55C23F17939}"/>
              </a:ext>
            </a:extLst>
          </p:cNvPr>
          <p:cNvCxnSpPr>
            <a:cxnSpLocks/>
          </p:cNvCxnSpPr>
          <p:nvPr/>
        </p:nvCxnSpPr>
        <p:spPr>
          <a:xfrm>
            <a:off x="2918356" y="1705557"/>
            <a:ext cx="142875" cy="29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04C1D2-9CD4-0AC7-E8FD-DF6EB0C2CBEA}"/>
              </a:ext>
            </a:extLst>
          </p:cNvPr>
          <p:cNvCxnSpPr/>
          <p:nvPr/>
        </p:nvCxnSpPr>
        <p:spPr>
          <a:xfrm>
            <a:off x="3893344" y="2900362"/>
            <a:ext cx="178594" cy="157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4C23DDE-E20D-F8AD-99CF-44BA435376C2}"/>
              </a:ext>
            </a:extLst>
          </p:cNvPr>
          <p:cNvCxnSpPr>
            <a:cxnSpLocks/>
            <a:endCxn id="5" idx="0"/>
          </p:cNvCxnSpPr>
          <p:nvPr/>
        </p:nvCxnSpPr>
        <p:spPr>
          <a:xfrm flipH="1">
            <a:off x="4632183" y="3983528"/>
            <a:ext cx="51198" cy="328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AE1AA3-D8F8-9D96-ACD7-566E42FD708B}"/>
              </a:ext>
            </a:extLst>
          </p:cNvPr>
          <p:cNvCxnSpPr>
            <a:cxnSpLocks/>
          </p:cNvCxnSpPr>
          <p:nvPr/>
        </p:nvCxnSpPr>
        <p:spPr>
          <a:xfrm flipH="1">
            <a:off x="2918356" y="3362559"/>
            <a:ext cx="411424" cy="27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26E7BF-4B5B-4A04-FC25-1BAC12D508F8}"/>
              </a:ext>
            </a:extLst>
          </p:cNvPr>
          <p:cNvCxnSpPr>
            <a:cxnSpLocks/>
          </p:cNvCxnSpPr>
          <p:nvPr/>
        </p:nvCxnSpPr>
        <p:spPr>
          <a:xfrm flipH="1">
            <a:off x="2931617" y="3804630"/>
            <a:ext cx="462557" cy="1243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17AE69-417B-B386-9541-B9D3200BC6F3}"/>
              </a:ext>
            </a:extLst>
          </p:cNvPr>
          <p:cNvCxnSpPr/>
          <p:nvPr/>
        </p:nvCxnSpPr>
        <p:spPr>
          <a:xfrm>
            <a:off x="5899399" y="3413558"/>
            <a:ext cx="462559" cy="220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2FC7092-37B9-A15F-5EE0-3B10B3A60A84}"/>
              </a:ext>
            </a:extLst>
          </p:cNvPr>
          <p:cNvCxnSpPr>
            <a:cxnSpLocks/>
          </p:cNvCxnSpPr>
          <p:nvPr/>
        </p:nvCxnSpPr>
        <p:spPr>
          <a:xfrm>
            <a:off x="5907984" y="3969087"/>
            <a:ext cx="492818" cy="101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A9DB6C-6E9D-034D-AE58-145B213A4880}"/>
              </a:ext>
            </a:extLst>
          </p:cNvPr>
          <p:cNvSpPr txBox="1"/>
          <p:nvPr/>
        </p:nvSpPr>
        <p:spPr>
          <a:xfrm>
            <a:off x="3287272" y="5563395"/>
            <a:ext cx="2612127" cy="1015663"/>
          </a:xfrm>
          <a:prstGeom prst="rect">
            <a:avLst/>
          </a:prstGeom>
          <a:noFill/>
          <a:ln w="38100">
            <a:solidFill>
              <a:srgbClr val="00B0F0"/>
            </a:solidFill>
          </a:ln>
        </p:spPr>
        <p:txBody>
          <a:bodyPr wrap="square" rtlCol="0">
            <a:spAutoFit/>
          </a:bodyPr>
          <a:lstStyle/>
          <a:p>
            <a:pPr algn="ctr"/>
            <a:r>
              <a:rPr lang="en-GB" sz="1500" b="1" dirty="0"/>
              <a:t>Deputy FSD for</a:t>
            </a:r>
          </a:p>
          <a:p>
            <a:pPr algn="ctr"/>
            <a:r>
              <a:rPr lang="en-GB" sz="1500" b="1" dirty="0"/>
              <a:t> Quality and Evaluation</a:t>
            </a:r>
          </a:p>
          <a:p>
            <a:pPr algn="ctr"/>
            <a:r>
              <a:rPr lang="en-GB" sz="1500" b="1" dirty="0"/>
              <a:t>Nicola Jones</a:t>
            </a:r>
          </a:p>
          <a:p>
            <a:pPr algn="ctr"/>
            <a:r>
              <a:rPr lang="en-GB" sz="1500" dirty="0"/>
              <a:t>Nicola.Jones24@nhs.net</a:t>
            </a:r>
          </a:p>
        </p:txBody>
      </p:sp>
      <p:cxnSp>
        <p:nvCxnSpPr>
          <p:cNvPr id="9" name="Straight Arrow Connector 8">
            <a:extLst>
              <a:ext uri="{FF2B5EF4-FFF2-40B4-BE49-F238E27FC236}">
                <a16:creationId xmlns:a16="http://schemas.microsoft.com/office/drawing/2014/main" id="{083AAA24-E0BC-160B-51D3-BB529B35D613}"/>
              </a:ext>
            </a:extLst>
          </p:cNvPr>
          <p:cNvCxnSpPr>
            <a:cxnSpLocks/>
          </p:cNvCxnSpPr>
          <p:nvPr/>
        </p:nvCxnSpPr>
        <p:spPr>
          <a:xfrm flipH="1">
            <a:off x="4560334" y="4986338"/>
            <a:ext cx="23331" cy="599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0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a:extLst>
              <a:ext uri="{FF2B5EF4-FFF2-40B4-BE49-F238E27FC236}">
                <a16:creationId xmlns:a16="http://schemas.microsoft.com/office/drawing/2014/main" id="{2DABEDAB-B15A-772C-668B-31B5174E4319}"/>
              </a:ext>
            </a:extLst>
          </p:cNvPr>
          <p:cNvSpPr>
            <a:spLocks noGrp="1"/>
          </p:cNvSpPr>
          <p:nvPr>
            <p:ph type="title"/>
          </p:nvPr>
        </p:nvSpPr>
        <p:spPr>
          <a:xfrm>
            <a:off x="475488" y="92467"/>
            <a:ext cx="2571750" cy="2201702"/>
          </a:xfrm>
        </p:spPr>
        <p:txBody>
          <a:bodyPr anchor="b">
            <a:noAutofit/>
          </a:bodyPr>
          <a:lstStyle/>
          <a:p>
            <a:pPr algn="ctr"/>
            <a:r>
              <a:rPr lang="en-GB" sz="2700" dirty="0"/>
              <a:t>EOE Foundation school Portfolio FTPDs</a:t>
            </a:r>
          </a:p>
        </p:txBody>
      </p:sp>
      <p:pic>
        <p:nvPicPr>
          <p:cNvPr id="4" name="Content Placeholder 3" descr="Diagram&#10;&#10;Description automatically generated">
            <a:extLst>
              <a:ext uri="{FF2B5EF4-FFF2-40B4-BE49-F238E27FC236}">
                <a16:creationId xmlns:a16="http://schemas.microsoft.com/office/drawing/2014/main" id="{880CC1D3-2FFB-4EB6-7DB2-EBE006E08012}"/>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2568539" y="-51370"/>
            <a:ext cx="6575461" cy="4910736"/>
          </a:xfrm>
          <a:prstGeom prst="rect">
            <a:avLst/>
          </a:prstGeom>
          <a:noFill/>
        </p:spPr>
      </p:pic>
      <p:sp>
        <p:nvSpPr>
          <p:cNvPr id="3" name="Text Placeholder 2">
            <a:extLst>
              <a:ext uri="{FF2B5EF4-FFF2-40B4-BE49-F238E27FC236}">
                <a16:creationId xmlns:a16="http://schemas.microsoft.com/office/drawing/2014/main" id="{9EDC82D1-7E61-7386-B141-F10D8148915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222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347532" y="512679"/>
            <a:ext cx="48005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Libre Franklin Medium"/>
                <a:ea typeface="Libre Franklin Medium"/>
                <a:cs typeface="Libre Franklin Medium"/>
                <a:sym typeface="Libre Franklin Medium"/>
              </a:rPr>
              <a:t>Taught Programme</a:t>
            </a:r>
            <a:endParaRPr/>
          </a:p>
        </p:txBody>
      </p:sp>
      <p:sp>
        <p:nvSpPr>
          <p:cNvPr id="118" name="Google Shape;118;p3"/>
          <p:cNvSpPr txBox="1"/>
          <p:nvPr/>
        </p:nvSpPr>
        <p:spPr>
          <a:xfrm>
            <a:off x="635564" y="5607097"/>
            <a:ext cx="796888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Libre Franklin"/>
                <a:ea typeface="Libre Franklin"/>
                <a:cs typeface="Libre Franklin"/>
                <a:sym typeface="Libre Franklin"/>
              </a:rPr>
              <a:t>Further info can be found at </a:t>
            </a:r>
            <a:r>
              <a:rPr lang="en-GB" sz="1800" b="1" u="sng" dirty="0">
                <a:solidFill>
                  <a:srgbClr val="063C64"/>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https://heeoe.hee.nhs.uk/foundation/training-programme/taught-programmestudy-leave</a:t>
            </a:r>
            <a:r>
              <a:rPr lang="en-GB" sz="1800" b="1" dirty="0">
                <a:solidFill>
                  <a:srgbClr val="063C64"/>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pic>
        <p:nvPicPr>
          <p:cNvPr id="119" name="Google Shape;119;p3"/>
          <p:cNvPicPr preferRelativeResize="0"/>
          <p:nvPr/>
        </p:nvPicPr>
        <p:blipFill rotWithShape="1">
          <a:blip r:embed="rId4">
            <a:alphaModFix/>
          </a:blip>
          <a:srcRect/>
          <a:stretch/>
        </p:blipFill>
        <p:spPr>
          <a:xfrm>
            <a:off x="755576" y="1106744"/>
            <a:ext cx="7513325" cy="4410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317699" y="100551"/>
            <a:ext cx="48005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chemeClr val="dk1"/>
                </a:solidFill>
                <a:latin typeface="Libre Franklin Medium"/>
                <a:ea typeface="Libre Franklin Medium"/>
                <a:cs typeface="Libre Franklin Medium"/>
                <a:sym typeface="Libre Franklin Medium"/>
              </a:rPr>
              <a:t>Hub days</a:t>
            </a:r>
            <a:endParaRPr dirty="0"/>
          </a:p>
        </p:txBody>
      </p:sp>
      <p:sp>
        <p:nvSpPr>
          <p:cNvPr id="125" name="Google Shape;125;p4"/>
          <p:cNvSpPr txBox="1"/>
          <p:nvPr/>
        </p:nvSpPr>
        <p:spPr>
          <a:xfrm>
            <a:off x="635575" y="5834049"/>
            <a:ext cx="7968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Libre Franklin"/>
                <a:ea typeface="Libre Franklin"/>
                <a:cs typeface="Libre Franklin"/>
                <a:sym typeface="Libre Franklin"/>
              </a:rPr>
              <a:t>Further info can be found at:  </a:t>
            </a:r>
            <a:r>
              <a:rPr lang="en-GB" sz="1800" b="1" u="sng" dirty="0">
                <a:solidFill>
                  <a:schemeClr val="dk1"/>
                </a:solid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https://heeoe.hee.nhs.uk/foundation/training-programme/hub-events</a:t>
            </a:r>
            <a:r>
              <a:rPr lang="en-GB" sz="1800" b="1" dirty="0">
                <a:solidFill>
                  <a:schemeClr val="dk1"/>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
        <p:nvSpPr>
          <p:cNvPr id="126" name="Google Shape;126;p4"/>
          <p:cNvSpPr txBox="1"/>
          <p:nvPr/>
        </p:nvSpPr>
        <p:spPr>
          <a:xfrm>
            <a:off x="209320" y="715615"/>
            <a:ext cx="9144000" cy="20312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800" b="1" dirty="0">
                <a:solidFill>
                  <a:schemeClr val="dk1"/>
                </a:solidFill>
                <a:latin typeface="Libre Franklin"/>
                <a:ea typeface="Libre Franklin"/>
                <a:cs typeface="Libre Franklin"/>
                <a:sym typeface="Libre Franklin"/>
              </a:rPr>
              <a:t>3 x 1/2 days </a:t>
            </a:r>
            <a:r>
              <a:rPr lang="en-GB" sz="1800" dirty="0">
                <a:solidFill>
                  <a:schemeClr val="dk1"/>
                </a:solidFill>
                <a:latin typeface="Libre Franklin"/>
                <a:ea typeface="Libre Franklin"/>
                <a:cs typeface="Libre Franklin"/>
                <a:sym typeface="Libre Franklin"/>
              </a:rPr>
              <a:t>in both F1 and F2 – 2x Clinical and 1x Non Clinical</a:t>
            </a:r>
            <a:endParaRPr sz="1800" dirty="0"/>
          </a:p>
          <a:p>
            <a:pPr marL="285750" marR="0" lvl="0" indent="-285750" algn="l" rtl="0">
              <a:spcBef>
                <a:spcPts val="0"/>
              </a:spcBef>
              <a:spcAft>
                <a:spcPts val="0"/>
              </a:spcAft>
              <a:buClr>
                <a:schemeClr val="dk1"/>
              </a:buClr>
              <a:buSzPts val="1600"/>
              <a:buFont typeface="Arial"/>
              <a:buChar char="•"/>
            </a:pPr>
            <a:r>
              <a:rPr lang="en-GB" sz="1800" u="sng" dirty="0">
                <a:solidFill>
                  <a:schemeClr val="dk1"/>
                </a:solidFill>
                <a:latin typeface="Libre Franklin"/>
                <a:ea typeface="Libre Franklin"/>
                <a:cs typeface="Libre Franklin"/>
                <a:sym typeface="Libre Franklin"/>
              </a:rPr>
              <a:t>Sign ups open </a:t>
            </a:r>
            <a:r>
              <a:rPr lang="en-GB" sz="1800" b="1" u="sng" dirty="0">
                <a:solidFill>
                  <a:schemeClr val="dk1"/>
                </a:solidFill>
                <a:latin typeface="Libre Franklin"/>
                <a:ea typeface="Libre Franklin"/>
                <a:cs typeface="Libre Franklin"/>
                <a:sym typeface="Libre Franklin"/>
              </a:rPr>
              <a:t>6</a:t>
            </a:r>
            <a:r>
              <a:rPr lang="en-GB" sz="1800" b="1" u="sng" baseline="30000" dirty="0">
                <a:solidFill>
                  <a:schemeClr val="dk1"/>
                </a:solidFill>
                <a:latin typeface="Libre Franklin"/>
                <a:ea typeface="Libre Franklin"/>
                <a:cs typeface="Libre Franklin"/>
                <a:sym typeface="Libre Franklin"/>
              </a:rPr>
              <a:t>th</a:t>
            </a:r>
            <a:r>
              <a:rPr lang="en-GB" sz="1800" b="1" u="sng" dirty="0">
                <a:solidFill>
                  <a:schemeClr val="dk1"/>
                </a:solidFill>
                <a:latin typeface="Libre Franklin"/>
                <a:ea typeface="Libre Franklin"/>
                <a:cs typeface="Libre Franklin"/>
                <a:sym typeface="Libre Franklin"/>
              </a:rPr>
              <a:t>  August 25</a:t>
            </a:r>
            <a:endParaRPr sz="1800" b="1" dirty="0"/>
          </a:p>
          <a:p>
            <a:pPr marL="285750" marR="0" lvl="0" indent="-285750" algn="l" rtl="0">
              <a:spcBef>
                <a:spcPts val="0"/>
              </a:spcBef>
              <a:spcAft>
                <a:spcPts val="0"/>
              </a:spcAft>
              <a:buClr>
                <a:schemeClr val="dk1"/>
              </a:buClr>
              <a:buSzPts val="1600"/>
              <a:buFont typeface="Arial"/>
              <a:buChar char="•"/>
            </a:pPr>
            <a:r>
              <a:rPr lang="en-GB" sz="1800" dirty="0">
                <a:solidFill>
                  <a:schemeClr val="dk1"/>
                </a:solidFill>
                <a:latin typeface="Libre Franklin"/>
                <a:ea typeface="Libre Franklin"/>
                <a:cs typeface="Libre Franklin"/>
                <a:sym typeface="Libre Franklin"/>
              </a:rPr>
              <a:t>Focused teaching sessions on a given topic </a:t>
            </a:r>
            <a:r>
              <a:rPr lang="en-GB" sz="1800" dirty="0" err="1">
                <a:solidFill>
                  <a:schemeClr val="dk1"/>
                </a:solidFill>
                <a:latin typeface="Libre Franklin"/>
                <a:ea typeface="Libre Franklin"/>
                <a:cs typeface="Libre Franklin"/>
                <a:sym typeface="Libre Franklin"/>
              </a:rPr>
              <a:t>eg.</a:t>
            </a:r>
            <a:r>
              <a:rPr lang="en-GB" sz="1800" dirty="0">
                <a:solidFill>
                  <a:schemeClr val="dk1"/>
                </a:solidFill>
                <a:latin typeface="Libre Franklin"/>
                <a:ea typeface="Libre Franklin"/>
                <a:cs typeface="Libre Franklin"/>
                <a:sym typeface="Libre Franklin"/>
              </a:rPr>
              <a:t> Careers, Public Health, Surgical Skills </a:t>
            </a:r>
            <a:endParaRPr sz="1800" dirty="0"/>
          </a:p>
          <a:p>
            <a:pPr marL="285750" marR="0" lvl="0" indent="-285750" algn="l" rtl="0">
              <a:spcBef>
                <a:spcPts val="0"/>
              </a:spcBef>
              <a:spcAft>
                <a:spcPts val="0"/>
              </a:spcAft>
              <a:buClr>
                <a:schemeClr val="dk1"/>
              </a:buClr>
              <a:buSzPts val="1600"/>
              <a:buFont typeface="Arial"/>
              <a:buChar char="•"/>
            </a:pPr>
            <a:r>
              <a:rPr lang="en-GB" sz="1800" dirty="0">
                <a:solidFill>
                  <a:schemeClr val="dk1"/>
                </a:solidFill>
                <a:latin typeface="Libre Franklin"/>
                <a:ea typeface="Libre Franklin"/>
                <a:cs typeface="Libre Franklin"/>
                <a:sym typeface="Libre Franklin"/>
              </a:rPr>
              <a:t>You are advised to sign up as soon as you are able to as spaces fill up quickly! </a:t>
            </a:r>
          </a:p>
          <a:p>
            <a:pPr marL="285750" marR="0" lvl="0" indent="-285750" algn="l" rtl="0">
              <a:spcBef>
                <a:spcPts val="0"/>
              </a:spcBef>
              <a:spcAft>
                <a:spcPts val="0"/>
              </a:spcAft>
              <a:buClr>
                <a:schemeClr val="dk1"/>
              </a:buClr>
              <a:buSzPts val="1600"/>
              <a:buFont typeface="Arial"/>
              <a:buChar char="•"/>
            </a:pPr>
            <a:r>
              <a:rPr lang="en-GB" sz="1800" dirty="0">
                <a:solidFill>
                  <a:schemeClr val="dk1"/>
                </a:solidFill>
                <a:latin typeface="Libre Franklin"/>
                <a:ea typeface="Libre Franklin"/>
                <a:cs typeface="Libre Franklin"/>
                <a:sym typeface="Libre Franklin"/>
              </a:rPr>
              <a:t>Although most hubs are a half day, we recommend to all the trusts that you have  a full day of study leave</a:t>
            </a:r>
            <a:endParaRPr lang="en-GB" sz="1800" dirty="0"/>
          </a:p>
        </p:txBody>
      </p:sp>
      <p:sp>
        <p:nvSpPr>
          <p:cNvPr id="127" name="Google Shape;127;p4"/>
          <p:cNvSpPr txBox="1"/>
          <p:nvPr/>
        </p:nvSpPr>
        <p:spPr>
          <a:xfrm>
            <a:off x="659550" y="3497848"/>
            <a:ext cx="7824900" cy="585000"/>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Each quadrant (made up of the different Trusts/hospitals below) offer their own Hubs and there are also some based Centrally via Victoria House in </a:t>
            </a:r>
            <a:r>
              <a:rPr lang="en-GB" sz="1600" dirty="0" err="1">
                <a:solidFill>
                  <a:schemeClr val="dk1"/>
                </a:solidFill>
                <a:latin typeface="Libre Franklin"/>
                <a:ea typeface="Libre Franklin"/>
                <a:cs typeface="Libre Franklin"/>
                <a:sym typeface="Libre Franklin"/>
              </a:rPr>
              <a:t>Fulbourn</a:t>
            </a:r>
            <a:r>
              <a:rPr lang="en-GB" sz="1600" dirty="0">
                <a:solidFill>
                  <a:schemeClr val="dk1"/>
                </a:solidFill>
                <a:latin typeface="Libre Franklin"/>
                <a:ea typeface="Libre Franklin"/>
                <a:cs typeface="Libre Franklin"/>
                <a:sym typeface="Libre Franklin"/>
              </a:rPr>
              <a:t>.</a:t>
            </a:r>
            <a:endParaRPr sz="1200" dirty="0"/>
          </a:p>
        </p:txBody>
      </p:sp>
      <p:pic>
        <p:nvPicPr>
          <p:cNvPr id="128" name="Google Shape;128;p4"/>
          <p:cNvPicPr preferRelativeResize="0"/>
          <p:nvPr/>
        </p:nvPicPr>
        <p:blipFill rotWithShape="1">
          <a:blip r:embed="rId4">
            <a:alphaModFix/>
          </a:blip>
          <a:srcRect/>
          <a:stretch/>
        </p:blipFill>
        <p:spPr>
          <a:xfrm>
            <a:off x="635564" y="4321881"/>
            <a:ext cx="7699250" cy="1512168"/>
          </a:xfrm>
          <a:prstGeom prst="rect">
            <a:avLst/>
          </a:prstGeom>
          <a:noFill/>
          <a:ln>
            <a:noFill/>
          </a:ln>
        </p:spPr>
      </p:pic>
      <p:sp>
        <p:nvSpPr>
          <p:cNvPr id="2" name="TextBox 1">
            <a:extLst>
              <a:ext uri="{FF2B5EF4-FFF2-40B4-BE49-F238E27FC236}">
                <a16:creationId xmlns:a16="http://schemas.microsoft.com/office/drawing/2014/main" id="{C4DCBBF1-AA29-7265-892E-2A00B8D335AA}"/>
              </a:ext>
            </a:extLst>
          </p:cNvPr>
          <p:cNvSpPr txBox="1"/>
          <p:nvPr/>
        </p:nvSpPr>
        <p:spPr>
          <a:xfrm>
            <a:off x="106326" y="2846116"/>
            <a:ext cx="9037674" cy="369332"/>
          </a:xfrm>
          <a:prstGeom prst="rect">
            <a:avLst/>
          </a:prstGeom>
          <a:solidFill>
            <a:srgbClr val="FFFF00"/>
          </a:solidFill>
        </p:spPr>
        <p:txBody>
          <a:bodyPr wrap="square" rtlCol="0">
            <a:spAutoFit/>
          </a:bodyPr>
          <a:lstStyle/>
          <a:p>
            <a:r>
              <a:rPr lang="en-GB" sz="1800" dirty="0"/>
              <a:t>Download the master spreadsheet from our hubs page. Booking links are also on there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c4038d18e_0_0"/>
          <p:cNvSpPr txBox="1"/>
          <p:nvPr/>
        </p:nvSpPr>
        <p:spPr>
          <a:xfrm>
            <a:off x="351917" y="177178"/>
            <a:ext cx="4800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Libre Franklin Medium"/>
                <a:ea typeface="Libre Franklin Medium"/>
                <a:cs typeface="Libre Franklin Medium"/>
                <a:sym typeface="Libre Franklin Medium"/>
              </a:rPr>
              <a:t>FAQ </a:t>
            </a:r>
            <a:endParaRPr/>
          </a:p>
        </p:txBody>
      </p:sp>
      <p:sp>
        <p:nvSpPr>
          <p:cNvPr id="134" name="Google Shape;134;g13c4038d18e_0_0"/>
          <p:cNvSpPr txBox="1"/>
          <p:nvPr/>
        </p:nvSpPr>
        <p:spPr>
          <a:xfrm>
            <a:off x="351917" y="762177"/>
            <a:ext cx="8440166" cy="54855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Libre Franklin"/>
                <a:ea typeface="Libre Franklin"/>
                <a:cs typeface="Libre Franklin"/>
                <a:sym typeface="Libre Franklin"/>
              </a:rPr>
              <a:t>Here’s a few answers to questions raised in other Welcome sessions that you may find useful:</a:t>
            </a:r>
            <a:endParaRPr sz="18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b="1" dirty="0">
                <a:solidFill>
                  <a:schemeClr val="dk1"/>
                </a:solidFill>
                <a:latin typeface="Libre Franklin"/>
                <a:ea typeface="Libre Franklin"/>
                <a:cs typeface="Libre Franklin"/>
                <a:sym typeface="Libre Franklin"/>
              </a:rPr>
              <a:t>Q: What are the hubs and what do they involve</a:t>
            </a:r>
            <a:endParaRPr sz="1600" b="1" dirty="0"/>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A: Hubs are regional teaching days that are part of your mandatory teaching hours during foundation - they give you the opportunity to explore topics and specialisms you are interested in</a:t>
            </a: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b="1" dirty="0">
                <a:solidFill>
                  <a:schemeClr val="dk1"/>
                </a:solidFill>
                <a:latin typeface="Libre Franklin"/>
                <a:ea typeface="Libre Franklin"/>
                <a:cs typeface="Libre Franklin"/>
                <a:sym typeface="Libre Franklin"/>
              </a:rPr>
              <a:t>Q: If we have secured a place on a hub day do we then have to apply for study leave ?</a:t>
            </a:r>
            <a:br>
              <a:rPr lang="en-GB" sz="1600" dirty="0">
                <a:solidFill>
                  <a:schemeClr val="dk1"/>
                </a:solidFill>
                <a:latin typeface="Libre Franklin"/>
                <a:ea typeface="Libre Franklin"/>
                <a:cs typeface="Libre Franklin"/>
                <a:sym typeface="Libre Franklin"/>
              </a:rPr>
            </a:br>
            <a:r>
              <a:rPr lang="en-GB" sz="1600" dirty="0">
                <a:solidFill>
                  <a:schemeClr val="dk1"/>
                </a:solidFill>
                <a:latin typeface="Libre Franklin"/>
                <a:ea typeface="Libre Franklin"/>
                <a:cs typeface="Libre Franklin"/>
                <a:sym typeface="Libre Franklin"/>
              </a:rPr>
              <a:t>A: Yes, this is part of your study leave allowance, but you will need to ensure that your hospital has approved the study leave</a:t>
            </a: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b="1" dirty="0">
                <a:solidFill>
                  <a:schemeClr val="dk1"/>
                </a:solidFill>
                <a:latin typeface="Libre Franklin"/>
                <a:ea typeface="Libre Franklin"/>
                <a:cs typeface="Libre Franklin"/>
                <a:sym typeface="Libre Franklin"/>
              </a:rPr>
              <a:t>Q: Do we need to take annual leave in every rotation? Or not necessarily?</a:t>
            </a:r>
            <a:endParaRPr sz="1600" b="1" dirty="0">
              <a:solidFill>
                <a:schemeClr val="dk1"/>
              </a:solidFill>
              <a:latin typeface="Libre Franklin"/>
              <a:ea typeface="Libre Franklin"/>
              <a:cs typeface="Libre Franklin"/>
              <a:sym typeface="Libre Franklin"/>
            </a:endParaRPr>
          </a:p>
          <a:p>
            <a:pPr lvl="0"/>
            <a:r>
              <a:rPr lang="en-GB" sz="1600" dirty="0">
                <a:solidFill>
                  <a:schemeClr val="dk1"/>
                </a:solidFill>
                <a:latin typeface="Libre Franklin"/>
                <a:ea typeface="Libre Franklin"/>
                <a:cs typeface="Libre Franklin"/>
                <a:sym typeface="Libre Franklin"/>
              </a:rPr>
              <a:t>A: Yes definitely!. You'll have 9 days per rotation, 27 overall. You can't usually roll them over. Annual leave entitlements increase with service length through your training. </a:t>
            </a: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600" dirty="0">
              <a:solidFill>
                <a:schemeClr val="dk1"/>
              </a:solidFill>
              <a:latin typeface="Libre Franklin"/>
              <a:ea typeface="Libre Franklin"/>
              <a:cs typeface="Libre Franklin"/>
              <a:sym typeface="Libre Franklin"/>
            </a:endParaRPr>
          </a:p>
          <a:p>
            <a:pPr marL="0" lvl="0" indent="0" algn="l" rtl="0">
              <a:lnSpc>
                <a:spcPct val="115000"/>
              </a:lnSpc>
              <a:spcBef>
                <a:spcPts val="100"/>
              </a:spcBef>
              <a:spcAft>
                <a:spcPts val="0"/>
              </a:spcAft>
              <a:buClr>
                <a:schemeClr val="dk1"/>
              </a:buClr>
              <a:buFont typeface="Arial"/>
              <a:buNone/>
            </a:pPr>
            <a:r>
              <a:rPr lang="en-GB" sz="1600" b="1" i="1" dirty="0">
                <a:solidFill>
                  <a:schemeClr val="dk1"/>
                </a:solidFill>
                <a:latin typeface="Libre Franklin"/>
                <a:ea typeface="Libre Franklin"/>
                <a:cs typeface="Libre Franklin"/>
                <a:sym typeface="Libre Franklin"/>
              </a:rPr>
              <a:t>Q: </a:t>
            </a:r>
            <a:r>
              <a:rPr lang="en-GB" sz="1600" b="1" dirty="0">
                <a:solidFill>
                  <a:schemeClr val="dk1"/>
                </a:solidFill>
                <a:latin typeface="Libre Franklin"/>
                <a:ea typeface="Libre Franklin"/>
                <a:cs typeface="Libre Franklin"/>
                <a:sym typeface="Libre Franklin"/>
              </a:rPr>
              <a:t>With regards to exception reporting, at what point is it sensible to report as I’m aware there will be many days where you won’t actually leave on time. </a:t>
            </a:r>
            <a:endParaRPr sz="1600" b="1" dirty="0">
              <a:solidFill>
                <a:schemeClr val="dk1"/>
              </a:solidFill>
              <a:latin typeface="Libre Franklin"/>
              <a:ea typeface="Libre Franklin"/>
              <a:cs typeface="Libre Franklin"/>
              <a:sym typeface="Libre Franklin"/>
            </a:endParaRPr>
          </a:p>
          <a:p>
            <a:pPr marL="0" lvl="0" indent="0" algn="l" rtl="0">
              <a:spcBef>
                <a:spcPts val="100"/>
              </a:spcBef>
              <a:spcAft>
                <a:spcPts val="0"/>
              </a:spcAft>
              <a:buClr>
                <a:schemeClr val="dk1"/>
              </a:buClr>
              <a:buFont typeface="Arial"/>
              <a:buNone/>
            </a:pPr>
            <a:r>
              <a:rPr lang="en-GB" sz="1600" dirty="0">
                <a:solidFill>
                  <a:schemeClr val="dk1"/>
                </a:solidFill>
                <a:latin typeface="Libre Franklin"/>
                <a:ea typeface="Libre Franklin"/>
                <a:cs typeface="Libre Franklin"/>
                <a:sym typeface="Libre Franklin"/>
              </a:rPr>
              <a:t>A: What ever feels to you as being significant or regular lateness. As a guide anything more than 30mins. </a:t>
            </a:r>
            <a:endParaRPr sz="1600" dirty="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p:nvPr/>
        </p:nvSpPr>
        <p:spPr>
          <a:xfrm>
            <a:off x="361767" y="512678"/>
            <a:ext cx="48005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dk1"/>
                </a:solidFill>
                <a:latin typeface="Libre Franklin Medium"/>
                <a:ea typeface="Libre Franklin Medium"/>
                <a:cs typeface="Libre Franklin Medium"/>
                <a:sym typeface="Libre Franklin Medium"/>
              </a:rPr>
              <a:t>FAQ </a:t>
            </a:r>
            <a:endParaRPr/>
          </a:p>
        </p:txBody>
      </p:sp>
      <p:sp>
        <p:nvSpPr>
          <p:cNvPr id="140" name="Google Shape;140;p5"/>
          <p:cNvSpPr txBox="1"/>
          <p:nvPr/>
        </p:nvSpPr>
        <p:spPr>
          <a:xfrm>
            <a:off x="539551" y="1052736"/>
            <a:ext cx="806490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b="1" i="1" dirty="0">
                <a:solidFill>
                  <a:schemeClr val="dk1"/>
                </a:solidFill>
                <a:latin typeface="Libre Franklin"/>
                <a:ea typeface="Libre Franklin"/>
                <a:cs typeface="Libre Franklin"/>
                <a:sym typeface="Libre Franklin"/>
              </a:rPr>
              <a:t>Q: When do we get access to Horus?</a:t>
            </a:r>
            <a:br>
              <a:rPr lang="en-GB" sz="1600" dirty="0">
                <a:solidFill>
                  <a:schemeClr val="dk1"/>
                </a:solidFill>
                <a:latin typeface="Libre Franklin"/>
                <a:ea typeface="Libre Franklin"/>
                <a:cs typeface="Libre Franklin"/>
                <a:sym typeface="Libre Franklin"/>
              </a:rPr>
            </a:br>
            <a:r>
              <a:rPr lang="en-GB" sz="1600" dirty="0">
                <a:solidFill>
                  <a:schemeClr val="dk1"/>
                </a:solidFill>
                <a:latin typeface="Libre Franklin"/>
                <a:ea typeface="Libre Franklin"/>
                <a:cs typeface="Libre Franklin"/>
                <a:sym typeface="Libre Franklin"/>
              </a:rPr>
              <a:t>A: The National Team are currently uploading everyone.  Please contact your Trust administrator for more info</a:t>
            </a:r>
            <a:br>
              <a:rPr lang="en-GB"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b="1" i="1" dirty="0">
                <a:solidFill>
                  <a:schemeClr val="dk1"/>
                </a:solidFill>
                <a:latin typeface="Libre Franklin"/>
                <a:ea typeface="Libre Franklin"/>
                <a:cs typeface="Libre Franklin"/>
                <a:sym typeface="Libre Franklin"/>
              </a:rPr>
              <a:t>Q: Do F1's do night shifts ?</a:t>
            </a:r>
            <a:endParaRPr sz="1600" b="1" dirty="0"/>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A: Yes you are expected to undertake night shifts.  More details on rota can be obtained from your Trusts.</a:t>
            </a:r>
            <a:endParaRPr sz="1600" dirty="0"/>
          </a:p>
          <a:p>
            <a:pPr marL="0" marR="0" lvl="0" indent="0" algn="l" rtl="0">
              <a:spcBef>
                <a:spcPts val="0"/>
              </a:spcBef>
              <a:spcAft>
                <a:spcPts val="0"/>
              </a:spcAft>
              <a:buNone/>
            </a:pPr>
            <a:br>
              <a:rPr lang="en-GB" sz="1600" dirty="0">
                <a:solidFill>
                  <a:schemeClr val="dk1"/>
                </a:solidFill>
                <a:latin typeface="Libre Franklin"/>
                <a:ea typeface="Libre Franklin"/>
                <a:cs typeface="Libre Franklin"/>
                <a:sym typeface="Libre Franklin"/>
              </a:rPr>
            </a:br>
            <a:r>
              <a:rPr lang="en-GB" sz="1600" b="1" i="1" dirty="0">
                <a:solidFill>
                  <a:schemeClr val="dk1"/>
                </a:solidFill>
                <a:latin typeface="Libre Franklin"/>
                <a:ea typeface="Libre Franklin"/>
                <a:cs typeface="Libre Franklin"/>
                <a:sym typeface="Libre Franklin"/>
              </a:rPr>
              <a:t>Q: My start date needs to be delayed for XXX reason. What do I do?</a:t>
            </a:r>
            <a:br>
              <a:rPr lang="en-GB" sz="1600" i="1" dirty="0">
                <a:solidFill>
                  <a:schemeClr val="dk1"/>
                </a:solidFill>
                <a:latin typeface="Libre Franklin"/>
                <a:ea typeface="Libre Franklin"/>
                <a:cs typeface="Libre Franklin"/>
                <a:sym typeface="Libre Franklin"/>
              </a:rPr>
            </a:br>
            <a:r>
              <a:rPr lang="en-GB" sz="1600" dirty="0">
                <a:solidFill>
                  <a:schemeClr val="dk1"/>
                </a:solidFill>
                <a:latin typeface="Libre Franklin"/>
                <a:ea typeface="Libre Franklin"/>
                <a:cs typeface="Libre Franklin"/>
                <a:sym typeface="Libre Franklin"/>
              </a:rPr>
              <a:t>A: You need to contact the Trust, Programme team and recruitment to inform them why you will be unable to start and ask for a deferral.  You will need to do that now and not delay in informing them. </a:t>
            </a:r>
          </a:p>
          <a:p>
            <a:pPr marL="0" marR="0" lvl="0" indent="0" algn="l" rtl="0">
              <a:spcBef>
                <a:spcPts val="0"/>
              </a:spcBef>
              <a:spcAft>
                <a:spcPts val="0"/>
              </a:spcAft>
              <a:buNone/>
            </a:pPr>
            <a:endParaRPr sz="1600" dirty="0"/>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Foundation Programmes (EoE) </a:t>
            </a:r>
            <a:r>
              <a:rPr lang="en-GB" sz="1600" dirty="0">
                <a:solidFill>
                  <a:schemeClr val="dk1"/>
                </a:solidFill>
                <a:latin typeface="Libre Franklin"/>
                <a:ea typeface="Libre Franklin"/>
                <a:cs typeface="Libre Franklin"/>
                <a:sym typeface="Libre Franklin"/>
                <a:hlinkClick r:id="rId3"/>
              </a:rPr>
              <a:t>england.foundationprogrammes.eoe@nhs.net</a:t>
            </a:r>
            <a:endParaRPr lang="en-GB"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lang="en-GB"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Trust you are joining</a:t>
            </a:r>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 </a:t>
            </a:r>
          </a:p>
          <a:p>
            <a:pPr marL="0" marR="0" lvl="0" indent="0" algn="l" rtl="0">
              <a:spcBef>
                <a:spcPts val="0"/>
              </a:spcBef>
              <a:spcAft>
                <a:spcPts val="0"/>
              </a:spcAft>
              <a:buNone/>
            </a:pPr>
            <a:r>
              <a:rPr lang="en-GB" sz="1600" dirty="0">
                <a:solidFill>
                  <a:schemeClr val="dk1"/>
                </a:solidFill>
                <a:latin typeface="Libre Franklin"/>
                <a:ea typeface="Libre Franklin"/>
                <a:cs typeface="Libre Franklin"/>
                <a:sym typeface="Libre Franklin"/>
              </a:rPr>
              <a:t>Foundation School Director : </a:t>
            </a:r>
            <a:r>
              <a:rPr lang="en-GB" sz="1600" dirty="0">
                <a:solidFill>
                  <a:schemeClr val="dk1"/>
                </a:solidFill>
                <a:latin typeface="Libre Franklin"/>
                <a:ea typeface="Libre Franklin"/>
                <a:cs typeface="Libre Franklin"/>
                <a:sym typeface="Libre Franklin"/>
                <a:hlinkClick r:id="rId4"/>
              </a:rPr>
              <a:t>Helen.barker6@nhs.net</a:t>
            </a:r>
            <a:r>
              <a:rPr lang="en-GB" sz="1600" dirty="0">
                <a:solidFill>
                  <a:schemeClr val="dk1"/>
                </a:solidFill>
                <a:latin typeface="Libre Franklin"/>
                <a:ea typeface="Libre Franklin"/>
                <a:cs typeface="Libre Franklin"/>
                <a:sym typeface="Libre Franklin"/>
              </a:rPr>
              <a:t> </a:t>
            </a: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Angles">
  <a:themeElements>
    <a:clrScheme name="Custom 1">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C3260C"/>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3154</TotalTime>
  <Words>1051</Words>
  <Application>Microsoft Office PowerPoint</Application>
  <PresentationFormat>On-screen Show (4:3)</PresentationFormat>
  <Paragraphs>105</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Tahoma</vt:lpstr>
      <vt:lpstr>Bitter</vt:lpstr>
      <vt:lpstr>Libre Franklin Medium</vt:lpstr>
      <vt:lpstr>Libre Franklin</vt:lpstr>
      <vt:lpstr>Calibri</vt:lpstr>
      <vt:lpstr>Arial</vt:lpstr>
      <vt:lpstr>Angles</vt:lpstr>
      <vt:lpstr>PowerPoint Presentation</vt:lpstr>
      <vt:lpstr>PowerPoint Presentation</vt:lpstr>
      <vt:lpstr>PowerPoint Presentation</vt:lpstr>
      <vt:lpstr>EoE FSD Team Structure</vt:lpstr>
      <vt:lpstr>EOE Foundation school Portfolio FTPDs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(ROYAL PAPWORTH HOSPITAL NHS FOUNDATION TRUST)</dc:creator>
  <cp:lastModifiedBy>KHAN, Zilley (ROYAL PAPWORTH HOSPITAL NHS FOUNDATION TRUST)</cp:lastModifiedBy>
  <cp:revision>10</cp:revision>
  <dcterms:created xsi:type="dcterms:W3CDTF">2021-04-26T11:10:59Z</dcterms:created>
  <dcterms:modified xsi:type="dcterms:W3CDTF">2025-07-09T07:55:03Z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0x0101006D0B20C48DF7784E810715AE297508DC</vt:lpwstr>
  </property>
</Properties>
</file>