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5" r:id="rId8"/>
    <p:sldId id="266" r:id="rId9"/>
    <p:sldId id="267" r:id="rId10"/>
    <p:sldId id="268" r:id="rId11"/>
    <p:sldId id="264" r:id="rId12"/>
    <p:sldId id="269" r:id="rId13"/>
    <p:sldId id="261" r:id="rId14"/>
    <p:sldId id="260" r:id="rId15"/>
    <p:sldId id="271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2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84983-EBB6-42E3-A4FE-B633FD3D934A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60A8-BF23-476A-9732-961F3AF069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86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84983-EBB6-42E3-A4FE-B633FD3D934A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60A8-BF23-476A-9732-961F3AF069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74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84983-EBB6-42E3-A4FE-B633FD3D934A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60A8-BF23-476A-9732-961F3AF069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749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84983-EBB6-42E3-A4FE-B633FD3D934A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60A8-BF23-476A-9732-961F3AF069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992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84983-EBB6-42E3-A4FE-B633FD3D934A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60A8-BF23-476A-9732-961F3AF069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53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84983-EBB6-42E3-A4FE-B633FD3D934A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60A8-BF23-476A-9732-961F3AF069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521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84983-EBB6-42E3-A4FE-B633FD3D934A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60A8-BF23-476A-9732-961F3AF069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174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84983-EBB6-42E3-A4FE-B633FD3D934A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60A8-BF23-476A-9732-961F3AF069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112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84983-EBB6-42E3-A4FE-B633FD3D934A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60A8-BF23-476A-9732-961F3AF069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38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84983-EBB6-42E3-A4FE-B633FD3D934A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60A8-BF23-476A-9732-961F3AF069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5668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84983-EBB6-42E3-A4FE-B633FD3D934A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D60A8-BF23-476A-9732-961F3AF069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8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984983-EBB6-42E3-A4FE-B633FD3D934A}" type="datetimeFigureOut">
              <a:rPr lang="en-GB" smtClean="0"/>
              <a:t>20/10/2015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D60A8-BF23-476A-9732-961F3AF069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47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2015 EM Assessment System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60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6" t="10913" r="14398" b="11310"/>
          <a:stretch/>
        </p:blipFill>
        <p:spPr bwMode="auto">
          <a:xfrm>
            <a:off x="1" y="0"/>
            <a:ext cx="9144000" cy="652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658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7" t="11111" r="13949" b="11553"/>
          <a:stretch/>
        </p:blipFill>
        <p:spPr bwMode="auto">
          <a:xfrm>
            <a:off x="1" y="0"/>
            <a:ext cx="9144000" cy="6309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68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4" t="11111" r="14846" b="10913"/>
          <a:stretch/>
        </p:blipFill>
        <p:spPr bwMode="auto">
          <a:xfrm>
            <a:off x="15935" y="116632"/>
            <a:ext cx="9128065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753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7" t="10913" r="16526" b="21032"/>
          <a:stretch/>
        </p:blipFill>
        <p:spPr bwMode="auto">
          <a:xfrm>
            <a:off x="0" y="116631"/>
            <a:ext cx="9144000" cy="6561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762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2" t="17857" r="27395" b="14286"/>
          <a:stretch/>
        </p:blipFill>
        <p:spPr bwMode="auto">
          <a:xfrm>
            <a:off x="108855" y="58057"/>
            <a:ext cx="8783625" cy="6573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689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Common Competences</a:t>
            </a:r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1" t="20040" r="19776" b="37103"/>
          <a:stretch/>
        </p:blipFill>
        <p:spPr bwMode="auto">
          <a:xfrm>
            <a:off x="179512" y="1494970"/>
            <a:ext cx="8731685" cy="3662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2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17659" r="29412" b="12500"/>
          <a:stretch/>
        </p:blipFill>
        <p:spPr bwMode="auto">
          <a:xfrm>
            <a:off x="0" y="620687"/>
            <a:ext cx="9141862" cy="562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439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1" t="11705" r="17423" b="12898"/>
          <a:stretch/>
        </p:blipFill>
        <p:spPr bwMode="auto">
          <a:xfrm>
            <a:off x="7753" y="938850"/>
            <a:ext cx="9136247" cy="5197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318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ST3 Points to Note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APLS / EPLS serves as proxy for MPs</a:t>
            </a:r>
          </a:p>
          <a:p>
            <a:r>
              <a:rPr lang="en-GB" dirty="0" smtClean="0"/>
              <a:t>Still need at least 2 MPs to be covered by </a:t>
            </a:r>
            <a:r>
              <a:rPr lang="en-GB" dirty="0" err="1" smtClean="0"/>
              <a:t>miniCEX</a:t>
            </a:r>
            <a:r>
              <a:rPr lang="en-GB" dirty="0" smtClean="0"/>
              <a:t> or CBD – simulation?</a:t>
            </a:r>
          </a:p>
          <a:p>
            <a:r>
              <a:rPr lang="en-GB" dirty="0" smtClean="0"/>
              <a:t>PAPs 1,5,9,15,6 by </a:t>
            </a:r>
            <a:r>
              <a:rPr lang="en-GB" dirty="0" err="1" smtClean="0"/>
              <a:t>miniCEX</a:t>
            </a:r>
            <a:r>
              <a:rPr lang="en-GB" dirty="0" smtClean="0"/>
              <a:t> or CBD</a:t>
            </a:r>
          </a:p>
          <a:p>
            <a:r>
              <a:rPr lang="en-GB" dirty="0" smtClean="0"/>
              <a:t>Adult EM Major trauma</a:t>
            </a:r>
          </a:p>
          <a:p>
            <a:r>
              <a:rPr lang="en-GB" dirty="0" smtClean="0"/>
              <a:t>ESLE x2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428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2" t="27183" r="29412" b="33901"/>
          <a:stretch/>
        </p:blipFill>
        <p:spPr bwMode="auto">
          <a:xfrm>
            <a:off x="179512" y="2214527"/>
            <a:ext cx="8758306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610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HST Points to Note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smtClean="0"/>
              <a:t>Continued assessment in more complex PEM cases</a:t>
            </a:r>
          </a:p>
          <a:p>
            <a:r>
              <a:rPr lang="en-GB" dirty="0" smtClean="0"/>
              <a:t>Total 36 HAPs, additional 6 PAPs</a:t>
            </a:r>
          </a:p>
          <a:p>
            <a:r>
              <a:rPr lang="en-GB" dirty="0" smtClean="0"/>
              <a:t>At least 3 ESLEs ST4 and ST5</a:t>
            </a:r>
          </a:p>
          <a:p>
            <a:r>
              <a:rPr lang="en-GB" dirty="0" smtClean="0"/>
              <a:t>At least 2 ESLEs ST6 – supernumerary</a:t>
            </a:r>
          </a:p>
          <a:p>
            <a:r>
              <a:rPr lang="en-GB" dirty="0" smtClean="0"/>
              <a:t>2 new HAPs:</a:t>
            </a:r>
          </a:p>
          <a:p>
            <a:pPr lvl="1"/>
            <a:r>
              <a:rPr lang="en-GB" dirty="0" smtClean="0"/>
              <a:t>HAP35 complex older patients</a:t>
            </a:r>
          </a:p>
          <a:p>
            <a:pPr lvl="1"/>
            <a:r>
              <a:rPr lang="en-GB" dirty="0" smtClean="0"/>
              <a:t>HAP36 patients with chronic disease</a:t>
            </a:r>
          </a:p>
          <a:p>
            <a:endParaRPr lang="en-GB" dirty="0"/>
          </a:p>
          <a:p>
            <a:r>
              <a:rPr lang="en-GB" dirty="0" smtClean="0"/>
              <a:t>For completion must be current in all 3 life support courses and have US level 1 sign off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42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94" t="11111" r="14846" b="10913"/>
          <a:stretch/>
        </p:blipFill>
        <p:spPr bwMode="auto">
          <a:xfrm>
            <a:off x="15935" y="116632"/>
            <a:ext cx="9128065" cy="6336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1422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15189"/>
              </p:ext>
            </p:extLst>
          </p:nvPr>
        </p:nvGraphicFramePr>
        <p:xfrm>
          <a:off x="251520" y="908720"/>
          <a:ext cx="8640762" cy="5064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Document" r:id="rId3" imgW="8862198" imgH="5197756" progId="Word.Document.12">
                  <p:embed/>
                </p:oleObj>
              </mc:Choice>
              <mc:Fallback>
                <p:oleObj name="Document" r:id="rId3" imgW="8862198" imgH="51977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908720"/>
                        <a:ext cx="8640762" cy="50641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5209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</a:t>
            </a:r>
            <a:endParaRPr lang="en-GB" dirty="0"/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583044"/>
            <a:ext cx="4525665" cy="4478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784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Attention to WBAs in APs ST3-6</a:t>
            </a:r>
          </a:p>
          <a:p>
            <a:r>
              <a:rPr lang="en-GB" dirty="0" smtClean="0"/>
              <a:t>Sign off common competences</a:t>
            </a:r>
          </a:p>
          <a:p>
            <a:r>
              <a:rPr lang="en-GB" dirty="0" smtClean="0"/>
              <a:t>Introduction of ESLEs</a:t>
            </a:r>
          </a:p>
          <a:p>
            <a:r>
              <a:rPr lang="en-GB" dirty="0" smtClean="0"/>
              <a:t>Faculty group decisions</a:t>
            </a:r>
          </a:p>
          <a:p>
            <a:r>
              <a:rPr lang="en-GB" dirty="0" smtClean="0"/>
              <a:t>US sign off and life support course status</a:t>
            </a:r>
          </a:p>
        </p:txBody>
      </p:sp>
    </p:spTree>
    <p:extLst>
      <p:ext uri="{BB962C8B-B14F-4D97-AF65-F5344CB8AC3E}">
        <p14:creationId xmlns:p14="http://schemas.microsoft.com/office/powerpoint/2010/main" val="1648660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136</Words>
  <Application>Microsoft Office PowerPoint</Application>
  <PresentationFormat>On-screen Show (4:3)</PresentationFormat>
  <Paragraphs>26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Microsoft Word Document</vt:lpstr>
      <vt:lpstr>2015 EM Assessment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Common Competences</vt:lpstr>
      <vt:lpstr>PowerPoint Presentation</vt:lpstr>
      <vt:lpstr>PowerPoint Presentation</vt:lpstr>
      <vt:lpstr>ST3 Points to Note</vt:lpstr>
      <vt:lpstr>ST3</vt:lpstr>
      <vt:lpstr>HST Points to Note</vt:lpstr>
      <vt:lpstr>PowerPoint Presentation</vt:lpstr>
      <vt:lpstr>PowerPoint Presentation</vt:lpstr>
      <vt:lpstr>Questions</vt:lpstr>
      <vt:lpstr>Summary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ESLE</dc:title>
  <dc:creator>Tong</dc:creator>
  <cp:lastModifiedBy>Tong</cp:lastModifiedBy>
  <cp:revision>9</cp:revision>
  <dcterms:created xsi:type="dcterms:W3CDTF">2015-10-20T15:25:56Z</dcterms:created>
  <dcterms:modified xsi:type="dcterms:W3CDTF">2015-10-20T19:15:46Z</dcterms:modified>
</cp:coreProperties>
</file>