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66" r:id="rId4"/>
    <p:sldId id="267" r:id="rId5"/>
    <p:sldId id="268" r:id="rId6"/>
    <p:sldId id="275" r:id="rId7"/>
    <p:sldId id="273" r:id="rId8"/>
    <p:sldId id="257" r:id="rId9"/>
    <p:sldId id="258" r:id="rId10"/>
    <p:sldId id="259" r:id="rId11"/>
    <p:sldId id="276" r:id="rId12"/>
    <p:sldId id="261" r:id="rId13"/>
    <p:sldId id="263" r:id="rId14"/>
    <p:sldId id="262" r:id="rId15"/>
    <p:sldId id="265" r:id="rId16"/>
    <p:sldId id="264" r:id="rId17"/>
    <p:sldId id="269" r:id="rId18"/>
    <p:sldId id="270" r:id="rId19"/>
    <p:sldId id="271" r:id="rId20"/>
    <p:sldId id="272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699F8-26D2-4BE7-A004-A077B4A95572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2DE2B-40A9-44CB-A03F-285CE9141B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697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2DE2B-40A9-44CB-A03F-285CE9141B7B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28F59-0F62-47E5-AF06-A8C8DEB47CD1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85491-00BC-46B6-A614-049C6D44F35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heeoe.hee.nhs.uk/sites/default/files/trg-cu-accs2012.pdf" TargetMode="External"/><Relationship Id="rId13" Type="http://schemas.openxmlformats.org/officeDocument/2006/relationships/image" Target="../media/image6.png"/><Relationship Id="rId3" Type="http://schemas.openxmlformats.org/officeDocument/2006/relationships/hyperlink" Target="https://heeoe.hee.nhs.uk/sites/default/files/clinical_supervisors_report_-_ct1_anaesthetics.doc" TargetMode="External"/><Relationship Id="rId7" Type="http://schemas.openxmlformats.org/officeDocument/2006/relationships/hyperlink" Target="https://heeoe.hee.nhs.uk/sites/default/files/ct_and_accs_explanatory_grid_sept_2015.pdf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eoe.hee.nhs.uk/sites/default/files/arcp_checklist_-_version_2_0.pdf" TargetMode="External"/><Relationship Id="rId11" Type="http://schemas.openxmlformats.org/officeDocument/2006/relationships/hyperlink" Target="https://heeoe.hee.nhs.uk/sites/default/files/eoe_accs_ct_workbook_with_forms_-_version_2_-_14_october_2015.pdf" TargetMode="External"/><Relationship Id="rId5" Type="http://schemas.openxmlformats.org/officeDocument/2006/relationships/hyperlink" Target="https://heeoe.hee.nhs.uk/sites/default/files/travel_expenses.pdf" TargetMode="External"/><Relationship Id="rId10" Type="http://schemas.openxmlformats.org/officeDocument/2006/relationships/hyperlink" Target="https://heeoe.hee.nhs.uk/sites/default/files/st1_checklist_.pdf" TargetMode="External"/><Relationship Id="rId4" Type="http://schemas.openxmlformats.org/officeDocument/2006/relationships/hyperlink" Target="https://heeoe.hee.nhs.uk/sites/default/files/educational_supervisors_report_-_anaesthetics_ct1.doc" TargetMode="External"/><Relationship Id="rId9" Type="http://schemas.openxmlformats.org/officeDocument/2006/relationships/hyperlink" Target="https://heeoe.hee.nhs.uk/sites/default/files/clinical_supervisors_initial_educational_meeting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ACCS training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Massive expansion</a:t>
            </a:r>
          </a:p>
          <a:p>
            <a:r>
              <a:rPr lang="en-GB" dirty="0" smtClean="0"/>
              <a:t>August 2015 Total 123</a:t>
            </a: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9" y="3140968"/>
          <a:ext cx="6228184" cy="187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046"/>
                <a:gridCol w="1557046"/>
                <a:gridCol w="1557046"/>
                <a:gridCol w="1557046"/>
              </a:tblGrid>
              <a:tr h="1390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Year 1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Year 2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67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56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123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44      (RT 37)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33       (RT 25)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77   (RT62)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Anaesthetics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H="1" flipV="1">
            <a:off x="2987824" y="4149080"/>
            <a:ext cx="1368152" cy="14401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Recruitment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National recruitment</a:t>
            </a:r>
          </a:p>
          <a:p>
            <a:r>
              <a:rPr lang="en-GB" dirty="0" smtClean="0"/>
              <a:t>Round </a:t>
            </a:r>
            <a:r>
              <a:rPr lang="en-GB" dirty="0"/>
              <a:t>1 opens </a:t>
            </a:r>
            <a:r>
              <a:rPr lang="en-GB" dirty="0" smtClean="0"/>
              <a:t>11 </a:t>
            </a:r>
            <a:r>
              <a:rPr lang="en-GB" dirty="0"/>
              <a:t>November 2015 and closes at 4pm on 3 December 2015.</a:t>
            </a:r>
          </a:p>
          <a:p>
            <a:r>
              <a:rPr lang="en-GB" dirty="0"/>
              <a:t>Round 2 </a:t>
            </a:r>
            <a:r>
              <a:rPr lang="en-GB" dirty="0" smtClean="0"/>
              <a:t>(if required) opens </a:t>
            </a:r>
            <a:r>
              <a:rPr lang="en-GB" dirty="0"/>
              <a:t>in March 2016</a:t>
            </a:r>
            <a:r>
              <a:rPr lang="en-GB" dirty="0" smtClean="0"/>
              <a:t>.</a:t>
            </a:r>
          </a:p>
          <a:p>
            <a:r>
              <a:rPr lang="en-GB" dirty="0" smtClean="0"/>
              <a:t>Last year ≈ 800 applications for ≈ 250 posts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Recruitment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Specialty advertisements </a:t>
            </a:r>
            <a:r>
              <a:rPr lang="en-GB" dirty="0" smtClean="0"/>
              <a:t>published 5/11/2015</a:t>
            </a:r>
          </a:p>
          <a:p>
            <a:pPr>
              <a:buNone/>
            </a:pPr>
            <a:r>
              <a:rPr lang="en-GB" dirty="0" smtClean="0"/>
              <a:t>Applications open 11/11/2015</a:t>
            </a:r>
          </a:p>
          <a:p>
            <a:pPr>
              <a:buNone/>
            </a:pPr>
            <a:r>
              <a:rPr lang="en-GB" dirty="0" smtClean="0"/>
              <a:t>Close 3/12/2015 (4pm, UK time)</a:t>
            </a:r>
          </a:p>
          <a:p>
            <a:pPr>
              <a:buNone/>
            </a:pPr>
            <a:r>
              <a:rPr lang="en-GB" dirty="0" smtClean="0"/>
              <a:t>Long-listing by 4/1/2016</a:t>
            </a:r>
          </a:p>
          <a:p>
            <a:pPr>
              <a:buNone/>
            </a:pPr>
            <a:r>
              <a:rPr lang="en-GB" dirty="0" smtClean="0"/>
              <a:t>Short-listing by 7/1/2016</a:t>
            </a:r>
          </a:p>
          <a:p>
            <a:pPr>
              <a:buNone/>
            </a:pPr>
            <a:r>
              <a:rPr lang="en-GB" dirty="0" smtClean="0"/>
              <a:t>Interviews held 18/1 to 9/3 2016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Recruitment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16832"/>
            <a:ext cx="7715200" cy="4209331"/>
          </a:xfrm>
        </p:spPr>
        <p:txBody>
          <a:bodyPr/>
          <a:lstStyle/>
          <a:p>
            <a:pPr>
              <a:buNone/>
            </a:pPr>
            <a:r>
              <a:rPr lang="en-GB" b="1" dirty="0"/>
              <a:t>London</a:t>
            </a:r>
            <a:r>
              <a:rPr lang="en-GB" dirty="0"/>
              <a:t>  </a:t>
            </a:r>
            <a:r>
              <a:rPr lang="en-GB" dirty="0" smtClean="0"/>
              <a:t>		</a:t>
            </a:r>
            <a:r>
              <a:rPr lang="en-GB" u="sng" dirty="0" smtClean="0"/>
              <a:t>22 </a:t>
            </a:r>
            <a:r>
              <a:rPr lang="en-GB" u="sng" dirty="0"/>
              <a:t>to 26 February 2016</a:t>
            </a:r>
            <a:endParaRPr lang="en-GB" dirty="0"/>
          </a:p>
          <a:p>
            <a:pPr>
              <a:buNone/>
            </a:pPr>
            <a:r>
              <a:rPr lang="en-GB" b="1" dirty="0"/>
              <a:t>West Midlands</a:t>
            </a:r>
            <a:r>
              <a:rPr lang="en-GB" dirty="0"/>
              <a:t> </a:t>
            </a:r>
            <a:r>
              <a:rPr lang="en-GB" dirty="0" smtClean="0"/>
              <a:t>	</a:t>
            </a:r>
            <a:r>
              <a:rPr lang="en-GB" u="sng" dirty="0" smtClean="0"/>
              <a:t>26 </a:t>
            </a:r>
            <a:r>
              <a:rPr lang="en-GB" u="sng" dirty="0"/>
              <a:t>to 28 January 2016</a:t>
            </a:r>
            <a:endParaRPr lang="en-GB" dirty="0"/>
          </a:p>
          <a:p>
            <a:pPr>
              <a:buNone/>
            </a:pPr>
            <a:r>
              <a:rPr lang="en-GB" b="1" dirty="0"/>
              <a:t>South West</a:t>
            </a:r>
            <a:r>
              <a:rPr lang="en-GB" dirty="0"/>
              <a:t> </a:t>
            </a:r>
            <a:r>
              <a:rPr lang="en-GB" dirty="0" smtClean="0"/>
              <a:t>	</a:t>
            </a:r>
            <a:r>
              <a:rPr lang="en-GB" u="sng" dirty="0" smtClean="0"/>
              <a:t>20 </a:t>
            </a:r>
            <a:r>
              <a:rPr lang="en-GB" u="sng" dirty="0"/>
              <a:t>to 22 January 2016</a:t>
            </a:r>
            <a:endParaRPr lang="en-GB" dirty="0"/>
          </a:p>
          <a:p>
            <a:pPr>
              <a:buNone/>
            </a:pPr>
            <a:r>
              <a:rPr lang="en-GB" b="1" dirty="0"/>
              <a:t>Scotland</a:t>
            </a:r>
            <a:r>
              <a:rPr lang="en-GB" dirty="0"/>
              <a:t> </a:t>
            </a:r>
            <a:r>
              <a:rPr lang="en-GB" dirty="0" smtClean="0"/>
              <a:t>	</a:t>
            </a:r>
            <a:r>
              <a:rPr lang="en-GB" dirty="0"/>
              <a:t> </a:t>
            </a:r>
            <a:r>
              <a:rPr lang="en-GB" dirty="0" smtClean="0"/>
              <a:t>	</a:t>
            </a:r>
            <a:r>
              <a:rPr lang="en-GB" u="sng" dirty="0" smtClean="0"/>
              <a:t>11 </a:t>
            </a:r>
            <a:r>
              <a:rPr lang="en-GB" u="sng" dirty="0"/>
              <a:t>to 14 January 2016</a:t>
            </a:r>
            <a:endParaRPr lang="en-GB" dirty="0"/>
          </a:p>
          <a:p>
            <a:pPr>
              <a:buNone/>
            </a:pPr>
            <a:r>
              <a:rPr lang="en-GB" b="1" dirty="0"/>
              <a:t>Yorkshire </a:t>
            </a:r>
            <a:r>
              <a:rPr lang="en-GB" dirty="0" smtClean="0"/>
              <a:t>		TBC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Please help if you can</a:t>
            </a:r>
            <a:endParaRPr lang="en-GB" sz="2000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oube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628800"/>
            <a:ext cx="3744416" cy="28046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63688" y="47667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Popular men in Britain today</a:t>
            </a:r>
            <a:endParaRPr lang="en-GB" sz="3200" dirty="0"/>
          </a:p>
        </p:txBody>
      </p:sp>
      <p:pic>
        <p:nvPicPr>
          <p:cNvPr id="7" name="Picture 6" descr="jeremy hu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556792"/>
            <a:ext cx="6648739" cy="3989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Retention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Teaching programme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2 year rolling programme</a:t>
            </a:r>
          </a:p>
          <a:p>
            <a:r>
              <a:rPr lang="en-GB" dirty="0" smtClean="0"/>
              <a:t>10 days total</a:t>
            </a:r>
          </a:p>
          <a:p>
            <a:r>
              <a:rPr lang="en-GB" dirty="0" smtClean="0"/>
              <a:t>1 introductory day year 1 or</a:t>
            </a:r>
          </a:p>
          <a:p>
            <a:r>
              <a:rPr lang="en-GB" dirty="0" smtClean="0"/>
              <a:t>1 introductory day year 2 </a:t>
            </a:r>
          </a:p>
          <a:p>
            <a:r>
              <a:rPr lang="en-GB" dirty="0" smtClean="0"/>
              <a:t>4 days for only EM ACCS</a:t>
            </a:r>
          </a:p>
          <a:p>
            <a:r>
              <a:rPr lang="en-GB" dirty="0" smtClean="0"/>
              <a:t>+ 1 simulation day for year 1</a:t>
            </a:r>
          </a:p>
          <a:p>
            <a:r>
              <a:rPr lang="en-GB" dirty="0" smtClean="0"/>
              <a:t>Mapped to curriculum</a:t>
            </a:r>
          </a:p>
          <a:p>
            <a:r>
              <a:rPr lang="en-GB" dirty="0" smtClean="0"/>
              <a:t>Inclusive of all parent specialities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Regional teaching timetable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en-GB" dirty="0" smtClean="0"/>
              <a:t>Monthly meetings</a:t>
            </a:r>
          </a:p>
          <a:p>
            <a:r>
              <a:rPr lang="en-GB" dirty="0" smtClean="0"/>
              <a:t>None in December or February.</a:t>
            </a:r>
          </a:p>
          <a:p>
            <a:r>
              <a:rPr lang="en-GB" dirty="0" smtClean="0"/>
              <a:t>Final meeting is trainee presentation day in July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55576" y="620689"/>
            <a:ext cx="7772400" cy="3600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Regional Education Framework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899592" y="1196752"/>
          <a:ext cx="7344816" cy="5452520"/>
        </p:xfrm>
        <a:graphic>
          <a:graphicData uri="http://schemas.openxmlformats.org/drawingml/2006/table">
            <a:tbl>
              <a:tblPr/>
              <a:tblGrid>
                <a:gridCol w="685563"/>
                <a:gridCol w="2045981"/>
                <a:gridCol w="2485168"/>
                <a:gridCol w="2128104"/>
              </a:tblGrid>
              <a:tr h="108114">
                <a:tc>
                  <a:txBody>
                    <a:bodyPr/>
                    <a:lstStyle/>
                    <a:p>
                      <a:pPr algn="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Aug-15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Sep-15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Oct-15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MSK CT3 DREM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MSK CT3 DREM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MSK CT3 DREM / FRCEM SAQ 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Night safe      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Induction                    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 Regional anaesthetics day  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MRCEM B                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70632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Regional anaesthetic ind</a:t>
                      </a:r>
                      <a:r>
                        <a:rPr lang="en-GB" sz="700" b="0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ACCS  day    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Regional anaesthetics day 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HST                                    16</a:t>
                      </a:r>
                      <a:endParaRPr lang="en-GB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 Regional anaesthetics day 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Night safe       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137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HST    + FCEM SAQ prep           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ACCS  day                    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HST  &amp;  Faculty day           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ACCS year 1 Intro day    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CT3 DREM Day                   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137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SAS day                      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SAS day &amp; MCEM B workshop   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SAS day     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Thur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Night safe       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48374"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Training day numbers</a:t>
            </a:r>
            <a:r>
              <a:rPr lang="en-GB" sz="2800" dirty="0" smtClean="0"/>
              <a:t> </a:t>
            </a:r>
            <a:br>
              <a:rPr lang="en-GB" sz="28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3100" dirty="0" smtClean="0"/>
              <a:t>Need large room / rooms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" name="Content Placeholder 3" descr="albert hal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2276872"/>
            <a:ext cx="7677309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 day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en-GB" dirty="0" smtClean="0"/>
              <a:t>Last training day   73   attended</a:t>
            </a:r>
          </a:p>
          <a:p>
            <a:r>
              <a:rPr lang="en-GB" dirty="0" smtClean="0"/>
              <a:t>Catering / venues</a:t>
            </a:r>
          </a:p>
          <a:p>
            <a:r>
              <a:rPr lang="en-GB" dirty="0" smtClean="0"/>
              <a:t>Q as to whether to split them further.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707904" y="2204864"/>
            <a:ext cx="720080" cy="6480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Mock MCEM exams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2880320"/>
          </a:xfrm>
        </p:spPr>
        <p:txBody>
          <a:bodyPr/>
          <a:lstStyle/>
          <a:p>
            <a:r>
              <a:rPr lang="en-GB" dirty="0" err="1" smtClean="0"/>
              <a:t>Davina</a:t>
            </a:r>
            <a:r>
              <a:rPr lang="en-GB" dirty="0" smtClean="0"/>
              <a:t> Wilbraham &amp; </a:t>
            </a:r>
            <a:r>
              <a:rPr lang="en-GB" dirty="0" err="1" smtClean="0"/>
              <a:t>Pawan</a:t>
            </a:r>
            <a:r>
              <a:rPr lang="en-GB" dirty="0" smtClean="0"/>
              <a:t> Gupta</a:t>
            </a:r>
          </a:p>
          <a:p>
            <a:r>
              <a:rPr lang="en-GB" dirty="0" smtClean="0"/>
              <a:t>Thanks to all who helped</a:t>
            </a:r>
          </a:p>
          <a:p>
            <a:r>
              <a:rPr lang="en-GB" dirty="0" smtClean="0"/>
              <a:t>Useful for senior trainees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Mock </a:t>
            </a:r>
            <a:r>
              <a:rPr lang="en-GB" dirty="0" err="1" smtClean="0"/>
              <a:t>Osces</a:t>
            </a:r>
            <a:r>
              <a:rPr lang="en-GB" dirty="0" smtClean="0"/>
              <a:t> &amp; Exam results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15616" y="1412776"/>
          <a:ext cx="7056785" cy="4464496"/>
        </p:xfrm>
        <a:graphic>
          <a:graphicData uri="http://schemas.openxmlformats.org/drawingml/2006/table">
            <a:tbl>
              <a:tblPr/>
              <a:tblGrid>
                <a:gridCol w="1685887"/>
                <a:gridCol w="2822614"/>
                <a:gridCol w="2548284"/>
              </a:tblGrid>
              <a:tr h="9361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Grade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Attended Mock OSCE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East of England Results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Part 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 Spring 2015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</a:tr>
              <a:tr h="3600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CT3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attended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Pass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CT2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 attended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Pass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Non trainee</a:t>
                      </a:r>
                      <a:endParaRPr lang="en-GB" sz="11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Did not attend</a:t>
                      </a:r>
                      <a:endParaRPr lang="en-GB" sz="11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Fail</a:t>
                      </a:r>
                      <a:endParaRPr lang="en-GB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CT3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 Attended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Pass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CT2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Attended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Pass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CT3</a:t>
                      </a:r>
                      <a:endParaRPr lang="en-GB" sz="11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Did not attend</a:t>
                      </a:r>
                      <a:endParaRPr lang="en-GB" sz="11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i="1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Fail</a:t>
                      </a:r>
                      <a:endParaRPr lang="en-GB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CT3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Attended</a:t>
                      </a: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Pass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0000"/>
                        </a:solidFill>
                        <a:latin typeface="Century Gothic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0000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Result Part C Autumn 2014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latin typeface="Calibri"/>
                          <a:ea typeface="Calibri"/>
                          <a:cs typeface="Times New Roman"/>
                        </a:rPr>
                        <a:t>10 passed ( 5 Attended)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latin typeface="Calibri"/>
                          <a:ea typeface="Calibri"/>
                          <a:cs typeface="Times New Roman"/>
                        </a:rPr>
                        <a:t>4 failed (2 Attended)</a:t>
                      </a: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412776"/>
            <a:ext cx="590465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800" dirty="0" smtClean="0"/>
              <a:t>Handbook and website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 l="38068" t="8587" r="36078" b="32546"/>
          <a:stretch>
            <a:fillRect/>
          </a:stretch>
        </p:blipFill>
        <p:spPr bwMode="auto">
          <a:xfrm>
            <a:off x="2555776" y="404664"/>
            <a:ext cx="453650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75656" y="1340766"/>
          <a:ext cx="6565936" cy="4814566"/>
        </p:xfrm>
        <a:graphic>
          <a:graphicData uri="http://schemas.openxmlformats.org/drawingml/2006/table">
            <a:tbl>
              <a:tblPr/>
              <a:tblGrid>
                <a:gridCol w="3282968"/>
                <a:gridCol w="3282968"/>
              </a:tblGrid>
              <a:tr h="42616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dirty="0"/>
                        <a:t>Attachment</a:t>
                      </a:r>
                    </a:p>
                  </a:txBody>
                  <a:tcPr marL="65730" marR="65730" marT="65730" marB="65730" anchor="ctr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/>
                        <a:t>Size</a:t>
                      </a:r>
                    </a:p>
                  </a:txBody>
                  <a:tcPr marL="65730" marR="65730" marT="65730" marB="65730" anchor="ctr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564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 </a:t>
                      </a:r>
                      <a:r>
                        <a:rPr lang="en-GB" sz="1800" u="none" strike="noStrike">
                          <a:solidFill>
                            <a:srgbClr val="BD007A"/>
                          </a:solidFill>
                          <a:latin typeface="Arial"/>
                          <a:hlinkClick r:id="rId3" tooltip="clinical_supervisors_report_-_ct1_anaesthetics.doc"/>
                        </a:rPr>
                        <a:t>Clinical Supervisors Report - CT1 Anaesthetics</a:t>
                      </a:r>
                      <a:endParaRPr lang="en-GB" sz="180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72.5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564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 </a:t>
                      </a:r>
                      <a:r>
                        <a:rPr lang="en-GB" sz="1800" u="none" strike="noStrike">
                          <a:solidFill>
                            <a:srgbClr val="BD007A"/>
                          </a:solidFill>
                          <a:latin typeface="Arial"/>
                          <a:hlinkClick r:id="rId4" tooltip="educational_supervisors_report_-_anaesthetics_ct1.doc"/>
                        </a:rPr>
                        <a:t>Educational Supervisors Report - CT1 Anaesthetics</a:t>
                      </a:r>
                      <a:endParaRPr lang="en-GB" sz="180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99.5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 </a:t>
                      </a:r>
                      <a:r>
                        <a:rPr lang="en-GB" sz="1800" u="none" strike="noStrike">
                          <a:solidFill>
                            <a:srgbClr val="BD007A"/>
                          </a:solidFill>
                          <a:latin typeface="Arial"/>
                          <a:hlinkClick r:id="rId5" tooltip="travel_expenses.pdf"/>
                        </a:rPr>
                        <a:t>HEEoE Travel Expenses Policy</a:t>
                      </a:r>
                      <a:endParaRPr lang="en-GB" sz="180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475.2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 </a:t>
                      </a:r>
                      <a:r>
                        <a:rPr lang="en-GB" sz="1800" u="none" strike="noStrike" dirty="0">
                          <a:solidFill>
                            <a:srgbClr val="BD007A"/>
                          </a:solidFill>
                          <a:latin typeface="Arial"/>
                          <a:hlinkClick r:id="rId6" tooltip="arcp_checklist_-_version_2.pdf"/>
                        </a:rPr>
                        <a:t>ARCP Checklist</a:t>
                      </a:r>
                      <a:endParaRPr lang="en-GB" sz="1800" dirty="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231.85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 </a:t>
                      </a:r>
                      <a:r>
                        <a:rPr lang="en-GB" sz="1800" u="none" strike="noStrike">
                          <a:solidFill>
                            <a:srgbClr val="BD007A"/>
                          </a:solidFill>
                          <a:latin typeface="Arial"/>
                          <a:hlinkClick r:id="rId7" tooltip="ct_and_accs_explanatory_grid_sept_2015.pdf"/>
                        </a:rPr>
                        <a:t>CT and ACCS explanatory grid</a:t>
                      </a:r>
                      <a:endParaRPr lang="en-GB" sz="180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235.57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3743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 </a:t>
                      </a:r>
                      <a:r>
                        <a:rPr lang="en-GB" sz="1800" u="none" strike="noStrike" dirty="0">
                          <a:solidFill>
                            <a:srgbClr val="BD007A"/>
                          </a:solidFill>
                          <a:latin typeface="Arial"/>
                          <a:hlinkClick r:id="rId8" tooltip="trg-cu-accs2012.pdf"/>
                        </a:rPr>
                        <a:t>ACCS Core Training Programme Curriculum and Assessment System 2012</a:t>
                      </a:r>
                      <a:endParaRPr lang="en-GB" sz="1800" dirty="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4.8 MB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5644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 </a:t>
                      </a:r>
                      <a:r>
                        <a:rPr lang="en-GB" sz="1800" u="none" strike="noStrike" dirty="0">
                          <a:solidFill>
                            <a:srgbClr val="BD007A"/>
                          </a:solidFill>
                          <a:latin typeface="Arial"/>
                          <a:hlinkClick r:id="rId9" tooltip="clinical_supervisors_initial_educational_meeting.pdf"/>
                        </a:rPr>
                        <a:t>Clinical Supervisors Initial Meeting</a:t>
                      </a:r>
                      <a:endParaRPr lang="en-GB" sz="1800" dirty="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251.69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 </a:t>
                      </a:r>
                      <a:r>
                        <a:rPr lang="en-GB" sz="1800" u="none" strike="noStrike">
                          <a:solidFill>
                            <a:srgbClr val="BD007A"/>
                          </a:solidFill>
                          <a:latin typeface="Arial"/>
                          <a:hlinkClick r:id="rId10" tooltip="st1_checklist_.pdf"/>
                        </a:rPr>
                        <a:t>ST1 Checklist</a:t>
                      </a:r>
                      <a:endParaRPr lang="en-GB" sz="180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/>
                        <a:t>272.65 KB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 </a:t>
                      </a:r>
                      <a:r>
                        <a:rPr lang="en-GB" sz="1800" u="none" strike="noStrike" dirty="0">
                          <a:solidFill>
                            <a:srgbClr val="BD007A"/>
                          </a:solidFill>
                          <a:latin typeface="Arial"/>
                          <a:hlinkClick r:id="rId11" tooltip="eoe_accs_ct_workbook_with_forms_-_version_2_-_14_october_2015.pdf"/>
                        </a:rPr>
                        <a:t>ACCS Handbook</a:t>
                      </a:r>
                      <a:endParaRPr lang="en-GB" sz="1800" dirty="0"/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/>
                        <a:t>1 MB</a:t>
                      </a:r>
                    </a:p>
                  </a:txBody>
                  <a:tcPr marL="18780" marR="18780" marT="18780" marB="18780">
                    <a:lnL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3793" name="Picture 1" descr="https://heeoe.hee.nhs.uk/modules/file/icons/x-office-documen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4" name="Picture 2" descr="https://heeoe.hee.nhs.uk/modules/file/icons/x-office-document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5" name="Picture 3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6" name="Picture 4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7" name="Picture 5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8" name="Picture 6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799" name="Picture 7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800" name="Picture 8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pic>
        <p:nvPicPr>
          <p:cNvPr id="33801" name="Picture 9" descr="https://heeoe.hee.nhs.uk/modules/file/icons/application-pdf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475656" y="40466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Website (Anna)</a:t>
            </a:r>
            <a:endParaRPr lang="en-GB" sz="2800" dirty="0"/>
          </a:p>
        </p:txBody>
      </p:sp>
      <p:sp>
        <p:nvSpPr>
          <p:cNvPr id="13" name="Oval 12"/>
          <p:cNvSpPr/>
          <p:nvPr/>
        </p:nvSpPr>
        <p:spPr>
          <a:xfrm>
            <a:off x="1115616" y="3212976"/>
            <a:ext cx="2376264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1259632" y="5733256"/>
            <a:ext cx="2376264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000" dirty="0" smtClean="0">
                <a:latin typeface="+mn-lt"/>
              </a:rPr>
              <a:t>ANNUAL REVIEW OF COMPETENCY PROGRESSIONS (ARCP) EM – OUTSTANDING PAPERWORK CHECKLIST – TRAINEE GUIDANCE </a:t>
            </a:r>
            <a:endParaRPr lang="en-GB" sz="2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Please review the list below for the paperwork / e-evidence required for completion of your ARCP. 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Please ensure that you bring this paperwork or have electronic documents available on your e-portfolio for your ARCP meeting. 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Failure to provide the required paperwork could result in you being prevented from progressing to the next stage of your training. 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MANDATORY EVIDENCE – MUST BE PROVIDED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174625" indent="-174625"/>
            <a:r>
              <a:rPr lang="en-GB" dirty="0" smtClean="0"/>
              <a:t>Up-to-date curriculum vitae </a:t>
            </a:r>
          </a:p>
          <a:p>
            <a:pPr marL="174625" indent="-174625"/>
            <a:r>
              <a:rPr lang="en-GB" dirty="0" smtClean="0"/>
              <a:t>Completed and updated Form R (Part B) to be returned the Health Education East of England prior to ARCP </a:t>
            </a:r>
          </a:p>
          <a:p>
            <a:pPr marL="174625" indent="-174625"/>
            <a:r>
              <a:rPr lang="en-GB" dirty="0" smtClean="0"/>
              <a:t>Structured Trainer’s Report /Educational Supervisor Report signed off by your Education Supervisor for each post – one form to be completed for each placement undertaken since the last ARCP  Mini Clinical Evaluation Exercise (Mini-CEX) – completed since last review mapped to curriculum codes. See separate document for ARCP requirements for each post in ACCS programme </a:t>
            </a:r>
          </a:p>
          <a:p>
            <a:pPr marL="174625" indent="-174625"/>
            <a:r>
              <a:rPr lang="en-GB" dirty="0" smtClean="0"/>
              <a:t>Directly Observed Procedural Skills (DOPS) – completed since last review mapped to curriculum codes. See separate document for ARCP requirements for each post in ACCS programme </a:t>
            </a:r>
          </a:p>
          <a:p>
            <a:pPr marL="174625" indent="-174625"/>
            <a:r>
              <a:rPr lang="en-GB" dirty="0" smtClean="0"/>
              <a:t>Case Based Discussion (CBD) – completed since last review mapped to curriculum codes. See separate document for ARCP requirements for each post in ACCS programme </a:t>
            </a:r>
          </a:p>
          <a:p>
            <a:pPr marL="174625" indent="-174625"/>
            <a:r>
              <a:rPr lang="en-GB" dirty="0" smtClean="0"/>
              <a:t>Acute Care Assessment Tool (ACAT or ACAT (EM) or ELSE – completed since last review </a:t>
            </a:r>
          </a:p>
          <a:p>
            <a:pPr marL="174625" indent="-174625"/>
            <a:r>
              <a:rPr lang="en-GB" dirty="0" smtClean="0"/>
              <a:t>Multi- Source Feedback (MSF) (1 per year) </a:t>
            </a:r>
          </a:p>
          <a:p>
            <a:pPr marL="174625" indent="-174625"/>
            <a:r>
              <a:rPr lang="en-GB" dirty="0" smtClean="0"/>
              <a:t>Evidence of internal teaching and audit attendance – to be included in CV </a:t>
            </a:r>
          </a:p>
          <a:p>
            <a:pPr marL="174625" indent="-174625"/>
            <a:r>
              <a:rPr lang="en-GB" dirty="0" smtClean="0"/>
              <a:t>Evidence of external courses and attendance certificates – completed since last review </a:t>
            </a:r>
          </a:p>
          <a:p>
            <a:pPr marL="174625" indent="-174625"/>
            <a:r>
              <a:rPr lang="en-GB" dirty="0" smtClean="0"/>
              <a:t>Evidence of audit or change management projects – completed since last review </a:t>
            </a:r>
          </a:p>
          <a:p>
            <a:pPr marL="174625" indent="-174625"/>
            <a:r>
              <a:rPr lang="en-GB" dirty="0" smtClean="0"/>
              <a:t>List of sick, carer, paternal or maternity leave taken over last year, plus total taken during training to date </a:t>
            </a:r>
          </a:p>
          <a:p>
            <a:pPr marL="174625" indent="-174625"/>
            <a:r>
              <a:rPr lang="en-GB" dirty="0" smtClean="0"/>
              <a:t>Level two child protection training certificate </a:t>
            </a:r>
          </a:p>
          <a:p>
            <a:pPr marL="174625" indent="-174625"/>
            <a:r>
              <a:rPr lang="en-GB" dirty="0" smtClean="0"/>
              <a:t>Evidence of attendance at regional training days/academic days/your contributions to these / conference, etc.</a:t>
            </a:r>
          </a:p>
          <a:p>
            <a:pPr marL="174625" indent="-174625"/>
            <a:r>
              <a:rPr lang="en-GB" dirty="0"/>
              <a:t>S</a:t>
            </a:r>
            <a:r>
              <a:rPr lang="en-GB" dirty="0" smtClean="0"/>
              <a:t>urvey of trainees’ confidential assessment of training post returned to Anna Frost, Administration Manager prior to ARCP meeting. </a:t>
            </a:r>
          </a:p>
          <a:p>
            <a:pPr marL="174625" indent="-174625"/>
            <a:r>
              <a:rPr lang="en-GB" dirty="0" smtClean="0"/>
              <a:t>ACCS year 2 </a:t>
            </a:r>
          </a:p>
          <a:p>
            <a:pPr marL="574675" lvl="1" indent="-174625"/>
            <a:r>
              <a:rPr lang="en-GB" dirty="0" smtClean="0"/>
              <a:t>ICM sign off </a:t>
            </a:r>
          </a:p>
          <a:p>
            <a:pPr marL="574675" lvl="1" indent="-174625"/>
            <a:r>
              <a:rPr lang="en-GB" dirty="0" smtClean="0"/>
              <a:t>IAC </a:t>
            </a:r>
          </a:p>
          <a:p>
            <a:pPr marL="574675" lvl="1" indent="-174625"/>
            <a:r>
              <a:rPr lang="en-GB" dirty="0" smtClean="0"/>
              <a:t>Anaesthetic logbook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ARCP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Huge workload</a:t>
            </a:r>
          </a:p>
          <a:p>
            <a:pPr lvl="1"/>
            <a:r>
              <a:rPr lang="en-GB" dirty="0" smtClean="0"/>
              <a:t>Need complete paperwork</a:t>
            </a:r>
          </a:p>
          <a:p>
            <a:pPr lvl="1"/>
            <a:r>
              <a:rPr lang="en-GB" dirty="0" smtClean="0"/>
              <a:t>Reviews extremely time consuming</a:t>
            </a:r>
          </a:p>
          <a:p>
            <a:r>
              <a:rPr lang="en-GB" dirty="0" smtClean="0"/>
              <a:t>Mostly face to face (x123)</a:t>
            </a:r>
          </a:p>
          <a:p>
            <a:r>
              <a:rPr lang="en-GB" dirty="0" smtClean="0"/>
              <a:t>ES report crucial</a:t>
            </a:r>
          </a:p>
          <a:p>
            <a:endParaRPr lang="en-GB" dirty="0" smtClean="0"/>
          </a:p>
          <a:p>
            <a:r>
              <a:rPr lang="en-GB" dirty="0" smtClean="0"/>
              <a:t>Help!!!!!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7200" dirty="0" smtClean="0"/>
              <a:t>?</a:t>
            </a:r>
            <a:endParaRPr lang="en-GB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880</Words>
  <Application>Microsoft Office PowerPoint</Application>
  <PresentationFormat>On-screen Show (4:3)</PresentationFormat>
  <Paragraphs>316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ACCS training</vt:lpstr>
      <vt:lpstr>Numbers</vt:lpstr>
      <vt:lpstr>Recruitment</vt:lpstr>
      <vt:lpstr>Recruitment</vt:lpstr>
      <vt:lpstr>Recruitment</vt:lpstr>
      <vt:lpstr>PowerPoint Presentation</vt:lpstr>
      <vt:lpstr>Retention</vt:lpstr>
      <vt:lpstr>Teaching programme</vt:lpstr>
      <vt:lpstr>Regional teaching timetable</vt:lpstr>
      <vt:lpstr>Regional Education Framework</vt:lpstr>
      <vt:lpstr>Training day numbers   Need large room / rooms </vt:lpstr>
      <vt:lpstr>Training day numbers</vt:lpstr>
      <vt:lpstr>Mock MCEM exams</vt:lpstr>
      <vt:lpstr>Mock Osces &amp; Exam results </vt:lpstr>
      <vt:lpstr>PowerPoint Presentation</vt:lpstr>
      <vt:lpstr>PowerPoint Presentation</vt:lpstr>
      <vt:lpstr>PowerPoint Presentation</vt:lpstr>
      <vt:lpstr>ANNUAL REVIEW OF COMPETENCY PROGRESSIONS (ARCP) EM – OUTSTANDING PAPERWORK CHECKLIST – TRAINEE GUIDANCE </vt:lpstr>
      <vt:lpstr>MANDATORY EVIDENCE – MUST BE PROVIDED </vt:lpstr>
      <vt:lpstr>ARCP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Cilla</dc:creator>
  <cp:lastModifiedBy>Chris</cp:lastModifiedBy>
  <cp:revision>24</cp:revision>
  <dcterms:created xsi:type="dcterms:W3CDTF">2015-10-19T08:44:39Z</dcterms:created>
  <dcterms:modified xsi:type="dcterms:W3CDTF">2015-10-21T07:49:07Z</dcterms:modified>
</cp:coreProperties>
</file>