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3"/>
    <p:sldId id="257" r:id="rId4"/>
    <p:sldId id="296" r:id="rId5"/>
    <p:sldId id="259" r:id="rId6"/>
    <p:sldId id="278" r:id="rId7"/>
    <p:sldId id="297" r:id="rId8"/>
    <p:sldId id="298" r:id="rId9"/>
    <p:sldId id="299" r:id="rId10"/>
    <p:sldId id="300" r:id="rId11"/>
    <p:sldId id="301" r:id="rId12"/>
    <p:sldId id="266" r:id="rId13"/>
    <p:sldId id="303" r:id="rId15"/>
    <p:sldId id="262" r:id="rId16"/>
    <p:sldId id="302" r:id="rId17"/>
    <p:sldId id="268" r:id="rId18"/>
    <p:sldId id="304" r:id="rId19"/>
    <p:sldId id="270" r:id="rId20"/>
    <p:sldId id="305" r:id="rId21"/>
    <p:sldId id="307" r:id="rId22"/>
    <p:sldId id="308" r:id="rId23"/>
    <p:sldId id="310" r:id="rId24"/>
    <p:sldId id="31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6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wmf"/><Relationship Id="rId1"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Test Your Knowledge!</a:t>
            </a:r>
            <a:endParaRPr lang="en-US" dirty="0"/>
          </a:p>
        </p:txBody>
      </p:sp>
      <p:sp>
        <p:nvSpPr>
          <p:cNvPr id="3" name="Subtitle 2"/>
          <p:cNvSpPr>
            <a:spLocks noGrp="1"/>
          </p:cNvSpPr>
          <p:nvPr>
            <p:ph type="subTitle" idx="1"/>
          </p:nvPr>
        </p:nvSpPr>
        <p:spPr>
          <a:xfrm>
            <a:off x="1524000" y="3602355"/>
            <a:ext cx="9144000" cy="2413000"/>
          </a:xfrm>
        </p:spPr>
        <p:txBody>
          <a:bodyPr>
            <a:normAutofit lnSpcReduction="20000"/>
          </a:bodyPr>
          <a:lstStyle/>
          <a:p>
            <a:endParaRPr lang="en-US"/>
          </a:p>
          <a:p>
            <a:r>
              <a:rPr lang="en-US"/>
              <a:t>Dr Ooi Huah Chiang</a:t>
            </a:r>
            <a:endParaRPr lang="en-US"/>
          </a:p>
          <a:p>
            <a:r>
              <a:rPr lang="en-US"/>
              <a:t>ACCS-EM ST3</a:t>
            </a:r>
            <a:endParaRPr lang="en-US"/>
          </a:p>
          <a:p>
            <a:r>
              <a:rPr lang="en-US"/>
              <a:t>Colchester General Hospital</a:t>
            </a:r>
            <a:endParaRPr lang="en-US"/>
          </a:p>
          <a:p>
            <a:r>
              <a:rPr lang="en-US"/>
              <a:t>30/9/2020</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FRCEM Primary</a:t>
            </a:r>
            <a:endParaRPr lang="en-US" altLang="en-GB"/>
          </a:p>
        </p:txBody>
      </p:sp>
      <p:sp>
        <p:nvSpPr>
          <p:cNvPr id="3" name="Content Placeholder 2"/>
          <p:cNvSpPr>
            <a:spLocks noGrp="1"/>
          </p:cNvSpPr>
          <p:nvPr>
            <p:ph idx="1"/>
          </p:nvPr>
        </p:nvSpPr>
        <p:spPr/>
        <p:txBody>
          <a:bodyPr/>
          <a:p>
            <a:r>
              <a:rPr lang="en-US" altLang="en-GB"/>
              <a:t>180 Single-Best Answer Questions on applied basic science</a:t>
            </a:r>
            <a:endParaRPr lang="en-US" altLang="en-GB"/>
          </a:p>
          <a:p>
            <a:r>
              <a:rPr lang="en-US" altLang="en-GB"/>
              <a:t>Blueprint:</a:t>
            </a:r>
            <a:endParaRPr lang="en-US" altLang="en-GB"/>
          </a:p>
          <a:p>
            <a:pPr lvl="1">
              <a:buFont typeface="Arial" panose="020B0604020202020204" pitchFamily="34" charset="0"/>
              <a:buChar char="‒"/>
            </a:pPr>
            <a:r>
              <a:rPr lang="en-US" altLang="en-GB"/>
              <a:t>Anatomy x60</a:t>
            </a:r>
            <a:endParaRPr lang="en-US" altLang="en-GB"/>
          </a:p>
          <a:p>
            <a:pPr lvl="1">
              <a:buFont typeface="Arial" panose="020B0604020202020204" pitchFamily="34" charset="0"/>
              <a:buChar char="‒"/>
            </a:pPr>
            <a:r>
              <a:rPr lang="en-US" altLang="en-GB"/>
              <a:t>Physiology x60</a:t>
            </a:r>
            <a:endParaRPr lang="en-US" altLang="en-GB"/>
          </a:p>
          <a:p>
            <a:pPr lvl="1">
              <a:buFont typeface="Arial" panose="020B0604020202020204" pitchFamily="34" charset="0"/>
              <a:buChar char="‒"/>
            </a:pPr>
            <a:r>
              <a:rPr lang="en-US" altLang="en-GB"/>
              <a:t>Pharmacology x27</a:t>
            </a:r>
            <a:endParaRPr lang="en-US" altLang="en-GB"/>
          </a:p>
          <a:p>
            <a:pPr lvl="1">
              <a:buFont typeface="Arial" panose="020B0604020202020204" pitchFamily="34" charset="0"/>
              <a:buChar char="‒"/>
            </a:pPr>
            <a:r>
              <a:rPr lang="en-US" altLang="en-GB"/>
              <a:t>Microbiology x18</a:t>
            </a:r>
            <a:endParaRPr lang="en-US" altLang="en-GB"/>
          </a:p>
          <a:p>
            <a:pPr lvl="1">
              <a:buFont typeface="Arial" panose="020B0604020202020204" pitchFamily="34" charset="0"/>
              <a:buChar char="‒"/>
            </a:pPr>
            <a:r>
              <a:rPr lang="en-US" altLang="en-GB"/>
              <a:t>Pathology x9</a:t>
            </a:r>
            <a:endParaRPr lang="en-US" altLang="en-GB"/>
          </a:p>
          <a:p>
            <a:pPr lvl="1">
              <a:buFont typeface="Arial" panose="020B0604020202020204" pitchFamily="34" charset="0"/>
              <a:buChar char="‒"/>
            </a:pPr>
            <a:r>
              <a:rPr lang="en-US" altLang="en-GB"/>
              <a:t>EBM/Statistics x6</a:t>
            </a:r>
            <a:endParaRPr lang="en-US" alt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Content Placeholder 3"/>
          <p:cNvGraphicFramePr>
            <a:graphicFrameLocks noChangeAspect="1"/>
          </p:cNvGraphicFramePr>
          <p:nvPr>
            <p:ph idx="1"/>
          </p:nvPr>
        </p:nvGraphicFramePr>
        <p:xfrm>
          <a:off x="3709035" y="20955"/>
          <a:ext cx="4774565" cy="6816725"/>
        </p:xfrm>
        <a:graphic>
          <a:graphicData uri="http://schemas.openxmlformats.org/presentationml/2006/ole">
            <mc:AlternateContent xmlns:mc="http://schemas.openxmlformats.org/markup-compatibility/2006">
              <mc:Choice xmlns:v="urn:schemas-microsoft-com:vml" Requires="v">
                <p:oleObj spid="_x0000_s5" name="" r:id="rId1" imgW="6124575" imgH="8743950" progId="Paint.Picture">
                  <p:embed/>
                </p:oleObj>
              </mc:Choice>
              <mc:Fallback>
                <p:oleObj name="" r:id="rId1" imgW="6124575" imgH="8743950" progId="Paint.Picture">
                  <p:embed/>
                  <p:pic>
                    <p:nvPicPr>
                      <p:cNvPr id="0" name="Picture 4"/>
                      <p:cNvPicPr/>
                      <p:nvPr/>
                    </p:nvPicPr>
                    <p:blipFill>
                      <a:blip r:embed="rId2"/>
                      <a:stretch>
                        <a:fillRect/>
                      </a:stretch>
                    </p:blipFill>
                    <p:spPr>
                      <a:xfrm>
                        <a:off x="3709035" y="20955"/>
                        <a:ext cx="4774565" cy="6816725"/>
                      </a:xfrm>
                      <a:prstGeom prst="rect">
                        <a:avLst/>
                      </a:prstGeom>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814830"/>
          </a:xfrm>
        </p:spPr>
        <p:txBody>
          <a:bodyPr>
            <a:normAutofit/>
          </a:bodyPr>
          <a:p>
            <a:r>
              <a:rPr lang="en-US" altLang="en-GB" sz="2800"/>
              <a:t>Q1 - A 23 year old male was brought in after sustaining a deep slash wound to his right preauricular area. You suspect transection of the facial nerve. Which function on the side of the injury is most likely to be preserved?</a:t>
            </a:r>
            <a:endParaRPr lang="en-US" altLang="en-GB" sz="2800"/>
          </a:p>
        </p:txBody>
      </p:sp>
      <p:sp>
        <p:nvSpPr>
          <p:cNvPr id="6" name="Text Box 5"/>
          <p:cNvSpPr txBox="1"/>
          <p:nvPr/>
        </p:nvSpPr>
        <p:spPr>
          <a:xfrm>
            <a:off x="838200" y="2258695"/>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Corneal reflex</a:t>
            </a:r>
            <a:endParaRPr lang="en-US" altLang="en-GB" sz="2400"/>
          </a:p>
          <a:p>
            <a:pPr marL="457200" indent="-457200">
              <a:lnSpc>
                <a:spcPct val="100000"/>
              </a:lnSpc>
              <a:spcBef>
                <a:spcPts val="0"/>
              </a:spcBef>
              <a:spcAft>
                <a:spcPts val="800"/>
              </a:spcAft>
              <a:buFont typeface="+mj-lt"/>
              <a:buAutoNum type="alphaUcPeriod"/>
            </a:pPr>
            <a:r>
              <a:rPr lang="en-US" altLang="en-GB" sz="2400"/>
              <a:t>Puffing out the cheek</a:t>
            </a:r>
            <a:endParaRPr lang="en-US" altLang="en-GB" sz="2400"/>
          </a:p>
          <a:p>
            <a:pPr marL="457200" indent="-457200">
              <a:lnSpc>
                <a:spcPct val="100000"/>
              </a:lnSpc>
              <a:spcBef>
                <a:spcPts val="0"/>
              </a:spcBef>
              <a:spcAft>
                <a:spcPts val="800"/>
              </a:spcAft>
              <a:buFont typeface="+mj-lt"/>
              <a:buAutoNum type="alphaUcPeriod"/>
            </a:pPr>
            <a:r>
              <a:rPr lang="en-US" altLang="en-GB" sz="2400"/>
              <a:t>Wrinkling the forehead</a:t>
            </a:r>
            <a:endParaRPr lang="en-US" altLang="en-GB" sz="2400"/>
          </a:p>
          <a:p>
            <a:pPr marL="457200" indent="-457200">
              <a:lnSpc>
                <a:spcPct val="100000"/>
              </a:lnSpc>
              <a:spcBef>
                <a:spcPts val="0"/>
              </a:spcBef>
              <a:spcAft>
                <a:spcPts val="800"/>
              </a:spcAft>
              <a:buFont typeface="+mj-lt"/>
              <a:buAutoNum type="alphaUcPeriod"/>
            </a:pPr>
            <a:r>
              <a:rPr lang="en-US" altLang="en-GB" sz="2400"/>
              <a:t>Taste at anterior two-thirds of tongue</a:t>
            </a:r>
            <a:endParaRPr lang="en-US" altLang="en-GB" sz="2400"/>
          </a:p>
          <a:p>
            <a:pPr marL="457200" indent="-457200">
              <a:lnSpc>
                <a:spcPct val="100000"/>
              </a:lnSpc>
              <a:spcBef>
                <a:spcPts val="0"/>
              </a:spcBef>
              <a:spcAft>
                <a:spcPts val="800"/>
              </a:spcAft>
              <a:buFont typeface="+mj-lt"/>
              <a:buAutoNum type="alphaUcPeriod"/>
            </a:pPr>
            <a:r>
              <a:rPr lang="en-US" altLang="en-GB" sz="2400"/>
              <a:t>Showing the teeth</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3" end="3"/>
                                            </p:txEl>
                                          </p:spTgt>
                                        </p:tgtEl>
                                        <p:attrNameLst>
                                          <p:attrName>style.fontStyle</p:attrName>
                                        </p:attrNameLst>
                                      </p:cBhvr>
                                      <p:to>
                                        <p:strVal val="normal"/>
                                      </p:to>
                                    </p:set>
                                    <p:set>
                                      <p:cBhvr override="childStyle">
                                        <p:cTn id="7" dur="indefinite"/>
                                        <p:tgtEl>
                                          <p:spTgt spid="6">
                                            <p:txEl>
                                              <p:pRg st="3" end="3"/>
                                            </p:txEl>
                                          </p:spTgt>
                                        </p:tgtEl>
                                        <p:attrNameLst>
                                          <p:attrName>style.fontWeight</p:attrName>
                                        </p:attrNameLst>
                                      </p:cBhvr>
                                      <p:to>
                                        <p:strVal val="bold"/>
                                      </p:to>
                                    </p:set>
                                    <p:set>
                                      <p:cBhvr override="childStyle">
                                        <p:cTn id="8" dur="indefinite"/>
                                        <p:tgtEl>
                                          <p:spTgt spid="6">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814830"/>
          </a:xfrm>
        </p:spPr>
        <p:txBody>
          <a:bodyPr>
            <a:normAutofit/>
          </a:bodyPr>
          <a:p>
            <a:r>
              <a:rPr lang="en-US" altLang="en-GB" sz="2800"/>
              <a:t>Q2 - A 26 year old female was brought in after being struck in the head with a bat. CT head shows a fracture of the left temporal bone with collapse of the stylomastoid foramen. Which of the following functions is most likely to be spared?</a:t>
            </a:r>
            <a:endParaRPr lang="en-US" altLang="en-GB" sz="2800"/>
          </a:p>
        </p:txBody>
      </p:sp>
      <p:sp>
        <p:nvSpPr>
          <p:cNvPr id="6" name="Text Box 5"/>
          <p:cNvSpPr txBox="1"/>
          <p:nvPr/>
        </p:nvSpPr>
        <p:spPr>
          <a:xfrm>
            <a:off x="838200" y="2254885"/>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Corneal reflex</a:t>
            </a:r>
            <a:endParaRPr lang="en-US" altLang="en-GB" sz="2400"/>
          </a:p>
          <a:p>
            <a:pPr marL="457200" indent="-457200">
              <a:lnSpc>
                <a:spcPct val="100000"/>
              </a:lnSpc>
              <a:spcBef>
                <a:spcPts val="0"/>
              </a:spcBef>
              <a:spcAft>
                <a:spcPts val="800"/>
              </a:spcAft>
              <a:buFont typeface="+mj-lt"/>
              <a:buAutoNum type="alphaUcPeriod"/>
            </a:pPr>
            <a:r>
              <a:rPr lang="en-US" altLang="en-GB" sz="2400">
                <a:sym typeface="+mn-ea"/>
              </a:rPr>
              <a:t>Sensation of the external auditory meatus</a:t>
            </a:r>
            <a:endParaRPr lang="en-US" altLang="en-GB" sz="2400">
              <a:sym typeface="+mn-ea"/>
            </a:endParaRPr>
          </a:p>
          <a:p>
            <a:pPr marL="457200" indent="-457200">
              <a:lnSpc>
                <a:spcPct val="100000"/>
              </a:lnSpc>
              <a:spcBef>
                <a:spcPts val="0"/>
              </a:spcBef>
              <a:spcAft>
                <a:spcPts val="800"/>
              </a:spcAft>
              <a:buFont typeface="+mj-lt"/>
              <a:buAutoNum type="alphaUcPeriod"/>
            </a:pPr>
            <a:r>
              <a:rPr lang="en-US" altLang="en-GB" sz="2400"/>
              <a:t>Lacrimation</a:t>
            </a:r>
            <a:endParaRPr lang="en-US" altLang="en-GB" sz="2400"/>
          </a:p>
          <a:p>
            <a:pPr marL="457200" indent="-457200">
              <a:lnSpc>
                <a:spcPct val="100000"/>
              </a:lnSpc>
              <a:spcBef>
                <a:spcPts val="0"/>
              </a:spcBef>
              <a:spcAft>
                <a:spcPts val="800"/>
              </a:spcAft>
              <a:buFont typeface="+mj-lt"/>
              <a:buAutoNum type="alphaUcPeriod"/>
            </a:pPr>
            <a:r>
              <a:rPr lang="en-US" altLang="en-GB" sz="2400">
                <a:sym typeface="+mn-ea"/>
              </a:rPr>
              <a:t>Voluntary swallowing</a:t>
            </a:r>
            <a:endParaRPr lang="en-US" altLang="en-GB" sz="2400">
              <a:sym typeface="+mn-ea"/>
            </a:endParaRPr>
          </a:p>
          <a:p>
            <a:pPr marL="457200" indent="-457200">
              <a:lnSpc>
                <a:spcPct val="100000"/>
              </a:lnSpc>
              <a:spcBef>
                <a:spcPts val="0"/>
              </a:spcBef>
              <a:spcAft>
                <a:spcPts val="800"/>
              </a:spcAft>
              <a:buFont typeface="+mj-lt"/>
              <a:buAutoNum type="alphaUcPeriod"/>
            </a:pPr>
            <a:r>
              <a:rPr lang="en-US" altLang="en-GB" sz="2400"/>
              <a:t>Contraction of the posterior scalp</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2" end="2"/>
                                            </p:txEl>
                                          </p:spTgt>
                                        </p:tgtEl>
                                        <p:attrNameLst>
                                          <p:attrName>style.fontStyle</p:attrName>
                                        </p:attrNameLst>
                                      </p:cBhvr>
                                      <p:to>
                                        <p:strVal val="normal"/>
                                      </p:to>
                                    </p:set>
                                    <p:set>
                                      <p:cBhvr override="childStyle">
                                        <p:cTn id="7" dur="indefinite"/>
                                        <p:tgtEl>
                                          <p:spTgt spid="6">
                                            <p:txEl>
                                              <p:pRg st="2" end="2"/>
                                            </p:txEl>
                                          </p:spTgt>
                                        </p:tgtEl>
                                        <p:attrNameLst>
                                          <p:attrName>style.fontWeight</p:attrName>
                                        </p:attrNameLst>
                                      </p:cBhvr>
                                      <p:to>
                                        <p:strVal val="bold"/>
                                      </p:to>
                                    </p:set>
                                    <p:set>
                                      <p:cBhvr override="childStyle">
                                        <p:cTn id="8" dur="indefinite"/>
                                        <p:tgtEl>
                                          <p:spTgt spid="6">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814830"/>
          </a:xfrm>
        </p:spPr>
        <p:txBody>
          <a:bodyPr>
            <a:normAutofit/>
          </a:bodyPr>
          <a:p>
            <a:r>
              <a:rPr lang="en-US" altLang="en-GB" sz="2800"/>
              <a:t>Q3 - A 23 year old male is admitted for high fevers and a left temporal headache. CT head shows a cerebral abscess obliterating the mastoid area of the left temporal bone. Which of the following facial nerve signs would you least expect to find on the side of the injury?</a:t>
            </a:r>
            <a:endParaRPr lang="en-US" altLang="en-GB" sz="2800"/>
          </a:p>
        </p:txBody>
      </p:sp>
      <p:sp>
        <p:nvSpPr>
          <p:cNvPr id="6" name="Text Box 5"/>
          <p:cNvSpPr txBox="1"/>
          <p:nvPr/>
        </p:nvSpPr>
        <p:spPr>
          <a:xfrm>
            <a:off x="838200" y="2245360"/>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Hyperacusis</a:t>
            </a:r>
            <a:endParaRPr lang="en-US" altLang="en-GB" sz="2400"/>
          </a:p>
          <a:p>
            <a:pPr marL="457200" indent="-457200">
              <a:lnSpc>
                <a:spcPct val="100000"/>
              </a:lnSpc>
              <a:spcBef>
                <a:spcPts val="0"/>
              </a:spcBef>
              <a:spcAft>
                <a:spcPts val="800"/>
              </a:spcAft>
              <a:buFont typeface="+mj-lt"/>
              <a:buAutoNum type="alphaUcPeriod"/>
            </a:pPr>
            <a:r>
              <a:rPr lang="en-US" altLang="en-GB" sz="2400">
                <a:sym typeface="+mn-ea"/>
              </a:rPr>
              <a:t>Loss of sensation at the external auditory meatus</a:t>
            </a:r>
            <a:endParaRPr lang="en-US" altLang="en-GB" sz="2400">
              <a:sym typeface="+mn-ea"/>
            </a:endParaRPr>
          </a:p>
          <a:p>
            <a:pPr marL="457200" indent="-457200">
              <a:lnSpc>
                <a:spcPct val="100000"/>
              </a:lnSpc>
              <a:spcBef>
                <a:spcPts val="0"/>
              </a:spcBef>
              <a:spcAft>
                <a:spcPts val="800"/>
              </a:spcAft>
              <a:buFont typeface="+mj-lt"/>
              <a:buAutoNum type="alphaUcPeriod"/>
            </a:pPr>
            <a:r>
              <a:rPr lang="en-US" altLang="en-GB" sz="2400">
                <a:sym typeface="+mn-ea"/>
              </a:rPr>
              <a:t>Loss of taste to the anterior tongue</a:t>
            </a:r>
            <a:endParaRPr lang="en-US" altLang="en-GB" sz="2400">
              <a:sym typeface="+mn-ea"/>
            </a:endParaRPr>
          </a:p>
          <a:p>
            <a:pPr marL="457200" indent="-457200">
              <a:lnSpc>
                <a:spcPct val="100000"/>
              </a:lnSpc>
              <a:spcBef>
                <a:spcPts val="0"/>
              </a:spcBef>
              <a:spcAft>
                <a:spcPts val="800"/>
              </a:spcAft>
              <a:buFont typeface="+mj-lt"/>
              <a:buAutoNum type="alphaUcPeriod"/>
            </a:pPr>
            <a:r>
              <a:rPr lang="en-US" altLang="en-GB" sz="2400"/>
              <a:t>Impaired salivation</a:t>
            </a:r>
            <a:endParaRPr lang="en-US" altLang="en-GB" sz="2400"/>
          </a:p>
          <a:p>
            <a:pPr marL="457200" indent="-457200">
              <a:lnSpc>
                <a:spcPct val="100000"/>
              </a:lnSpc>
              <a:spcBef>
                <a:spcPts val="0"/>
              </a:spcBef>
              <a:spcAft>
                <a:spcPts val="800"/>
              </a:spcAft>
              <a:buFont typeface="+mj-lt"/>
              <a:buAutoNum type="alphaUcPeriod"/>
            </a:pPr>
            <a:r>
              <a:rPr lang="en-US" altLang="en-GB" sz="2400"/>
              <a:t>Facial paralysis involving the forehead</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0" end="0"/>
                                            </p:txEl>
                                          </p:spTgt>
                                        </p:tgtEl>
                                        <p:attrNameLst>
                                          <p:attrName>style.fontStyle</p:attrName>
                                        </p:attrNameLst>
                                      </p:cBhvr>
                                      <p:to>
                                        <p:strVal val="normal"/>
                                      </p:to>
                                    </p:set>
                                    <p:set>
                                      <p:cBhvr override="childStyle">
                                        <p:cTn id="7" dur="indefinite"/>
                                        <p:tgtEl>
                                          <p:spTgt spid="6">
                                            <p:txEl>
                                              <p:pRg st="0" end="0"/>
                                            </p:txEl>
                                          </p:spTgt>
                                        </p:tgtEl>
                                        <p:attrNameLst>
                                          <p:attrName>style.fontWeight</p:attrName>
                                        </p:attrNameLst>
                                      </p:cBhvr>
                                      <p:to>
                                        <p:strVal val="bold"/>
                                      </p:to>
                                    </p:set>
                                    <p:set>
                                      <p:cBhvr override="childStyle">
                                        <p:cTn id="8" dur="indefinite"/>
                                        <p:tgtEl>
                                          <p:spTgt spid="6">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221615"/>
            <a:ext cx="10515600" cy="1325563"/>
          </a:xfrm>
        </p:spPr>
        <p:txBody>
          <a:bodyPr/>
          <a:p>
            <a:r>
              <a:rPr lang="en-US" altLang="en-GB" sz="4000"/>
              <a:t>Explanation</a:t>
            </a:r>
            <a:endParaRPr lang="en-US" altLang="en-GB"/>
          </a:p>
        </p:txBody>
      </p:sp>
      <p:sp>
        <p:nvSpPr>
          <p:cNvPr id="3" name="Content Placeholder 2"/>
          <p:cNvSpPr>
            <a:spLocks noGrp="1"/>
          </p:cNvSpPr>
          <p:nvPr>
            <p:ph sz="half" idx="1"/>
          </p:nvPr>
        </p:nvSpPr>
        <p:spPr>
          <a:xfrm>
            <a:off x="838200" y="1252855"/>
            <a:ext cx="5181600" cy="4351338"/>
          </a:xfrm>
        </p:spPr>
        <p:txBody>
          <a:bodyPr>
            <a:noAutofit/>
          </a:bodyPr>
          <a:p>
            <a:r>
              <a:rPr lang="en-US" altLang="en-GB" sz="2400"/>
              <a:t>Facial nerve (CN7) is the commonest cranial nerve lesion</a:t>
            </a:r>
            <a:endParaRPr lang="en-US" altLang="en-GB" sz="2400"/>
          </a:p>
          <a:p>
            <a:r>
              <a:rPr lang="en-US" altLang="en-GB" sz="2400"/>
              <a:t>Its functions include: </a:t>
            </a:r>
            <a:endParaRPr lang="en-US" altLang="en-GB" sz="2400"/>
          </a:p>
          <a:p>
            <a:pPr lvl="1"/>
            <a:r>
              <a:rPr lang="en-US" altLang="en-GB" sz="2000"/>
              <a:t>Lacrimation</a:t>
            </a:r>
            <a:endParaRPr lang="en-US" altLang="en-GB" sz="2000"/>
          </a:p>
          <a:p>
            <a:pPr lvl="1"/>
            <a:r>
              <a:rPr lang="en-US" altLang="en-GB" sz="2000">
                <a:sym typeface="+mn-ea"/>
              </a:rPr>
              <a:t>Stapedial reflex</a:t>
            </a:r>
            <a:endParaRPr lang="en-US" altLang="en-GB" sz="2000"/>
          </a:p>
          <a:p>
            <a:pPr lvl="1"/>
            <a:r>
              <a:rPr lang="en-US" altLang="en-GB" sz="2000">
                <a:sym typeface="+mn-ea"/>
              </a:rPr>
              <a:t>Taste sensation to anterior 2/3 of tongue + salivation</a:t>
            </a:r>
            <a:endParaRPr lang="en-US" altLang="en-GB" sz="2000"/>
          </a:p>
          <a:p>
            <a:pPr lvl="1"/>
            <a:r>
              <a:rPr lang="en-US" altLang="en-GB" sz="2000"/>
              <a:t>Motor innervation of muscles of facial expression + corneal reflex</a:t>
            </a:r>
            <a:endParaRPr lang="en-US" altLang="en-GB" sz="2000"/>
          </a:p>
          <a:p>
            <a:pPr lvl="1"/>
            <a:r>
              <a:rPr lang="en-US" altLang="en-GB" sz="2000"/>
              <a:t>Other minor functions</a:t>
            </a:r>
            <a:endParaRPr lang="en-US" altLang="en-GB" sz="2000"/>
          </a:p>
          <a:p>
            <a:r>
              <a:rPr lang="en-US" altLang="en-GB" sz="2400"/>
              <a:t>Entire course of the facial nerve can be divided into 3 segments:</a:t>
            </a:r>
            <a:endParaRPr lang="en-US" altLang="en-GB" sz="2400"/>
          </a:p>
          <a:p>
            <a:pPr lvl="1"/>
            <a:r>
              <a:rPr lang="en-US" altLang="en-GB" sz="2000"/>
              <a:t>Intracranial segment</a:t>
            </a:r>
            <a:endParaRPr lang="en-US" altLang="en-GB" sz="2000"/>
          </a:p>
          <a:p>
            <a:pPr lvl="1"/>
            <a:r>
              <a:rPr lang="en-US" altLang="en-GB" sz="2000"/>
              <a:t>Intratemporal segment</a:t>
            </a:r>
            <a:endParaRPr lang="en-US" altLang="en-GB" sz="2000"/>
          </a:p>
          <a:p>
            <a:pPr lvl="1"/>
            <a:r>
              <a:rPr lang="en-US" altLang="en-GB" sz="2000"/>
              <a:t>Extracranial segment</a:t>
            </a:r>
            <a:endParaRPr lang="en-US" altLang="en-GB" sz="2000"/>
          </a:p>
        </p:txBody>
      </p:sp>
      <p:pic>
        <p:nvPicPr>
          <p:cNvPr id="4" name="Content Placeholder 3"/>
          <p:cNvPicPr>
            <a:picLocks noChangeAspect="1"/>
          </p:cNvPicPr>
          <p:nvPr>
            <p:ph sz="half" idx="2"/>
          </p:nvPr>
        </p:nvPicPr>
        <p:blipFill>
          <a:blip r:embed="rId1"/>
          <a:stretch>
            <a:fillRect/>
          </a:stretch>
        </p:blipFill>
        <p:spPr>
          <a:xfrm>
            <a:off x="6448425" y="673100"/>
            <a:ext cx="5299710" cy="5511800"/>
          </a:xfrm>
          <a:prstGeom prst="rect">
            <a:avLst/>
          </a:prstGeom>
        </p:spPr>
      </p:pic>
      <p:cxnSp>
        <p:nvCxnSpPr>
          <p:cNvPr id="5" name="Straight Connector 4"/>
          <p:cNvCxnSpPr/>
          <p:nvPr/>
        </p:nvCxnSpPr>
        <p:spPr>
          <a:xfrm flipH="1">
            <a:off x="8075930" y="670560"/>
            <a:ext cx="1985645" cy="1947545"/>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flipV="1">
            <a:off x="6531610" y="4383405"/>
            <a:ext cx="2081530" cy="220345"/>
          </a:xfrm>
          <a:prstGeom prst="line">
            <a:avLst/>
          </a:prstGeom>
          <a:ln w="12700"/>
        </p:spPr>
        <p:style>
          <a:lnRef idx="1">
            <a:schemeClr val="dk1"/>
          </a:lnRef>
          <a:fillRef idx="0">
            <a:schemeClr val="dk1"/>
          </a:fillRef>
          <a:effectRef idx="0">
            <a:schemeClr val="dk1"/>
          </a:effectRef>
          <a:fontRef idx="minor">
            <a:schemeClr val="tx1"/>
          </a:fontRef>
        </p:style>
      </p:cxnSp>
      <p:sp>
        <p:nvSpPr>
          <p:cNvPr id="7" name="Text Box 6"/>
          <p:cNvSpPr txBox="1"/>
          <p:nvPr/>
        </p:nvSpPr>
        <p:spPr>
          <a:xfrm>
            <a:off x="5728970" y="2263140"/>
            <a:ext cx="2481580" cy="368300"/>
          </a:xfrm>
          <a:prstGeom prst="rect">
            <a:avLst/>
          </a:prstGeom>
          <a:noFill/>
        </p:spPr>
        <p:txBody>
          <a:bodyPr wrap="none" rtlCol="0">
            <a:spAutoFit/>
          </a:bodyPr>
          <a:p>
            <a:r>
              <a:rPr lang="en-US" altLang="en-GB" i="1"/>
              <a:t>Internal auditory meatus</a:t>
            </a:r>
            <a:endParaRPr lang="en-US" altLang="en-GB" i="1"/>
          </a:p>
        </p:txBody>
      </p:sp>
      <p:cxnSp>
        <p:nvCxnSpPr>
          <p:cNvPr id="8" name="Straight Connector 7"/>
          <p:cNvCxnSpPr/>
          <p:nvPr/>
        </p:nvCxnSpPr>
        <p:spPr>
          <a:xfrm flipH="1">
            <a:off x="5735320" y="2618105"/>
            <a:ext cx="2331085" cy="9525"/>
          </a:xfrm>
          <a:prstGeom prst="line">
            <a:avLst/>
          </a:prstGeom>
          <a:ln w="12700"/>
        </p:spPr>
        <p:style>
          <a:lnRef idx="1">
            <a:schemeClr val="dk1"/>
          </a:lnRef>
          <a:fillRef idx="0">
            <a:schemeClr val="dk1"/>
          </a:fillRef>
          <a:effectRef idx="0">
            <a:schemeClr val="dk1"/>
          </a:effectRef>
          <a:fontRef idx="minor">
            <a:schemeClr val="tx1"/>
          </a:fontRef>
        </p:style>
      </p:cxnSp>
      <p:sp>
        <p:nvSpPr>
          <p:cNvPr id="9" name="Text Box 8"/>
          <p:cNvSpPr txBox="1"/>
          <p:nvPr/>
        </p:nvSpPr>
        <p:spPr>
          <a:xfrm>
            <a:off x="8997950" y="4015105"/>
            <a:ext cx="2225040" cy="368300"/>
          </a:xfrm>
          <a:prstGeom prst="rect">
            <a:avLst/>
          </a:prstGeom>
          <a:noFill/>
        </p:spPr>
        <p:txBody>
          <a:bodyPr wrap="none" rtlCol="0">
            <a:spAutoFit/>
          </a:bodyPr>
          <a:p>
            <a:r>
              <a:rPr lang="en-US" altLang="en-GB" i="1"/>
              <a:t>Stylomastoid foramen</a:t>
            </a:r>
            <a:endParaRPr lang="en-US" altLang="en-GB" i="1"/>
          </a:p>
        </p:txBody>
      </p:sp>
      <p:cxnSp>
        <p:nvCxnSpPr>
          <p:cNvPr id="10" name="Straight Connector 9"/>
          <p:cNvCxnSpPr/>
          <p:nvPr/>
        </p:nvCxnSpPr>
        <p:spPr>
          <a:xfrm flipV="1">
            <a:off x="8613140" y="4364355"/>
            <a:ext cx="2503805" cy="19050"/>
          </a:xfrm>
          <a:prstGeom prst="line">
            <a:avLst/>
          </a:prstGeom>
          <a:ln w="12700"/>
        </p:spPr>
        <p:style>
          <a:lnRef idx="1">
            <a:schemeClr val="dk1"/>
          </a:lnRef>
          <a:fillRef idx="0">
            <a:schemeClr val="dk1"/>
          </a:fillRef>
          <a:effectRef idx="0">
            <a:schemeClr val="dk1"/>
          </a:effectRef>
          <a:fontRef idx="minor">
            <a:schemeClr val="tx1"/>
          </a:fontRef>
        </p:style>
      </p:cxnSp>
      <p:sp>
        <p:nvSpPr>
          <p:cNvPr id="11" name="Text Box 10"/>
          <p:cNvSpPr txBox="1"/>
          <p:nvPr/>
        </p:nvSpPr>
        <p:spPr>
          <a:xfrm>
            <a:off x="8472805" y="6184900"/>
            <a:ext cx="3275330" cy="306705"/>
          </a:xfrm>
          <a:prstGeom prst="rect">
            <a:avLst/>
          </a:prstGeom>
          <a:noFill/>
        </p:spPr>
        <p:txBody>
          <a:bodyPr wrap="none" rtlCol="0">
            <a:spAutoFit/>
          </a:bodyPr>
          <a:p>
            <a:r>
              <a:rPr lang="en-US" altLang="en-GB" sz="1400" i="1"/>
              <a:t>Image adapted from teachmeanatomy.info</a:t>
            </a:r>
            <a:endParaRPr lang="en-US" altLang="en-GB" sz="1400" i="1"/>
          </a:p>
        </p:txBody>
      </p:sp>
      <p:sp>
        <p:nvSpPr>
          <p:cNvPr id="13" name="Text Box 12"/>
          <p:cNvSpPr txBox="1"/>
          <p:nvPr/>
        </p:nvSpPr>
        <p:spPr>
          <a:xfrm>
            <a:off x="5955665" y="797560"/>
            <a:ext cx="1626235" cy="460375"/>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p>
            <a:r>
              <a:rPr lang="en-US" altLang="en-GB" sz="2400" b="1">
                <a:solidFill>
                  <a:srgbClr val="FF0000"/>
                </a:solidFill>
                <a:effectLst/>
              </a:rPr>
              <a:t>Intracranial</a:t>
            </a:r>
            <a:endParaRPr lang="en-US" altLang="en-GB" sz="2400" b="1">
              <a:solidFill>
                <a:srgbClr val="FF0000"/>
              </a:solidFill>
              <a:effectLst/>
            </a:endParaRPr>
          </a:p>
        </p:txBody>
      </p:sp>
      <p:sp>
        <p:nvSpPr>
          <p:cNvPr id="14" name="Text Box 13"/>
          <p:cNvSpPr txBox="1"/>
          <p:nvPr/>
        </p:nvSpPr>
        <p:spPr>
          <a:xfrm>
            <a:off x="6273800" y="2958465"/>
            <a:ext cx="1936750" cy="460375"/>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p>
            <a:r>
              <a:rPr lang="en-US" altLang="en-GB" sz="2400" b="1">
                <a:solidFill>
                  <a:srgbClr val="FF0000"/>
                </a:solidFill>
                <a:effectLst/>
              </a:rPr>
              <a:t>Intratemporal</a:t>
            </a:r>
            <a:endParaRPr lang="en-US" altLang="en-GB" sz="2400" b="1">
              <a:solidFill>
                <a:srgbClr val="FF0000"/>
              </a:solidFill>
              <a:effectLst/>
            </a:endParaRPr>
          </a:p>
        </p:txBody>
      </p:sp>
      <p:sp>
        <p:nvSpPr>
          <p:cNvPr id="15" name="Text Box 14"/>
          <p:cNvSpPr txBox="1"/>
          <p:nvPr/>
        </p:nvSpPr>
        <p:spPr>
          <a:xfrm>
            <a:off x="9088120" y="4383405"/>
            <a:ext cx="1673225" cy="460375"/>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p>
            <a:r>
              <a:rPr lang="en-US" altLang="en-GB" sz="2400" b="1">
                <a:solidFill>
                  <a:srgbClr val="FF0000"/>
                </a:solidFill>
                <a:effectLst/>
              </a:rPr>
              <a:t>Extracranial</a:t>
            </a:r>
            <a:endParaRPr lang="en-US" altLang="en-GB" sz="2400" b="1">
              <a:solidFill>
                <a:srgbClr val="FF0000"/>
              </a:solidFill>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Course and Distribution of CNVII</a:t>
            </a:r>
            <a:endParaRPr lang="en-US" altLang="en-GB"/>
          </a:p>
        </p:txBody>
      </p:sp>
      <p:sp>
        <p:nvSpPr>
          <p:cNvPr id="3" name="Content Placeholder 2"/>
          <p:cNvSpPr>
            <a:spLocks noGrp="1"/>
          </p:cNvSpPr>
          <p:nvPr>
            <p:ph idx="1"/>
          </p:nvPr>
        </p:nvSpPr>
        <p:spPr/>
        <p:txBody>
          <a:bodyPr/>
          <a:p>
            <a:r>
              <a:rPr lang="en-US" altLang="en-GB"/>
              <a:t>Intracranial segment:</a:t>
            </a:r>
            <a:endParaRPr lang="en-US" altLang="en-GB"/>
          </a:p>
          <a:p>
            <a:pPr lvl="1"/>
            <a:r>
              <a:rPr lang="en-US" altLang="en-GB" u="sng"/>
              <a:t>Motor nucleus</a:t>
            </a:r>
            <a:r>
              <a:rPr lang="en-US" altLang="en-GB"/>
              <a:t> in the pons (decussates at pyramids)</a:t>
            </a:r>
            <a:endParaRPr lang="en-US" altLang="en-GB"/>
          </a:p>
          <a:p>
            <a:pPr lvl="1"/>
            <a:r>
              <a:rPr lang="en-US" altLang="en-GB" u="sng"/>
              <a:t>Superior salivatory nucleus</a:t>
            </a:r>
            <a:r>
              <a:rPr lang="en-US" altLang="en-GB"/>
              <a:t> in pons</a:t>
            </a:r>
            <a:endParaRPr lang="en-US" altLang="en-GB"/>
          </a:p>
          <a:p>
            <a:pPr lvl="1"/>
            <a:r>
              <a:rPr lang="en-US" altLang="en-GB" u="sng"/>
              <a:t>Nucleus tractus solitarius</a:t>
            </a:r>
            <a:r>
              <a:rPr lang="en-US" altLang="en-GB"/>
              <a:t> in medulla (taste)</a:t>
            </a:r>
            <a:endParaRPr lang="en-US" altLang="en-GB"/>
          </a:p>
          <a:p>
            <a:pPr lvl="1"/>
            <a:r>
              <a:rPr lang="en-US" altLang="en-GB"/>
              <a:t>Exit each side of brainstem at the </a:t>
            </a:r>
            <a:r>
              <a:rPr lang="en-US" altLang="en-GB" b="1"/>
              <a:t>cerebellopontine angles</a:t>
            </a:r>
            <a:r>
              <a:rPr lang="en-US" altLang="en-GB"/>
              <a:t> with CN8 and enter the </a:t>
            </a:r>
            <a:r>
              <a:rPr lang="en-US" altLang="en-GB" b="1"/>
              <a:t>internal acoustic meatus</a:t>
            </a:r>
            <a:r>
              <a:rPr lang="en-US" altLang="en-GB"/>
              <a:t> (temporal bone entrance)</a:t>
            </a:r>
            <a:endParaRPr lang="en-US" altLang="en-GB"/>
          </a:p>
          <a:p>
            <a:pPr lvl="0"/>
            <a:endParaRPr lang="en-US" altLang="en-GB"/>
          </a:p>
        </p:txBody>
      </p:sp>
      <p:sp>
        <p:nvSpPr>
          <p:cNvPr id="4" name="Right Brace 3"/>
          <p:cNvSpPr/>
          <p:nvPr/>
        </p:nvSpPr>
        <p:spPr>
          <a:xfrm>
            <a:off x="7011035" y="2752090"/>
            <a:ext cx="412750" cy="700405"/>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p>
            <a:pPr algn="ctr"/>
            <a:endParaRPr lang="en-GB" altLang="en-US"/>
          </a:p>
        </p:txBody>
      </p:sp>
      <p:sp>
        <p:nvSpPr>
          <p:cNvPr id="5" name="Text Box 4"/>
          <p:cNvSpPr txBox="1"/>
          <p:nvPr/>
        </p:nvSpPr>
        <p:spPr>
          <a:xfrm>
            <a:off x="7460615" y="2918460"/>
            <a:ext cx="3972560" cy="398780"/>
          </a:xfrm>
          <a:prstGeom prst="rect">
            <a:avLst/>
          </a:prstGeom>
          <a:noFill/>
        </p:spPr>
        <p:txBody>
          <a:bodyPr wrap="none" rtlCol="0">
            <a:spAutoFit/>
          </a:bodyPr>
          <a:p>
            <a:r>
              <a:rPr lang="en-US" altLang="en-GB" sz="2000"/>
              <a:t>Combine to form intermediate nerve</a:t>
            </a:r>
            <a:endParaRPr lang="en-US" altLang="en-GB"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Course and Distribution of CNVII</a:t>
            </a:r>
            <a:endParaRPr lang="en-US" altLang="en-GB"/>
          </a:p>
        </p:txBody>
      </p:sp>
      <p:sp>
        <p:nvSpPr>
          <p:cNvPr id="3" name="Content Placeholder 2"/>
          <p:cNvSpPr>
            <a:spLocks noGrp="1"/>
          </p:cNvSpPr>
          <p:nvPr>
            <p:ph idx="1"/>
          </p:nvPr>
        </p:nvSpPr>
        <p:spPr/>
        <p:txBody>
          <a:bodyPr/>
          <a:p>
            <a:pPr lvl="0"/>
            <a:r>
              <a:rPr lang="en-US" altLang="en-GB" sz="2800">
                <a:sym typeface="+mn-ea"/>
              </a:rPr>
              <a:t>Intratemporal segment:</a:t>
            </a:r>
            <a:endParaRPr lang="en-US" altLang="en-GB" sz="2800"/>
          </a:p>
          <a:p>
            <a:pPr lvl="1"/>
            <a:r>
              <a:rPr lang="en-US" altLang="en-GB">
                <a:sym typeface="+mn-ea"/>
              </a:rPr>
              <a:t>Motor and intermediate nerves enter </a:t>
            </a:r>
            <a:r>
              <a:rPr lang="en-US" altLang="en-GB" b="1">
                <a:sym typeface="+mn-ea"/>
              </a:rPr>
              <a:t>facial canal </a:t>
            </a:r>
            <a:r>
              <a:rPr lang="en-US" altLang="en-GB" i="1">
                <a:sym typeface="+mn-ea"/>
              </a:rPr>
              <a:t>(Z-shaped)</a:t>
            </a:r>
            <a:endParaRPr lang="en-US" altLang="en-GB" b="1">
              <a:sym typeface="+mn-ea"/>
            </a:endParaRPr>
          </a:p>
          <a:p>
            <a:pPr lvl="1"/>
            <a:r>
              <a:rPr lang="en-US" altLang="en-GB">
                <a:sym typeface="+mn-ea"/>
              </a:rPr>
              <a:t>Combines to form </a:t>
            </a:r>
            <a:r>
              <a:rPr lang="en-US" altLang="en-GB" b="1">
                <a:sym typeface="+mn-ea"/>
              </a:rPr>
              <a:t>geniculate ganglion</a:t>
            </a:r>
            <a:r>
              <a:rPr lang="en-US" altLang="en-GB">
                <a:sym typeface="+mn-ea"/>
              </a:rPr>
              <a:t>, gives off </a:t>
            </a:r>
            <a:r>
              <a:rPr lang="en-US" altLang="en-GB" u="sng">
                <a:sym typeface="+mn-ea"/>
              </a:rPr>
              <a:t>superficial greater petrosal nerve</a:t>
            </a:r>
            <a:r>
              <a:rPr lang="en-US" altLang="en-GB">
                <a:sym typeface="+mn-ea"/>
              </a:rPr>
              <a:t> (supplies </a:t>
            </a:r>
            <a:r>
              <a:rPr lang="en-US" altLang="en-GB" u="sng">
                <a:sym typeface="+mn-ea"/>
              </a:rPr>
              <a:t>lacrimal glands</a:t>
            </a:r>
            <a:r>
              <a:rPr lang="en-US" altLang="en-GB">
                <a:sym typeface="+mn-ea"/>
              </a:rPr>
              <a:t>)</a:t>
            </a:r>
            <a:endParaRPr lang="en-US" altLang="en-GB">
              <a:sym typeface="+mn-ea"/>
            </a:endParaRPr>
          </a:p>
          <a:p>
            <a:pPr lvl="1"/>
            <a:r>
              <a:rPr lang="en-US" altLang="en-GB">
                <a:sym typeface="+mn-ea"/>
              </a:rPr>
              <a:t>Bends posteriorly </a:t>
            </a:r>
            <a:r>
              <a:rPr lang="en-US" altLang="en-GB" i="1">
                <a:sym typeface="+mn-ea"/>
              </a:rPr>
              <a:t>(1st bend), c</a:t>
            </a:r>
            <a:r>
              <a:rPr lang="en-US" altLang="en-GB">
                <a:sym typeface="+mn-ea"/>
              </a:rPr>
              <a:t>ontinues to </a:t>
            </a:r>
            <a:r>
              <a:rPr lang="en-US" altLang="en-GB" b="1">
                <a:sym typeface="+mn-ea"/>
              </a:rPr>
              <a:t>middle ear</a:t>
            </a:r>
            <a:endParaRPr lang="en-US" altLang="en-GB" b="1">
              <a:sym typeface="+mn-ea"/>
            </a:endParaRPr>
          </a:p>
          <a:p>
            <a:pPr lvl="1"/>
            <a:r>
              <a:rPr lang="en-US" altLang="en-GB">
                <a:sym typeface="+mn-ea"/>
              </a:rPr>
              <a:t>Makes 2nd bend at </a:t>
            </a:r>
            <a:r>
              <a:rPr lang="en-US" altLang="en-GB" b="1">
                <a:sym typeface="+mn-ea"/>
              </a:rPr>
              <a:t>pyrimidal eminence</a:t>
            </a:r>
            <a:r>
              <a:rPr lang="en-US" altLang="en-GB">
                <a:sym typeface="+mn-ea"/>
              </a:rPr>
              <a:t> and gives off </a:t>
            </a:r>
            <a:r>
              <a:rPr lang="en-US" altLang="en-GB" u="sng">
                <a:sym typeface="+mn-ea"/>
              </a:rPr>
              <a:t>nerve to stapedius</a:t>
            </a:r>
            <a:r>
              <a:rPr lang="en-US" altLang="en-GB">
                <a:sym typeface="+mn-ea"/>
              </a:rPr>
              <a:t> (</a:t>
            </a:r>
            <a:r>
              <a:rPr lang="en-US" altLang="en-GB" u="sng">
                <a:sym typeface="+mn-ea"/>
              </a:rPr>
              <a:t>stapedial reflex</a:t>
            </a:r>
            <a:r>
              <a:rPr lang="en-US" altLang="en-GB">
                <a:sym typeface="+mn-ea"/>
              </a:rPr>
              <a:t> = hyperacusis if lost)</a:t>
            </a:r>
            <a:endParaRPr lang="en-US" altLang="en-GB" b="1">
              <a:sym typeface="+mn-ea"/>
            </a:endParaRPr>
          </a:p>
          <a:p>
            <a:pPr lvl="1"/>
            <a:r>
              <a:rPr lang="en-US" altLang="en-GB"/>
              <a:t>Enters mastoid and meets </a:t>
            </a:r>
            <a:r>
              <a:rPr lang="en-US" altLang="en-GB" u="sng"/>
              <a:t>chorda tympani</a:t>
            </a:r>
            <a:r>
              <a:rPr lang="en-US" altLang="en-GB"/>
              <a:t> (</a:t>
            </a:r>
            <a:r>
              <a:rPr lang="en-US" altLang="en-GB" u="sng"/>
              <a:t>taste</a:t>
            </a:r>
            <a:r>
              <a:rPr lang="en-US" altLang="en-GB"/>
              <a:t> and </a:t>
            </a:r>
            <a:r>
              <a:rPr lang="en-US" altLang="en-GB" u="sng"/>
              <a:t>salivation</a:t>
            </a:r>
            <a:r>
              <a:rPr lang="en-US" altLang="en-GB"/>
              <a:t> from submandibular and submental glands)</a:t>
            </a:r>
            <a:endParaRPr lang="en-US" altLang="en-GB"/>
          </a:p>
          <a:p>
            <a:pPr lvl="1"/>
            <a:r>
              <a:rPr lang="en-US" altLang="en-GB"/>
              <a:t>Immediately exits temporal bone through </a:t>
            </a:r>
            <a:r>
              <a:rPr lang="en-US" altLang="en-GB" b="1"/>
              <a:t>stylomastoid foramen</a:t>
            </a:r>
            <a:endParaRPr lang="en-US" alt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Course and Distribution of CNVII</a:t>
            </a:r>
            <a:endParaRPr lang="en-US" altLang="en-GB"/>
          </a:p>
        </p:txBody>
      </p:sp>
      <p:sp>
        <p:nvSpPr>
          <p:cNvPr id="3" name="Content Placeholder 2"/>
          <p:cNvSpPr>
            <a:spLocks noGrp="1"/>
          </p:cNvSpPr>
          <p:nvPr>
            <p:ph idx="1"/>
          </p:nvPr>
        </p:nvSpPr>
        <p:spPr/>
        <p:txBody>
          <a:bodyPr/>
          <a:p>
            <a:r>
              <a:rPr lang="en-US" altLang="en-GB"/>
              <a:t>Extracranial segment</a:t>
            </a:r>
            <a:endParaRPr lang="en-US" altLang="en-GB"/>
          </a:p>
          <a:p>
            <a:pPr lvl="1"/>
            <a:r>
              <a:rPr lang="en-US" altLang="en-GB"/>
              <a:t>After exiting </a:t>
            </a:r>
            <a:r>
              <a:rPr lang="en-US" altLang="en-GB" b="1"/>
              <a:t>stylomastoid foramen</a:t>
            </a:r>
            <a:r>
              <a:rPr lang="en-US" altLang="en-GB"/>
              <a:t>, gives off </a:t>
            </a:r>
            <a:r>
              <a:rPr lang="en-US" altLang="en-GB" u="sng"/>
              <a:t>posterior auricular nerve</a:t>
            </a:r>
            <a:r>
              <a:rPr lang="en-US" altLang="en-GB"/>
              <a:t> (supplies </a:t>
            </a:r>
            <a:r>
              <a:rPr lang="en-US" altLang="en-GB" u="sng"/>
              <a:t>sensation to external auditory meatus</a:t>
            </a:r>
            <a:r>
              <a:rPr lang="en-US" altLang="en-GB"/>
              <a:t>, and </a:t>
            </a:r>
            <a:r>
              <a:rPr lang="en-US" altLang="en-GB" u="sng"/>
              <a:t>motor function to occipitalis</a:t>
            </a:r>
            <a:r>
              <a:rPr lang="en-US" altLang="en-GB"/>
              <a:t> which contracts posterior scalp)</a:t>
            </a:r>
            <a:endParaRPr lang="en-US" altLang="en-GB"/>
          </a:p>
          <a:p>
            <a:pPr lvl="1"/>
            <a:r>
              <a:rPr lang="en-US" altLang="en-GB"/>
              <a:t>Enters parotid gland and gives off 5 terminal branches:</a:t>
            </a:r>
            <a:endParaRPr lang="en-US" altLang="en-GB"/>
          </a:p>
          <a:p>
            <a:pPr lvl="2"/>
            <a:r>
              <a:rPr lang="en-US" altLang="en-GB" sz="2400" b="1"/>
              <a:t>T</a:t>
            </a:r>
            <a:r>
              <a:rPr lang="en-US" altLang="en-GB" sz="2400"/>
              <a:t>emporal </a:t>
            </a:r>
            <a:endParaRPr lang="en-US" altLang="en-GB" sz="2400"/>
          </a:p>
          <a:p>
            <a:pPr lvl="2"/>
            <a:r>
              <a:rPr lang="en-US" altLang="en-GB" sz="2400" b="1"/>
              <a:t>Z</a:t>
            </a:r>
            <a:r>
              <a:rPr lang="en-US" altLang="en-GB" sz="2400"/>
              <a:t>ygomatic</a:t>
            </a:r>
            <a:endParaRPr lang="en-US" altLang="en-GB" sz="2400"/>
          </a:p>
          <a:p>
            <a:pPr lvl="2"/>
            <a:r>
              <a:rPr lang="en-US" altLang="en-GB" sz="2400" b="1"/>
              <a:t>B</a:t>
            </a:r>
            <a:r>
              <a:rPr lang="en-US" altLang="en-GB" sz="2400"/>
              <a:t>uccal</a:t>
            </a:r>
            <a:endParaRPr lang="en-US" altLang="en-GB" sz="2400"/>
          </a:p>
          <a:p>
            <a:pPr lvl="2"/>
            <a:r>
              <a:rPr lang="en-US" altLang="en-GB" sz="2400" b="1"/>
              <a:t>M</a:t>
            </a:r>
            <a:r>
              <a:rPr lang="en-US" altLang="en-GB" sz="2400"/>
              <a:t>arginal mandibular</a:t>
            </a:r>
            <a:endParaRPr lang="en-US" altLang="en-GB" sz="2400"/>
          </a:p>
          <a:p>
            <a:pPr lvl="2"/>
            <a:r>
              <a:rPr lang="en-US" altLang="en-GB" sz="2400" b="1"/>
              <a:t>C</a:t>
            </a:r>
            <a:r>
              <a:rPr lang="en-US" altLang="en-GB" sz="2400"/>
              <a:t>ervical</a:t>
            </a:r>
            <a:endParaRPr lang="en-US" altLang="en-GB"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1065530"/>
            <a:ext cx="10515600" cy="1325563"/>
          </a:xfrm>
        </p:spPr>
        <p:txBody>
          <a:bodyPr>
            <a:normAutofit fontScale="90000"/>
          </a:bodyPr>
          <a:p>
            <a:r>
              <a:rPr lang="en-US" altLang="en-GB" sz="3110"/>
              <a:t>Q4 - You have accidentally cut your finger with a scalpel blade while preparing equipment for central venous access. You notice that the initial pain was instantaneous and so intense that you withdrew from the blade, but is later replaced by a duller, longer lasting pain. You recall that different pain fiber types are responsible for these 2 sensations. Which of the following contributes to the faster pain signal conduction? </a:t>
            </a:r>
            <a:endParaRPr lang="en-US" altLang="en-GB" sz="3110"/>
          </a:p>
        </p:txBody>
      </p:sp>
      <p:sp>
        <p:nvSpPr>
          <p:cNvPr id="3" name="Content Placeholder 2"/>
          <p:cNvSpPr>
            <a:spLocks noGrp="1"/>
          </p:cNvSpPr>
          <p:nvPr>
            <p:ph idx="1"/>
          </p:nvPr>
        </p:nvSpPr>
        <p:spPr>
          <a:xfrm>
            <a:off x="838200" y="3244850"/>
            <a:ext cx="10515600" cy="3383280"/>
          </a:xfrm>
        </p:spPr>
        <p:txBody>
          <a:bodyPr/>
          <a:p>
            <a:pPr marL="514350" indent="-514350">
              <a:buFont typeface="+mj-lt"/>
              <a:buAutoNum type="alphaUcPeriod"/>
            </a:pPr>
            <a:r>
              <a:rPr lang="en-US" altLang="en-GB"/>
              <a:t>Higher amplitude of stimulus</a:t>
            </a:r>
            <a:endParaRPr lang="en-US" altLang="en-GB"/>
          </a:p>
          <a:p>
            <a:pPr marL="514350" indent="-514350">
              <a:buFont typeface="+mj-lt"/>
              <a:buAutoNum type="alphaUcPeriod"/>
            </a:pPr>
            <a:r>
              <a:rPr lang="en-US" altLang="en-GB"/>
              <a:t>Higher frequency of stimulus</a:t>
            </a:r>
            <a:endParaRPr lang="en-US" altLang="en-GB"/>
          </a:p>
          <a:p>
            <a:pPr marL="514350" indent="-514350">
              <a:buFont typeface="+mj-lt"/>
              <a:buAutoNum type="alphaUcPeriod"/>
            </a:pPr>
            <a:r>
              <a:rPr lang="en-US" altLang="en-GB"/>
              <a:t>Thinner myelination</a:t>
            </a:r>
            <a:endParaRPr lang="en-US" altLang="en-GB"/>
          </a:p>
          <a:p>
            <a:pPr marL="514350" indent="-514350">
              <a:buFont typeface="+mj-lt"/>
              <a:buAutoNum type="alphaUcPeriod"/>
            </a:pPr>
            <a:r>
              <a:rPr lang="en-US" altLang="en-GB"/>
              <a:t>Larger axonal diameter</a:t>
            </a:r>
            <a:endParaRPr lang="en-US" altLang="en-GB"/>
          </a:p>
          <a:p>
            <a:pPr marL="514350" indent="-514350">
              <a:buFont typeface="+mj-lt"/>
              <a:buAutoNum type="alphaUcPeriod"/>
            </a:pPr>
            <a:r>
              <a:rPr lang="en-US" altLang="en-GB"/>
              <a:t>Greater transmembrane potential</a:t>
            </a:r>
            <a:endParaRPr lang="en-US" altLang="en-GB"/>
          </a:p>
          <a:p>
            <a:pPr marL="514350" indent="-514350">
              <a:buFont typeface="+mj-lt"/>
              <a:buAutoNum type="alphaUcPeriod"/>
            </a:pP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3" end="3"/>
                                            </p:txEl>
                                          </p:spTgt>
                                        </p:tgtEl>
                                        <p:attrNameLst>
                                          <p:attrName>style.fontStyle</p:attrName>
                                        </p:attrNameLst>
                                      </p:cBhvr>
                                      <p:to>
                                        <p:strVal val="normal"/>
                                      </p:to>
                                    </p:set>
                                    <p:set>
                                      <p:cBhvr override="childStyle">
                                        <p:cTn id="7" dur="indefinite"/>
                                        <p:tgtEl>
                                          <p:spTgt spid="3">
                                            <p:txEl>
                                              <p:pRg st="3" end="3"/>
                                            </p:txEl>
                                          </p:spTgt>
                                        </p:tgtEl>
                                        <p:attrNameLst>
                                          <p:attrName>style.fontWeight</p:attrName>
                                        </p:attrNameLst>
                                      </p:cBhvr>
                                      <p:to>
                                        <p:strVal val="bold"/>
                                      </p:to>
                                    </p:set>
                                    <p:set>
                                      <p:cBhvr override="childStyle">
                                        <p:cTn id="8" dur="indefinite"/>
                                        <p:tgtEl>
                                          <p:spTgt spid="3">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The two factors that increase conduction speed of neuronal action potential are:</a:t>
            </a:r>
            <a:endParaRPr lang="en-US" altLang="en-GB"/>
          </a:p>
          <a:p>
            <a:pPr lvl="1"/>
            <a:r>
              <a:rPr lang="en-US" altLang="en-GB"/>
              <a:t>Greater axonal diameter</a:t>
            </a:r>
            <a:endParaRPr lang="en-US" altLang="en-GB"/>
          </a:p>
          <a:p>
            <a:pPr lvl="1"/>
            <a:r>
              <a:rPr lang="en-US" altLang="en-GB"/>
              <a:t>Thicker myelination</a:t>
            </a:r>
            <a:endParaRPr lang="en-US" altLang="en-GB"/>
          </a:p>
          <a:p>
            <a:pPr lvl="0"/>
            <a:r>
              <a:rPr lang="en-US" altLang="en-GB"/>
              <a:t>Higher frequency of stimuli increases signal intensity</a:t>
            </a:r>
            <a:endParaRPr lang="en-US" altLang="en-GB"/>
          </a:p>
          <a:p>
            <a:pPr lvl="0"/>
            <a:r>
              <a:rPr lang="en-US" altLang="en-GB"/>
              <a:t>Achieving a transmembrane potential threshold causes depolarisation in an 'all or nothing' mechanism, but does not affect conduction velocity or intensity</a:t>
            </a:r>
            <a:endParaRPr lang="en-US" alt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777875"/>
            <a:ext cx="10515600" cy="1527175"/>
          </a:xfrm>
        </p:spPr>
        <p:txBody>
          <a:bodyPr>
            <a:normAutofit fontScale="90000"/>
          </a:bodyPr>
          <a:p>
            <a:r>
              <a:rPr lang="en-US" altLang="en-GB" sz="3110"/>
              <a:t>Q5 - A 78year old lady sustained a laceration wound on her forearm after falling over in her bedroom. You notice that the bleeding has stopped with the paramedics' bandaging, and you reflect on the process of achieving haemostasis. Which factor is most important in primary haemostasis?</a:t>
            </a:r>
            <a:endParaRPr lang="en-US" altLang="en-GB" sz="3110"/>
          </a:p>
        </p:txBody>
      </p:sp>
      <p:sp>
        <p:nvSpPr>
          <p:cNvPr id="4" name="Content Placeholder 3"/>
          <p:cNvSpPr>
            <a:spLocks noGrp="1"/>
          </p:cNvSpPr>
          <p:nvPr>
            <p:ph idx="1"/>
          </p:nvPr>
        </p:nvSpPr>
        <p:spPr>
          <a:xfrm>
            <a:off x="838200" y="2630805"/>
            <a:ext cx="10515600" cy="3804920"/>
          </a:xfrm>
        </p:spPr>
        <p:txBody>
          <a:bodyPr/>
          <a:p>
            <a:pPr marL="514350" indent="-514350">
              <a:buFont typeface="+mj-lt"/>
              <a:buAutoNum type="alphaUcPeriod"/>
            </a:pPr>
            <a:r>
              <a:rPr lang="en-US" altLang="en-GB" sz="2400"/>
              <a:t>von Willebrand factor</a:t>
            </a:r>
            <a:endParaRPr lang="en-US" altLang="en-GB" sz="2400"/>
          </a:p>
          <a:p>
            <a:pPr marL="514350" indent="-514350">
              <a:buFont typeface="+mj-lt"/>
              <a:buAutoNum type="alphaUcPeriod"/>
            </a:pPr>
            <a:r>
              <a:rPr lang="en-US" altLang="en-GB" sz="2400"/>
              <a:t>Conversion of fibrinogen to fibrin</a:t>
            </a:r>
            <a:endParaRPr lang="en-US" altLang="en-GB" sz="2400"/>
          </a:p>
          <a:p>
            <a:pPr marL="514350" indent="-514350">
              <a:buFont typeface="+mj-lt"/>
              <a:buAutoNum type="alphaUcPeriod"/>
            </a:pPr>
            <a:r>
              <a:rPr lang="en-US" altLang="en-GB" sz="2400"/>
              <a:t>Activation of prothrombin to thrombin</a:t>
            </a:r>
            <a:endParaRPr lang="en-US" altLang="en-GB" sz="2400"/>
          </a:p>
          <a:p>
            <a:pPr marL="514350" indent="-514350">
              <a:buFont typeface="+mj-lt"/>
              <a:buAutoNum type="alphaUcPeriod"/>
            </a:pPr>
            <a:r>
              <a:rPr lang="en-US" altLang="en-GB" sz="2400"/>
              <a:t>Activation of protein C</a:t>
            </a:r>
            <a:endParaRPr lang="en-US" altLang="en-GB" sz="2400"/>
          </a:p>
          <a:p>
            <a:pPr marL="514350" indent="-514350">
              <a:buFont typeface="+mj-lt"/>
              <a:buAutoNum type="alphaUcPeriod"/>
            </a:pPr>
            <a:r>
              <a:rPr lang="en-US" altLang="en-GB" sz="2400"/>
              <a:t>Protein S</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0" end="0"/>
                                            </p:txEl>
                                          </p:spTgt>
                                        </p:tgtEl>
                                        <p:attrNameLst>
                                          <p:attrName>style.fontStyle</p:attrName>
                                        </p:attrNameLst>
                                      </p:cBhvr>
                                      <p:to>
                                        <p:strVal val="normal"/>
                                      </p:to>
                                    </p:set>
                                    <p:set>
                                      <p:cBhvr override="childStyle">
                                        <p:cTn id="7" dur="indefinite"/>
                                        <p:tgtEl>
                                          <p:spTgt spid="4">
                                            <p:txEl>
                                              <p:pRg st="0" end="0"/>
                                            </p:txEl>
                                          </p:spTgt>
                                        </p:tgtEl>
                                        <p:attrNameLst>
                                          <p:attrName>style.fontWeight</p:attrName>
                                        </p:attrNameLst>
                                      </p:cBhvr>
                                      <p:to>
                                        <p:strVal val="bold"/>
                                      </p:to>
                                    </p:set>
                                    <p:set>
                                      <p:cBhvr override="childStyle">
                                        <p:cTn id="8" dur="indefinite"/>
                                        <p:tgtEl>
                                          <p:spTgt spid="4">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normAutofit lnSpcReduction="10000"/>
          </a:bodyPr>
          <a:p>
            <a:r>
              <a:rPr lang="en-US" altLang="en-GB"/>
              <a:t>Primary haemostasis refers to formation of platelet plug</a:t>
            </a:r>
            <a:endParaRPr lang="en-US" altLang="en-GB"/>
          </a:p>
          <a:p>
            <a:r>
              <a:rPr lang="en-US" altLang="en-GB"/>
              <a:t>Factors involved in platelet activation/adhesion:</a:t>
            </a:r>
            <a:endParaRPr lang="en-US" altLang="en-GB"/>
          </a:p>
          <a:p>
            <a:pPr lvl="1"/>
            <a:r>
              <a:rPr lang="en-US" altLang="en-GB"/>
              <a:t>von Willebrand factor</a:t>
            </a:r>
            <a:endParaRPr lang="en-US" altLang="en-GB"/>
          </a:p>
          <a:p>
            <a:pPr lvl="1"/>
            <a:r>
              <a:rPr lang="en-US" altLang="en-GB"/>
              <a:t>Serotonin (5HT)</a:t>
            </a:r>
            <a:endParaRPr lang="en-US" altLang="en-GB"/>
          </a:p>
          <a:p>
            <a:pPr lvl="1"/>
            <a:r>
              <a:rPr lang="en-US" altLang="en-GB"/>
              <a:t>Thromboxane A2</a:t>
            </a:r>
            <a:endParaRPr lang="en-US" altLang="en-GB"/>
          </a:p>
          <a:p>
            <a:pPr lvl="1"/>
            <a:r>
              <a:rPr lang="en-US" altLang="en-GB"/>
              <a:t>ADP receptors</a:t>
            </a:r>
            <a:endParaRPr lang="en-US" altLang="en-GB"/>
          </a:p>
          <a:p>
            <a:pPr lvl="1"/>
            <a:r>
              <a:rPr lang="en-US" altLang="en-GB"/>
              <a:t>Glycoprotein IIb/IIIa</a:t>
            </a:r>
            <a:endParaRPr lang="en-US" altLang="en-GB"/>
          </a:p>
          <a:p>
            <a:pPr marL="0" lvl="0" indent="0">
              <a:buNone/>
            </a:pPr>
            <a:endParaRPr lang="en-US" altLang="en-GB"/>
          </a:p>
          <a:p>
            <a:pPr marL="0" lvl="0" indent="0">
              <a:buNone/>
            </a:pPr>
            <a:r>
              <a:rPr lang="en-US" altLang="en-GB"/>
              <a:t>Note: Secondary haemostasis refers to formation of fibrin plug ie coagulation cascade (basic understanding expected)</a:t>
            </a:r>
            <a:endParaRPr lang="en-US" alt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678940"/>
          </a:xfrm>
        </p:spPr>
        <p:txBody>
          <a:bodyPr>
            <a:normAutofit fontScale="90000"/>
          </a:bodyPr>
          <a:p>
            <a:r>
              <a:rPr lang="en-US" altLang="en-GB" sz="3110"/>
              <a:t>Q6 - You are treating a 64-year-old man with acute pulmonary oedema, and have decided to start a glyceryl trinitrate (GTN) infusion. Which effect of nitrates contributes most in this situation?</a:t>
            </a:r>
            <a:endParaRPr lang="en-US" altLang="en-GB" sz="3110"/>
          </a:p>
        </p:txBody>
      </p:sp>
      <p:sp>
        <p:nvSpPr>
          <p:cNvPr id="3" name="Content Placeholder 2"/>
          <p:cNvSpPr>
            <a:spLocks noGrp="1"/>
          </p:cNvSpPr>
          <p:nvPr>
            <p:ph idx="1"/>
          </p:nvPr>
        </p:nvSpPr>
        <p:spPr>
          <a:xfrm>
            <a:off x="838200" y="2140585"/>
            <a:ext cx="10515600" cy="4132580"/>
          </a:xfrm>
        </p:spPr>
        <p:txBody>
          <a:bodyPr/>
          <a:p>
            <a:pPr marL="514350" indent="-514350">
              <a:buFont typeface="+mj-lt"/>
              <a:buAutoNum type="alphaUcPeriod"/>
            </a:pPr>
            <a:r>
              <a:rPr lang="en-US" altLang="en-GB"/>
              <a:t>Diuresis</a:t>
            </a:r>
            <a:endParaRPr lang="en-US" altLang="en-GB"/>
          </a:p>
          <a:p>
            <a:pPr marL="514350" indent="-514350">
              <a:buFont typeface="+mj-lt"/>
              <a:buAutoNum type="alphaUcPeriod"/>
            </a:pPr>
            <a:r>
              <a:rPr lang="en-US" altLang="en-GB"/>
              <a:t>Arterial dilation</a:t>
            </a:r>
            <a:endParaRPr lang="en-US" altLang="en-GB"/>
          </a:p>
          <a:p>
            <a:pPr marL="514350" indent="-514350">
              <a:buFont typeface="+mj-lt"/>
              <a:buAutoNum type="alphaUcPeriod"/>
            </a:pPr>
            <a:r>
              <a:rPr lang="en-US" altLang="en-GB"/>
              <a:t>Venodilation</a:t>
            </a:r>
            <a:endParaRPr lang="en-US" altLang="en-GB"/>
          </a:p>
          <a:p>
            <a:pPr marL="514350" indent="-514350">
              <a:buFont typeface="+mj-lt"/>
              <a:buAutoNum type="alphaUcPeriod"/>
            </a:pPr>
            <a:r>
              <a:rPr lang="en-US" altLang="en-GB"/>
              <a:t>Greater ventricular contractility</a:t>
            </a:r>
            <a:endParaRPr lang="en-US" altLang="en-GB"/>
          </a:p>
          <a:p>
            <a:pPr marL="514350" indent="-514350">
              <a:buFont typeface="+mj-lt"/>
              <a:buAutoNum type="alphaUcPeriod"/>
            </a:pPr>
            <a:r>
              <a:rPr lang="en-US" altLang="en-GB"/>
              <a:t>AV nodal inhibition</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2" end="2"/>
                                            </p:txEl>
                                          </p:spTgt>
                                        </p:tgtEl>
                                        <p:attrNameLst>
                                          <p:attrName>style.fontStyle</p:attrName>
                                        </p:attrNameLst>
                                      </p:cBhvr>
                                      <p:to>
                                        <p:strVal val="normal"/>
                                      </p:to>
                                    </p:set>
                                    <p:set>
                                      <p:cBhvr override="childStyle">
                                        <p:cTn id="7" dur="indefinite"/>
                                        <p:tgtEl>
                                          <p:spTgt spid="3">
                                            <p:txEl>
                                              <p:pRg st="2" end="2"/>
                                            </p:txEl>
                                          </p:spTgt>
                                        </p:tgtEl>
                                        <p:attrNameLst>
                                          <p:attrName>style.fontWeight</p:attrName>
                                        </p:attrNameLst>
                                      </p:cBhvr>
                                      <p:to>
                                        <p:strVal val="bold"/>
                                      </p:to>
                                    </p:set>
                                    <p:set>
                                      <p:cBhvr override="childStyle">
                                        <p:cTn id="8" dur="indefinite"/>
                                        <p:tgtEl>
                                          <p:spTgt spid="3">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Nitrates cause both arterial and venous dilation, but mostly venodilation at therapeutic doses.</a:t>
            </a:r>
            <a:endParaRPr lang="en-US" altLang="en-GB"/>
          </a:p>
          <a:p>
            <a:r>
              <a:rPr lang="en-US" altLang="en-GB"/>
              <a:t>This leads to reduced preload, reduced systemic and pulmonary vascular resistance, increased coronary blood flow and reduced overall workload of the heart.</a:t>
            </a:r>
            <a:endParaRPr lang="en-US" alt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910715"/>
          </a:xfrm>
        </p:spPr>
        <p:txBody>
          <a:bodyPr>
            <a:normAutofit/>
          </a:bodyPr>
          <a:p>
            <a:r>
              <a:rPr lang="en-US" altLang="en-GB" sz="2800"/>
              <a:t>Q7 - A 40-year-old male underwent a splenectomy following a traumatic splenic rupture. The discharge plan includes pneumococcal and meningococcal vaccinations. Which of the following explains pneumococcus's increased virulence in this patient?</a:t>
            </a:r>
            <a:endParaRPr lang="en-US" altLang="en-GB" sz="2800"/>
          </a:p>
        </p:txBody>
      </p:sp>
      <p:sp>
        <p:nvSpPr>
          <p:cNvPr id="3" name="Content Placeholder 2"/>
          <p:cNvSpPr>
            <a:spLocks noGrp="1"/>
          </p:cNvSpPr>
          <p:nvPr>
            <p:ph idx="1"/>
          </p:nvPr>
        </p:nvSpPr>
        <p:spPr>
          <a:xfrm>
            <a:off x="838200" y="2485390"/>
            <a:ext cx="10515600" cy="3701415"/>
          </a:xfrm>
        </p:spPr>
        <p:txBody>
          <a:bodyPr/>
          <a:p>
            <a:pPr marL="514350" indent="-514350">
              <a:buFont typeface="+mj-lt"/>
              <a:buAutoNum type="alphaUcPeriod"/>
            </a:pPr>
            <a:r>
              <a:rPr lang="en-US" altLang="en-GB"/>
              <a:t>Polysaccharide capsule</a:t>
            </a:r>
            <a:endParaRPr lang="en-US" altLang="en-GB"/>
          </a:p>
          <a:p>
            <a:pPr marL="514350" indent="-514350">
              <a:buFont typeface="+mj-lt"/>
              <a:buAutoNum type="alphaUcPeriod"/>
            </a:pPr>
            <a:r>
              <a:rPr lang="en-US" altLang="en-GB"/>
              <a:t>Motile flagella</a:t>
            </a:r>
            <a:endParaRPr lang="en-US" altLang="en-GB"/>
          </a:p>
          <a:p>
            <a:pPr marL="514350" indent="-514350">
              <a:buFont typeface="+mj-lt"/>
              <a:buAutoNum type="alphaUcPeriod"/>
            </a:pPr>
            <a:r>
              <a:rPr lang="en-US" altLang="en-GB"/>
              <a:t>Surface protein A</a:t>
            </a:r>
            <a:endParaRPr lang="en-US" altLang="en-GB"/>
          </a:p>
          <a:p>
            <a:pPr marL="514350" indent="-514350">
              <a:buFont typeface="+mj-lt"/>
              <a:buAutoNum type="alphaUcPeriod"/>
            </a:pPr>
            <a:r>
              <a:rPr lang="en-US" altLang="en-GB"/>
              <a:t>Lipopolysaccharide outer membrane</a:t>
            </a:r>
            <a:endParaRPr lang="en-US" altLang="en-GB"/>
          </a:p>
          <a:p>
            <a:pPr marL="514350" indent="-514350">
              <a:buFont typeface="+mj-lt"/>
              <a:buAutoNum type="alphaUcPeriod"/>
            </a:pPr>
            <a:r>
              <a:rPr lang="en-US" altLang="en-GB"/>
              <a:t>Haemagglutinin attachment</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0" end="0"/>
                                            </p:txEl>
                                          </p:spTgt>
                                        </p:tgtEl>
                                        <p:attrNameLst>
                                          <p:attrName>style.fontStyle</p:attrName>
                                        </p:attrNameLst>
                                      </p:cBhvr>
                                      <p:to>
                                        <p:strVal val="normal"/>
                                      </p:to>
                                    </p:set>
                                    <p:set>
                                      <p:cBhvr override="childStyle">
                                        <p:cTn id="7" dur="indefinite"/>
                                        <p:tgtEl>
                                          <p:spTgt spid="3">
                                            <p:txEl>
                                              <p:pRg st="0" end="0"/>
                                            </p:txEl>
                                          </p:spTgt>
                                        </p:tgtEl>
                                        <p:attrNameLst>
                                          <p:attrName>style.fontWeight</p:attrName>
                                        </p:attrNameLst>
                                      </p:cBhvr>
                                      <p:to>
                                        <p:strVal val="bold"/>
                                      </p:to>
                                    </p:set>
                                    <p:set>
                                      <p:cBhvr override="childStyle">
                                        <p:cTn id="8" dur="indefinite"/>
                                        <p:tgtEl>
                                          <p:spTgt spid="3">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The associated pathogens are:</a:t>
            </a:r>
            <a:endParaRPr lang="en-US" altLang="en-GB"/>
          </a:p>
          <a:p>
            <a:pPr marL="514350" indent="-514350">
              <a:buFont typeface="+mj-lt"/>
              <a:buAutoNum type="alphaUcPeriod"/>
            </a:pPr>
            <a:r>
              <a:rPr lang="en-US" altLang="en-GB" sz="2400">
                <a:sym typeface="+mn-ea"/>
              </a:rPr>
              <a:t>Polysaccharide capsule - </a:t>
            </a:r>
            <a:r>
              <a:rPr lang="en-US" altLang="en-GB" sz="2400" i="1">
                <a:sym typeface="+mn-ea"/>
              </a:rPr>
              <a:t>Strep pneumonia</a:t>
            </a:r>
            <a:r>
              <a:rPr lang="en-US" altLang="en-GB" sz="2400">
                <a:sym typeface="+mn-ea"/>
              </a:rPr>
              <a:t> (impairs opsonisation)</a:t>
            </a:r>
            <a:endParaRPr lang="en-US" altLang="en-GB" sz="2400"/>
          </a:p>
          <a:p>
            <a:pPr marL="514350" indent="-514350">
              <a:buFont typeface="+mj-lt"/>
              <a:buAutoNum type="alphaUcPeriod"/>
            </a:pPr>
            <a:r>
              <a:rPr lang="en-US" altLang="en-GB" sz="2400">
                <a:sym typeface="+mn-ea"/>
              </a:rPr>
              <a:t>Motile flagella - </a:t>
            </a:r>
            <a:r>
              <a:rPr lang="en-US" altLang="en-GB" sz="2400" i="1">
                <a:sym typeface="+mn-ea"/>
              </a:rPr>
              <a:t>Cholera</a:t>
            </a:r>
            <a:endParaRPr lang="en-US" altLang="en-GB" sz="2400"/>
          </a:p>
          <a:p>
            <a:pPr marL="514350" indent="-514350">
              <a:buFont typeface="+mj-lt"/>
              <a:buAutoNum type="alphaUcPeriod"/>
            </a:pPr>
            <a:r>
              <a:rPr lang="en-US" altLang="en-GB" sz="2400">
                <a:sym typeface="+mn-ea"/>
              </a:rPr>
              <a:t>Surface protein A - </a:t>
            </a:r>
            <a:r>
              <a:rPr lang="en-US" altLang="en-GB" sz="2400" i="1">
                <a:sym typeface="+mn-ea"/>
              </a:rPr>
              <a:t>Staph aureus</a:t>
            </a:r>
            <a:endParaRPr lang="en-US" altLang="en-GB" sz="2400"/>
          </a:p>
          <a:p>
            <a:pPr marL="514350" indent="-514350">
              <a:buFont typeface="+mj-lt"/>
              <a:buAutoNum type="alphaUcPeriod"/>
            </a:pPr>
            <a:r>
              <a:rPr lang="en-US" altLang="en-GB" sz="2400">
                <a:sym typeface="+mn-ea"/>
              </a:rPr>
              <a:t>Lipopolysaccharide outer membrane - </a:t>
            </a:r>
            <a:r>
              <a:rPr lang="en-US" altLang="en-GB" sz="2400" i="1">
                <a:sym typeface="+mn-ea"/>
              </a:rPr>
              <a:t>Gram negative bacteria</a:t>
            </a:r>
            <a:endParaRPr lang="en-US" altLang="en-GB" sz="2400"/>
          </a:p>
          <a:p>
            <a:pPr marL="514350" indent="-514350">
              <a:buFont typeface="+mj-lt"/>
              <a:buAutoNum type="alphaUcPeriod"/>
            </a:pPr>
            <a:r>
              <a:rPr lang="en-US" altLang="en-GB" sz="2400">
                <a:sym typeface="+mn-ea"/>
              </a:rPr>
              <a:t>Haemagglutinin attachment - </a:t>
            </a:r>
            <a:r>
              <a:rPr lang="en-US" altLang="en-GB" sz="2400" i="1">
                <a:sym typeface="+mn-ea"/>
              </a:rPr>
              <a:t>Influenza virus</a:t>
            </a:r>
            <a:endParaRPr lang="en-US" altLang="en-GB" sz="2400"/>
          </a:p>
          <a:p>
            <a:pPr lvl="1"/>
            <a:endParaRPr lang="en-US" alt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910715"/>
          </a:xfrm>
        </p:spPr>
        <p:txBody>
          <a:bodyPr>
            <a:normAutofit/>
          </a:bodyPr>
          <a:p>
            <a:r>
              <a:rPr lang="en-US" altLang="en-GB" sz="2800"/>
              <a:t>Q8 - An 18-year-old female with cystic fibrosis presents with an intracerebral bleed. The cause is determined to be vitamin K deficiency. What is the main underlying pathophysiology?</a:t>
            </a:r>
            <a:endParaRPr lang="en-US" altLang="en-GB" sz="2800"/>
          </a:p>
        </p:txBody>
      </p:sp>
      <p:sp>
        <p:nvSpPr>
          <p:cNvPr id="3" name="Content Placeholder 2"/>
          <p:cNvSpPr>
            <a:spLocks noGrp="1"/>
          </p:cNvSpPr>
          <p:nvPr>
            <p:ph idx="1"/>
          </p:nvPr>
        </p:nvSpPr>
        <p:spPr>
          <a:xfrm>
            <a:off x="838200" y="2485390"/>
            <a:ext cx="10515600" cy="3701415"/>
          </a:xfrm>
        </p:spPr>
        <p:txBody>
          <a:bodyPr/>
          <a:p>
            <a:pPr marL="514350" indent="-514350">
              <a:buFont typeface="+mj-lt"/>
              <a:buAutoNum type="alphaUcPeriod"/>
            </a:pPr>
            <a:r>
              <a:rPr lang="en-US" altLang="en-GB"/>
              <a:t>Malabsorption due to bile acid deficiency</a:t>
            </a:r>
            <a:endParaRPr lang="en-US" altLang="en-GB"/>
          </a:p>
          <a:p>
            <a:pPr marL="514350" indent="-514350">
              <a:buFont typeface="+mj-lt"/>
              <a:buAutoNum type="alphaUcPeriod"/>
            </a:pPr>
            <a:r>
              <a:rPr lang="en-US" altLang="en-GB"/>
              <a:t>Malabsorption due to pancreatic duct blockage</a:t>
            </a:r>
            <a:endParaRPr lang="en-US" altLang="en-GB"/>
          </a:p>
          <a:p>
            <a:pPr marL="514350" indent="-514350">
              <a:buFont typeface="+mj-lt"/>
              <a:buAutoNum type="alphaUcPeriod"/>
            </a:pPr>
            <a:r>
              <a:rPr lang="en-US" altLang="en-GB"/>
              <a:t>Malabsorption due to hepatic failure to synthesise bile</a:t>
            </a:r>
            <a:endParaRPr lang="en-US" altLang="en-GB"/>
          </a:p>
          <a:p>
            <a:pPr marL="514350" indent="-514350">
              <a:buFont typeface="+mj-lt"/>
              <a:buAutoNum type="alphaUcPeriod"/>
            </a:pPr>
            <a:r>
              <a:rPr lang="en-US" altLang="en-GB"/>
              <a:t>Malabsorption due to ineffective chloride transport across intestinal mucosa</a:t>
            </a:r>
            <a:endParaRPr lang="en-US" altLang="en-GB"/>
          </a:p>
          <a:p>
            <a:pPr marL="514350" indent="-514350">
              <a:buFont typeface="+mj-lt"/>
              <a:buAutoNum type="alphaUcPeriod"/>
            </a:pPr>
            <a:r>
              <a:rPr lang="en-US" altLang="en-GB"/>
              <a:t>Malabsorption due to rapid intestinal transit time</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1" end="1"/>
                                            </p:txEl>
                                          </p:spTgt>
                                        </p:tgtEl>
                                        <p:attrNameLst>
                                          <p:attrName>style.fontStyle</p:attrName>
                                        </p:attrNameLst>
                                      </p:cBhvr>
                                      <p:to>
                                        <p:strVal val="normal"/>
                                      </p:to>
                                    </p:set>
                                    <p:set>
                                      <p:cBhvr override="childStyle">
                                        <p:cTn id="7" dur="indefinite"/>
                                        <p:tgtEl>
                                          <p:spTgt spid="3">
                                            <p:txEl>
                                              <p:pRg st="1" end="1"/>
                                            </p:txEl>
                                          </p:spTgt>
                                        </p:tgtEl>
                                        <p:attrNameLst>
                                          <p:attrName>style.fontWeight</p:attrName>
                                        </p:attrNameLst>
                                      </p:cBhvr>
                                      <p:to>
                                        <p:strVal val="bold"/>
                                      </p:to>
                                    </p:set>
                                    <p:set>
                                      <p:cBhvr override="childStyle">
                                        <p:cTn id="8" dur="indefinite"/>
                                        <p:tgtEl>
                                          <p:spTgt spid="3">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Pancreatic insufficiency is the leading cause of fat malabsorption and subsequent fat-soluble vitamin malabsorption among cystic fibrosis sufferers</a:t>
            </a:r>
            <a:endParaRPr lang="en-US" altLang="en-GB"/>
          </a:p>
          <a:p>
            <a:r>
              <a:rPr lang="en-US" altLang="en-GB"/>
              <a:t>Impaired secretion of chloride and water in the pancreas causes increased acidity and thick secretions, leading to ductal obstruction and acinar cell destruction.</a:t>
            </a:r>
            <a:endParaRPr lang="en-US" altLang="en-GB"/>
          </a:p>
          <a:p>
            <a:r>
              <a:rPr lang="en-US" altLang="en-GB"/>
              <a:t>Options A and C are contributory to some extent but not as much</a:t>
            </a:r>
            <a:endParaRPr lang="en-US" altLang="en-GB"/>
          </a:p>
          <a:p>
            <a:r>
              <a:rPr lang="en-US" altLang="en-GB"/>
              <a:t>Option D mentions chloride ion transport but in the wrong location</a:t>
            </a:r>
            <a:endParaRPr lang="en-US" alt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910715"/>
          </a:xfrm>
        </p:spPr>
        <p:txBody>
          <a:bodyPr>
            <a:normAutofit/>
          </a:bodyPr>
          <a:p>
            <a:r>
              <a:rPr lang="en-US" altLang="en-GB" sz="2800"/>
              <a:t>Q9 - What factor most reduces external validity of a study?</a:t>
            </a:r>
            <a:endParaRPr lang="en-US" altLang="en-GB" sz="2800"/>
          </a:p>
        </p:txBody>
      </p:sp>
      <p:sp>
        <p:nvSpPr>
          <p:cNvPr id="3" name="Content Placeholder 2"/>
          <p:cNvSpPr>
            <a:spLocks noGrp="1"/>
          </p:cNvSpPr>
          <p:nvPr>
            <p:ph idx="1"/>
          </p:nvPr>
        </p:nvSpPr>
        <p:spPr>
          <a:xfrm>
            <a:off x="838200" y="2485390"/>
            <a:ext cx="10515600" cy="3701415"/>
          </a:xfrm>
        </p:spPr>
        <p:txBody>
          <a:bodyPr/>
          <a:p>
            <a:pPr marL="514350" indent="-514350">
              <a:buFont typeface="+mj-lt"/>
              <a:buAutoNum type="alphaUcPeriod"/>
            </a:pPr>
            <a:r>
              <a:rPr lang="en-US" altLang="en-GB"/>
              <a:t>Absence of blinding</a:t>
            </a:r>
            <a:endParaRPr lang="en-US" altLang="en-GB"/>
          </a:p>
          <a:p>
            <a:pPr marL="514350" indent="-514350">
              <a:buFont typeface="+mj-lt"/>
              <a:buAutoNum type="alphaUcPeriod"/>
            </a:pPr>
            <a:r>
              <a:rPr lang="en-US" altLang="en-GB"/>
              <a:t>Allocation bias</a:t>
            </a:r>
            <a:endParaRPr lang="en-US" altLang="en-GB"/>
          </a:p>
          <a:p>
            <a:pPr marL="514350" indent="-514350">
              <a:buFont typeface="+mj-lt"/>
              <a:buAutoNum type="alphaUcPeriod"/>
            </a:pPr>
            <a:r>
              <a:rPr lang="en-US" altLang="en-GB"/>
              <a:t>Selection bias</a:t>
            </a:r>
            <a:endParaRPr lang="en-US" altLang="en-GB"/>
          </a:p>
          <a:p>
            <a:pPr marL="514350" indent="-514350">
              <a:buFont typeface="+mj-lt"/>
              <a:buAutoNum type="alphaUcPeriod"/>
            </a:pPr>
            <a:r>
              <a:rPr lang="en-US" altLang="en-GB"/>
              <a:t>Confounding</a:t>
            </a:r>
            <a:endParaRPr lang="en-US" altLang="en-GB"/>
          </a:p>
          <a:p>
            <a:pPr marL="514350" indent="-514350">
              <a:buFont typeface="+mj-lt"/>
              <a:buAutoNum type="alphaUcPeriod"/>
            </a:pPr>
            <a:r>
              <a:rPr lang="en-US" altLang="en-GB"/>
              <a:t>Small sample size</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2" end="2"/>
                                            </p:txEl>
                                          </p:spTgt>
                                        </p:tgtEl>
                                        <p:attrNameLst>
                                          <p:attrName>style.fontStyle</p:attrName>
                                        </p:attrNameLst>
                                      </p:cBhvr>
                                      <p:to>
                                        <p:strVal val="normal"/>
                                      </p:to>
                                    </p:set>
                                    <p:set>
                                      <p:cBhvr override="childStyle">
                                        <p:cTn id="7" dur="indefinite"/>
                                        <p:tgtEl>
                                          <p:spTgt spid="3">
                                            <p:txEl>
                                              <p:pRg st="2" end="2"/>
                                            </p:txEl>
                                          </p:spTgt>
                                        </p:tgtEl>
                                        <p:attrNameLst>
                                          <p:attrName>style.fontWeight</p:attrName>
                                        </p:attrNameLst>
                                      </p:cBhvr>
                                      <p:to>
                                        <p:strVal val="bold"/>
                                      </p:to>
                                    </p:set>
                                    <p:set>
                                      <p:cBhvr override="childStyle">
                                        <p:cTn id="8" dur="indefinite"/>
                                        <p:tgtEl>
                                          <p:spTgt spid="3">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External validity refers to how generalisable the results are beyond the confines of the experiment.</a:t>
            </a:r>
            <a:endParaRPr lang="en-US" altLang="en-GB"/>
          </a:p>
          <a:p>
            <a:r>
              <a:rPr lang="en-US" altLang="en-GB"/>
              <a:t>The main factor that would affect this is the population sampled.</a:t>
            </a:r>
            <a:endParaRPr lang="en-US" altLang="en-GB"/>
          </a:p>
          <a:p>
            <a:r>
              <a:rPr lang="en-US" altLang="en-GB"/>
              <a:t>A study that narrowly limits its choice of participants (eg single centre, non-smokers only, limited age group, etc) would make the results less externally valid, even though such limits are beneficial in minimising confounders.</a:t>
            </a:r>
            <a:endParaRPr lang="en-US" altLang="en-GB"/>
          </a:p>
          <a:p>
            <a:r>
              <a:rPr lang="en-US" altLang="en-GB"/>
              <a:t>Selection bias, where there is a skew of the sample population towards a specific trend, would thus most limit external validity.</a:t>
            </a:r>
            <a:endParaRPr lang="en-US" alt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7464</Words>
  <Application>WPS Presentation</Application>
  <PresentationFormat>Widescreen</PresentationFormat>
  <Paragraphs>198</Paragraphs>
  <Slides>22</Slides>
  <Notes>0</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22</vt:i4>
      </vt:variant>
    </vt:vector>
  </HeadingPairs>
  <TitlesOfParts>
    <vt:vector size="31" baseType="lpstr">
      <vt:lpstr>Arial</vt:lpstr>
      <vt:lpstr>SimSun</vt:lpstr>
      <vt:lpstr>Wingdings</vt:lpstr>
      <vt:lpstr>Calibri Light</vt:lpstr>
      <vt:lpstr>Calibri</vt:lpstr>
      <vt:lpstr>Microsoft YaHei</vt:lpstr>
      <vt:lpstr>Arial Unicode MS</vt:lpstr>
      <vt:lpstr>Office Theme</vt:lpstr>
      <vt:lpstr>Paint.Picture</vt:lpstr>
      <vt:lpstr>Test Your Knowledge!</vt:lpstr>
      <vt:lpstr>FRCEM Primary</vt:lpstr>
      <vt:lpstr>PowerPoint 演示文稿</vt:lpstr>
      <vt:lpstr>Q1 - A 23 year old male was brought in after sustaining a deep slash wound to his right preauricular area. You suspect transection of the facial nerve. Which function on the side of the injury is most likely to be preserved?</vt:lpstr>
      <vt:lpstr>Q2 - A 26 year old female was brought in after being struck in the head with a bat. CT head shows a fracture of the left temporal bone with collapse of the stylomastoid foramen. Which of the following functions is most likely to be spared?</vt:lpstr>
      <vt:lpstr>Q3 - A 23 year old male is admitted for high fevers and a left temporal headache. CT head shows a cerebral abscess obliterating the mastoid area of the left temporal bone. Which of the following facial nerve signs would you least expect to find on the side of the injury?</vt:lpstr>
      <vt:lpstr>Explanation</vt:lpstr>
      <vt:lpstr>Course and Distribution of CNVII</vt:lpstr>
      <vt:lpstr>Course and Distribution of CNVII</vt:lpstr>
      <vt:lpstr>Course and Distribution of CNVII</vt:lpstr>
      <vt:lpstr>Q4 - You have accidentally cut your finger with a scalpel blade while preparing equipment for central venous access. You notice that the initial pain was instantaneous and so intense that you withdrew from the blade, but is later replaced by a duller, longer lasting pain. You recall that different pain fiber types are responsible for these 2 sensations. Which of the following contributes to the faster pain signal conduction? </vt:lpstr>
      <vt:lpstr>Explanation</vt:lpstr>
      <vt:lpstr>Q5 - A 78year old lady sustained a laceration wound on her forearm after falling over in her bedroom. You notice that the bleeding has stopped with the paramedics' bandaging, and you reflect on the process of achieving haemostasis. Which factor is most important in primary haemostasis?</vt:lpstr>
      <vt:lpstr>Explanation</vt:lpstr>
      <vt:lpstr>Q6 - You are treating a 64-year-old man with acute pulmonary oedema, and have decided to start a glyceryl trinitrate (GTN) infusion. Which effect of nitrates contributes most in this situation?</vt:lpstr>
      <vt:lpstr>Explanation</vt:lpstr>
      <vt:lpstr>Q7 - A 40-year-old male underwent a splenectomy following a traumatic splenic rupture. The discharge plan includes pneumococcal and meningococcal vaccinations. Which of the following explains pneumococcus's increased virulence in this patient?</vt:lpstr>
      <vt:lpstr>Explanation</vt:lpstr>
      <vt:lpstr>Q8 - An 18-year-old female with cystic fibrosis presents with an intracerebral bleed. The cause is determined to be vitamin K deficiency. What is the main underlying pathophysiology?</vt:lpstr>
      <vt:lpstr>Explanation</vt:lpstr>
      <vt:lpstr>Q9 - What factor most reduces external validity of a study?</vt:lpstr>
      <vt:lpstr>Explanation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Your Knowledge!</dc:title>
  <dc:creator/>
  <cp:lastModifiedBy>User</cp:lastModifiedBy>
  <cp:revision>16</cp:revision>
  <dcterms:created xsi:type="dcterms:W3CDTF">2020-09-09T13:52:00Z</dcterms:created>
  <dcterms:modified xsi:type="dcterms:W3CDTF">2020-09-30T09:24:11Z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2057-11.2.0.9684</vt:lpwstr>
  </property>
</Properties>
</file>