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3"/>
    <p:sldId id="257" r:id="rId4"/>
    <p:sldId id="296" r:id="rId5"/>
    <p:sldId id="259" r:id="rId6"/>
    <p:sldId id="316" r:id="rId7"/>
    <p:sldId id="262" r:id="rId8"/>
    <p:sldId id="317" r:id="rId9"/>
    <p:sldId id="332" r:id="rId10"/>
    <p:sldId id="334" r:id="rId11"/>
    <p:sldId id="266" r:id="rId13"/>
    <p:sldId id="303" r:id="rId14"/>
    <p:sldId id="297" r:id="rId15"/>
    <p:sldId id="319" r:id="rId16"/>
    <p:sldId id="278" r:id="rId17"/>
    <p:sldId id="302" r:id="rId18"/>
    <p:sldId id="268" r:id="rId19"/>
    <p:sldId id="304" r:id="rId20"/>
    <p:sldId id="322" r:id="rId21"/>
    <p:sldId id="321" r:id="rId22"/>
    <p:sldId id="329" r:id="rId23"/>
    <p:sldId id="33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6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r>
              <a:rPr lang="en-US" altLang="en-GB"/>
              <a:t>Not shown are lymph nodes</a:t>
            </a:r>
            <a:endParaRPr lang="en-US" alt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/>
          <p:nvPr>
            <p:ph type="sldImg" idx="2"/>
          </p:nvPr>
        </p:nvSpPr>
        <p:spPr/>
      </p:sp>
      <p:sp>
        <p:nvSpPr>
          <p:cNvPr id="3" name="Text Placeholder 2"/>
          <p:cNvSpPr/>
          <p:nvPr>
            <p:ph type="body" idx="3"/>
          </p:nvPr>
        </p:nvSpPr>
        <p:spPr/>
        <p:txBody>
          <a:bodyPr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wmf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Test Your Knowledge!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355"/>
            <a:ext cx="9144000" cy="2413000"/>
          </a:xfrm>
        </p:spPr>
        <p:txBody>
          <a:bodyPr>
            <a:normAutofit lnSpcReduction="20000"/>
          </a:bodyPr>
          <a:lstStyle/>
          <a:p>
            <a:endParaRPr lang="en-US"/>
          </a:p>
          <a:p>
            <a:r>
              <a:rPr lang="en-US"/>
              <a:t>Dr Ooi Huah Chiang</a:t>
            </a:r>
            <a:endParaRPr lang="en-US"/>
          </a:p>
          <a:p>
            <a:r>
              <a:rPr lang="en-US"/>
              <a:t>ACCS-EM ST3</a:t>
            </a:r>
            <a:endParaRPr lang="en-US"/>
          </a:p>
          <a:p>
            <a:r>
              <a:rPr lang="en-US"/>
              <a:t>Colchester General Hospital</a:t>
            </a:r>
            <a:endParaRPr lang="en-US"/>
          </a:p>
          <a:p>
            <a:r>
              <a:rPr lang="en-US"/>
              <a:t>21/10/2020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GB"/>
              <a:t>FRCEM Primary</a:t>
            </a:r>
            <a:endParaRPr lang="en-US" alt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GB"/>
              <a:t>180 Single-Best Answer Questions on applied basic science</a:t>
            </a:r>
            <a:endParaRPr lang="en-US" altLang="en-GB"/>
          </a:p>
          <a:p>
            <a:r>
              <a:rPr lang="en-US" altLang="en-GB"/>
              <a:t>Blueprint:</a:t>
            </a:r>
            <a:endParaRPr lang="en-US" altLang="en-GB"/>
          </a:p>
          <a:p>
            <a:pPr lvl="1">
              <a:buFont typeface="Arial" panose="020B0604020202020204" pitchFamily="34" charset="0"/>
              <a:buChar char="‒"/>
            </a:pPr>
            <a:r>
              <a:rPr lang="en-US" altLang="en-GB"/>
              <a:t>Anatomy x60</a:t>
            </a:r>
            <a:endParaRPr lang="en-US" altLang="en-GB"/>
          </a:p>
          <a:p>
            <a:pPr lvl="1">
              <a:buFont typeface="Arial" panose="020B0604020202020204" pitchFamily="34" charset="0"/>
              <a:buChar char="‒"/>
            </a:pPr>
            <a:r>
              <a:rPr lang="en-US" altLang="en-GB"/>
              <a:t>Physiology x60</a:t>
            </a:r>
            <a:endParaRPr lang="en-US" altLang="en-GB"/>
          </a:p>
          <a:p>
            <a:pPr lvl="1">
              <a:buFont typeface="Arial" panose="020B0604020202020204" pitchFamily="34" charset="0"/>
              <a:buChar char="‒"/>
            </a:pPr>
            <a:r>
              <a:rPr lang="en-US" altLang="en-GB"/>
              <a:t>Pharmacology x27</a:t>
            </a:r>
            <a:endParaRPr lang="en-US" altLang="en-GB"/>
          </a:p>
          <a:p>
            <a:pPr lvl="1">
              <a:buFont typeface="Arial" panose="020B0604020202020204" pitchFamily="34" charset="0"/>
              <a:buChar char="‒"/>
            </a:pPr>
            <a:r>
              <a:rPr lang="en-US" altLang="en-GB"/>
              <a:t>Microbiology x18</a:t>
            </a:r>
            <a:endParaRPr lang="en-US" altLang="en-GB"/>
          </a:p>
          <a:p>
            <a:pPr lvl="1">
              <a:buFont typeface="Arial" panose="020B0604020202020204" pitchFamily="34" charset="0"/>
              <a:buChar char="‒"/>
            </a:pPr>
            <a:r>
              <a:rPr lang="en-US" altLang="en-GB"/>
              <a:t>Pathology x9</a:t>
            </a:r>
            <a:endParaRPr lang="en-US" altLang="en-GB"/>
          </a:p>
          <a:p>
            <a:pPr lvl="1">
              <a:buFont typeface="Arial" panose="020B0604020202020204" pitchFamily="34" charset="0"/>
              <a:buChar char="‒"/>
            </a:pPr>
            <a:r>
              <a:rPr lang="en-US" altLang="en-GB"/>
              <a:t>EBM/Statistics x6</a:t>
            </a:r>
            <a:endParaRPr lang="en-US" alt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3709035" y="20955"/>
          <a:ext cx="4774565" cy="681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6124575" imgH="8743950" progId="Paint.Picture">
                  <p:embed/>
                </p:oleObj>
              </mc:Choice>
              <mc:Fallback>
                <p:oleObj name="" r:id="rId1" imgW="6124575" imgH="8743950" progId="Paint.Picture">
                  <p:embed/>
                  <p:pic>
                    <p:nvPicPr>
                      <p:cNvPr id="0" name="Pictur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709035" y="20955"/>
                        <a:ext cx="4774565" cy="6816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814955"/>
          </a:xfrm>
        </p:spPr>
        <p:txBody>
          <a:bodyPr>
            <a:normAutofit/>
          </a:bodyPr>
          <a:p>
            <a:r>
              <a:rPr lang="en-US" altLang="en-GB" sz="2800"/>
              <a:t>Q1 - A 25 year old presents after a skateboarding injury, where he had struck his right shoulder. On X-ray you find a displaced fracture of the clavicle and an incidental finding of a cervical rib. On examination, you note that at times when he rotates his head to look right, he has a pale, cold right hand with prolonged capillary refill time of the fingers. Which vessel is likely to be compressed?</a:t>
            </a:r>
            <a:endParaRPr lang="en-US" altLang="en-GB" sz="2800"/>
          </a:p>
        </p:txBody>
      </p:sp>
      <p:sp>
        <p:nvSpPr>
          <p:cNvPr id="6" name="Text Box 5"/>
          <p:cNvSpPr txBox="1"/>
          <p:nvPr/>
        </p:nvSpPr>
        <p:spPr>
          <a:xfrm>
            <a:off x="838200" y="3112770"/>
            <a:ext cx="10904855" cy="23482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altLang="en-GB" sz="2400"/>
              <a:t>Arch of aorta</a:t>
            </a:r>
            <a:endParaRPr lang="en-US" altLang="en-GB" sz="240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altLang="en-GB" sz="2400"/>
              <a:t>Subclavian artery</a:t>
            </a:r>
            <a:endParaRPr lang="en-US" altLang="en-GB" sz="240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altLang="en-GB" sz="2400"/>
              <a:t>Axillary artery</a:t>
            </a:r>
            <a:endParaRPr lang="en-US" altLang="en-GB" sz="240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altLang="en-GB" sz="2400"/>
              <a:t>Brachial artery</a:t>
            </a:r>
            <a:endParaRPr lang="en-US" altLang="en-GB" sz="240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altLang="en-GB" sz="2400"/>
              <a:t>Radial artery</a:t>
            </a:r>
            <a:endParaRPr lang="en-US" altLang="en-GB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GB"/>
              <a:t>Explanation</a:t>
            </a:r>
            <a:endParaRPr lang="en-US" alt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0000" lnSpcReduction="20000"/>
          </a:bodyPr>
          <a:p>
            <a:r>
              <a:rPr lang="en-US" altLang="en-GB"/>
              <a:t>The patient has features of </a:t>
            </a:r>
            <a:r>
              <a:rPr lang="en-US" altLang="en-GB" b="1"/>
              <a:t>thoracic outlet syndrome with compression of the subclavian artery</a:t>
            </a:r>
            <a:r>
              <a:rPr lang="en-US" altLang="en-GB"/>
              <a:t>, which is often found in patients with a </a:t>
            </a:r>
            <a:r>
              <a:rPr lang="en-US" altLang="en-GB" i="1"/>
              <a:t>cervical rib</a:t>
            </a:r>
            <a:r>
              <a:rPr lang="en-US" altLang="en-GB"/>
              <a:t>, and rarely in </a:t>
            </a:r>
            <a:r>
              <a:rPr lang="en-US" altLang="en-GB" i="1"/>
              <a:t>displaced clavicle fractures</a:t>
            </a:r>
            <a:r>
              <a:rPr lang="en-US" altLang="en-GB"/>
              <a:t>.</a:t>
            </a:r>
            <a:endParaRPr lang="en-US" altLang="en-GB"/>
          </a:p>
          <a:p>
            <a:endParaRPr lang="en-US" altLang="en-GB"/>
          </a:p>
          <a:p>
            <a:r>
              <a:rPr lang="en-US" altLang="en-GB"/>
              <a:t>The examination finding describes Adson's sign, where rotation of the head to towards the side of compression causes more subclavian artery compression. It is not a reliable sign and is seen in normal individuals.</a:t>
            </a:r>
            <a:endParaRPr lang="en-US" altLang="en-GB"/>
          </a:p>
        </p:txBody>
      </p:sp>
      <p:pic>
        <p:nvPicPr>
          <p:cNvPr id="4" name="Content Placeholder 3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586855" y="1825625"/>
            <a:ext cx="4351655" cy="435165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8398510" y="6177280"/>
            <a:ext cx="254000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GB" altLang="en-US" sz="1000" i="1"/>
              <a:t>By BruceBlaus - Own work, CC BY-SA 4.0, https://commons.wikimedia.org/w/index.php?curid=46636557</a:t>
            </a:r>
            <a:endParaRPr lang="en-GB" altLang="en-US" sz="1000" i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77875"/>
            <a:ext cx="10515600" cy="1527175"/>
          </a:xfrm>
        </p:spPr>
        <p:txBody>
          <a:bodyPr>
            <a:normAutofit fontScale="90000"/>
          </a:bodyPr>
          <a:p>
            <a:r>
              <a:rPr lang="en-US" altLang="en-GB" sz="3110"/>
              <a:t>Q2 - You are in resus managing a 23-year old female with a supraventricular tachycardia (SVT). Adenosine is being prepared, whil you attempt a carotid sinus massage. At which level is the carotid sinus typically located?</a:t>
            </a:r>
            <a:endParaRPr lang="en-US" altLang="en-GB" sz="311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2630805"/>
            <a:ext cx="10515600" cy="3804920"/>
          </a:xfrm>
        </p:spPr>
        <p:txBody>
          <a:bodyPr/>
          <a:p>
            <a:pPr marL="514350" indent="-514350">
              <a:buFont typeface="+mj-lt"/>
              <a:buAutoNum type="alphaUcPeriod"/>
            </a:pPr>
            <a:r>
              <a:rPr lang="en-US" altLang="en-GB" sz="2400"/>
              <a:t>Angle of the jaw</a:t>
            </a:r>
            <a:endParaRPr lang="en-US" altLang="en-GB" sz="2400"/>
          </a:p>
          <a:p>
            <a:pPr marL="514350" indent="-514350">
              <a:buFont typeface="+mj-lt"/>
              <a:buAutoNum type="alphaUcPeriod"/>
            </a:pPr>
            <a:r>
              <a:rPr lang="en-US" altLang="en-GB" sz="2400"/>
              <a:t>Hyoid bone</a:t>
            </a:r>
            <a:endParaRPr lang="en-US" altLang="en-GB" sz="2400"/>
          </a:p>
          <a:p>
            <a:pPr marL="514350" indent="-514350">
              <a:buFont typeface="+mj-lt"/>
              <a:buAutoNum type="alphaUcPeriod"/>
            </a:pPr>
            <a:r>
              <a:rPr lang="en-US" altLang="en-GB" sz="2400"/>
              <a:t>Thyroid cartilage</a:t>
            </a:r>
            <a:endParaRPr lang="en-US" altLang="en-GB" sz="2400"/>
          </a:p>
          <a:p>
            <a:pPr marL="514350" indent="-514350">
              <a:buFont typeface="+mj-lt"/>
              <a:buAutoNum type="alphaUcPeriod"/>
            </a:pPr>
            <a:r>
              <a:rPr lang="en-US" altLang="en-GB" sz="2400"/>
              <a:t>Cricoid cartilage</a:t>
            </a:r>
            <a:endParaRPr lang="en-US" altLang="en-GB" sz="2400"/>
          </a:p>
          <a:p>
            <a:pPr marL="514350" indent="-514350">
              <a:buFont typeface="+mj-lt"/>
              <a:buAutoNum type="alphaUcPeriod"/>
            </a:pPr>
            <a:r>
              <a:rPr lang="en-US" altLang="en-GB" sz="2400"/>
              <a:t>Above the clavicle</a:t>
            </a:r>
            <a:endParaRPr lang="en-US" altLang="en-GB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GB"/>
              <a:t>Explanation</a:t>
            </a:r>
            <a:endParaRPr lang="en-US" alt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803390" cy="4351655"/>
          </a:xfrm>
        </p:spPr>
        <p:txBody>
          <a:bodyPr>
            <a:normAutofit fontScale="90000"/>
          </a:bodyPr>
          <a:p>
            <a:r>
              <a:rPr lang="en-US" altLang="en-GB"/>
              <a:t>The carotid sinus is located just above the carotid bifurcation</a:t>
            </a:r>
            <a:endParaRPr lang="en-US" altLang="en-GB"/>
          </a:p>
          <a:p>
            <a:r>
              <a:rPr lang="en-US" altLang="en-GB"/>
              <a:t>Landmark: Superior border of thyroid cartilage</a:t>
            </a:r>
            <a:endParaRPr lang="en-US" altLang="en-GB"/>
          </a:p>
          <a:p>
            <a:r>
              <a:rPr lang="en-US" altLang="en-GB"/>
              <a:t>Landmark 2: C4 (same as carotid bifurcation)</a:t>
            </a:r>
            <a:endParaRPr lang="en-US" altLang="en-GB"/>
          </a:p>
          <a:p>
            <a:r>
              <a:rPr lang="en-US" altLang="en-GB"/>
              <a:t>Contains baroreceptors; innervated by CNIX</a:t>
            </a:r>
            <a:endParaRPr lang="en-US" altLang="en-GB"/>
          </a:p>
          <a:p>
            <a:endParaRPr lang="en-US" altLang="en-GB"/>
          </a:p>
          <a:p>
            <a:endParaRPr lang="en-US" altLang="en-GB"/>
          </a:p>
          <a:p>
            <a:r>
              <a:rPr lang="en-US" altLang="en-GB"/>
              <a:t>NB Carotid body is a different structure with different functions</a:t>
            </a:r>
            <a:endParaRPr lang="en-US" altLang="en-GB"/>
          </a:p>
        </p:txBody>
      </p:sp>
      <p:pic>
        <p:nvPicPr>
          <p:cNvPr id="4" name="Picture 3" descr="Gray5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73390" y="1165225"/>
            <a:ext cx="3583305" cy="51606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77875"/>
            <a:ext cx="10515600" cy="1527175"/>
          </a:xfrm>
        </p:spPr>
        <p:txBody>
          <a:bodyPr>
            <a:normAutofit/>
          </a:bodyPr>
          <a:p>
            <a:r>
              <a:rPr lang="en-US" altLang="en-GB" sz="3110"/>
              <a:t>Q3 - You attend a patient with a painful jaw swelling you suspect to be caused by a dental abscess from the lower 1st molar tooth. Which lymph node is likely to be enlarged first?</a:t>
            </a:r>
            <a:endParaRPr lang="en-US" altLang="en-GB" sz="311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2630805"/>
            <a:ext cx="10515600" cy="3804920"/>
          </a:xfrm>
        </p:spPr>
        <p:txBody>
          <a:bodyPr/>
          <a:p>
            <a:pPr marL="514350" indent="-514350">
              <a:buFont typeface="+mj-lt"/>
              <a:buAutoNum type="alphaUcPeriod"/>
            </a:pPr>
            <a:r>
              <a:rPr lang="en-US" altLang="en-GB" sz="2400"/>
              <a:t>Cervical</a:t>
            </a:r>
            <a:endParaRPr lang="en-US" altLang="en-GB" sz="2400"/>
          </a:p>
          <a:p>
            <a:pPr marL="514350" indent="-514350">
              <a:buFont typeface="+mj-lt"/>
              <a:buAutoNum type="alphaUcPeriod"/>
            </a:pPr>
            <a:r>
              <a:rPr lang="en-US" altLang="en-GB" sz="2400"/>
              <a:t>Pre-auricular</a:t>
            </a:r>
            <a:endParaRPr lang="en-US" altLang="en-GB" sz="2400"/>
          </a:p>
          <a:p>
            <a:pPr marL="514350" indent="-514350">
              <a:buFont typeface="+mj-lt"/>
              <a:buAutoNum type="alphaUcPeriod"/>
            </a:pPr>
            <a:r>
              <a:rPr lang="en-US" altLang="en-GB" sz="2400"/>
              <a:t>Postauricular</a:t>
            </a:r>
            <a:endParaRPr lang="en-US" altLang="en-GB" sz="2400"/>
          </a:p>
          <a:p>
            <a:pPr marL="514350" indent="-514350">
              <a:buFont typeface="+mj-lt"/>
              <a:buAutoNum type="alphaUcPeriod"/>
            </a:pPr>
            <a:r>
              <a:rPr lang="en-US" altLang="en-GB" sz="2400"/>
              <a:t>Submandibular</a:t>
            </a:r>
            <a:endParaRPr lang="en-US" altLang="en-GB" sz="2400"/>
          </a:p>
          <a:p>
            <a:pPr marL="514350" indent="-514350">
              <a:buFont typeface="+mj-lt"/>
              <a:buAutoNum type="alphaUcPeriod"/>
            </a:pPr>
            <a:r>
              <a:rPr lang="en-US" altLang="en-GB" sz="2400"/>
              <a:t>Submental</a:t>
            </a:r>
            <a:endParaRPr lang="en-US" altLang="en-GB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GB"/>
              <a:t>Explanation - lymphatics of neck</a:t>
            </a:r>
            <a:endParaRPr lang="en-US" altLang="en-GB"/>
          </a:p>
        </p:txBody>
      </p:sp>
      <p:pic>
        <p:nvPicPr>
          <p:cNvPr id="8" name="Content Placeholder 7" descr="drainage-diagnosis-differential-lymphadenopathy-cervical-original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38200" y="1628775"/>
            <a:ext cx="8371205" cy="4862830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9209405" y="1628775"/>
            <a:ext cx="269430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GB" sz="2000"/>
              <a:t>Not shown are:</a:t>
            </a:r>
            <a:endParaRPr lang="en-US" altLang="en-GB" sz="2000"/>
          </a:p>
          <a:p>
            <a:r>
              <a:rPr lang="en-US" altLang="en-GB" sz="2000"/>
              <a:t>- Submental nodes</a:t>
            </a:r>
            <a:endParaRPr lang="en-US" altLang="en-GB" sz="2000"/>
          </a:p>
          <a:p>
            <a:r>
              <a:rPr lang="en-US" altLang="en-GB" sz="2000"/>
              <a:t>- Postauricular nodes</a:t>
            </a:r>
            <a:endParaRPr lang="en-US" altLang="en-GB" sz="2000"/>
          </a:p>
          <a:p>
            <a:r>
              <a:rPr lang="en-US" altLang="en-GB" sz="2000"/>
              <a:t>- Occipital nodes</a:t>
            </a:r>
            <a:endParaRPr lang="en-US" altLang="en-GB"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06450"/>
            <a:ext cx="10515600" cy="1325563"/>
          </a:xfrm>
        </p:spPr>
        <p:txBody>
          <a:bodyPr>
            <a:normAutofit fontScale="90000"/>
          </a:bodyPr>
          <a:p>
            <a:r>
              <a:rPr lang="en-US" altLang="en-GB" sz="3110"/>
              <a:t>Q4 - A 70 year old man has been complaining of worsening neck pain over many months, and has now developed shooting pains down his right arm. On examination, you note a loss of sensation over the supraclaviular fossa. Which dermatome does this area correspond with?</a:t>
            </a:r>
            <a:endParaRPr lang="en-US" altLang="en-GB" sz="311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01595"/>
            <a:ext cx="10515600" cy="3383280"/>
          </a:xfrm>
        </p:spPr>
        <p:txBody>
          <a:bodyPr/>
          <a:p>
            <a:pPr marL="514350" indent="-514350">
              <a:buFont typeface="+mj-lt"/>
              <a:buAutoNum type="alphaUcPeriod"/>
            </a:pPr>
            <a:r>
              <a:rPr lang="en-US" altLang="en-GB"/>
              <a:t>C2</a:t>
            </a:r>
            <a:endParaRPr lang="en-US" altLang="en-GB"/>
          </a:p>
          <a:p>
            <a:pPr marL="514350" indent="-514350">
              <a:buFont typeface="+mj-lt"/>
              <a:buAutoNum type="alphaUcPeriod"/>
            </a:pPr>
            <a:r>
              <a:rPr lang="en-US" altLang="en-GB"/>
              <a:t>C3</a:t>
            </a:r>
            <a:endParaRPr lang="en-US" altLang="en-GB"/>
          </a:p>
          <a:p>
            <a:pPr marL="514350" indent="-514350">
              <a:buFont typeface="+mj-lt"/>
              <a:buAutoNum type="alphaUcPeriod"/>
            </a:pPr>
            <a:r>
              <a:rPr lang="en-US" altLang="en-GB"/>
              <a:t>C4</a:t>
            </a:r>
            <a:endParaRPr lang="en-US" altLang="en-GB"/>
          </a:p>
          <a:p>
            <a:pPr marL="514350" indent="-514350">
              <a:buFont typeface="+mj-lt"/>
              <a:buAutoNum type="alphaUcPeriod"/>
            </a:pPr>
            <a:r>
              <a:rPr lang="en-US" altLang="en-GB"/>
              <a:t>C5</a:t>
            </a:r>
            <a:endParaRPr lang="en-US" altLang="en-GB"/>
          </a:p>
          <a:p>
            <a:pPr marL="514350" indent="-514350">
              <a:buFont typeface="+mj-lt"/>
              <a:buAutoNum type="alphaUcPeriod"/>
            </a:pPr>
            <a:r>
              <a:rPr lang="en-US" altLang="en-GB"/>
              <a:t>C6</a:t>
            </a:r>
            <a:endParaRPr lang="en-US" alt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GB"/>
              <a:t>Explanation</a:t>
            </a:r>
            <a:endParaRPr lang="en-US" alt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altLang="en-GB"/>
              <a:t>There is often significant overlap of dermatomes in clinical practice</a:t>
            </a:r>
            <a:endParaRPr lang="en-US" altLang="en-GB"/>
          </a:p>
          <a:p>
            <a:pPr lvl="0"/>
            <a:r>
              <a:rPr lang="en-US" altLang="en-GB"/>
              <a:t>A commonly used map is the ASIA chart, which describes each corresponding dermatome and myotome.</a:t>
            </a:r>
            <a:endParaRPr lang="en-US" altLang="en-GB"/>
          </a:p>
          <a:p>
            <a:pPr lvl="0"/>
            <a:r>
              <a:rPr lang="en-US" altLang="en-GB"/>
              <a:t>List also available on wikipedia</a:t>
            </a:r>
            <a:endParaRPr lang="en-US" altLang="en-GB"/>
          </a:p>
        </p:txBody>
      </p:sp>
      <p:pic>
        <p:nvPicPr>
          <p:cNvPr id="4" name="Picture 3" descr="776px-Asia_exam_workshee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2690" y="3238500"/>
            <a:ext cx="3801110" cy="29387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14830"/>
          </a:xfrm>
        </p:spPr>
        <p:txBody>
          <a:bodyPr>
            <a:normAutofit/>
          </a:bodyPr>
          <a:p>
            <a:r>
              <a:rPr lang="en-US" altLang="en-GB" sz="2800"/>
              <a:t>Q5 - You notice the elevated jugular venous pressure of a 63-year-old male patient who has presented with progressive bilateral leg swelling. You suspect right heart failure. What is the normal systolic pressure in the right ventricle?</a:t>
            </a:r>
            <a:endParaRPr lang="en-US" altLang="en-GB" sz="280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2438400"/>
            <a:ext cx="10515600" cy="3383280"/>
          </a:xfrm>
        </p:spPr>
        <p:txBody>
          <a:bodyPr/>
          <a:p>
            <a:pPr marL="514350" indent="-514350">
              <a:buFont typeface="+mj-lt"/>
              <a:buAutoNum type="alphaUcPeriod"/>
            </a:pPr>
            <a:r>
              <a:rPr lang="en-US" altLang="en-GB"/>
              <a:t>0-3 mmHg</a:t>
            </a:r>
            <a:endParaRPr lang="en-US" altLang="en-GB"/>
          </a:p>
          <a:p>
            <a:pPr marL="514350" indent="-514350">
              <a:buFont typeface="+mj-lt"/>
              <a:buAutoNum type="alphaUcPeriod"/>
            </a:pPr>
            <a:r>
              <a:rPr lang="en-US" altLang="en-GB"/>
              <a:t>8-10 mmHg</a:t>
            </a:r>
            <a:endParaRPr lang="en-US" altLang="en-GB"/>
          </a:p>
          <a:p>
            <a:pPr marL="514350" indent="-514350">
              <a:buFont typeface="+mj-lt"/>
              <a:buAutoNum type="alphaUcPeriod"/>
            </a:pPr>
            <a:r>
              <a:rPr lang="en-US" altLang="en-GB"/>
              <a:t>15-30 mmHg</a:t>
            </a:r>
            <a:endParaRPr lang="en-US" altLang="en-GB"/>
          </a:p>
          <a:p>
            <a:pPr marL="514350" indent="-514350">
              <a:buFont typeface="+mj-lt"/>
              <a:buAutoNum type="alphaUcPeriod"/>
            </a:pPr>
            <a:r>
              <a:rPr lang="en-US" altLang="en-GB"/>
              <a:t>80-120 mmHg</a:t>
            </a:r>
            <a:endParaRPr lang="en-US" altLang="en-GB"/>
          </a:p>
          <a:p>
            <a:pPr marL="514350" indent="-514350">
              <a:buFont typeface="+mj-lt"/>
              <a:buAutoNum type="alphaUcPeriod"/>
            </a:pPr>
            <a:r>
              <a:rPr lang="en-US" altLang="en-GB"/>
              <a:t>100-140 mmHg</a:t>
            </a:r>
            <a:endParaRPr lang="en-US" alt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GB"/>
              <a:t>Explanation</a:t>
            </a:r>
            <a:endParaRPr lang="en-US" altLang="en-GB"/>
          </a:p>
        </p:txBody>
      </p:sp>
      <p:pic>
        <p:nvPicPr>
          <p:cNvPr id="4" name="Content Placeholder 3" descr="1ded2291cdabecd393db628c129255ee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022350" y="1825625"/>
            <a:ext cx="4812030" cy="4351655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 altLang="en-GB"/>
              <a:t>The diagram shows normal pressures in each chamber</a:t>
            </a:r>
            <a:endParaRPr lang="en-US" altLang="en-GB"/>
          </a:p>
          <a:p>
            <a:endParaRPr lang="en-US" altLang="en-GB"/>
          </a:p>
          <a:p>
            <a:r>
              <a:rPr lang="en-US" altLang="en-GB"/>
              <a:t>Another diagram you should familiarise yourself with is Wiggers diagram</a:t>
            </a:r>
            <a:endParaRPr lang="en-US" alt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14830"/>
          </a:xfrm>
        </p:spPr>
        <p:txBody>
          <a:bodyPr>
            <a:normAutofit/>
          </a:bodyPr>
          <a:p>
            <a:r>
              <a:rPr lang="en-US" altLang="en-GB" sz="2800"/>
              <a:t>Q6 - A parent has brought their 2-year old daughter who had swallowed a coin. The X-ray shows a hyperdense foreign body lodged in the proximal oesophagus in the neck. What structure contributes to the narrowing at this level?</a:t>
            </a:r>
            <a:endParaRPr lang="en-US" altLang="en-GB" sz="2800"/>
          </a:p>
        </p:txBody>
      </p:sp>
      <p:sp>
        <p:nvSpPr>
          <p:cNvPr id="6" name="Text Box 5"/>
          <p:cNvSpPr txBox="1"/>
          <p:nvPr/>
        </p:nvSpPr>
        <p:spPr>
          <a:xfrm>
            <a:off x="838200" y="2254885"/>
            <a:ext cx="10904855" cy="23482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altLang="en-GB" sz="2400"/>
              <a:t>Cricopharyngeus muscle</a:t>
            </a:r>
            <a:endParaRPr lang="en-US" altLang="en-GB" sz="240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altLang="en-GB" sz="2400">
                <a:sym typeface="+mn-ea"/>
              </a:rPr>
              <a:t>Cricoid cartilage</a:t>
            </a:r>
            <a:endParaRPr lang="en-US" altLang="en-GB" sz="2400">
              <a:sym typeface="+mn-ea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altLang="en-GB" sz="2400">
                <a:sym typeface="+mn-ea"/>
              </a:rPr>
              <a:t>Lordosis of the cervical spine</a:t>
            </a:r>
            <a:endParaRPr lang="en-US" altLang="en-GB" sz="2400">
              <a:sym typeface="+mn-ea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altLang="en-GB" sz="2400"/>
              <a:t>Thyroid gland</a:t>
            </a:r>
            <a:endParaRPr lang="en-US" altLang="en-GB" sz="240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altLang="en-GB" sz="2400"/>
              <a:t>Tracheal rings</a:t>
            </a:r>
            <a:endParaRPr lang="en-US" altLang="en-GB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GB"/>
              <a:t>Explanation</a:t>
            </a:r>
            <a:endParaRPr lang="en-US" alt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p>
            <a:r>
              <a:rPr lang="en-US" altLang="en-GB"/>
              <a:t>The 3 narrowest points of the oesophagus (where foreign bodies most commonly lodge) are:</a:t>
            </a:r>
            <a:endParaRPr lang="en-US" altLang="en-GB"/>
          </a:p>
          <a:p>
            <a:pPr lvl="1">
              <a:buFont typeface="Wingdings" panose="05000000000000000000" charset="0"/>
              <a:buChar char="§"/>
            </a:pPr>
            <a:r>
              <a:rPr lang="en-US" altLang="en-GB"/>
              <a:t>Upper oesophageal sphincter controlled by the </a:t>
            </a:r>
            <a:r>
              <a:rPr lang="en-US" altLang="en-GB" i="1"/>
              <a:t>cricopharyngeus</a:t>
            </a:r>
            <a:r>
              <a:rPr lang="en-US" altLang="en-GB"/>
              <a:t> muscle</a:t>
            </a:r>
            <a:endParaRPr lang="en-US" altLang="en-GB"/>
          </a:p>
          <a:p>
            <a:pPr lvl="1">
              <a:buFont typeface="Wingdings" panose="05000000000000000000" charset="0"/>
              <a:buChar char="§"/>
            </a:pPr>
            <a:r>
              <a:rPr lang="en-US" altLang="en-GB"/>
              <a:t>Mid-oesophagus where the </a:t>
            </a:r>
            <a:r>
              <a:rPr lang="en-US" altLang="en-GB" i="1"/>
              <a:t>aortic arch</a:t>
            </a:r>
            <a:r>
              <a:rPr lang="en-US" altLang="en-GB"/>
              <a:t> indents</a:t>
            </a:r>
            <a:endParaRPr lang="en-US" altLang="en-GB"/>
          </a:p>
          <a:p>
            <a:pPr lvl="1">
              <a:buFont typeface="Wingdings" panose="05000000000000000000" charset="0"/>
              <a:buChar char="§"/>
            </a:pPr>
            <a:r>
              <a:rPr lang="en-US" altLang="en-GB"/>
              <a:t>Lower oesophageal junction where there is a physiological sphincter</a:t>
            </a:r>
            <a:endParaRPr lang="en-US" altLang="en-GB"/>
          </a:p>
          <a:p>
            <a:pPr lvl="1">
              <a:buFont typeface="Wingdings" panose="05000000000000000000" charset="0"/>
              <a:buChar char="§"/>
            </a:pPr>
            <a:endParaRPr lang="en-US" altLang="en-GB"/>
          </a:p>
          <a:p>
            <a:pPr lvl="0">
              <a:buFont typeface="Arial" panose="020B0604020202020204" pitchFamily="34" charset="0"/>
              <a:buChar char="•"/>
            </a:pPr>
            <a:r>
              <a:rPr lang="en-US" altLang="en-GB"/>
              <a:t>Note: The other narrowing in the gut to look for foreign bodies is the ileocaecal valve</a:t>
            </a:r>
            <a:endParaRPr lang="en-US" alt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66595"/>
          </a:xfrm>
        </p:spPr>
        <p:txBody>
          <a:bodyPr>
            <a:normAutofit/>
          </a:bodyPr>
          <a:p>
            <a:r>
              <a:rPr lang="en-US" altLang="en-GB" sz="3110"/>
              <a:t>Q7 - A 33-year old male presents to you with a neck lump, constantly feeling hot despite it being late fall and mild tachycardia. You suspect thyrotoxicosis. Which of the following statements regarding thyroid hormone is true?</a:t>
            </a:r>
            <a:endParaRPr lang="en-US" altLang="en-GB" sz="311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39060"/>
            <a:ext cx="10515600" cy="3481070"/>
          </a:xfrm>
        </p:spPr>
        <p:txBody>
          <a:bodyPr/>
          <a:p>
            <a:pPr marL="514350" indent="-514350">
              <a:buFont typeface="+mj-lt"/>
              <a:buAutoNum type="alphaUcPeriod"/>
            </a:pPr>
            <a:r>
              <a:rPr lang="en-US" altLang="en-GB"/>
              <a:t>Thyroxine (T4) is more hormonally active than triiodothyronine (T3)</a:t>
            </a:r>
            <a:endParaRPr lang="en-US" altLang="en-GB"/>
          </a:p>
          <a:p>
            <a:pPr marL="514350" indent="-514350">
              <a:buFont typeface="+mj-lt"/>
              <a:buAutoNum type="alphaUcPeriod"/>
            </a:pPr>
            <a:r>
              <a:rPr lang="en-US" altLang="en-GB"/>
              <a:t>T4 is synthesised from T3 in the thyroid gland</a:t>
            </a:r>
            <a:endParaRPr lang="en-US" altLang="en-GB"/>
          </a:p>
          <a:p>
            <a:pPr marL="514350" indent="-514350">
              <a:buFont typeface="+mj-lt"/>
              <a:buAutoNum type="alphaUcPeriod"/>
            </a:pPr>
            <a:r>
              <a:rPr lang="en-US" altLang="en-GB"/>
              <a:t>Propranolol blocks conversion of T4 to T3 in blood</a:t>
            </a:r>
            <a:endParaRPr lang="en-US" altLang="en-GB"/>
          </a:p>
          <a:p>
            <a:pPr marL="514350" indent="-514350">
              <a:buFont typeface="+mj-lt"/>
              <a:buAutoNum type="alphaUcPeriod"/>
            </a:pPr>
            <a:r>
              <a:rPr lang="en-US" altLang="en-GB"/>
              <a:t>Thyroid-stimulating hormone is secreted by the posterior pituitary gland</a:t>
            </a:r>
            <a:endParaRPr lang="en-US" altLang="en-GB"/>
          </a:p>
          <a:p>
            <a:pPr marL="514350" indent="-514350">
              <a:buFont typeface="+mj-lt"/>
              <a:buAutoNum type="alphaUcPeriod"/>
            </a:pPr>
            <a:r>
              <a:rPr lang="en-US" altLang="en-GB"/>
              <a:t>Thyroid hormones exert their cellular effects via tyrosine kinase receptors</a:t>
            </a:r>
            <a:endParaRPr lang="en-US" alt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GB"/>
              <a:t>Explanation</a:t>
            </a:r>
            <a:endParaRPr lang="en-US" alt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GB"/>
              <a:t>T3 and T4 are both active hormones, but T3 is much more effective, but has a shorter half-life</a:t>
            </a:r>
            <a:endParaRPr lang="en-US" altLang="en-GB"/>
          </a:p>
          <a:p>
            <a:r>
              <a:rPr lang="en-US" altLang="en-GB"/>
              <a:t>T4 is synthesised from 2 T2s, and T3 is synthesised from T2+T1</a:t>
            </a:r>
            <a:endParaRPr lang="en-US" altLang="en-GB"/>
          </a:p>
          <a:p>
            <a:r>
              <a:rPr lang="en-US" altLang="en-GB"/>
              <a:t>Propranolol in thyrotoxicosis has many effects, including blocking T4 to T3 conversion in plasma</a:t>
            </a:r>
            <a:endParaRPr lang="en-US" altLang="en-GB"/>
          </a:p>
          <a:p>
            <a:r>
              <a:rPr lang="en-US" altLang="en-GB"/>
              <a:t>TSH is secreted by anterior pituitary gland</a:t>
            </a:r>
            <a:endParaRPr lang="en-US" altLang="en-GB"/>
          </a:p>
          <a:p>
            <a:r>
              <a:rPr lang="en-US" altLang="en-GB"/>
              <a:t>Thyroid hormones are made of tyrosine, but act on cells via nuclear receptors</a:t>
            </a:r>
            <a:endParaRPr lang="en-US" alt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62305"/>
            <a:ext cx="10515600" cy="1814830"/>
          </a:xfrm>
        </p:spPr>
        <p:txBody>
          <a:bodyPr>
            <a:normAutofit/>
          </a:bodyPr>
          <a:p>
            <a:r>
              <a:rPr lang="en-US" altLang="en-GB" sz="2800"/>
              <a:t>Q8 - A patient reports abdominal pain and yellow discoloration of the eyes and skin after being started on an antibiotic for a chest infection. Which of the following is the likely antibiotic?</a:t>
            </a:r>
            <a:endParaRPr lang="en-US" altLang="en-GB" sz="2800"/>
          </a:p>
        </p:txBody>
      </p:sp>
      <p:sp>
        <p:nvSpPr>
          <p:cNvPr id="6" name="Text Box 5"/>
          <p:cNvSpPr txBox="1"/>
          <p:nvPr/>
        </p:nvSpPr>
        <p:spPr>
          <a:xfrm>
            <a:off x="838200" y="2772410"/>
            <a:ext cx="10904855" cy="23482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altLang="en-GB" sz="2400"/>
              <a:t>Amoxicillin</a:t>
            </a:r>
            <a:endParaRPr lang="en-US" altLang="en-GB" sz="240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altLang="en-GB" sz="2400"/>
              <a:t>Co-amoxiclav</a:t>
            </a:r>
            <a:endParaRPr lang="en-US" altLang="en-GB" sz="240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altLang="en-GB" sz="2400"/>
              <a:t>Clarithromycin</a:t>
            </a:r>
            <a:endParaRPr lang="en-US" altLang="en-GB" sz="240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altLang="en-GB" sz="2400"/>
              <a:t>Doxycycline</a:t>
            </a:r>
            <a:endParaRPr lang="en-US" altLang="en-GB" sz="240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altLang="en-GB" sz="2400"/>
              <a:t>Chloramphenicol</a:t>
            </a:r>
            <a:endParaRPr lang="en-US" altLang="en-GB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GB"/>
              <a:t>Explanation</a:t>
            </a:r>
            <a:endParaRPr lang="en-US" alt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GB"/>
              <a:t>Co-amoxiclav is known to cause cholestatic jaundice</a:t>
            </a:r>
            <a:endParaRPr lang="en-US" altLang="en-GB"/>
          </a:p>
          <a:p>
            <a:pPr lvl="1"/>
            <a:r>
              <a:rPr lang="en-US" altLang="en-GB"/>
              <a:t>Erythromycin is also known to cause this, but not clarithromycin</a:t>
            </a:r>
            <a:endParaRPr lang="en-US" altLang="en-GB"/>
          </a:p>
          <a:p>
            <a:endParaRPr lang="en-US" altLang="en-GB"/>
          </a:p>
          <a:p>
            <a:r>
              <a:rPr lang="en-US" altLang="en-GB"/>
              <a:t>Doxycycline is known to cause yellowing of the teeth, especially in children &lt;8 years old.</a:t>
            </a:r>
            <a:endParaRPr lang="en-US" altLang="en-GB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62305"/>
            <a:ext cx="10515600" cy="2428240"/>
          </a:xfrm>
        </p:spPr>
        <p:txBody>
          <a:bodyPr>
            <a:noAutofit/>
          </a:bodyPr>
          <a:p>
            <a:r>
              <a:rPr lang="en-US" altLang="en-GB" sz="2800"/>
              <a:t>Q9 - A 19-year-old female student presents to you with a sore throat and fever for 2 weeks. She has just started dating a fellow student at her college. Examination reveals bilateral cervical lymphadenopathy and hepatosplenomegaly. What is the likely causative organism?</a:t>
            </a:r>
            <a:endParaRPr lang="en-US" altLang="en-GB" sz="2800"/>
          </a:p>
        </p:txBody>
      </p:sp>
      <p:sp>
        <p:nvSpPr>
          <p:cNvPr id="6" name="Text Box 5"/>
          <p:cNvSpPr txBox="1"/>
          <p:nvPr/>
        </p:nvSpPr>
        <p:spPr>
          <a:xfrm>
            <a:off x="838200" y="2772410"/>
            <a:ext cx="109048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endParaRPr lang="en-US" altLang="en-GB" sz="2400"/>
          </a:p>
        </p:txBody>
      </p:sp>
      <p:sp>
        <p:nvSpPr>
          <p:cNvPr id="3" name="Text Box 2"/>
          <p:cNvSpPr txBox="1"/>
          <p:nvPr/>
        </p:nvSpPr>
        <p:spPr>
          <a:xfrm>
            <a:off x="838200" y="3319145"/>
            <a:ext cx="10904855" cy="23482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altLang="en-GB" sz="2400"/>
              <a:t>Human immunodeficiency virus (HIV)</a:t>
            </a:r>
            <a:endParaRPr lang="en-US" altLang="en-GB" sz="240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altLang="en-GB" sz="2400"/>
              <a:t>Hepatitis B</a:t>
            </a:r>
            <a:endParaRPr lang="en-US" altLang="en-GB" sz="240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altLang="en-GB" sz="2400"/>
              <a:t>Hepatitis C</a:t>
            </a:r>
            <a:endParaRPr lang="en-US" altLang="en-GB" sz="240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altLang="en-GB" sz="2400"/>
              <a:t>Epstein-barr virus</a:t>
            </a:r>
            <a:endParaRPr lang="en-US" altLang="en-GB" sz="240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altLang="en-GB" sz="2400"/>
              <a:t>Cytomegalovirus</a:t>
            </a:r>
            <a:endParaRPr lang="en-US" altLang="en-GB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GB"/>
              <a:t>Explanation</a:t>
            </a:r>
            <a:endParaRPr lang="en-US" alt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en-GB"/>
              <a:t>The clinical picture suggests infectious mononucleosis</a:t>
            </a:r>
            <a:endParaRPr lang="en-US" altLang="en-GB"/>
          </a:p>
          <a:p>
            <a:r>
              <a:rPr lang="en-US" altLang="en-GB"/>
              <a:t>Caused by EBV (aka human herpesvirus 4)</a:t>
            </a:r>
            <a:endParaRPr lang="en-US" altLang="en-GB"/>
          </a:p>
          <a:p>
            <a:r>
              <a:rPr lang="en-US" altLang="en-GB"/>
              <a:t>IM commonly affects young adults and demonstrates more classical features of cervical/axillary lymphadenopathy and hepatosplenomegaly</a:t>
            </a:r>
            <a:endParaRPr lang="en-US" altLang="en-GB"/>
          </a:p>
          <a:p>
            <a:endParaRPr lang="en-US" altLang="en-GB"/>
          </a:p>
          <a:p>
            <a:r>
              <a:rPr lang="en-US" altLang="en-GB"/>
              <a:t>Treatment is supportive, and using amoxicillin classically causes a rash</a:t>
            </a:r>
            <a:endParaRPr lang="en-US" altLang="en-GB"/>
          </a:p>
          <a:p>
            <a:r>
              <a:rPr lang="en-US" altLang="en-GB"/>
              <a:t>Be mindful of splenic rupture, especially with trauma</a:t>
            </a:r>
            <a:endParaRPr lang="en-US" alt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5842</Words>
  <Application>WPS Presentation</Application>
  <PresentationFormat>Widescreen</PresentationFormat>
  <Paragraphs>160</Paragraphs>
  <Slides>21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Arial</vt:lpstr>
      <vt:lpstr>SimSun</vt:lpstr>
      <vt:lpstr>Wingdings</vt:lpstr>
      <vt:lpstr>Wingdings</vt:lpstr>
      <vt:lpstr>Calibri Light</vt:lpstr>
      <vt:lpstr>Calibri</vt:lpstr>
      <vt:lpstr>Microsoft YaHei</vt:lpstr>
      <vt:lpstr>Arial Unicode MS</vt:lpstr>
      <vt:lpstr>Office Theme</vt:lpstr>
      <vt:lpstr>Paint.Picture</vt:lpstr>
      <vt:lpstr>Test Your Knowledge!</vt:lpstr>
      <vt:lpstr>FRCEM Primary</vt:lpstr>
      <vt:lpstr>PowerPoint 演示文稿</vt:lpstr>
      <vt:lpstr>Q1 - A 25 year old presents after a skateboarding injury, where he had struck his right shoulder. On X-ray you find a displaced fracture of the clavicle and an incidental finding of a cervical rib. On examination, you note that at times when he rotates his head to look right, he has a pale, cold right hand with prolonged capillary refill time of the fingers. Which vessel is likely to be compressed?</vt:lpstr>
      <vt:lpstr>Explanation</vt:lpstr>
      <vt:lpstr>Q2 - You are in resus managing a 23-year old female with a supraventricular tachycardia (SVT). Adenosine is being prepared, whil you attempt a carotid sinus massage. At which level is the carotid sinus typically located?</vt:lpstr>
      <vt:lpstr>Explanation</vt:lpstr>
      <vt:lpstr>Q2 - You are in resus managing a 23-year old female with a supraventricular tachycardia (SVT). Adenosine is being prepared, whil you attempt a carotid sinus massage. At which level is the carotid sinus typically located?</vt:lpstr>
      <vt:lpstr>Explanation</vt:lpstr>
      <vt:lpstr>Q3 - A 70 year old man has been complaining of worsening neck pain over many months, and has now developed shooting pains down his right arm. On examination, you note a loss of sensation over the supraclaviular fossa. Which dermatome does this area correspond with?</vt:lpstr>
      <vt:lpstr>Explanation</vt:lpstr>
      <vt:lpstr>Q4 - You notice the elevated jugular venous pressure of a 63-year-old male patient who has presented with progressive bilateral leg swelling. You suspect right heart failure. What is the normal systolic pressure in the right ventricle?</vt:lpstr>
      <vt:lpstr>Explanation</vt:lpstr>
      <vt:lpstr>Q5 - A parent has brought their 2-year old daughter who had swallowed a coin. The X-ray shows a hyperdense foreign body lodged in the proximal oesophagus in the neck. What structure contributes to the narrowing at this level?</vt:lpstr>
      <vt:lpstr>Explanation</vt:lpstr>
      <vt:lpstr>Q6 - A 33-year old male presents to you with a neck lump, constantly feeling hot despite it being late fall and mild tachycardia. You suspect thyrotoxicosis. Which of the following statements regarding thyroid hormone is true?</vt:lpstr>
      <vt:lpstr>Explanation</vt:lpstr>
      <vt:lpstr>Q7 - A patient reports abdominal pain and yellow discoloration of the eyes and skin after being started on an antibiotic for a chest infection. Which of the following is the likely antibiotic?</vt:lpstr>
      <vt:lpstr>Explanation</vt:lpstr>
      <vt:lpstr>Q8 - </vt:lpstr>
      <vt:lpstr>Explanation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Your Knowledge!</dc:title>
  <dc:creator/>
  <cp:lastModifiedBy>User</cp:lastModifiedBy>
  <cp:revision>27</cp:revision>
  <dcterms:created xsi:type="dcterms:W3CDTF">2020-09-09T13:52:00Z</dcterms:created>
  <dcterms:modified xsi:type="dcterms:W3CDTF">2020-10-20T10:59:16Z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2057-11.2.0.9684</vt:lpwstr>
  </property>
</Properties>
</file>