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7" r:id="rId3"/>
    <p:sldId id="258" r:id="rId4"/>
    <p:sldId id="260" r:id="rId5"/>
    <p:sldId id="262" r:id="rId6"/>
    <p:sldId id="263" r:id="rId7"/>
    <p:sldId id="264" r:id="rId8"/>
    <p:sldId id="265" r:id="rId9"/>
    <p:sldId id="261"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9" r:id="rId43"/>
    <p:sldId id="298" r:id="rId44"/>
    <p:sldId id="300" r:id="rId45"/>
    <p:sldId id="301" r:id="rId46"/>
    <p:sldId id="302" r:id="rId47"/>
    <p:sldId id="303"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11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D48142-6A4F-435A-98FB-888A94DB921D}" type="datetimeFigureOut">
              <a:rPr lang="en-GB" smtClean="0"/>
              <a:t>08/10/2020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E5549F8-B34A-4863-B441-298266E64F8E}" type="slidenum">
              <a:rPr lang="en-GB" smtClean="0"/>
              <a:t>‹#›</a:t>
            </a:fld>
            <a:endParaRPr lang="en-GB"/>
          </a:p>
        </p:txBody>
      </p:sp>
    </p:spTree>
    <p:extLst>
      <p:ext uri="{BB962C8B-B14F-4D97-AF65-F5344CB8AC3E}">
        <p14:creationId xmlns:p14="http://schemas.microsoft.com/office/powerpoint/2010/main" val="26061087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E5549F8-B34A-4863-B441-298266E64F8E}" type="slidenum">
              <a:rPr lang="en-GB" smtClean="0"/>
              <a:t>1</a:t>
            </a:fld>
            <a:endParaRPr lang="en-GB"/>
          </a:p>
        </p:txBody>
      </p:sp>
    </p:spTree>
    <p:extLst>
      <p:ext uri="{BB962C8B-B14F-4D97-AF65-F5344CB8AC3E}">
        <p14:creationId xmlns:p14="http://schemas.microsoft.com/office/powerpoint/2010/main" val="3047579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E5549F8-B34A-4863-B441-298266E64F8E}" type="slidenum">
              <a:rPr lang="en-GB" smtClean="0"/>
              <a:t>17</a:t>
            </a:fld>
            <a:endParaRPr lang="en-GB"/>
          </a:p>
        </p:txBody>
      </p:sp>
    </p:spTree>
    <p:extLst>
      <p:ext uri="{BB962C8B-B14F-4D97-AF65-F5344CB8AC3E}">
        <p14:creationId xmlns:p14="http://schemas.microsoft.com/office/powerpoint/2010/main" val="3800275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E5549F8-B34A-4863-B441-298266E64F8E}" type="slidenum">
              <a:rPr lang="en-GB" smtClean="0"/>
              <a:t>18</a:t>
            </a:fld>
            <a:endParaRPr lang="en-GB"/>
          </a:p>
        </p:txBody>
      </p:sp>
    </p:spTree>
    <p:extLst>
      <p:ext uri="{BB962C8B-B14F-4D97-AF65-F5344CB8AC3E}">
        <p14:creationId xmlns:p14="http://schemas.microsoft.com/office/powerpoint/2010/main" val="20524418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541CE94D-22E8-4119-A5D7-3B02CD1952E1}" type="datetimeFigureOut">
              <a:rPr lang="en-GB" smtClean="0"/>
              <a:t>08/10/2020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3543455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41CE94D-22E8-4119-A5D7-3B02CD1952E1}" type="datetimeFigureOut">
              <a:rPr lang="en-GB" smtClean="0"/>
              <a:t>08/10/2020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2607198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1CE94D-22E8-4119-A5D7-3B02CD1952E1}" type="datetimeFigureOut">
              <a:rPr lang="en-GB" smtClean="0"/>
              <a:t>08/10/2020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1236149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541CE94D-22E8-4119-A5D7-3B02CD1952E1}" type="datetimeFigureOut">
              <a:rPr lang="en-GB" smtClean="0"/>
              <a:t>08/10/2020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2095477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541CE94D-22E8-4119-A5D7-3B02CD1952E1}" type="datetimeFigureOut">
              <a:rPr lang="en-GB" smtClean="0"/>
              <a:t>08/10/2020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680416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541CE94D-22E8-4119-A5D7-3B02CD1952E1}" type="datetimeFigureOut">
              <a:rPr lang="en-GB" smtClean="0"/>
              <a:t>08/10/2020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211411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1CE94D-22E8-4119-A5D7-3B02CD1952E1}" type="datetimeFigureOut">
              <a:rPr lang="en-GB" smtClean="0"/>
              <a:t>08/10/2020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36232989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1CE94D-22E8-4119-A5D7-3B02CD1952E1}" type="datetimeFigureOut">
              <a:rPr lang="en-GB" smtClean="0"/>
              <a:t>08/10/2020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2645741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1CE94D-22E8-4119-A5D7-3B02CD1952E1}" type="datetimeFigureOut">
              <a:rPr lang="en-GB" smtClean="0"/>
              <a:t>08/10/2020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3344953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41CE94D-22E8-4119-A5D7-3B02CD1952E1}" type="datetimeFigureOut">
              <a:rPr lang="en-GB" smtClean="0"/>
              <a:t>08/10/2020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42310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541CE94D-22E8-4119-A5D7-3B02CD1952E1}" type="datetimeFigureOut">
              <a:rPr lang="en-GB" smtClean="0"/>
              <a:t>08/10/2020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ADE1D72-3E0C-4138-853E-4C3BB65B6080}" type="slidenum">
              <a:rPr lang="en-GB" smtClean="0"/>
              <a:t>‹#›</a:t>
            </a:fld>
            <a:endParaRPr lang="en-GB"/>
          </a:p>
        </p:txBody>
      </p:sp>
    </p:spTree>
    <p:extLst>
      <p:ext uri="{BB962C8B-B14F-4D97-AF65-F5344CB8AC3E}">
        <p14:creationId xmlns:p14="http://schemas.microsoft.com/office/powerpoint/2010/main" val="2470960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1CE94D-22E8-4119-A5D7-3B02CD1952E1}" type="datetimeFigureOut">
              <a:rPr lang="en-GB" smtClean="0"/>
              <a:t>08/10/2020</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DE1D72-3E0C-4138-853E-4C3BB65B6080}" type="slidenum">
              <a:rPr lang="en-GB" smtClean="0"/>
              <a:t>‹#›</a:t>
            </a:fld>
            <a:endParaRPr lang="en-GB"/>
          </a:p>
        </p:txBody>
      </p:sp>
    </p:spTree>
    <p:extLst>
      <p:ext uri="{BB962C8B-B14F-4D97-AF65-F5344CB8AC3E}">
        <p14:creationId xmlns:p14="http://schemas.microsoft.com/office/powerpoint/2010/main" val="2505152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75656" y="1844824"/>
            <a:ext cx="7844408" cy="1584176"/>
          </a:xfrm>
        </p:spPr>
        <p:txBody>
          <a:bodyPr/>
          <a:lstStyle/>
          <a:p>
            <a:r>
              <a:rPr lang="en-GB" dirty="0"/>
              <a:t>DEMENTIA AND DELIRIUM</a:t>
            </a:r>
          </a:p>
        </p:txBody>
      </p:sp>
      <p:sp>
        <p:nvSpPr>
          <p:cNvPr id="3" name="Subtitle 2"/>
          <p:cNvSpPr>
            <a:spLocks noGrp="1"/>
          </p:cNvSpPr>
          <p:nvPr>
            <p:ph type="subTitle" idx="1"/>
          </p:nvPr>
        </p:nvSpPr>
        <p:spPr/>
        <p:txBody>
          <a:bodyPr/>
          <a:lstStyle/>
          <a:p>
            <a:r>
              <a:rPr lang="en-GB" dirty="0"/>
              <a:t>Dr Fiona McDowall.</a:t>
            </a:r>
          </a:p>
          <a:p>
            <a:r>
              <a:rPr lang="en-GB" dirty="0"/>
              <a:t>Consultant old age psychiatrist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260648"/>
            <a:ext cx="5429250" cy="1208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34947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DEMENTIAS</a:t>
            </a:r>
          </a:p>
        </p:txBody>
      </p:sp>
      <p:sp>
        <p:nvSpPr>
          <p:cNvPr id="3" name="Content Placeholder 2"/>
          <p:cNvSpPr>
            <a:spLocks noGrp="1"/>
          </p:cNvSpPr>
          <p:nvPr>
            <p:ph idx="1"/>
          </p:nvPr>
        </p:nvSpPr>
        <p:spPr/>
        <p:txBody>
          <a:bodyPr/>
          <a:lstStyle/>
          <a:p>
            <a:r>
              <a:rPr lang="en-GB" dirty="0"/>
              <a:t>What is dementia</a:t>
            </a:r>
          </a:p>
          <a:p>
            <a:r>
              <a:rPr lang="en-GB" dirty="0"/>
              <a:t>Demographics</a:t>
            </a:r>
          </a:p>
          <a:p>
            <a:r>
              <a:rPr lang="en-GB" dirty="0"/>
              <a:t>Clinical features</a:t>
            </a:r>
          </a:p>
          <a:p>
            <a:r>
              <a:rPr lang="en-GB" dirty="0"/>
              <a:t>Types of dementia</a:t>
            </a:r>
          </a:p>
          <a:p>
            <a:r>
              <a:rPr lang="en-GB" dirty="0"/>
              <a:t>Pathology</a:t>
            </a:r>
          </a:p>
          <a:p>
            <a:r>
              <a:rPr lang="en-GB" dirty="0"/>
              <a:t>Diagnosis</a:t>
            </a:r>
          </a:p>
          <a:p>
            <a:r>
              <a:rPr lang="en-GB" dirty="0"/>
              <a:t>Treatment</a:t>
            </a:r>
          </a:p>
        </p:txBody>
      </p:sp>
    </p:spTree>
    <p:extLst>
      <p:ext uri="{BB962C8B-B14F-4D97-AF65-F5344CB8AC3E}">
        <p14:creationId xmlns:p14="http://schemas.microsoft.com/office/powerpoint/2010/main" val="3807508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What is dementia</a:t>
            </a:r>
          </a:p>
        </p:txBody>
      </p:sp>
      <p:sp>
        <p:nvSpPr>
          <p:cNvPr id="3" name="Content Placeholder 2"/>
          <p:cNvSpPr>
            <a:spLocks noGrp="1"/>
          </p:cNvSpPr>
          <p:nvPr>
            <p:ph idx="1"/>
          </p:nvPr>
        </p:nvSpPr>
        <p:spPr/>
        <p:txBody>
          <a:bodyPr>
            <a:normAutofit fontScale="85000" lnSpcReduction="20000"/>
          </a:bodyPr>
          <a:lstStyle/>
          <a:p>
            <a:endParaRPr lang="en-GB" dirty="0"/>
          </a:p>
          <a:p>
            <a:endParaRPr lang="en-GB" dirty="0"/>
          </a:p>
          <a:p>
            <a:r>
              <a:rPr lang="en-GB" b="1" dirty="0"/>
              <a:t>Dementia is a clinical term describing a symptom complex characterised by a decline from previously maintained intellectual function </a:t>
            </a:r>
            <a:endParaRPr lang="en-GB" dirty="0"/>
          </a:p>
          <a:p>
            <a:pPr marL="0" indent="0">
              <a:buNone/>
            </a:pPr>
            <a:r>
              <a:rPr lang="en-GB" dirty="0"/>
              <a:t>•</a:t>
            </a:r>
            <a:r>
              <a:rPr lang="en-GB" b="1" dirty="0"/>
              <a:t>It occurs in clear consciousness </a:t>
            </a:r>
            <a:endParaRPr lang="en-GB" dirty="0"/>
          </a:p>
          <a:p>
            <a:pPr marL="0" indent="0">
              <a:buNone/>
            </a:pPr>
            <a:r>
              <a:rPr lang="en-GB" dirty="0"/>
              <a:t>•</a:t>
            </a:r>
            <a:r>
              <a:rPr lang="en-GB" b="1" dirty="0"/>
              <a:t>Decline affects more than one higher cortical function </a:t>
            </a:r>
            <a:endParaRPr lang="en-GB" dirty="0"/>
          </a:p>
          <a:p>
            <a:pPr marL="0" indent="0">
              <a:buNone/>
            </a:pPr>
            <a:r>
              <a:rPr lang="en-GB" dirty="0"/>
              <a:t>•</a:t>
            </a:r>
            <a:r>
              <a:rPr lang="en-GB" b="1" dirty="0"/>
              <a:t>Affects memory, behaviour, personality, judgment, attention, spatial relations, language, abstract thought, other executive functions such as planning and social judgement </a:t>
            </a:r>
            <a:endParaRPr lang="en-GB" dirty="0"/>
          </a:p>
          <a:p>
            <a:endParaRPr lang="en-GB" dirty="0"/>
          </a:p>
        </p:txBody>
      </p:sp>
    </p:spTree>
    <p:extLst>
      <p:ext uri="{BB962C8B-B14F-4D97-AF65-F5344CB8AC3E}">
        <p14:creationId xmlns:p14="http://schemas.microsoft.com/office/powerpoint/2010/main" val="4203575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Demographics</a:t>
            </a:r>
          </a:p>
        </p:txBody>
      </p:sp>
      <p:sp>
        <p:nvSpPr>
          <p:cNvPr id="3" name="Content Placeholder 2"/>
          <p:cNvSpPr>
            <a:spLocks noGrp="1"/>
          </p:cNvSpPr>
          <p:nvPr>
            <p:ph idx="1"/>
          </p:nvPr>
        </p:nvSpPr>
        <p:spPr/>
        <p:txBody>
          <a:bodyPr>
            <a:normAutofit lnSpcReduction="10000"/>
          </a:bodyPr>
          <a:lstStyle/>
          <a:p>
            <a:endParaRPr lang="en-GB" dirty="0"/>
          </a:p>
          <a:p>
            <a:r>
              <a:rPr lang="en-GB" b="1" dirty="0"/>
              <a:t>&gt;65 population has increased x4 since start of century </a:t>
            </a:r>
            <a:endParaRPr lang="en-GB" dirty="0"/>
          </a:p>
          <a:p>
            <a:r>
              <a:rPr lang="en-GB" b="1" dirty="0"/>
              <a:t>18% of the population now &gt; 65 years old </a:t>
            </a:r>
            <a:endParaRPr lang="en-GB" dirty="0"/>
          </a:p>
          <a:p>
            <a:r>
              <a:rPr lang="en-GB" b="1" dirty="0"/>
              <a:t>Dementia affects 5% of those &gt; 65 </a:t>
            </a:r>
            <a:endParaRPr lang="en-GB" dirty="0"/>
          </a:p>
          <a:p>
            <a:pPr marL="0" indent="0">
              <a:buNone/>
            </a:pPr>
            <a:r>
              <a:rPr lang="en-GB" b="1" dirty="0"/>
              <a:t>20% of those &gt; 80 </a:t>
            </a:r>
          </a:p>
          <a:p>
            <a:r>
              <a:rPr lang="en-GB" b="1" dirty="0"/>
              <a:t>Currently the leading cause of death in UK</a:t>
            </a:r>
          </a:p>
          <a:p>
            <a:r>
              <a:rPr lang="en-GB" b="1" dirty="0"/>
              <a:t>Globally rise to 132 million by 2050</a:t>
            </a:r>
          </a:p>
          <a:p>
            <a:endParaRPr lang="en-GB" dirty="0"/>
          </a:p>
        </p:txBody>
      </p:sp>
    </p:spTree>
    <p:extLst>
      <p:ext uri="{BB962C8B-B14F-4D97-AF65-F5344CB8AC3E}">
        <p14:creationId xmlns:p14="http://schemas.microsoft.com/office/powerpoint/2010/main" val="41342290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Types of dementia</a:t>
            </a:r>
          </a:p>
        </p:txBody>
      </p:sp>
      <p:sp>
        <p:nvSpPr>
          <p:cNvPr id="3" name="Content Placeholder 2"/>
          <p:cNvSpPr>
            <a:spLocks noGrp="1"/>
          </p:cNvSpPr>
          <p:nvPr>
            <p:ph idx="1"/>
          </p:nvPr>
        </p:nvSpPr>
        <p:spPr/>
        <p:txBody>
          <a:bodyPr/>
          <a:lstStyle/>
          <a:p>
            <a:endParaRPr lang="en-GB" dirty="0"/>
          </a:p>
          <a:p>
            <a:endParaRPr lang="en-GB" dirty="0"/>
          </a:p>
          <a:p>
            <a:pPr marL="0" indent="0">
              <a:buNone/>
            </a:pPr>
            <a:r>
              <a:rPr lang="en-GB" dirty="0"/>
              <a:t>• </a:t>
            </a:r>
            <a:r>
              <a:rPr lang="en-GB" b="1" dirty="0"/>
              <a:t>Alzheimer’s Disease </a:t>
            </a:r>
            <a:endParaRPr lang="en-GB" dirty="0"/>
          </a:p>
          <a:p>
            <a:pPr marL="0" indent="0">
              <a:buNone/>
            </a:pPr>
            <a:r>
              <a:rPr lang="en-GB" dirty="0"/>
              <a:t>• </a:t>
            </a:r>
            <a:r>
              <a:rPr lang="en-GB" b="1" dirty="0"/>
              <a:t>Vascular dementia </a:t>
            </a:r>
            <a:endParaRPr lang="en-GB" dirty="0"/>
          </a:p>
          <a:p>
            <a:pPr marL="0" indent="0">
              <a:buNone/>
            </a:pPr>
            <a:r>
              <a:rPr lang="en-GB" dirty="0"/>
              <a:t>• </a:t>
            </a:r>
            <a:r>
              <a:rPr lang="en-GB" b="1" dirty="0"/>
              <a:t>Mixed dementia </a:t>
            </a:r>
            <a:endParaRPr lang="en-GB" dirty="0"/>
          </a:p>
          <a:p>
            <a:pPr marL="0" indent="0">
              <a:buNone/>
            </a:pPr>
            <a:r>
              <a:rPr lang="en-GB" dirty="0"/>
              <a:t>• </a:t>
            </a:r>
            <a:r>
              <a:rPr lang="en-GB" b="1" dirty="0"/>
              <a:t>Dementia with Lewy Bodies </a:t>
            </a:r>
            <a:endParaRPr lang="en-GB" dirty="0"/>
          </a:p>
          <a:p>
            <a:pPr marL="0" indent="0">
              <a:buNone/>
            </a:pPr>
            <a:r>
              <a:rPr lang="en-GB" dirty="0"/>
              <a:t>• </a:t>
            </a:r>
            <a:r>
              <a:rPr lang="en-GB" b="1" dirty="0" err="1"/>
              <a:t>Fronto</a:t>
            </a:r>
            <a:r>
              <a:rPr lang="en-GB" b="1" dirty="0"/>
              <a:t>-temporal Dementia </a:t>
            </a:r>
            <a:endParaRPr lang="en-GB" dirty="0"/>
          </a:p>
          <a:p>
            <a:endParaRPr lang="en-GB" dirty="0"/>
          </a:p>
        </p:txBody>
      </p:sp>
    </p:spTree>
    <p:extLst>
      <p:ext uri="{BB962C8B-B14F-4D97-AF65-F5344CB8AC3E}">
        <p14:creationId xmlns:p14="http://schemas.microsoft.com/office/powerpoint/2010/main" val="2463006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features of dementia</a:t>
            </a:r>
          </a:p>
        </p:txBody>
      </p:sp>
      <p:sp>
        <p:nvSpPr>
          <p:cNvPr id="3" name="Content Placeholder 2"/>
          <p:cNvSpPr>
            <a:spLocks noGrp="1"/>
          </p:cNvSpPr>
          <p:nvPr>
            <p:ph idx="1"/>
          </p:nvPr>
        </p:nvSpPr>
        <p:spPr/>
        <p:txBody>
          <a:bodyPr>
            <a:normAutofit fontScale="92500"/>
          </a:bodyPr>
          <a:lstStyle/>
          <a:p>
            <a:endParaRPr lang="en-GB" dirty="0"/>
          </a:p>
          <a:p>
            <a:endParaRPr lang="en-GB" dirty="0"/>
          </a:p>
          <a:p>
            <a:pPr marL="0" indent="0">
              <a:buNone/>
            </a:pPr>
            <a:r>
              <a:rPr lang="en-GB" b="1" dirty="0"/>
              <a:t>1.Loss of memory and higher brain functions such as planning, decision making, problem solving </a:t>
            </a:r>
            <a:endParaRPr lang="en-GB" dirty="0"/>
          </a:p>
          <a:p>
            <a:pPr marL="0" indent="0">
              <a:buNone/>
            </a:pPr>
            <a:r>
              <a:rPr lang="en-GB" b="1" dirty="0"/>
              <a:t>2.Impairment of Activities of Daily Living (ADLs)</a:t>
            </a:r>
          </a:p>
          <a:p>
            <a:pPr marL="0" indent="0">
              <a:buNone/>
            </a:pPr>
            <a:r>
              <a:rPr lang="en-GB" b="1" dirty="0"/>
              <a:t>Washing, dressing, cooking, telephone, TV, money, getting lost, driving, appliances. </a:t>
            </a:r>
            <a:endParaRPr lang="en-GB" dirty="0"/>
          </a:p>
          <a:p>
            <a:pPr marL="0" indent="0">
              <a:buNone/>
            </a:pPr>
            <a:r>
              <a:rPr lang="en-GB" b="1" dirty="0"/>
              <a:t>3.Behavioural and Psychological Symptoms (BPSD) </a:t>
            </a:r>
            <a:endParaRPr lang="en-GB" dirty="0"/>
          </a:p>
          <a:p>
            <a:pPr marL="0" indent="0">
              <a:buNone/>
            </a:pPr>
            <a:endParaRPr lang="en-GB" dirty="0"/>
          </a:p>
          <a:p>
            <a:endParaRPr lang="en-GB" dirty="0"/>
          </a:p>
        </p:txBody>
      </p:sp>
    </p:spTree>
    <p:extLst>
      <p:ext uri="{BB962C8B-B14F-4D97-AF65-F5344CB8AC3E}">
        <p14:creationId xmlns:p14="http://schemas.microsoft.com/office/powerpoint/2010/main" val="39213772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Memory loss in dementia</a:t>
            </a:r>
          </a:p>
        </p:txBody>
      </p:sp>
      <p:sp>
        <p:nvSpPr>
          <p:cNvPr id="3" name="Content Placeholder 2"/>
          <p:cNvSpPr>
            <a:spLocks noGrp="1"/>
          </p:cNvSpPr>
          <p:nvPr>
            <p:ph idx="1"/>
          </p:nvPr>
        </p:nvSpPr>
        <p:spPr/>
        <p:txBody>
          <a:bodyPr>
            <a:normAutofit fontScale="85000" lnSpcReduction="10000"/>
          </a:bodyPr>
          <a:lstStyle/>
          <a:p>
            <a:endParaRPr lang="en-GB" dirty="0"/>
          </a:p>
          <a:p>
            <a:r>
              <a:rPr lang="en-GB" b="1" dirty="0"/>
              <a:t>Types of memory </a:t>
            </a:r>
            <a:endParaRPr lang="en-GB" dirty="0"/>
          </a:p>
          <a:p>
            <a:pPr marL="0" indent="0">
              <a:buNone/>
            </a:pPr>
            <a:r>
              <a:rPr lang="en-GB" b="1" dirty="0"/>
              <a:t>1) Short-term - </a:t>
            </a:r>
            <a:r>
              <a:rPr lang="en-GB" b="1" i="1" dirty="0"/>
              <a:t>frontal lobes, tested by immediate recall of words or digit span </a:t>
            </a:r>
            <a:endParaRPr lang="en-GB" dirty="0"/>
          </a:p>
          <a:p>
            <a:r>
              <a:rPr lang="en-GB" b="1" dirty="0"/>
              <a:t>2) Long-term memory - </a:t>
            </a:r>
            <a:r>
              <a:rPr lang="en-GB" b="1" i="1" dirty="0"/>
              <a:t>limbic system, t. neocortex</a:t>
            </a:r>
            <a:endParaRPr lang="en-GB" dirty="0"/>
          </a:p>
          <a:p>
            <a:endParaRPr lang="en-GB" dirty="0"/>
          </a:p>
          <a:p>
            <a:pPr marL="0" indent="0">
              <a:buNone/>
            </a:pPr>
            <a:r>
              <a:rPr lang="en-GB" dirty="0"/>
              <a:t>•</a:t>
            </a:r>
            <a:r>
              <a:rPr lang="en-GB" b="1" dirty="0"/>
              <a:t>Episodic - personally experienced, temporal -specific </a:t>
            </a:r>
            <a:endParaRPr lang="en-GB" dirty="0"/>
          </a:p>
          <a:p>
            <a:pPr marL="0" indent="0">
              <a:buNone/>
            </a:pPr>
            <a:r>
              <a:rPr lang="en-GB" dirty="0"/>
              <a:t>•</a:t>
            </a:r>
            <a:r>
              <a:rPr lang="en-GB" b="1" dirty="0"/>
              <a:t>Semantic - general knowledge and factual </a:t>
            </a:r>
            <a:endParaRPr lang="en-GB" dirty="0"/>
          </a:p>
          <a:p>
            <a:pPr marL="0" indent="0">
              <a:buNone/>
            </a:pPr>
            <a:r>
              <a:rPr lang="en-GB" dirty="0"/>
              <a:t>•</a:t>
            </a:r>
            <a:r>
              <a:rPr lang="en-GB" b="1" dirty="0"/>
              <a:t>Information-procedural - learnt tasks </a:t>
            </a: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528795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Memory loss in Alzheimer’s disease</a:t>
            </a:r>
          </a:p>
        </p:txBody>
      </p:sp>
      <p:sp>
        <p:nvSpPr>
          <p:cNvPr id="3" name="Content Placeholder 2"/>
          <p:cNvSpPr>
            <a:spLocks noGrp="1"/>
          </p:cNvSpPr>
          <p:nvPr>
            <p:ph idx="1"/>
          </p:nvPr>
        </p:nvSpPr>
        <p:spPr/>
        <p:txBody>
          <a:bodyPr/>
          <a:lstStyle/>
          <a:p>
            <a:endParaRPr lang="en-GB" dirty="0"/>
          </a:p>
          <a:p>
            <a:endParaRPr lang="en-GB" dirty="0"/>
          </a:p>
          <a:p>
            <a:pPr marL="0" indent="0">
              <a:buNone/>
            </a:pPr>
            <a:r>
              <a:rPr lang="en-GB" dirty="0"/>
              <a:t>•</a:t>
            </a:r>
            <a:r>
              <a:rPr lang="en-GB" b="1" dirty="0"/>
              <a:t>Temporal gradient of forgetting </a:t>
            </a:r>
            <a:endParaRPr lang="en-GB" dirty="0"/>
          </a:p>
          <a:p>
            <a:pPr marL="0" indent="0">
              <a:buNone/>
            </a:pPr>
            <a:r>
              <a:rPr lang="en-GB" dirty="0"/>
              <a:t>•</a:t>
            </a:r>
            <a:r>
              <a:rPr lang="en-GB" b="1" dirty="0"/>
              <a:t>Shrinking repertoire of memories  </a:t>
            </a:r>
            <a:endParaRPr lang="en-GB" dirty="0"/>
          </a:p>
          <a:p>
            <a:pPr marL="0" indent="0">
              <a:buNone/>
            </a:pPr>
            <a:r>
              <a:rPr lang="en-GB" dirty="0"/>
              <a:t>•</a:t>
            </a:r>
            <a:r>
              <a:rPr lang="en-GB" b="1" dirty="0"/>
              <a:t>Difficulty learning new information</a:t>
            </a:r>
          </a:p>
          <a:p>
            <a:pPr marL="0" indent="0">
              <a:buNone/>
            </a:pPr>
            <a:r>
              <a:rPr lang="en-GB" b="1" dirty="0"/>
              <a:t>Short term memory loss &gt;long term</a:t>
            </a:r>
            <a:endParaRPr lang="en-GB" dirty="0"/>
          </a:p>
          <a:p>
            <a:endParaRPr lang="en-GB" dirty="0"/>
          </a:p>
        </p:txBody>
      </p:sp>
    </p:spTree>
    <p:extLst>
      <p:ext uri="{BB962C8B-B14F-4D97-AF65-F5344CB8AC3E}">
        <p14:creationId xmlns:p14="http://schemas.microsoft.com/office/powerpoint/2010/main" val="4199802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Temporal lobe and dementia</a:t>
            </a:r>
          </a:p>
        </p:txBody>
      </p:sp>
      <p:sp>
        <p:nvSpPr>
          <p:cNvPr id="3" name="Content Placeholder 2"/>
          <p:cNvSpPr>
            <a:spLocks noGrp="1"/>
          </p:cNvSpPr>
          <p:nvPr>
            <p:ph idx="1"/>
          </p:nvPr>
        </p:nvSpPr>
        <p:spPr/>
        <p:txBody>
          <a:bodyPr>
            <a:normAutofit fontScale="62500" lnSpcReduction="20000"/>
          </a:bodyPr>
          <a:lstStyle/>
          <a:p>
            <a:endParaRPr lang="en-GB" dirty="0"/>
          </a:p>
          <a:p>
            <a:endParaRPr lang="en-GB" dirty="0"/>
          </a:p>
          <a:p>
            <a:r>
              <a:rPr lang="en-GB" b="1" dirty="0"/>
              <a:t>Episodic memory - Limbic system </a:t>
            </a:r>
            <a:endParaRPr lang="en-GB" dirty="0"/>
          </a:p>
          <a:p>
            <a:r>
              <a:rPr lang="en-GB" dirty="0"/>
              <a:t>-</a:t>
            </a:r>
            <a:r>
              <a:rPr lang="en-GB" b="1" dirty="0"/>
              <a:t>Semantic memory - Temporal neocortex </a:t>
            </a:r>
            <a:endParaRPr lang="en-GB" dirty="0"/>
          </a:p>
          <a:p>
            <a:r>
              <a:rPr lang="en-GB" dirty="0"/>
              <a:t>-</a:t>
            </a:r>
            <a:r>
              <a:rPr lang="en-GB" b="1" dirty="0"/>
              <a:t>Dominant hemisphere - Verbal memory </a:t>
            </a:r>
            <a:endParaRPr lang="en-GB" dirty="0"/>
          </a:p>
          <a:p>
            <a:r>
              <a:rPr lang="en-GB" dirty="0"/>
              <a:t>-</a:t>
            </a:r>
            <a:r>
              <a:rPr lang="en-GB" b="1" dirty="0"/>
              <a:t>Wernicke’s dysphasia - Language comprehension </a:t>
            </a:r>
            <a:endParaRPr lang="en-GB" dirty="0"/>
          </a:p>
          <a:p>
            <a:r>
              <a:rPr lang="en-GB" dirty="0"/>
              <a:t>-</a:t>
            </a:r>
            <a:r>
              <a:rPr lang="en-GB" b="1" dirty="0"/>
              <a:t>Non-dominant hemisphere - Visual memory </a:t>
            </a:r>
          </a:p>
          <a:p>
            <a:endParaRPr lang="en-GB" dirty="0"/>
          </a:p>
          <a:p>
            <a:endParaRPr lang="en-GB" dirty="0"/>
          </a:p>
          <a:p>
            <a:r>
              <a:rPr lang="en-GB" dirty="0"/>
              <a:t>-</a:t>
            </a:r>
            <a:r>
              <a:rPr lang="en-GB" b="1" dirty="0"/>
              <a:t>Activities of daily living </a:t>
            </a:r>
            <a:endParaRPr lang="en-GB" dirty="0"/>
          </a:p>
          <a:p>
            <a:r>
              <a:rPr lang="en-GB" dirty="0"/>
              <a:t>-</a:t>
            </a:r>
            <a:r>
              <a:rPr lang="en-GB" b="1" dirty="0"/>
              <a:t>Forgetting appointments, medication/repetition </a:t>
            </a:r>
            <a:endParaRPr lang="en-GB" dirty="0"/>
          </a:p>
          <a:p>
            <a:r>
              <a:rPr lang="en-GB" dirty="0"/>
              <a:t>-</a:t>
            </a:r>
            <a:r>
              <a:rPr lang="en-GB" b="1" dirty="0"/>
              <a:t>Living in the past - reminiscing </a:t>
            </a:r>
            <a:endParaRPr lang="en-GB" dirty="0"/>
          </a:p>
          <a:p>
            <a:r>
              <a:rPr lang="en-GB" dirty="0"/>
              <a:t>-</a:t>
            </a:r>
            <a:r>
              <a:rPr lang="en-GB" b="1" dirty="0"/>
              <a:t>Confabulation </a:t>
            </a:r>
            <a:endParaRPr lang="en-GB" dirty="0"/>
          </a:p>
          <a:p>
            <a:r>
              <a:rPr lang="en-GB" dirty="0"/>
              <a:t>-</a:t>
            </a:r>
            <a:r>
              <a:rPr lang="en-GB" b="1" dirty="0"/>
              <a:t>Non-recognition of familiar surroundings </a:t>
            </a:r>
            <a:endParaRPr lang="en-GB" dirty="0"/>
          </a:p>
          <a:p>
            <a:endParaRPr lang="en-GB" dirty="0"/>
          </a:p>
          <a:p>
            <a:endParaRPr lang="en-GB" dirty="0"/>
          </a:p>
        </p:txBody>
      </p:sp>
    </p:spTree>
    <p:extLst>
      <p:ext uri="{BB962C8B-B14F-4D97-AF65-F5344CB8AC3E}">
        <p14:creationId xmlns:p14="http://schemas.microsoft.com/office/powerpoint/2010/main" val="673364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Parietal lobe and dementia</a:t>
            </a:r>
          </a:p>
        </p:txBody>
      </p:sp>
      <p:sp>
        <p:nvSpPr>
          <p:cNvPr id="3" name="Content Placeholder 2"/>
          <p:cNvSpPr>
            <a:spLocks noGrp="1"/>
          </p:cNvSpPr>
          <p:nvPr>
            <p:ph idx="1"/>
          </p:nvPr>
        </p:nvSpPr>
        <p:spPr/>
        <p:txBody>
          <a:bodyPr>
            <a:normAutofit fontScale="77500" lnSpcReduction="20000"/>
          </a:bodyPr>
          <a:lstStyle/>
          <a:p>
            <a:endParaRPr lang="en-GB" dirty="0"/>
          </a:p>
          <a:p>
            <a:r>
              <a:rPr lang="en-GB" b="1" dirty="0"/>
              <a:t>Functions relevant to dementia symptoms </a:t>
            </a:r>
            <a:endParaRPr lang="en-GB" dirty="0"/>
          </a:p>
          <a:p>
            <a:r>
              <a:rPr lang="en-GB" b="1" dirty="0"/>
              <a:t>Dominant hemisphere: Writing/Calculation </a:t>
            </a:r>
            <a:endParaRPr lang="en-GB" dirty="0"/>
          </a:p>
          <a:p>
            <a:r>
              <a:rPr lang="en-GB" b="1" dirty="0"/>
              <a:t>R-L orientation </a:t>
            </a:r>
            <a:endParaRPr lang="en-GB" dirty="0"/>
          </a:p>
          <a:p>
            <a:r>
              <a:rPr lang="en-GB" b="1" dirty="0"/>
              <a:t>Non-Dominant: Visuospatial perception </a:t>
            </a:r>
            <a:endParaRPr lang="en-GB" dirty="0"/>
          </a:p>
          <a:p>
            <a:r>
              <a:rPr lang="en-GB" b="1" dirty="0"/>
              <a:t>Location in space </a:t>
            </a:r>
          </a:p>
          <a:p>
            <a:endParaRPr lang="en-GB" dirty="0"/>
          </a:p>
          <a:p>
            <a:r>
              <a:rPr lang="en-GB" b="1" dirty="0"/>
              <a:t>Apraxia - inability to carry out a task in absence of motor or sensory loss </a:t>
            </a:r>
            <a:endParaRPr lang="en-GB" dirty="0"/>
          </a:p>
          <a:p>
            <a:r>
              <a:rPr lang="en-GB" b="1" dirty="0"/>
              <a:t>Agnosia - inability to recognise, despite normal perception </a:t>
            </a:r>
            <a:endParaRPr lang="en-GB" dirty="0"/>
          </a:p>
          <a:p>
            <a:r>
              <a:rPr lang="en-GB" b="1" dirty="0"/>
              <a:t>e.g. using money, driving, telephoning, getting dressed, eating, going to the toilet, making a cup of tea </a:t>
            </a:r>
            <a:endParaRPr lang="en-GB" dirty="0"/>
          </a:p>
        </p:txBody>
      </p:sp>
    </p:spTree>
    <p:extLst>
      <p:ext uri="{BB962C8B-B14F-4D97-AF65-F5344CB8AC3E}">
        <p14:creationId xmlns:p14="http://schemas.microsoft.com/office/powerpoint/2010/main" val="3561664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Frontal lobe and dementia</a:t>
            </a:r>
          </a:p>
        </p:txBody>
      </p:sp>
      <p:sp>
        <p:nvSpPr>
          <p:cNvPr id="3" name="Content Placeholder 2"/>
          <p:cNvSpPr>
            <a:spLocks noGrp="1"/>
          </p:cNvSpPr>
          <p:nvPr>
            <p:ph idx="1"/>
          </p:nvPr>
        </p:nvSpPr>
        <p:spPr/>
        <p:txBody>
          <a:bodyPr>
            <a:normAutofit fontScale="77500" lnSpcReduction="20000"/>
          </a:bodyPr>
          <a:lstStyle/>
          <a:p>
            <a:endParaRPr lang="en-GB" dirty="0"/>
          </a:p>
          <a:p>
            <a:r>
              <a:rPr lang="en-GB" b="1" dirty="0"/>
              <a:t>Working memory </a:t>
            </a:r>
            <a:endParaRPr lang="en-GB" dirty="0"/>
          </a:p>
          <a:p>
            <a:r>
              <a:rPr lang="en-GB" b="1" dirty="0"/>
              <a:t>Functions relevant to dementia </a:t>
            </a:r>
            <a:endParaRPr lang="en-GB" dirty="0"/>
          </a:p>
          <a:p>
            <a:r>
              <a:rPr lang="en-GB" b="1" dirty="0"/>
              <a:t>Controls ‘executive functions’ i.e. </a:t>
            </a:r>
            <a:endParaRPr lang="en-GB" dirty="0"/>
          </a:p>
          <a:p>
            <a:r>
              <a:rPr lang="en-GB" b="1" dirty="0"/>
              <a:t>organising, planning, problem solving, sequencing, adapting and learning new tasks </a:t>
            </a:r>
          </a:p>
          <a:p>
            <a:endParaRPr lang="en-GB" dirty="0"/>
          </a:p>
          <a:p>
            <a:endParaRPr lang="en-GB" dirty="0"/>
          </a:p>
          <a:p>
            <a:pPr marL="0" indent="0">
              <a:buNone/>
            </a:pPr>
            <a:r>
              <a:rPr lang="en-GB" dirty="0"/>
              <a:t>• </a:t>
            </a:r>
            <a:r>
              <a:rPr lang="en-GB" b="1" dirty="0"/>
              <a:t>Personality, especially motivation </a:t>
            </a:r>
            <a:endParaRPr lang="en-GB" dirty="0"/>
          </a:p>
          <a:p>
            <a:pPr marL="0" indent="0">
              <a:buNone/>
            </a:pPr>
            <a:r>
              <a:rPr lang="en-GB" dirty="0"/>
              <a:t>• </a:t>
            </a:r>
            <a:r>
              <a:rPr lang="en-GB" b="1" dirty="0"/>
              <a:t>Regulation of social behaviour / initiative </a:t>
            </a:r>
            <a:endParaRPr lang="en-GB" dirty="0"/>
          </a:p>
          <a:p>
            <a:pPr marL="0" indent="0">
              <a:buNone/>
            </a:pPr>
            <a:r>
              <a:rPr lang="en-GB" dirty="0"/>
              <a:t>• </a:t>
            </a:r>
            <a:r>
              <a:rPr lang="en-GB" b="1" dirty="0"/>
              <a:t>Motor speech: </a:t>
            </a:r>
            <a:r>
              <a:rPr lang="en-GB" b="1" dirty="0" err="1"/>
              <a:t>Broca’s</a:t>
            </a:r>
            <a:r>
              <a:rPr lang="en-GB" b="1" dirty="0"/>
              <a:t> area </a:t>
            </a:r>
            <a:endParaRPr lang="en-GB" dirty="0"/>
          </a:p>
          <a:p>
            <a:pPr marL="0" indent="0">
              <a:buNone/>
            </a:pPr>
            <a:r>
              <a:rPr lang="en-GB" dirty="0"/>
              <a:t>• </a:t>
            </a:r>
            <a:r>
              <a:rPr lang="en-GB" b="1" dirty="0"/>
              <a:t>Cortical inhibition of bowels and bladder </a:t>
            </a:r>
            <a:endParaRPr lang="en-GB" dirty="0"/>
          </a:p>
          <a:p>
            <a:endParaRPr lang="en-GB" dirty="0"/>
          </a:p>
        </p:txBody>
      </p:sp>
    </p:spTree>
    <p:extLst>
      <p:ext uri="{BB962C8B-B14F-4D97-AF65-F5344CB8AC3E}">
        <p14:creationId xmlns:p14="http://schemas.microsoft.com/office/powerpoint/2010/main" val="893952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features of dementia</a:t>
            </a:r>
          </a:p>
        </p:txBody>
      </p:sp>
      <p:sp>
        <p:nvSpPr>
          <p:cNvPr id="3" name="Content Placeholder 2"/>
          <p:cNvSpPr>
            <a:spLocks noGrp="1"/>
          </p:cNvSpPr>
          <p:nvPr>
            <p:ph idx="1"/>
          </p:nvPr>
        </p:nvSpPr>
        <p:spPr/>
        <p:txBody>
          <a:bodyPr>
            <a:normAutofit fontScale="62500" lnSpcReduction="20000"/>
          </a:bodyPr>
          <a:lstStyle/>
          <a:p>
            <a:endParaRPr lang="en-GB" dirty="0"/>
          </a:p>
          <a:p>
            <a:r>
              <a:rPr lang="en-GB" b="1" dirty="0"/>
              <a:t>Delusions </a:t>
            </a:r>
            <a:endParaRPr lang="en-GB" dirty="0"/>
          </a:p>
          <a:p>
            <a:pPr marL="0" indent="0">
              <a:buNone/>
            </a:pPr>
            <a:r>
              <a:rPr lang="en-GB" b="1" dirty="0"/>
              <a:t>Misidentification 30% </a:t>
            </a:r>
            <a:endParaRPr lang="en-GB" dirty="0"/>
          </a:p>
          <a:p>
            <a:pPr marL="0" indent="0">
              <a:buNone/>
            </a:pPr>
            <a:r>
              <a:rPr lang="en-GB" b="1" dirty="0"/>
              <a:t>Persecution, theft 16% </a:t>
            </a:r>
          </a:p>
          <a:p>
            <a:endParaRPr lang="en-GB" dirty="0"/>
          </a:p>
          <a:p>
            <a:r>
              <a:rPr lang="en-GB" b="1" dirty="0"/>
              <a:t>Hallucinations </a:t>
            </a:r>
            <a:endParaRPr lang="en-GB" dirty="0"/>
          </a:p>
          <a:p>
            <a:pPr marL="0" indent="0">
              <a:buNone/>
            </a:pPr>
            <a:r>
              <a:rPr lang="en-GB" b="1" dirty="0"/>
              <a:t>- Visual 13% </a:t>
            </a:r>
            <a:endParaRPr lang="en-GB" dirty="0"/>
          </a:p>
          <a:p>
            <a:pPr marL="0" indent="0">
              <a:buNone/>
            </a:pPr>
            <a:r>
              <a:rPr lang="en-GB" dirty="0"/>
              <a:t>-</a:t>
            </a:r>
            <a:r>
              <a:rPr lang="en-GB" b="1" dirty="0"/>
              <a:t>Auditory 10% </a:t>
            </a:r>
          </a:p>
          <a:p>
            <a:endParaRPr lang="en-GB" dirty="0"/>
          </a:p>
          <a:p>
            <a:endParaRPr lang="en-GB" dirty="0"/>
          </a:p>
          <a:p>
            <a:pPr marL="0" indent="0">
              <a:buNone/>
            </a:pPr>
            <a:r>
              <a:rPr lang="en-GB" dirty="0"/>
              <a:t>•</a:t>
            </a:r>
            <a:r>
              <a:rPr lang="en-GB" b="1" dirty="0"/>
              <a:t>Depression 20% </a:t>
            </a:r>
          </a:p>
          <a:p>
            <a:endParaRPr lang="en-GB" dirty="0"/>
          </a:p>
          <a:p>
            <a:r>
              <a:rPr lang="en-GB" b="1" dirty="0"/>
              <a:t>Challenging behaviour (BPSD) - Aggression, Wandering, Agitation, restlessness, ‘</a:t>
            </a:r>
            <a:r>
              <a:rPr lang="en-GB" b="1" dirty="0" err="1"/>
              <a:t>sundowning</a:t>
            </a:r>
            <a:r>
              <a:rPr lang="en-GB" b="1" dirty="0"/>
              <a:t>’ </a:t>
            </a:r>
            <a:endParaRPr lang="en-GB" dirty="0"/>
          </a:p>
          <a:p>
            <a:pPr marL="0" indent="0">
              <a:buNone/>
            </a:pPr>
            <a:endParaRPr lang="en-GB" dirty="0"/>
          </a:p>
          <a:p>
            <a:pPr marL="0" indent="0">
              <a:buNone/>
            </a:pPr>
            <a:endParaRPr lang="en-GB" dirty="0"/>
          </a:p>
          <a:p>
            <a:endParaRPr lang="en-GB" dirty="0"/>
          </a:p>
        </p:txBody>
      </p:sp>
    </p:spTree>
    <p:extLst>
      <p:ext uri="{BB962C8B-B14F-4D97-AF65-F5344CB8AC3E}">
        <p14:creationId xmlns:p14="http://schemas.microsoft.com/office/powerpoint/2010/main" val="26532707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Risk assessment and dementia</a:t>
            </a:r>
          </a:p>
        </p:txBody>
      </p:sp>
      <p:sp>
        <p:nvSpPr>
          <p:cNvPr id="3" name="Content Placeholder 2"/>
          <p:cNvSpPr>
            <a:spLocks noGrp="1"/>
          </p:cNvSpPr>
          <p:nvPr>
            <p:ph idx="1"/>
          </p:nvPr>
        </p:nvSpPr>
        <p:spPr/>
        <p:txBody>
          <a:bodyPr/>
          <a:lstStyle/>
          <a:p>
            <a:r>
              <a:rPr lang="en-GB" dirty="0"/>
              <a:t>Wandering</a:t>
            </a:r>
          </a:p>
          <a:p>
            <a:r>
              <a:rPr lang="en-GB" dirty="0"/>
              <a:t>Neglect</a:t>
            </a:r>
          </a:p>
          <a:p>
            <a:r>
              <a:rPr lang="en-GB" dirty="0"/>
              <a:t>Fire</a:t>
            </a:r>
          </a:p>
          <a:p>
            <a:r>
              <a:rPr lang="en-GB" dirty="0"/>
              <a:t>Financial exploitation</a:t>
            </a:r>
          </a:p>
          <a:p>
            <a:r>
              <a:rPr lang="en-GB" dirty="0"/>
              <a:t>Aggression</a:t>
            </a:r>
          </a:p>
          <a:p>
            <a:r>
              <a:rPr lang="en-GB" dirty="0"/>
              <a:t>Driving</a:t>
            </a:r>
          </a:p>
          <a:p>
            <a:endParaRPr lang="en-GB" dirty="0"/>
          </a:p>
        </p:txBody>
      </p:sp>
    </p:spTree>
    <p:extLst>
      <p:ext uri="{BB962C8B-B14F-4D97-AF65-F5344CB8AC3E}">
        <p14:creationId xmlns:p14="http://schemas.microsoft.com/office/powerpoint/2010/main" val="146774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Pathology and dementia</a:t>
            </a:r>
          </a:p>
        </p:txBody>
      </p:sp>
      <p:sp>
        <p:nvSpPr>
          <p:cNvPr id="3" name="Content Placeholder 2"/>
          <p:cNvSpPr>
            <a:spLocks noGrp="1"/>
          </p:cNvSpPr>
          <p:nvPr>
            <p:ph idx="1"/>
          </p:nvPr>
        </p:nvSpPr>
        <p:spPr/>
        <p:txBody>
          <a:bodyPr/>
          <a:lstStyle/>
          <a:p>
            <a:r>
              <a:rPr lang="en-GB" dirty="0"/>
              <a:t>Global cortical atrophy</a:t>
            </a:r>
          </a:p>
          <a:p>
            <a:r>
              <a:rPr lang="en-GB" dirty="0"/>
              <a:t>Medial temporal atrophy(hippocampus)</a:t>
            </a:r>
          </a:p>
          <a:p>
            <a:r>
              <a:rPr lang="en-GB" dirty="0"/>
              <a:t>Vascular changes</a:t>
            </a:r>
          </a:p>
          <a:p>
            <a:r>
              <a:rPr lang="en-GB" dirty="0"/>
              <a:t>Infarcts</a:t>
            </a:r>
          </a:p>
          <a:p>
            <a:r>
              <a:rPr lang="en-GB" dirty="0"/>
              <a:t>Neurofibrillary tangles, amyloid plaques</a:t>
            </a:r>
          </a:p>
          <a:p>
            <a:r>
              <a:rPr lang="en-GB" dirty="0"/>
              <a:t>Neuronal loss and cholinergic deficits(acetyl cholinesterase inhibitors)</a:t>
            </a:r>
          </a:p>
        </p:txBody>
      </p:sp>
    </p:spTree>
    <p:extLst>
      <p:ext uri="{BB962C8B-B14F-4D97-AF65-F5344CB8AC3E}">
        <p14:creationId xmlns:p14="http://schemas.microsoft.com/office/powerpoint/2010/main" val="1345455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Risks and protective factors</a:t>
            </a:r>
          </a:p>
        </p:txBody>
      </p:sp>
      <p:sp>
        <p:nvSpPr>
          <p:cNvPr id="3" name="Content Placeholder 2"/>
          <p:cNvSpPr>
            <a:spLocks noGrp="1"/>
          </p:cNvSpPr>
          <p:nvPr>
            <p:ph idx="1"/>
          </p:nvPr>
        </p:nvSpPr>
        <p:spPr/>
        <p:txBody>
          <a:bodyPr/>
          <a:lstStyle/>
          <a:p>
            <a:r>
              <a:rPr lang="en-GB" dirty="0"/>
              <a:t>Risks:</a:t>
            </a:r>
          </a:p>
          <a:p>
            <a:pPr marL="0" indent="0">
              <a:buNone/>
            </a:pPr>
            <a:r>
              <a:rPr lang="en-GB" dirty="0"/>
              <a:t>Age, genetics, Down’s syndrome, life style, vascular risks, female, head injury.</a:t>
            </a:r>
          </a:p>
          <a:p>
            <a:r>
              <a:rPr lang="en-GB" dirty="0"/>
              <a:t>Protective:</a:t>
            </a:r>
          </a:p>
          <a:p>
            <a:pPr marL="0" indent="0">
              <a:buNone/>
            </a:pPr>
            <a:r>
              <a:rPr lang="en-GB" dirty="0"/>
              <a:t>company, IQ, cognitive stimulation, learning new things, life style and diet, decrease the vascular risks.</a:t>
            </a:r>
          </a:p>
        </p:txBody>
      </p:sp>
    </p:spTree>
    <p:extLst>
      <p:ext uri="{BB962C8B-B14F-4D97-AF65-F5344CB8AC3E}">
        <p14:creationId xmlns:p14="http://schemas.microsoft.com/office/powerpoint/2010/main" val="4560601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Making a diagnosis</a:t>
            </a:r>
          </a:p>
        </p:txBody>
      </p:sp>
      <p:sp>
        <p:nvSpPr>
          <p:cNvPr id="3" name="Content Placeholder 2"/>
          <p:cNvSpPr>
            <a:spLocks noGrp="1"/>
          </p:cNvSpPr>
          <p:nvPr>
            <p:ph idx="1"/>
          </p:nvPr>
        </p:nvSpPr>
        <p:spPr/>
        <p:txBody>
          <a:bodyPr>
            <a:normAutofit fontScale="55000" lnSpcReduction="20000"/>
          </a:bodyPr>
          <a:lstStyle/>
          <a:p>
            <a:r>
              <a:rPr lang="en-GB" dirty="0"/>
              <a:t>History. COLLATERAL very important</a:t>
            </a:r>
          </a:p>
          <a:p>
            <a:endParaRPr lang="en-GB" dirty="0"/>
          </a:p>
          <a:p>
            <a:pPr marL="0" indent="0">
              <a:buNone/>
            </a:pPr>
            <a:r>
              <a:rPr lang="en-GB" dirty="0"/>
              <a:t>–</a:t>
            </a:r>
            <a:r>
              <a:rPr lang="en-GB" b="1" dirty="0"/>
              <a:t>which type of memory loss, examples </a:t>
            </a:r>
            <a:endParaRPr lang="en-GB" dirty="0"/>
          </a:p>
          <a:p>
            <a:pPr marL="0" indent="0">
              <a:buNone/>
            </a:pPr>
            <a:r>
              <a:rPr lang="en-GB" dirty="0"/>
              <a:t>–</a:t>
            </a:r>
            <a:r>
              <a:rPr lang="en-GB" b="1" dirty="0"/>
              <a:t>Speech / language difficulties </a:t>
            </a:r>
            <a:endParaRPr lang="en-GB" dirty="0"/>
          </a:p>
          <a:p>
            <a:pPr marL="0" indent="0">
              <a:buNone/>
            </a:pPr>
            <a:r>
              <a:rPr lang="en-GB" dirty="0"/>
              <a:t>–</a:t>
            </a:r>
            <a:r>
              <a:rPr lang="en-GB" b="1" dirty="0"/>
              <a:t>Orientation difficulties </a:t>
            </a:r>
            <a:endParaRPr lang="en-GB" dirty="0"/>
          </a:p>
          <a:p>
            <a:pPr marL="0" indent="0">
              <a:buNone/>
            </a:pPr>
            <a:r>
              <a:rPr lang="en-GB" dirty="0"/>
              <a:t>–</a:t>
            </a:r>
            <a:r>
              <a:rPr lang="en-GB" b="1" dirty="0"/>
              <a:t>Onset / course of deterioration </a:t>
            </a:r>
            <a:endParaRPr lang="en-GB" dirty="0"/>
          </a:p>
          <a:p>
            <a:pPr marL="0" indent="0">
              <a:buNone/>
            </a:pPr>
            <a:r>
              <a:rPr lang="en-GB" dirty="0"/>
              <a:t>–</a:t>
            </a:r>
            <a:r>
              <a:rPr lang="en-GB" b="1" dirty="0"/>
              <a:t>Personality change/ risk/challenging behaviour </a:t>
            </a:r>
          </a:p>
          <a:p>
            <a:pPr marL="0" indent="0">
              <a:buNone/>
            </a:pPr>
            <a:r>
              <a:rPr lang="en-GB" b="1" dirty="0"/>
              <a:t>_ADLs</a:t>
            </a:r>
          </a:p>
          <a:p>
            <a:endParaRPr lang="en-GB" dirty="0"/>
          </a:p>
          <a:p>
            <a:endParaRPr lang="en-GB" dirty="0"/>
          </a:p>
          <a:p>
            <a:r>
              <a:rPr lang="en-GB" b="1" dirty="0"/>
              <a:t>FH Positive? </a:t>
            </a:r>
            <a:endParaRPr lang="en-GB" dirty="0"/>
          </a:p>
          <a:p>
            <a:r>
              <a:rPr lang="en-GB" b="1" dirty="0"/>
              <a:t>PH educational level/ occupational attainment </a:t>
            </a:r>
          </a:p>
          <a:p>
            <a:endParaRPr lang="en-GB" dirty="0"/>
          </a:p>
          <a:p>
            <a:r>
              <a:rPr lang="en-GB" b="1" dirty="0"/>
              <a:t>Med </a:t>
            </a:r>
            <a:r>
              <a:rPr lang="en-GB" b="1" dirty="0" err="1"/>
              <a:t>Hx</a:t>
            </a:r>
            <a:r>
              <a:rPr lang="en-GB" b="1" dirty="0"/>
              <a:t> </a:t>
            </a:r>
          </a:p>
          <a:p>
            <a:endParaRPr lang="en-GB" dirty="0"/>
          </a:p>
          <a:p>
            <a:r>
              <a:rPr lang="en-GB" b="1" dirty="0" err="1"/>
              <a:t>SHx</a:t>
            </a:r>
            <a:r>
              <a:rPr lang="en-GB" b="1" dirty="0"/>
              <a:t> </a:t>
            </a:r>
            <a:endParaRPr lang="en-GB" dirty="0"/>
          </a:p>
          <a:p>
            <a:pPr marL="0" indent="0">
              <a:buNone/>
            </a:pPr>
            <a:endParaRPr lang="en-GB" dirty="0"/>
          </a:p>
          <a:p>
            <a:endParaRPr lang="en-GB" dirty="0"/>
          </a:p>
        </p:txBody>
      </p:sp>
    </p:spTree>
    <p:extLst>
      <p:ext uri="{BB962C8B-B14F-4D97-AF65-F5344CB8AC3E}">
        <p14:creationId xmlns:p14="http://schemas.microsoft.com/office/powerpoint/2010/main" val="33917250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Making a diagnosis</a:t>
            </a:r>
          </a:p>
        </p:txBody>
      </p:sp>
      <p:sp>
        <p:nvSpPr>
          <p:cNvPr id="3" name="Content Placeholder 2"/>
          <p:cNvSpPr>
            <a:spLocks noGrp="1"/>
          </p:cNvSpPr>
          <p:nvPr>
            <p:ph idx="1"/>
          </p:nvPr>
        </p:nvSpPr>
        <p:spPr/>
        <p:txBody>
          <a:bodyPr/>
          <a:lstStyle/>
          <a:p>
            <a:r>
              <a:rPr lang="en-GB" dirty="0"/>
              <a:t>Mental state examination:</a:t>
            </a:r>
          </a:p>
          <a:p>
            <a:r>
              <a:rPr lang="en-GB" dirty="0"/>
              <a:t>Depression, hallucinations, delusions.</a:t>
            </a:r>
          </a:p>
          <a:p>
            <a:r>
              <a:rPr lang="en-GB" dirty="0"/>
              <a:t>Cognitive assessment: ACE-III, Mini-ACE</a:t>
            </a:r>
          </a:p>
          <a:p>
            <a:endParaRPr lang="en-GB" dirty="0"/>
          </a:p>
          <a:p>
            <a:r>
              <a:rPr lang="en-GB" dirty="0"/>
              <a:t>Cognitive decline in at least two domains(memory, language, orientation, visuospatial, fluency) for at least 6 months</a:t>
            </a:r>
          </a:p>
          <a:p>
            <a:r>
              <a:rPr lang="en-GB" dirty="0"/>
              <a:t>AND decline with function (ADLS)</a:t>
            </a:r>
          </a:p>
        </p:txBody>
      </p:sp>
    </p:spTree>
    <p:extLst>
      <p:ext uri="{BB962C8B-B14F-4D97-AF65-F5344CB8AC3E}">
        <p14:creationId xmlns:p14="http://schemas.microsoft.com/office/powerpoint/2010/main" val="680540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Investigations</a:t>
            </a:r>
          </a:p>
        </p:txBody>
      </p:sp>
      <p:sp>
        <p:nvSpPr>
          <p:cNvPr id="3" name="Content Placeholder 2"/>
          <p:cNvSpPr>
            <a:spLocks noGrp="1"/>
          </p:cNvSpPr>
          <p:nvPr>
            <p:ph idx="1"/>
          </p:nvPr>
        </p:nvSpPr>
        <p:spPr/>
        <p:txBody>
          <a:bodyPr/>
          <a:lstStyle/>
          <a:p>
            <a:r>
              <a:rPr lang="en-GB" dirty="0"/>
              <a:t>Brain scans</a:t>
            </a:r>
          </a:p>
          <a:p>
            <a:r>
              <a:rPr lang="en-GB" dirty="0"/>
              <a:t>Bloods: full confusion screen</a:t>
            </a:r>
          </a:p>
          <a:p>
            <a:r>
              <a:rPr lang="en-GB" dirty="0"/>
              <a:t>FBC, ESR/CRP, Us and Es, LFTs, Ca, B12, folate, TFTs, glucose.</a:t>
            </a:r>
          </a:p>
        </p:txBody>
      </p:sp>
    </p:spTree>
    <p:extLst>
      <p:ext uri="{BB962C8B-B14F-4D97-AF65-F5344CB8AC3E}">
        <p14:creationId xmlns:p14="http://schemas.microsoft.com/office/powerpoint/2010/main" val="27444618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Treatment</a:t>
            </a:r>
          </a:p>
        </p:txBody>
      </p:sp>
      <p:sp>
        <p:nvSpPr>
          <p:cNvPr id="3" name="Content Placeholder 2"/>
          <p:cNvSpPr>
            <a:spLocks noGrp="1"/>
          </p:cNvSpPr>
          <p:nvPr>
            <p:ph idx="1"/>
          </p:nvPr>
        </p:nvSpPr>
        <p:spPr/>
        <p:txBody>
          <a:bodyPr/>
          <a:lstStyle/>
          <a:p>
            <a:r>
              <a:rPr lang="en-GB" dirty="0"/>
              <a:t>Medication: acetyl cholinesterase inhibitors, </a:t>
            </a:r>
            <a:r>
              <a:rPr lang="en-GB" dirty="0" err="1"/>
              <a:t>memantine</a:t>
            </a:r>
            <a:r>
              <a:rPr lang="en-GB" dirty="0"/>
              <a:t>, antidepressants, antipsychotics.</a:t>
            </a:r>
          </a:p>
          <a:p>
            <a:r>
              <a:rPr lang="en-GB" dirty="0"/>
              <a:t>Psychological</a:t>
            </a:r>
          </a:p>
          <a:p>
            <a:r>
              <a:rPr lang="en-GB" dirty="0"/>
              <a:t>Social</a:t>
            </a:r>
          </a:p>
          <a:p>
            <a:r>
              <a:rPr lang="en-GB" dirty="0"/>
              <a:t>Supporting organisations: social care, Alzheimer’s society, carers, home care.</a:t>
            </a:r>
          </a:p>
          <a:p>
            <a:r>
              <a:rPr lang="en-GB" dirty="0"/>
              <a:t>LPA, Advance care plans, driving, will.</a:t>
            </a:r>
          </a:p>
        </p:txBody>
      </p:sp>
    </p:spTree>
    <p:extLst>
      <p:ext uri="{BB962C8B-B14F-4D97-AF65-F5344CB8AC3E}">
        <p14:creationId xmlns:p14="http://schemas.microsoft.com/office/powerpoint/2010/main" val="1639579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Dementia and the general hospital</a:t>
            </a:r>
          </a:p>
        </p:txBody>
      </p:sp>
      <p:sp>
        <p:nvSpPr>
          <p:cNvPr id="3" name="Content Placeholder 2"/>
          <p:cNvSpPr>
            <a:spLocks noGrp="1"/>
          </p:cNvSpPr>
          <p:nvPr>
            <p:ph idx="1"/>
          </p:nvPr>
        </p:nvSpPr>
        <p:spPr/>
        <p:txBody>
          <a:bodyPr/>
          <a:lstStyle/>
          <a:p>
            <a:r>
              <a:rPr lang="en-GB" dirty="0"/>
              <a:t>1/4 patients in the acute hospital have a diagnosis of dementia</a:t>
            </a:r>
          </a:p>
          <a:p>
            <a:r>
              <a:rPr lang="en-GB" dirty="0"/>
              <a:t>1/3 in acute hospital have delirium</a:t>
            </a:r>
          </a:p>
          <a:p>
            <a:r>
              <a:rPr lang="en-GB" dirty="0"/>
              <a:t>1/3 patients on an acute take are in the last year of life</a:t>
            </a:r>
          </a:p>
          <a:p>
            <a:r>
              <a:rPr lang="en-GB" dirty="0"/>
              <a:t>Diagnostic overshadowing</a:t>
            </a:r>
          </a:p>
          <a:p>
            <a:r>
              <a:rPr lang="en-GB" dirty="0"/>
              <a:t>Dementia/delirium/depression overlap</a:t>
            </a:r>
          </a:p>
          <a:p>
            <a:pPr marL="0" indent="0">
              <a:buNone/>
            </a:pPr>
            <a:endParaRPr lang="en-GB" dirty="0"/>
          </a:p>
        </p:txBody>
      </p:sp>
    </p:spTree>
    <p:extLst>
      <p:ext uri="{BB962C8B-B14F-4D97-AF65-F5344CB8AC3E}">
        <p14:creationId xmlns:p14="http://schemas.microsoft.com/office/powerpoint/2010/main" val="19242192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a:t>
            </a:r>
          </a:p>
        </p:txBody>
      </p:sp>
      <p:sp>
        <p:nvSpPr>
          <p:cNvPr id="3" name="Content Placeholder 2"/>
          <p:cNvSpPr>
            <a:spLocks noGrp="1"/>
          </p:cNvSpPr>
          <p:nvPr>
            <p:ph idx="1"/>
          </p:nvPr>
        </p:nvSpPr>
        <p:spPr/>
        <p:txBody>
          <a:bodyPr/>
          <a:lstStyle/>
          <a:p>
            <a:r>
              <a:rPr lang="en-GB" dirty="0"/>
              <a:t>Definition</a:t>
            </a:r>
          </a:p>
          <a:p>
            <a:r>
              <a:rPr lang="en-GB" dirty="0"/>
              <a:t>Diagnosis</a:t>
            </a:r>
          </a:p>
          <a:p>
            <a:r>
              <a:rPr lang="en-GB" dirty="0"/>
              <a:t>Investigations</a:t>
            </a:r>
          </a:p>
          <a:p>
            <a:r>
              <a:rPr lang="en-GB" dirty="0"/>
              <a:t>Treatment</a:t>
            </a:r>
          </a:p>
        </p:txBody>
      </p:sp>
    </p:spTree>
    <p:extLst>
      <p:ext uri="{BB962C8B-B14F-4D97-AF65-F5344CB8AC3E}">
        <p14:creationId xmlns:p14="http://schemas.microsoft.com/office/powerpoint/2010/main" val="36120617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definition</a:t>
            </a:r>
          </a:p>
        </p:txBody>
      </p:sp>
      <p:sp>
        <p:nvSpPr>
          <p:cNvPr id="3" name="Content Placeholder 2"/>
          <p:cNvSpPr>
            <a:spLocks noGrp="1"/>
          </p:cNvSpPr>
          <p:nvPr>
            <p:ph idx="1"/>
          </p:nvPr>
        </p:nvSpPr>
        <p:spPr/>
        <p:txBody>
          <a:bodyPr/>
          <a:lstStyle/>
          <a:p>
            <a:r>
              <a:rPr lang="en-GB" dirty="0"/>
              <a:t>Delirium (acute </a:t>
            </a:r>
            <a:r>
              <a:rPr lang="en-GB" dirty="0" err="1"/>
              <a:t>confusional</a:t>
            </a:r>
            <a:r>
              <a:rPr lang="en-GB" dirty="0"/>
              <a:t> state) is a neuropsychiatric syndrome characterised by acute onset of fluctuating cognition and inattention linked to triggering factors. It usually develops over 1-2 days. Delirium is a serious condition that may be associated with poor outcomes. However it can be prevented and symptoms treated if identified early</a:t>
            </a:r>
          </a:p>
        </p:txBody>
      </p:sp>
    </p:spTree>
    <p:extLst>
      <p:ext uri="{BB962C8B-B14F-4D97-AF65-F5344CB8AC3E}">
        <p14:creationId xmlns:p14="http://schemas.microsoft.com/office/powerpoint/2010/main" val="38384297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definition</a:t>
            </a:r>
          </a:p>
        </p:txBody>
      </p:sp>
      <p:sp>
        <p:nvSpPr>
          <p:cNvPr id="3" name="Content Placeholder 2"/>
          <p:cNvSpPr>
            <a:spLocks noGrp="1"/>
          </p:cNvSpPr>
          <p:nvPr>
            <p:ph idx="1"/>
          </p:nvPr>
        </p:nvSpPr>
        <p:spPr/>
        <p:txBody>
          <a:bodyPr>
            <a:normAutofit fontScale="85000" lnSpcReduction="20000"/>
          </a:bodyPr>
          <a:lstStyle/>
          <a:p>
            <a:r>
              <a:rPr lang="en-GB" dirty="0"/>
              <a:t>The American Psychiatric Association’s Diagnostic and Statistical Manual, 4</a:t>
            </a:r>
            <a:r>
              <a:rPr lang="en-GB" baseline="30000" dirty="0"/>
              <a:t>th</a:t>
            </a:r>
            <a:r>
              <a:rPr lang="en-GB" dirty="0"/>
              <a:t> Edition (DSM-IV) defines delirium by the presence of 4 key clinical features:</a:t>
            </a:r>
          </a:p>
          <a:p>
            <a:pPr marL="0" indent="0">
              <a:buNone/>
            </a:pPr>
            <a:r>
              <a:rPr lang="en-GB" dirty="0"/>
              <a:t> </a:t>
            </a:r>
          </a:p>
          <a:p>
            <a:pPr lvl="0"/>
            <a:r>
              <a:rPr lang="en-GB" dirty="0"/>
              <a:t>Disturbance in consciousness with reduced ability to maintain or focus attention</a:t>
            </a:r>
          </a:p>
          <a:p>
            <a:pPr lvl="0"/>
            <a:r>
              <a:rPr lang="en-GB" dirty="0"/>
              <a:t>A change in cognition or development of a perceptual disturbance which is not better explained by a pre-existing dementia. </a:t>
            </a:r>
          </a:p>
          <a:p>
            <a:pPr lvl="0"/>
            <a:r>
              <a:rPr lang="en-GB" dirty="0"/>
              <a:t>Acute onset and fluctuating course. </a:t>
            </a:r>
          </a:p>
          <a:p>
            <a:pPr lvl="0"/>
            <a:r>
              <a:rPr lang="en-GB" dirty="0"/>
              <a:t>Evidence of a triggering medical condition or causative substance. </a:t>
            </a:r>
          </a:p>
          <a:p>
            <a:endParaRPr lang="en-GB" dirty="0"/>
          </a:p>
        </p:txBody>
      </p:sp>
    </p:spTree>
    <p:extLst>
      <p:ext uri="{BB962C8B-B14F-4D97-AF65-F5344CB8AC3E}">
        <p14:creationId xmlns:p14="http://schemas.microsoft.com/office/powerpoint/2010/main" val="1200664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definition</a:t>
            </a:r>
          </a:p>
        </p:txBody>
      </p:sp>
      <p:sp>
        <p:nvSpPr>
          <p:cNvPr id="3" name="Content Placeholder 2"/>
          <p:cNvSpPr>
            <a:spLocks noGrp="1"/>
          </p:cNvSpPr>
          <p:nvPr>
            <p:ph idx="1"/>
          </p:nvPr>
        </p:nvSpPr>
        <p:spPr/>
        <p:txBody>
          <a:bodyPr>
            <a:normAutofit fontScale="70000" lnSpcReduction="20000"/>
          </a:bodyPr>
          <a:lstStyle/>
          <a:p>
            <a:r>
              <a:rPr lang="en-GB" dirty="0"/>
              <a:t>Symptoms of delirium have a tendency to fluctuate throughout the course of a day, and   as such is frequently under recognised. Delirium presents in one of three ways:</a:t>
            </a:r>
          </a:p>
          <a:p>
            <a:pPr marL="0" indent="0">
              <a:buNone/>
            </a:pPr>
            <a:r>
              <a:rPr lang="en-GB" dirty="0"/>
              <a:t> </a:t>
            </a:r>
          </a:p>
          <a:p>
            <a:pPr lvl="0"/>
            <a:r>
              <a:rPr lang="en-GB" b="1" dirty="0"/>
              <a:t>Hyperactive delirium</a:t>
            </a:r>
            <a:r>
              <a:rPr lang="en-GB" dirty="0"/>
              <a:t>: restless, agitated, delusions, hallucinations, risk of harm to patient or others.</a:t>
            </a:r>
          </a:p>
          <a:p>
            <a:pPr lvl="0"/>
            <a:r>
              <a:rPr lang="en-GB" b="1" dirty="0"/>
              <a:t>Hypoactive delirium</a:t>
            </a:r>
            <a:r>
              <a:rPr lang="en-GB" dirty="0"/>
              <a:t>: lethargic, drowsy, reduced communication. </a:t>
            </a:r>
          </a:p>
          <a:p>
            <a:pPr lvl="0"/>
            <a:r>
              <a:rPr lang="en-GB" b="1" dirty="0"/>
              <a:t>Mixed Delirium</a:t>
            </a:r>
            <a:r>
              <a:rPr lang="en-GB" dirty="0"/>
              <a:t>: demonstrates signs of both of the above. </a:t>
            </a:r>
          </a:p>
          <a:p>
            <a:pPr marL="0" indent="0">
              <a:buNone/>
            </a:pPr>
            <a:r>
              <a:rPr lang="en-GB" dirty="0"/>
              <a:t> </a:t>
            </a:r>
          </a:p>
          <a:p>
            <a:r>
              <a:rPr lang="en-GB" dirty="0"/>
              <a:t>Hypoactive and mixed delirium may be more difficult to recognise. </a:t>
            </a:r>
          </a:p>
          <a:p>
            <a:pPr marL="0" indent="0">
              <a:buNone/>
            </a:pPr>
            <a:r>
              <a:rPr lang="en-GB" dirty="0"/>
              <a:t> </a:t>
            </a:r>
          </a:p>
          <a:p>
            <a:endParaRPr lang="en-GB" dirty="0"/>
          </a:p>
        </p:txBody>
      </p:sp>
    </p:spTree>
    <p:extLst>
      <p:ext uri="{BB962C8B-B14F-4D97-AF65-F5344CB8AC3E}">
        <p14:creationId xmlns:p14="http://schemas.microsoft.com/office/powerpoint/2010/main" val="2421184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demographics</a:t>
            </a:r>
          </a:p>
        </p:txBody>
      </p:sp>
      <p:sp>
        <p:nvSpPr>
          <p:cNvPr id="3" name="Content Placeholder 2"/>
          <p:cNvSpPr>
            <a:spLocks noGrp="1"/>
          </p:cNvSpPr>
          <p:nvPr>
            <p:ph idx="1"/>
          </p:nvPr>
        </p:nvSpPr>
        <p:spPr/>
        <p:txBody>
          <a:bodyPr/>
          <a:lstStyle/>
          <a:p>
            <a:r>
              <a:rPr lang="en-GB" dirty="0"/>
              <a:t>Delirium is common in hospital affecting:</a:t>
            </a:r>
          </a:p>
          <a:p>
            <a:pPr lvl="0"/>
            <a:r>
              <a:rPr lang="en-GB" dirty="0"/>
              <a:t>30% of older medical patients at some point during a hospital admission. </a:t>
            </a:r>
          </a:p>
          <a:p>
            <a:pPr lvl="0"/>
            <a:r>
              <a:rPr lang="en-GB" dirty="0"/>
              <a:t>10-50% of patients post operatively.</a:t>
            </a:r>
          </a:p>
          <a:p>
            <a:pPr lvl="0"/>
            <a:r>
              <a:rPr lang="en-GB" dirty="0"/>
              <a:t>70-80% of patients in an ITU setting</a:t>
            </a:r>
          </a:p>
          <a:p>
            <a:pPr lvl="0"/>
            <a:r>
              <a:rPr lang="en-GB" dirty="0"/>
              <a:t>20% of patients in post-acute care settings</a:t>
            </a:r>
          </a:p>
          <a:p>
            <a:endParaRPr lang="en-GB" dirty="0"/>
          </a:p>
        </p:txBody>
      </p:sp>
    </p:spTree>
    <p:extLst>
      <p:ext uri="{BB962C8B-B14F-4D97-AF65-F5344CB8AC3E}">
        <p14:creationId xmlns:p14="http://schemas.microsoft.com/office/powerpoint/2010/main" val="2226938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demographics</a:t>
            </a:r>
          </a:p>
        </p:txBody>
      </p:sp>
      <p:sp>
        <p:nvSpPr>
          <p:cNvPr id="3" name="Content Placeholder 2"/>
          <p:cNvSpPr>
            <a:spLocks noGrp="1"/>
          </p:cNvSpPr>
          <p:nvPr>
            <p:ph idx="1"/>
          </p:nvPr>
        </p:nvSpPr>
        <p:spPr/>
        <p:txBody>
          <a:bodyPr>
            <a:normAutofit fontScale="70000" lnSpcReduction="20000"/>
          </a:bodyPr>
          <a:lstStyle/>
          <a:p>
            <a:r>
              <a:rPr lang="en-GB" dirty="0"/>
              <a:t>Despite its frequency delirium is under recognised in hospitals. Delirium should be   considered a medical emergency and is associated with unfavourable outcomes including:</a:t>
            </a:r>
          </a:p>
          <a:p>
            <a:pPr marL="0" indent="0">
              <a:buNone/>
            </a:pPr>
            <a:r>
              <a:rPr lang="en-GB" dirty="0"/>
              <a:t> </a:t>
            </a:r>
          </a:p>
          <a:p>
            <a:pPr lvl="0"/>
            <a:r>
              <a:rPr lang="en-GB" dirty="0"/>
              <a:t>Increased mortality in older people (35-40% at 1 year)</a:t>
            </a:r>
          </a:p>
          <a:p>
            <a:pPr lvl="0"/>
            <a:r>
              <a:rPr lang="en-GB" dirty="0"/>
              <a:t>Increased length of stay. </a:t>
            </a:r>
          </a:p>
          <a:p>
            <a:pPr lvl="0"/>
            <a:r>
              <a:rPr lang="en-GB" dirty="0"/>
              <a:t>Increased rates of placement in care home.</a:t>
            </a:r>
          </a:p>
          <a:p>
            <a:pPr lvl="0"/>
            <a:r>
              <a:rPr lang="en-GB" dirty="0"/>
              <a:t>Increased risk of in-hospital complication such as pressure ulcers and falls.</a:t>
            </a:r>
          </a:p>
          <a:p>
            <a:pPr marL="0" indent="0">
              <a:buNone/>
            </a:pPr>
            <a:r>
              <a:rPr lang="en-GB" dirty="0"/>
              <a:t> </a:t>
            </a:r>
          </a:p>
          <a:p>
            <a:r>
              <a:rPr lang="en-GB" dirty="0"/>
              <a:t>In addition to the above up to 60% of older patients with delirium have persisting cognitive impairment and will go on to receive a diagnosis of dementia. </a:t>
            </a:r>
          </a:p>
          <a:p>
            <a:endParaRPr lang="en-GB" dirty="0"/>
          </a:p>
        </p:txBody>
      </p:sp>
    </p:spTree>
    <p:extLst>
      <p:ext uri="{BB962C8B-B14F-4D97-AF65-F5344CB8AC3E}">
        <p14:creationId xmlns:p14="http://schemas.microsoft.com/office/powerpoint/2010/main" val="13593850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demographics</a:t>
            </a:r>
          </a:p>
        </p:txBody>
      </p:sp>
      <p:sp>
        <p:nvSpPr>
          <p:cNvPr id="3" name="Content Placeholder 2"/>
          <p:cNvSpPr>
            <a:spLocks noGrp="1"/>
          </p:cNvSpPr>
          <p:nvPr>
            <p:ph idx="1"/>
          </p:nvPr>
        </p:nvSpPr>
        <p:spPr/>
        <p:txBody>
          <a:bodyPr/>
          <a:lstStyle/>
          <a:p>
            <a:r>
              <a:rPr lang="en-GB" dirty="0"/>
              <a:t>Delirium is preventable in up to 1/3</a:t>
            </a:r>
            <a:r>
              <a:rPr lang="en-GB" baseline="30000" dirty="0"/>
              <a:t>rd</a:t>
            </a:r>
            <a:r>
              <a:rPr lang="en-GB" dirty="0"/>
              <a:t> of cases and is treatable if identified and managed appropriately and urgently. As such it should be considered a medical emergency.  </a:t>
            </a:r>
          </a:p>
          <a:p>
            <a:endParaRPr lang="en-GB" dirty="0"/>
          </a:p>
        </p:txBody>
      </p:sp>
    </p:spTree>
    <p:extLst>
      <p:ext uri="{BB962C8B-B14F-4D97-AF65-F5344CB8AC3E}">
        <p14:creationId xmlns:p14="http://schemas.microsoft.com/office/powerpoint/2010/main" val="3005056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differential diagnosis</a:t>
            </a:r>
          </a:p>
        </p:txBody>
      </p:sp>
      <p:sp>
        <p:nvSpPr>
          <p:cNvPr id="3" name="Content Placeholder 2"/>
          <p:cNvSpPr>
            <a:spLocks noGrp="1"/>
          </p:cNvSpPr>
          <p:nvPr>
            <p:ph idx="1"/>
          </p:nvPr>
        </p:nvSpPr>
        <p:spPr/>
        <p:txBody>
          <a:bodyPr>
            <a:normAutofit fontScale="85000" lnSpcReduction="20000"/>
          </a:bodyPr>
          <a:lstStyle/>
          <a:p>
            <a:r>
              <a:rPr lang="en-GB" dirty="0"/>
              <a:t>Diagnoses that may be difficult to distinguish from delirium are dementia, depression, psychotic illness, dysphasia, mania and non-convulsive epilepsy.  </a:t>
            </a:r>
          </a:p>
          <a:p>
            <a:r>
              <a:rPr lang="en-GB" dirty="0"/>
              <a:t>	It can be difficult to distinguish between dementia and delirium because symptoms overlap and some patients may have both conditions. Dementia is associated with progressive decline and is irreversible. Delirium is associated with a fluctuating course and may be reversible.  </a:t>
            </a:r>
          </a:p>
          <a:p>
            <a:r>
              <a:rPr lang="en-GB" dirty="0"/>
              <a:t>	If clinical uncertainty exists over diagnosis then initial management should be for delirium. </a:t>
            </a:r>
          </a:p>
          <a:p>
            <a:pPr marL="0" indent="0">
              <a:buNone/>
            </a:pPr>
            <a:r>
              <a:rPr lang="en-GB" dirty="0"/>
              <a:t> </a:t>
            </a:r>
          </a:p>
          <a:p>
            <a:endParaRPr lang="en-GB" dirty="0"/>
          </a:p>
        </p:txBody>
      </p:sp>
    </p:spTree>
    <p:extLst>
      <p:ext uri="{BB962C8B-B14F-4D97-AF65-F5344CB8AC3E}">
        <p14:creationId xmlns:p14="http://schemas.microsoft.com/office/powerpoint/2010/main" val="301880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risk factors</a:t>
            </a:r>
          </a:p>
        </p:txBody>
      </p:sp>
      <p:sp>
        <p:nvSpPr>
          <p:cNvPr id="3" name="Content Placeholder 2"/>
          <p:cNvSpPr>
            <a:spLocks noGrp="1"/>
          </p:cNvSpPr>
          <p:nvPr>
            <p:ph idx="1"/>
          </p:nvPr>
        </p:nvSpPr>
        <p:spPr/>
        <p:txBody>
          <a:bodyPr/>
          <a:lstStyle/>
          <a:p>
            <a:pPr lvl="0"/>
            <a:r>
              <a:rPr lang="en-GB" dirty="0"/>
              <a:t>Age 65 years or older</a:t>
            </a:r>
          </a:p>
          <a:p>
            <a:pPr lvl="0"/>
            <a:r>
              <a:rPr lang="en-GB" dirty="0"/>
              <a:t>Current hip fracture</a:t>
            </a:r>
          </a:p>
          <a:p>
            <a:pPr lvl="0"/>
            <a:r>
              <a:rPr lang="en-GB" dirty="0"/>
              <a:t>Cognitive impairment or dementia</a:t>
            </a:r>
          </a:p>
          <a:p>
            <a:pPr lvl="0"/>
            <a:r>
              <a:rPr lang="en-GB" dirty="0"/>
              <a:t>Severe illness</a:t>
            </a:r>
          </a:p>
          <a:p>
            <a:endParaRPr lang="en-GB" dirty="0"/>
          </a:p>
        </p:txBody>
      </p:sp>
    </p:spTree>
    <p:extLst>
      <p:ext uri="{BB962C8B-B14F-4D97-AF65-F5344CB8AC3E}">
        <p14:creationId xmlns:p14="http://schemas.microsoft.com/office/powerpoint/2010/main" val="19061305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risk factors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23862962"/>
              </p:ext>
            </p:extLst>
          </p:nvPr>
        </p:nvGraphicFramePr>
        <p:xfrm>
          <a:off x="1944052" y="3021933"/>
          <a:ext cx="5255895" cy="1435227"/>
        </p:xfrm>
        <a:graphic>
          <a:graphicData uri="http://schemas.openxmlformats.org/drawingml/2006/table">
            <a:tbl>
              <a:tblPr firstRow="1" firstCol="1" bandRow="1">
                <a:tableStyleId>{5C22544A-7EE6-4342-B048-85BDC9FD1C3A}</a:tableStyleId>
              </a:tblPr>
              <a:tblGrid>
                <a:gridCol w="1076325">
                  <a:extLst>
                    <a:ext uri="{9D8B030D-6E8A-4147-A177-3AD203B41FA5}">
                      <a16:colId xmlns:a16="http://schemas.microsoft.com/office/drawing/2014/main" val="20000"/>
                    </a:ext>
                  </a:extLst>
                </a:gridCol>
                <a:gridCol w="4179570">
                  <a:extLst>
                    <a:ext uri="{9D8B030D-6E8A-4147-A177-3AD203B41FA5}">
                      <a16:colId xmlns:a16="http://schemas.microsoft.com/office/drawing/2014/main" val="20001"/>
                    </a:ext>
                  </a:extLst>
                </a:gridCol>
              </a:tblGrid>
              <a:tr h="0">
                <a:tc>
                  <a:txBody>
                    <a:bodyPr/>
                    <a:lstStyle/>
                    <a:p>
                      <a:pPr>
                        <a:lnSpc>
                          <a:spcPct val="115000"/>
                        </a:lnSpc>
                        <a:spcAft>
                          <a:spcPts val="1000"/>
                        </a:spcAft>
                      </a:pPr>
                      <a:r>
                        <a:rPr lang="en-GB" sz="1200" dirty="0">
                          <a:effectLst/>
                        </a:rPr>
                        <a:t>Co-morbidities</a:t>
                      </a:r>
                      <a:endParaRPr lang="en-GB" sz="1100" dirty="0">
                        <a:effectLst/>
                        <a:latin typeface="Calibri"/>
                        <a:ea typeface="Calibri"/>
                        <a:cs typeface="Times New Roman"/>
                      </a:endParaRPr>
                    </a:p>
                  </a:txBody>
                  <a:tcPr marL="68580" marR="68580" marT="0" marB="0"/>
                </a:tc>
                <a:tc>
                  <a:txBody>
                    <a:bodyPr/>
                    <a:lstStyle/>
                    <a:p>
                      <a:pPr>
                        <a:lnSpc>
                          <a:spcPct val="115000"/>
                        </a:lnSpc>
                        <a:spcAft>
                          <a:spcPts val="1000"/>
                        </a:spcAft>
                      </a:pPr>
                      <a:r>
                        <a:rPr lang="en-GB" sz="1200">
                          <a:effectLst/>
                        </a:rPr>
                        <a:t>Current hip fracture, clinical frailty,  multiple co-morbid conditions, chronic renal or hepatic impairment, history of stroke or other brain injury, dehydration, malnutrition, severe illness</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a:lnSpc>
                          <a:spcPct val="115000"/>
                        </a:lnSpc>
                        <a:spcAft>
                          <a:spcPts val="1000"/>
                        </a:spcAft>
                      </a:pPr>
                      <a:r>
                        <a:rPr lang="en-GB" sz="1200">
                          <a:effectLst/>
                        </a:rPr>
                        <a:t>Cognitive status</a:t>
                      </a:r>
                      <a:endParaRPr lang="en-GB" sz="1100">
                        <a:effectLst/>
                        <a:latin typeface="Calibri"/>
                        <a:ea typeface="Calibri"/>
                        <a:cs typeface="Times New Roman"/>
                      </a:endParaRPr>
                    </a:p>
                  </a:txBody>
                  <a:tcPr marL="68580" marR="68580" marT="0" marB="0"/>
                </a:tc>
                <a:tc>
                  <a:txBody>
                    <a:bodyPr/>
                    <a:lstStyle/>
                    <a:p>
                      <a:pPr>
                        <a:lnSpc>
                          <a:spcPct val="115000"/>
                        </a:lnSpc>
                        <a:spcAft>
                          <a:spcPts val="1000"/>
                        </a:spcAft>
                      </a:pPr>
                      <a:r>
                        <a:rPr lang="en-GB" sz="1200">
                          <a:effectLst/>
                        </a:rPr>
                        <a:t>Existing dementia, past history of delirium, depression</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0">
                <a:tc>
                  <a:txBody>
                    <a:bodyPr/>
                    <a:lstStyle/>
                    <a:p>
                      <a:pPr>
                        <a:lnSpc>
                          <a:spcPct val="115000"/>
                        </a:lnSpc>
                        <a:spcAft>
                          <a:spcPts val="1000"/>
                        </a:spcAft>
                      </a:pPr>
                      <a:r>
                        <a:rPr lang="en-GB" sz="1200" dirty="0">
                          <a:effectLst/>
                        </a:rPr>
                        <a:t>Demographics</a:t>
                      </a:r>
                    </a:p>
                  </a:txBody>
                  <a:tcPr marL="68580" marR="68580" marT="0" marB="0"/>
                </a:tc>
                <a:tc>
                  <a:txBody>
                    <a:bodyPr/>
                    <a:lstStyle/>
                    <a:p>
                      <a:pPr>
                        <a:lnSpc>
                          <a:spcPct val="115000"/>
                        </a:lnSpc>
                        <a:spcAft>
                          <a:spcPts val="1000"/>
                        </a:spcAft>
                      </a:pPr>
                      <a:r>
                        <a:rPr lang="en-GB" sz="1200" dirty="0">
                          <a:effectLst/>
                        </a:rPr>
                        <a:t>65 years +</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864981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risk factors</a:t>
            </a:r>
          </a:p>
        </p:txBody>
      </p:sp>
      <p:graphicFrame>
        <p:nvGraphicFramePr>
          <p:cNvPr id="4" name="Content Placeholder 3"/>
          <p:cNvGraphicFramePr>
            <a:graphicFrameLocks noGrp="1"/>
          </p:cNvGraphicFramePr>
          <p:nvPr>
            <p:ph idx="1"/>
          </p:nvPr>
        </p:nvGraphicFramePr>
        <p:xfrm>
          <a:off x="1944052" y="3232245"/>
          <a:ext cx="5255895" cy="1224915"/>
        </p:xfrm>
        <a:graphic>
          <a:graphicData uri="http://schemas.openxmlformats.org/drawingml/2006/table">
            <a:tbl>
              <a:tblPr firstRow="1" firstCol="1" bandRow="1">
                <a:tableStyleId>{5C22544A-7EE6-4342-B048-85BDC9FD1C3A}</a:tableStyleId>
              </a:tblPr>
              <a:tblGrid>
                <a:gridCol w="1076325">
                  <a:extLst>
                    <a:ext uri="{9D8B030D-6E8A-4147-A177-3AD203B41FA5}">
                      <a16:colId xmlns:a16="http://schemas.microsoft.com/office/drawing/2014/main" val="20000"/>
                    </a:ext>
                  </a:extLst>
                </a:gridCol>
                <a:gridCol w="4179570">
                  <a:extLst>
                    <a:ext uri="{9D8B030D-6E8A-4147-A177-3AD203B41FA5}">
                      <a16:colId xmlns:a16="http://schemas.microsoft.com/office/drawing/2014/main" val="20001"/>
                    </a:ext>
                  </a:extLst>
                </a:gridCol>
              </a:tblGrid>
              <a:tr h="0">
                <a:tc>
                  <a:txBody>
                    <a:bodyPr/>
                    <a:lstStyle/>
                    <a:p>
                      <a:pPr>
                        <a:lnSpc>
                          <a:spcPct val="115000"/>
                        </a:lnSpc>
                        <a:spcAft>
                          <a:spcPts val="1000"/>
                        </a:spcAft>
                      </a:pPr>
                      <a:r>
                        <a:rPr lang="en-GB" sz="1200">
                          <a:effectLst/>
                        </a:rPr>
                        <a:t>Drugs</a:t>
                      </a:r>
                      <a:endParaRPr lang="en-GB" sz="1100">
                        <a:effectLst/>
                        <a:latin typeface="Calibri"/>
                        <a:ea typeface="Calibri"/>
                        <a:cs typeface="Times New Roman"/>
                      </a:endParaRPr>
                    </a:p>
                  </a:txBody>
                  <a:tcPr marL="68580" marR="68580" marT="0" marB="0"/>
                </a:tc>
                <a:tc>
                  <a:txBody>
                    <a:bodyPr/>
                    <a:lstStyle/>
                    <a:p>
                      <a:pPr>
                        <a:lnSpc>
                          <a:spcPct val="115000"/>
                        </a:lnSpc>
                        <a:spcAft>
                          <a:spcPts val="1000"/>
                        </a:spcAft>
                      </a:pPr>
                      <a:r>
                        <a:rPr lang="en-GB" sz="1200">
                          <a:effectLst/>
                        </a:rPr>
                        <a:t>Polypharmacy (&gt;3 drugs), psychoactive drugs, alcohol or other recreational drug use</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a:lnSpc>
                          <a:spcPct val="115000"/>
                        </a:lnSpc>
                        <a:spcAft>
                          <a:spcPts val="1000"/>
                        </a:spcAft>
                      </a:pPr>
                      <a:r>
                        <a:rPr lang="en-GB" sz="1200">
                          <a:effectLst/>
                        </a:rPr>
                        <a:t>Functional status</a:t>
                      </a:r>
                      <a:endParaRPr lang="en-GB" sz="1100">
                        <a:effectLst/>
                        <a:latin typeface="Calibri"/>
                        <a:ea typeface="Calibri"/>
                        <a:cs typeface="Times New Roman"/>
                      </a:endParaRPr>
                    </a:p>
                  </a:txBody>
                  <a:tcPr marL="68580" marR="68580" marT="0" marB="0"/>
                </a:tc>
                <a:tc>
                  <a:txBody>
                    <a:bodyPr/>
                    <a:lstStyle/>
                    <a:p>
                      <a:pPr>
                        <a:lnSpc>
                          <a:spcPct val="115000"/>
                        </a:lnSpc>
                        <a:spcAft>
                          <a:spcPts val="1000"/>
                        </a:spcAft>
                      </a:pPr>
                      <a:r>
                        <a:rPr lang="en-GB" sz="1200">
                          <a:effectLst/>
                        </a:rPr>
                        <a:t>Immobility, dependant ADLS, history of falls</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0">
                <a:tc>
                  <a:txBody>
                    <a:bodyPr/>
                    <a:lstStyle/>
                    <a:p>
                      <a:pPr>
                        <a:lnSpc>
                          <a:spcPct val="115000"/>
                        </a:lnSpc>
                        <a:spcAft>
                          <a:spcPts val="1000"/>
                        </a:spcAft>
                      </a:pPr>
                      <a:r>
                        <a:rPr lang="en-GB" sz="1200">
                          <a:effectLst/>
                        </a:rPr>
                        <a:t>Sensory impairment</a:t>
                      </a:r>
                      <a:endParaRPr lang="en-GB" sz="1100">
                        <a:effectLst/>
                        <a:latin typeface="Calibri"/>
                        <a:ea typeface="Calibri"/>
                        <a:cs typeface="Times New Roman"/>
                      </a:endParaRPr>
                    </a:p>
                  </a:txBody>
                  <a:tcPr marL="68580" marR="68580" marT="0" marB="0"/>
                </a:tc>
                <a:tc>
                  <a:txBody>
                    <a:bodyPr/>
                    <a:lstStyle/>
                    <a:p>
                      <a:pPr>
                        <a:lnSpc>
                          <a:spcPct val="115000"/>
                        </a:lnSpc>
                        <a:spcAft>
                          <a:spcPts val="1000"/>
                        </a:spcAft>
                      </a:pPr>
                      <a:r>
                        <a:rPr lang="en-GB" sz="1200" dirty="0">
                          <a:effectLst/>
                        </a:rPr>
                        <a:t>Visual or hearing loss</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sp>
        <p:nvSpPr>
          <p:cNvPr id="5" name="Rectangle 1"/>
          <p:cNvSpPr>
            <a:spLocks noChangeArrowheads="1"/>
          </p:cNvSpPr>
          <p:nvPr/>
        </p:nvSpPr>
        <p:spPr bwMode="auto">
          <a:xfrm>
            <a:off x="1944688" y="32321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4167233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diagnosis and assessment</a:t>
            </a:r>
          </a:p>
        </p:txBody>
      </p:sp>
      <p:sp>
        <p:nvSpPr>
          <p:cNvPr id="3" name="Content Placeholder 2"/>
          <p:cNvSpPr>
            <a:spLocks noGrp="1"/>
          </p:cNvSpPr>
          <p:nvPr>
            <p:ph idx="1"/>
          </p:nvPr>
        </p:nvSpPr>
        <p:spPr/>
        <p:txBody>
          <a:bodyPr>
            <a:normAutofit fontScale="70000" lnSpcReduction="20000"/>
          </a:bodyPr>
          <a:lstStyle/>
          <a:p>
            <a:pPr marL="0" indent="0">
              <a:buNone/>
            </a:pPr>
            <a:r>
              <a:rPr lang="en-GB" dirty="0"/>
              <a:t> </a:t>
            </a:r>
          </a:p>
          <a:p>
            <a:r>
              <a:rPr lang="en-GB" dirty="0"/>
              <a:t>	</a:t>
            </a:r>
            <a:r>
              <a:rPr lang="en-GB" b="1" dirty="0"/>
              <a:t>History </a:t>
            </a:r>
            <a:r>
              <a:rPr lang="en-GB" dirty="0"/>
              <a:t> </a:t>
            </a:r>
          </a:p>
          <a:p>
            <a:r>
              <a:rPr lang="en-GB" dirty="0"/>
              <a:t>It may not be possible to obtain a history from the patient although reasonable attempts should be made. A collateral history should be sought which in addition to standard questions should include the following:</a:t>
            </a:r>
          </a:p>
          <a:p>
            <a:pPr lvl="0"/>
            <a:r>
              <a:rPr lang="en-GB" dirty="0"/>
              <a:t>Previous cognitive function</a:t>
            </a:r>
          </a:p>
          <a:p>
            <a:pPr lvl="0"/>
            <a:r>
              <a:rPr lang="en-GB" dirty="0"/>
              <a:t>Previous episodes of delirium</a:t>
            </a:r>
          </a:p>
          <a:p>
            <a:pPr lvl="0"/>
            <a:r>
              <a:rPr lang="en-GB" dirty="0"/>
              <a:t>Functional status</a:t>
            </a:r>
          </a:p>
          <a:p>
            <a:pPr lvl="0"/>
            <a:r>
              <a:rPr lang="en-GB" dirty="0"/>
              <a:t>Sensory deficit</a:t>
            </a:r>
          </a:p>
          <a:p>
            <a:pPr lvl="0"/>
            <a:r>
              <a:rPr lang="en-GB" dirty="0"/>
              <a:t>Usual communication method</a:t>
            </a:r>
          </a:p>
          <a:p>
            <a:pPr lvl="0"/>
            <a:r>
              <a:rPr lang="en-GB" dirty="0"/>
              <a:t>Symptoms suggestive of underlying cause</a:t>
            </a:r>
          </a:p>
          <a:p>
            <a:pPr lvl="0"/>
            <a:r>
              <a:rPr lang="en-GB" dirty="0"/>
              <a:t>Drug history including alcohol</a:t>
            </a:r>
          </a:p>
          <a:p>
            <a:pPr marL="0" indent="0">
              <a:buNone/>
            </a:pPr>
            <a:r>
              <a:rPr lang="en-GB" dirty="0"/>
              <a:t> </a:t>
            </a:r>
          </a:p>
          <a:p>
            <a:endParaRPr lang="en-GB" dirty="0"/>
          </a:p>
        </p:txBody>
      </p:sp>
    </p:spTree>
    <p:extLst>
      <p:ext uri="{BB962C8B-B14F-4D97-AF65-F5344CB8AC3E}">
        <p14:creationId xmlns:p14="http://schemas.microsoft.com/office/powerpoint/2010/main" val="87157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diagnosis and assessment</a:t>
            </a:r>
          </a:p>
        </p:txBody>
      </p:sp>
      <p:sp>
        <p:nvSpPr>
          <p:cNvPr id="3" name="Content Placeholder 2"/>
          <p:cNvSpPr>
            <a:spLocks noGrp="1"/>
          </p:cNvSpPr>
          <p:nvPr>
            <p:ph idx="1"/>
          </p:nvPr>
        </p:nvSpPr>
        <p:spPr/>
        <p:txBody>
          <a:bodyPr>
            <a:normAutofit fontScale="92500" lnSpcReduction="20000"/>
          </a:bodyPr>
          <a:lstStyle/>
          <a:p>
            <a:r>
              <a:rPr lang="en-GB" b="1" dirty="0"/>
              <a:t>Physical examination</a:t>
            </a:r>
            <a:endParaRPr lang="en-GB" dirty="0"/>
          </a:p>
          <a:p>
            <a:pPr marL="0" indent="0">
              <a:buNone/>
            </a:pPr>
            <a:r>
              <a:rPr lang="en-GB" dirty="0"/>
              <a:t> </a:t>
            </a:r>
          </a:p>
          <a:p>
            <a:pPr marL="0" indent="0">
              <a:buNone/>
            </a:pPr>
            <a:r>
              <a:rPr lang="en-GB" dirty="0"/>
              <a:t>A full clinical examination should be carried out and should include:</a:t>
            </a:r>
          </a:p>
          <a:p>
            <a:pPr lvl="0"/>
            <a:r>
              <a:rPr lang="en-GB" dirty="0"/>
              <a:t>Neurological examination</a:t>
            </a:r>
          </a:p>
          <a:p>
            <a:pPr lvl="0"/>
            <a:r>
              <a:rPr lang="en-GB" dirty="0"/>
              <a:t>Rectal examination</a:t>
            </a:r>
          </a:p>
          <a:p>
            <a:pPr lvl="0"/>
            <a:r>
              <a:rPr lang="en-GB" dirty="0"/>
              <a:t>Glasgow Coma Scale (GCS) </a:t>
            </a:r>
          </a:p>
          <a:p>
            <a:pPr lvl="0"/>
            <a:r>
              <a:rPr lang="en-GB" dirty="0"/>
              <a:t>Pain assessment (Abbey pain score)</a:t>
            </a:r>
          </a:p>
          <a:p>
            <a:pPr lvl="0"/>
            <a:r>
              <a:rPr lang="en-GB" dirty="0"/>
              <a:t>Assessment of pressure areas</a:t>
            </a:r>
          </a:p>
          <a:p>
            <a:pPr lvl="0"/>
            <a:r>
              <a:rPr lang="en-GB" dirty="0"/>
              <a:t>Nutritional assessment (MUST)</a:t>
            </a:r>
          </a:p>
          <a:p>
            <a:endParaRPr lang="en-GB" dirty="0"/>
          </a:p>
        </p:txBody>
      </p:sp>
    </p:spTree>
    <p:extLst>
      <p:ext uri="{BB962C8B-B14F-4D97-AF65-F5344CB8AC3E}">
        <p14:creationId xmlns:p14="http://schemas.microsoft.com/office/powerpoint/2010/main" val="24637157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diagnostic tools</a:t>
            </a:r>
          </a:p>
        </p:txBody>
      </p:sp>
      <p:sp>
        <p:nvSpPr>
          <p:cNvPr id="3" name="Content Placeholder 2"/>
          <p:cNvSpPr>
            <a:spLocks noGrp="1"/>
          </p:cNvSpPr>
          <p:nvPr>
            <p:ph idx="1"/>
          </p:nvPr>
        </p:nvSpPr>
        <p:spPr/>
        <p:txBody>
          <a:bodyPr>
            <a:normAutofit fontScale="77500" lnSpcReduction="20000"/>
          </a:bodyPr>
          <a:lstStyle/>
          <a:p>
            <a:r>
              <a:rPr lang="en-GB" b="1" u="sng" dirty="0"/>
              <a:t>Confusion Assessment Method (CAM) </a:t>
            </a:r>
            <a:endParaRPr lang="en-GB" dirty="0"/>
          </a:p>
          <a:p>
            <a:pPr marL="0" indent="0">
              <a:buNone/>
            </a:pPr>
            <a:r>
              <a:rPr lang="en-GB" dirty="0"/>
              <a:t> </a:t>
            </a:r>
          </a:p>
          <a:p>
            <a:pPr marL="0" indent="0">
              <a:buNone/>
            </a:pPr>
            <a:r>
              <a:rPr lang="en-GB" dirty="0"/>
              <a:t>The diagnosis of delirium requires the presence of point 1 and 2 and either 3 or 4:</a:t>
            </a:r>
          </a:p>
          <a:p>
            <a:pPr lvl="0"/>
            <a:r>
              <a:rPr lang="en-GB" b="1" dirty="0"/>
              <a:t>Acute onset and fluctuating course</a:t>
            </a:r>
            <a:endParaRPr lang="en-GB" dirty="0"/>
          </a:p>
          <a:p>
            <a:pPr lvl="0"/>
            <a:r>
              <a:rPr lang="en-GB" b="1" dirty="0"/>
              <a:t>Inattention</a:t>
            </a:r>
            <a:r>
              <a:rPr lang="en-GB" dirty="0"/>
              <a:t> (inability to concentrate) </a:t>
            </a:r>
          </a:p>
          <a:p>
            <a:pPr lvl="0"/>
            <a:r>
              <a:rPr lang="en-GB" b="1" dirty="0"/>
              <a:t>Disorganised </a:t>
            </a:r>
            <a:r>
              <a:rPr lang="en-GB" dirty="0"/>
              <a:t>thinking (rambling, illogical ideas) </a:t>
            </a:r>
          </a:p>
          <a:p>
            <a:pPr lvl="0"/>
            <a:r>
              <a:rPr lang="en-GB" b="1" dirty="0"/>
              <a:t>Altered level of consciousness</a:t>
            </a:r>
            <a:r>
              <a:rPr lang="en-GB" dirty="0"/>
              <a:t> (hyper alert or drowsy)</a:t>
            </a:r>
          </a:p>
          <a:p>
            <a:pPr marL="0" indent="0">
              <a:buNone/>
            </a:pPr>
            <a:r>
              <a:rPr lang="en-GB" dirty="0"/>
              <a:t> </a:t>
            </a:r>
          </a:p>
          <a:p>
            <a:r>
              <a:rPr lang="en-GB" dirty="0"/>
              <a:t>The CAM has a sensitivity of 94-100% and specificity of 90-95% when applied by a person competent in identifying delirium. </a:t>
            </a:r>
          </a:p>
          <a:p>
            <a:endParaRPr lang="en-GB" dirty="0"/>
          </a:p>
        </p:txBody>
      </p:sp>
    </p:spTree>
    <p:extLst>
      <p:ext uri="{BB962C8B-B14F-4D97-AF65-F5344CB8AC3E}">
        <p14:creationId xmlns:p14="http://schemas.microsoft.com/office/powerpoint/2010/main" val="6348471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diagnostic tools</a:t>
            </a:r>
          </a:p>
        </p:txBody>
      </p:sp>
      <p:sp>
        <p:nvSpPr>
          <p:cNvPr id="3" name="Content Placeholder 2"/>
          <p:cNvSpPr>
            <a:spLocks noGrp="1"/>
          </p:cNvSpPr>
          <p:nvPr>
            <p:ph idx="1"/>
          </p:nvPr>
        </p:nvSpPr>
        <p:spPr/>
        <p:txBody>
          <a:bodyPr>
            <a:normAutofit fontScale="55000" lnSpcReduction="20000"/>
          </a:bodyPr>
          <a:lstStyle/>
          <a:p>
            <a:r>
              <a:rPr lang="en-GB" b="1" u="sng" dirty="0"/>
              <a:t>4A Test (4AT) </a:t>
            </a:r>
            <a:endParaRPr lang="en-GB" dirty="0"/>
          </a:p>
          <a:p>
            <a:pPr marL="0" indent="0">
              <a:buNone/>
            </a:pPr>
            <a:r>
              <a:rPr lang="en-GB" dirty="0"/>
              <a:t> </a:t>
            </a:r>
          </a:p>
          <a:p>
            <a:r>
              <a:rPr lang="en-GB" dirty="0"/>
              <a:t>Patients are scored on 4 categories:</a:t>
            </a:r>
          </a:p>
          <a:p>
            <a:pPr lvl="0"/>
            <a:r>
              <a:rPr lang="en-GB" b="1" dirty="0"/>
              <a:t>Alertness</a:t>
            </a:r>
            <a:r>
              <a:rPr lang="en-GB" dirty="0"/>
              <a:t>:       Normal =0      Mild sleepiness = 0    Clearly abnormal = 4</a:t>
            </a:r>
          </a:p>
          <a:p>
            <a:pPr lvl="0"/>
            <a:r>
              <a:rPr lang="en-GB" dirty="0"/>
              <a:t> </a:t>
            </a:r>
            <a:r>
              <a:rPr lang="en-GB" b="1" dirty="0"/>
              <a:t>AMT4</a:t>
            </a:r>
            <a:r>
              <a:rPr lang="en-GB" dirty="0"/>
              <a:t> (age, place, building, DOB):   No error = 0   1 error = 1   2 or more error = 2</a:t>
            </a:r>
          </a:p>
          <a:p>
            <a:pPr lvl="0"/>
            <a:r>
              <a:rPr lang="en-GB" b="1" dirty="0"/>
              <a:t>Attention</a:t>
            </a:r>
            <a:r>
              <a:rPr lang="en-GB" dirty="0"/>
              <a:t> (list months of the year backwards):    7 months or more = 0                                    starts but less than 7 months = 1       Untestable/doesn’t start = 2</a:t>
            </a:r>
          </a:p>
          <a:p>
            <a:pPr lvl="0"/>
            <a:r>
              <a:rPr lang="en-GB" b="1" dirty="0"/>
              <a:t>Acute change or fluctuating course</a:t>
            </a:r>
            <a:r>
              <a:rPr lang="en-GB" dirty="0"/>
              <a:t>:  No = 0       Yes = 4</a:t>
            </a:r>
          </a:p>
          <a:p>
            <a:pPr marL="0" indent="0">
              <a:buNone/>
            </a:pPr>
            <a:r>
              <a:rPr lang="en-GB" dirty="0"/>
              <a:t> </a:t>
            </a:r>
          </a:p>
          <a:p>
            <a:r>
              <a:rPr lang="en-GB" dirty="0"/>
              <a:t>A score of 4 or above indicates delirium +/- cognitive impairment, 1-3 indicates cognitive impairment, 0 suggests cognitive impairment/delirium unlikely. </a:t>
            </a:r>
          </a:p>
          <a:p>
            <a:pPr marL="0" indent="0">
              <a:buNone/>
            </a:pPr>
            <a:r>
              <a:rPr lang="en-GB" dirty="0"/>
              <a:t> </a:t>
            </a:r>
          </a:p>
          <a:p>
            <a:r>
              <a:rPr lang="en-GB" dirty="0"/>
              <a:t>The 4AT is less subjective than the CAM and does not require special training. It also allows screening of ‘untestable’ patients (those who cannot undergo cognitive testing or interview because of severe drowsiness or agitation).  The 4AT has a sensitivity of 89.7% and a specificity of 84.1% in the detection of delirium. </a:t>
            </a:r>
          </a:p>
          <a:p>
            <a:pPr marL="0" indent="0">
              <a:buNone/>
            </a:pPr>
            <a:r>
              <a:rPr lang="en-GB" dirty="0"/>
              <a:t> </a:t>
            </a:r>
          </a:p>
          <a:p>
            <a:endParaRPr lang="en-GB" dirty="0"/>
          </a:p>
        </p:txBody>
      </p:sp>
    </p:spTree>
    <p:extLst>
      <p:ext uri="{BB962C8B-B14F-4D97-AF65-F5344CB8AC3E}">
        <p14:creationId xmlns:p14="http://schemas.microsoft.com/office/powerpoint/2010/main" val="821824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Delirium precipitating factors/causes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08655797"/>
              </p:ext>
            </p:extLst>
          </p:nvPr>
        </p:nvGraphicFramePr>
        <p:xfrm>
          <a:off x="2092559" y="1600200"/>
          <a:ext cx="4958882" cy="4525963"/>
        </p:xfrm>
        <a:graphic>
          <a:graphicData uri="http://schemas.openxmlformats.org/drawingml/2006/table">
            <a:tbl>
              <a:tblPr firstRow="1" firstCol="1" bandRow="1">
                <a:tableStyleId>{5C22544A-7EE6-4342-B048-85BDC9FD1C3A}</a:tableStyleId>
              </a:tblPr>
              <a:tblGrid>
                <a:gridCol w="1809839">
                  <a:extLst>
                    <a:ext uri="{9D8B030D-6E8A-4147-A177-3AD203B41FA5}">
                      <a16:colId xmlns:a16="http://schemas.microsoft.com/office/drawing/2014/main" val="20000"/>
                    </a:ext>
                  </a:extLst>
                </a:gridCol>
                <a:gridCol w="3149043">
                  <a:extLst>
                    <a:ext uri="{9D8B030D-6E8A-4147-A177-3AD203B41FA5}">
                      <a16:colId xmlns:a16="http://schemas.microsoft.com/office/drawing/2014/main" val="20001"/>
                    </a:ext>
                  </a:extLst>
                </a:gridCol>
              </a:tblGrid>
              <a:tr h="1448308">
                <a:tc>
                  <a:txBody>
                    <a:bodyPr/>
                    <a:lstStyle/>
                    <a:p>
                      <a:pPr>
                        <a:lnSpc>
                          <a:spcPct val="115000"/>
                        </a:lnSpc>
                        <a:spcAft>
                          <a:spcPts val="0"/>
                        </a:spcAft>
                      </a:pPr>
                      <a:r>
                        <a:rPr lang="en-GB" sz="1000" dirty="0">
                          <a:effectLst/>
                        </a:rPr>
                        <a:t>Environment</a:t>
                      </a:r>
                      <a:endParaRPr lang="en-GB" sz="900" dirty="0">
                        <a:effectLst/>
                        <a:latin typeface="Calibri"/>
                        <a:ea typeface="Calibri"/>
                        <a:cs typeface="Times New Roman"/>
                      </a:endParaRPr>
                    </a:p>
                  </a:txBody>
                  <a:tcPr marL="59034" marR="59034" marT="0" marB="0"/>
                </a:tc>
                <a:tc>
                  <a:txBody>
                    <a:bodyPr/>
                    <a:lstStyle/>
                    <a:p>
                      <a:pPr>
                        <a:lnSpc>
                          <a:spcPct val="115000"/>
                        </a:lnSpc>
                        <a:spcAft>
                          <a:spcPts val="0"/>
                        </a:spcAft>
                      </a:pPr>
                      <a:r>
                        <a:rPr lang="en-GB" sz="1000">
                          <a:effectLst/>
                        </a:rPr>
                        <a:t>Change in environment</a:t>
                      </a:r>
                      <a:endParaRPr lang="en-GB" sz="900">
                        <a:effectLst/>
                      </a:endParaRPr>
                    </a:p>
                    <a:p>
                      <a:pPr>
                        <a:lnSpc>
                          <a:spcPct val="115000"/>
                        </a:lnSpc>
                        <a:spcAft>
                          <a:spcPts val="0"/>
                        </a:spcAft>
                      </a:pPr>
                      <a:r>
                        <a:rPr lang="en-GB" sz="1000">
                          <a:effectLst/>
                        </a:rPr>
                        <a:t>Loss of visual or hearing aid</a:t>
                      </a:r>
                      <a:endParaRPr lang="en-GB" sz="900">
                        <a:effectLst/>
                      </a:endParaRPr>
                    </a:p>
                    <a:p>
                      <a:pPr>
                        <a:lnSpc>
                          <a:spcPct val="115000"/>
                        </a:lnSpc>
                        <a:spcAft>
                          <a:spcPts val="0"/>
                        </a:spcAft>
                      </a:pPr>
                      <a:r>
                        <a:rPr lang="en-GB" sz="1000">
                          <a:effectLst/>
                        </a:rPr>
                        <a:t>Inappropriate noise or lighting</a:t>
                      </a:r>
                      <a:endParaRPr lang="en-GB" sz="900">
                        <a:effectLst/>
                      </a:endParaRPr>
                    </a:p>
                    <a:p>
                      <a:pPr>
                        <a:lnSpc>
                          <a:spcPct val="115000"/>
                        </a:lnSpc>
                        <a:spcAft>
                          <a:spcPts val="0"/>
                        </a:spcAft>
                      </a:pPr>
                      <a:r>
                        <a:rPr lang="en-GB" sz="1000">
                          <a:effectLst/>
                        </a:rPr>
                        <a:t>Immobility</a:t>
                      </a:r>
                      <a:endParaRPr lang="en-GB" sz="900">
                        <a:effectLst/>
                      </a:endParaRPr>
                    </a:p>
                    <a:p>
                      <a:pPr>
                        <a:lnSpc>
                          <a:spcPct val="115000"/>
                        </a:lnSpc>
                        <a:spcAft>
                          <a:spcPts val="0"/>
                        </a:spcAft>
                      </a:pPr>
                      <a:r>
                        <a:rPr lang="en-GB" sz="1000">
                          <a:effectLst/>
                        </a:rPr>
                        <a:t>Poor sleep hygiene</a:t>
                      </a:r>
                      <a:endParaRPr lang="en-GB" sz="900">
                        <a:effectLst/>
                      </a:endParaRPr>
                    </a:p>
                    <a:p>
                      <a:pPr>
                        <a:lnSpc>
                          <a:spcPct val="115000"/>
                        </a:lnSpc>
                        <a:spcAft>
                          <a:spcPts val="0"/>
                        </a:spcAft>
                      </a:pPr>
                      <a:r>
                        <a:rPr lang="en-GB" sz="1000">
                          <a:effectLst/>
                        </a:rPr>
                        <a:t>Catheters and drips</a:t>
                      </a:r>
                      <a:endParaRPr lang="en-GB" sz="900">
                        <a:effectLst/>
                      </a:endParaRPr>
                    </a:p>
                    <a:p>
                      <a:pPr>
                        <a:lnSpc>
                          <a:spcPct val="115000"/>
                        </a:lnSpc>
                        <a:spcAft>
                          <a:spcPts val="0"/>
                        </a:spcAft>
                      </a:pPr>
                      <a:r>
                        <a:rPr lang="en-GB" sz="1000">
                          <a:effectLst/>
                        </a:rPr>
                        <a:t>Falls</a:t>
                      </a:r>
                      <a:endParaRPr lang="en-GB" sz="900">
                        <a:effectLst/>
                      </a:endParaRPr>
                    </a:p>
                    <a:p>
                      <a:pPr>
                        <a:lnSpc>
                          <a:spcPct val="115000"/>
                        </a:lnSpc>
                        <a:spcAft>
                          <a:spcPts val="0"/>
                        </a:spcAft>
                      </a:pPr>
                      <a:r>
                        <a:rPr lang="en-GB" sz="1000">
                          <a:effectLst/>
                        </a:rPr>
                        <a:t>Physical restraint. </a:t>
                      </a:r>
                      <a:endParaRPr lang="en-GB" sz="900">
                        <a:effectLst/>
                        <a:latin typeface="Calibri"/>
                        <a:ea typeface="Calibri"/>
                        <a:cs typeface="Times New Roman"/>
                      </a:endParaRPr>
                    </a:p>
                  </a:txBody>
                  <a:tcPr marL="59034" marR="59034" marT="0" marB="0"/>
                </a:tc>
                <a:extLst>
                  <a:ext uri="{0D108BD9-81ED-4DB2-BD59-A6C34878D82A}">
                    <a16:rowId xmlns:a16="http://schemas.microsoft.com/office/drawing/2014/main" val="10000"/>
                  </a:ext>
                </a:extLst>
              </a:tr>
              <a:tr h="724154">
                <a:tc>
                  <a:txBody>
                    <a:bodyPr/>
                    <a:lstStyle/>
                    <a:p>
                      <a:pPr>
                        <a:lnSpc>
                          <a:spcPct val="115000"/>
                        </a:lnSpc>
                        <a:spcAft>
                          <a:spcPts val="0"/>
                        </a:spcAft>
                      </a:pPr>
                      <a:r>
                        <a:rPr lang="en-GB" sz="1000">
                          <a:effectLst/>
                        </a:rPr>
                        <a:t>Fluid and electrolyte abnormality</a:t>
                      </a:r>
                      <a:endParaRPr lang="en-GB" sz="900">
                        <a:effectLst/>
                        <a:latin typeface="Calibri"/>
                        <a:ea typeface="Calibri"/>
                        <a:cs typeface="Times New Roman"/>
                      </a:endParaRPr>
                    </a:p>
                  </a:txBody>
                  <a:tcPr marL="59034" marR="59034" marT="0" marB="0"/>
                </a:tc>
                <a:tc>
                  <a:txBody>
                    <a:bodyPr/>
                    <a:lstStyle/>
                    <a:p>
                      <a:pPr>
                        <a:lnSpc>
                          <a:spcPct val="115000"/>
                        </a:lnSpc>
                        <a:spcAft>
                          <a:spcPts val="0"/>
                        </a:spcAft>
                      </a:pPr>
                      <a:r>
                        <a:rPr lang="en-GB" sz="1000">
                          <a:effectLst/>
                        </a:rPr>
                        <a:t>Hypo/hypernatremia</a:t>
                      </a:r>
                      <a:endParaRPr lang="en-GB" sz="900">
                        <a:effectLst/>
                      </a:endParaRPr>
                    </a:p>
                    <a:p>
                      <a:pPr>
                        <a:lnSpc>
                          <a:spcPct val="115000"/>
                        </a:lnSpc>
                        <a:spcAft>
                          <a:spcPts val="0"/>
                        </a:spcAft>
                      </a:pPr>
                      <a:r>
                        <a:rPr lang="en-GB" sz="1000">
                          <a:effectLst/>
                        </a:rPr>
                        <a:t>Hyper/hypocalcaemia</a:t>
                      </a:r>
                      <a:endParaRPr lang="en-GB" sz="900">
                        <a:effectLst/>
                      </a:endParaRPr>
                    </a:p>
                    <a:p>
                      <a:pPr>
                        <a:lnSpc>
                          <a:spcPct val="115000"/>
                        </a:lnSpc>
                        <a:spcAft>
                          <a:spcPts val="0"/>
                        </a:spcAft>
                      </a:pPr>
                      <a:r>
                        <a:rPr lang="en-GB" sz="1000">
                          <a:effectLst/>
                        </a:rPr>
                        <a:t>AKI</a:t>
                      </a:r>
                      <a:endParaRPr lang="en-GB" sz="900">
                        <a:effectLst/>
                      </a:endParaRPr>
                    </a:p>
                    <a:p>
                      <a:pPr>
                        <a:lnSpc>
                          <a:spcPct val="115000"/>
                        </a:lnSpc>
                        <a:spcAft>
                          <a:spcPts val="0"/>
                        </a:spcAft>
                      </a:pPr>
                      <a:r>
                        <a:rPr lang="en-GB" sz="1000">
                          <a:effectLst/>
                        </a:rPr>
                        <a:t>Dehydration</a:t>
                      </a:r>
                      <a:endParaRPr lang="en-GB" sz="900">
                        <a:effectLst/>
                        <a:latin typeface="Calibri"/>
                        <a:ea typeface="Calibri"/>
                        <a:cs typeface="Times New Roman"/>
                      </a:endParaRPr>
                    </a:p>
                  </a:txBody>
                  <a:tcPr marL="59034" marR="59034" marT="0" marB="0"/>
                </a:tc>
                <a:extLst>
                  <a:ext uri="{0D108BD9-81ED-4DB2-BD59-A6C34878D82A}">
                    <a16:rowId xmlns:a16="http://schemas.microsoft.com/office/drawing/2014/main" val="10001"/>
                  </a:ext>
                </a:extLst>
              </a:tr>
              <a:tr h="543116">
                <a:tc>
                  <a:txBody>
                    <a:bodyPr/>
                    <a:lstStyle/>
                    <a:p>
                      <a:pPr>
                        <a:lnSpc>
                          <a:spcPct val="115000"/>
                        </a:lnSpc>
                        <a:spcAft>
                          <a:spcPts val="0"/>
                        </a:spcAft>
                      </a:pPr>
                      <a:r>
                        <a:rPr lang="en-GB" sz="1000">
                          <a:effectLst/>
                        </a:rPr>
                        <a:t>Neurological illness</a:t>
                      </a:r>
                      <a:endParaRPr lang="en-GB" sz="900">
                        <a:effectLst/>
                        <a:latin typeface="Calibri"/>
                        <a:ea typeface="Calibri"/>
                        <a:cs typeface="Times New Roman"/>
                      </a:endParaRPr>
                    </a:p>
                  </a:txBody>
                  <a:tcPr marL="59034" marR="59034" marT="0" marB="0"/>
                </a:tc>
                <a:tc>
                  <a:txBody>
                    <a:bodyPr/>
                    <a:lstStyle/>
                    <a:p>
                      <a:pPr>
                        <a:lnSpc>
                          <a:spcPct val="115000"/>
                        </a:lnSpc>
                        <a:spcAft>
                          <a:spcPts val="0"/>
                        </a:spcAft>
                      </a:pPr>
                      <a:r>
                        <a:rPr lang="en-GB" sz="1000">
                          <a:effectLst/>
                        </a:rPr>
                        <a:t>Stroke</a:t>
                      </a:r>
                      <a:endParaRPr lang="en-GB" sz="900">
                        <a:effectLst/>
                      </a:endParaRPr>
                    </a:p>
                    <a:p>
                      <a:pPr>
                        <a:lnSpc>
                          <a:spcPct val="115000"/>
                        </a:lnSpc>
                        <a:spcAft>
                          <a:spcPts val="0"/>
                        </a:spcAft>
                      </a:pPr>
                      <a:r>
                        <a:rPr lang="en-GB" sz="1000">
                          <a:effectLst/>
                        </a:rPr>
                        <a:t>Seizure</a:t>
                      </a:r>
                      <a:endParaRPr lang="en-GB" sz="900">
                        <a:effectLst/>
                      </a:endParaRPr>
                    </a:p>
                    <a:p>
                      <a:pPr>
                        <a:lnSpc>
                          <a:spcPct val="115000"/>
                        </a:lnSpc>
                        <a:spcAft>
                          <a:spcPts val="0"/>
                        </a:spcAft>
                      </a:pPr>
                      <a:r>
                        <a:rPr lang="en-GB" sz="1000">
                          <a:effectLst/>
                        </a:rPr>
                        <a:t>Intracerebral bleeds</a:t>
                      </a:r>
                      <a:endParaRPr lang="en-GB" sz="900">
                        <a:effectLst/>
                        <a:latin typeface="Calibri"/>
                        <a:ea typeface="Calibri"/>
                        <a:cs typeface="Times New Roman"/>
                      </a:endParaRPr>
                    </a:p>
                  </a:txBody>
                  <a:tcPr marL="59034" marR="59034" marT="0" marB="0"/>
                </a:tc>
                <a:extLst>
                  <a:ext uri="{0D108BD9-81ED-4DB2-BD59-A6C34878D82A}">
                    <a16:rowId xmlns:a16="http://schemas.microsoft.com/office/drawing/2014/main" val="10002"/>
                  </a:ext>
                </a:extLst>
              </a:tr>
              <a:tr h="362077">
                <a:tc>
                  <a:txBody>
                    <a:bodyPr/>
                    <a:lstStyle/>
                    <a:p>
                      <a:pPr>
                        <a:lnSpc>
                          <a:spcPct val="115000"/>
                        </a:lnSpc>
                        <a:spcAft>
                          <a:spcPts val="0"/>
                        </a:spcAft>
                      </a:pPr>
                      <a:r>
                        <a:rPr lang="en-GB" sz="1000">
                          <a:effectLst/>
                        </a:rPr>
                        <a:t>Respiratory/cardiovascular</a:t>
                      </a:r>
                      <a:endParaRPr lang="en-GB" sz="900">
                        <a:effectLst/>
                        <a:latin typeface="Calibri"/>
                        <a:ea typeface="Calibri"/>
                        <a:cs typeface="Times New Roman"/>
                      </a:endParaRPr>
                    </a:p>
                  </a:txBody>
                  <a:tcPr marL="59034" marR="59034" marT="0" marB="0"/>
                </a:tc>
                <a:tc>
                  <a:txBody>
                    <a:bodyPr/>
                    <a:lstStyle/>
                    <a:p>
                      <a:pPr>
                        <a:lnSpc>
                          <a:spcPct val="115000"/>
                        </a:lnSpc>
                        <a:spcAft>
                          <a:spcPts val="0"/>
                        </a:spcAft>
                      </a:pPr>
                      <a:r>
                        <a:rPr lang="en-GB" sz="1000">
                          <a:effectLst/>
                        </a:rPr>
                        <a:t>Hypoxia of any cause</a:t>
                      </a:r>
                      <a:endParaRPr lang="en-GB" sz="900">
                        <a:effectLst/>
                      </a:endParaRPr>
                    </a:p>
                    <a:p>
                      <a:pPr>
                        <a:lnSpc>
                          <a:spcPct val="115000"/>
                        </a:lnSpc>
                        <a:spcAft>
                          <a:spcPts val="0"/>
                        </a:spcAft>
                      </a:pPr>
                      <a:r>
                        <a:rPr lang="en-GB" sz="1000">
                          <a:effectLst/>
                        </a:rPr>
                        <a:t>Myocardial infarction</a:t>
                      </a:r>
                      <a:endParaRPr lang="en-GB" sz="900">
                        <a:effectLst/>
                        <a:latin typeface="Calibri"/>
                        <a:ea typeface="Calibri"/>
                        <a:cs typeface="Times New Roman"/>
                      </a:endParaRPr>
                    </a:p>
                  </a:txBody>
                  <a:tcPr marL="59034" marR="59034" marT="0" marB="0"/>
                </a:tc>
                <a:extLst>
                  <a:ext uri="{0D108BD9-81ED-4DB2-BD59-A6C34878D82A}">
                    <a16:rowId xmlns:a16="http://schemas.microsoft.com/office/drawing/2014/main" val="10003"/>
                  </a:ext>
                </a:extLst>
              </a:tr>
              <a:tr h="1448308">
                <a:tc>
                  <a:txBody>
                    <a:bodyPr/>
                    <a:lstStyle/>
                    <a:p>
                      <a:pPr>
                        <a:lnSpc>
                          <a:spcPct val="115000"/>
                        </a:lnSpc>
                        <a:spcAft>
                          <a:spcPts val="0"/>
                        </a:spcAft>
                      </a:pPr>
                      <a:r>
                        <a:rPr lang="en-GB" sz="1000">
                          <a:effectLst/>
                        </a:rPr>
                        <a:t>Drugs</a:t>
                      </a:r>
                      <a:endParaRPr lang="en-GB" sz="900">
                        <a:effectLst/>
                        <a:latin typeface="Calibri"/>
                        <a:ea typeface="Calibri"/>
                        <a:cs typeface="Times New Roman"/>
                      </a:endParaRPr>
                    </a:p>
                  </a:txBody>
                  <a:tcPr marL="59034" marR="59034" marT="0" marB="0"/>
                </a:tc>
                <a:tc>
                  <a:txBody>
                    <a:bodyPr/>
                    <a:lstStyle/>
                    <a:p>
                      <a:pPr>
                        <a:lnSpc>
                          <a:spcPct val="115000"/>
                        </a:lnSpc>
                        <a:spcAft>
                          <a:spcPts val="0"/>
                        </a:spcAft>
                      </a:pPr>
                      <a:r>
                        <a:rPr lang="en-GB" sz="1000" dirty="0">
                          <a:effectLst/>
                        </a:rPr>
                        <a:t>Alcohol or sedative withdrawal</a:t>
                      </a:r>
                      <a:endParaRPr lang="en-GB" sz="900" dirty="0">
                        <a:effectLst/>
                      </a:endParaRPr>
                    </a:p>
                    <a:p>
                      <a:pPr>
                        <a:lnSpc>
                          <a:spcPct val="115000"/>
                        </a:lnSpc>
                        <a:spcAft>
                          <a:spcPts val="0"/>
                        </a:spcAft>
                      </a:pPr>
                      <a:r>
                        <a:rPr lang="en-GB" sz="1000" dirty="0">
                          <a:effectLst/>
                        </a:rPr>
                        <a:t>Sedative hypnotics</a:t>
                      </a:r>
                      <a:endParaRPr lang="en-GB" sz="900" dirty="0">
                        <a:effectLst/>
                      </a:endParaRPr>
                    </a:p>
                    <a:p>
                      <a:pPr>
                        <a:lnSpc>
                          <a:spcPct val="115000"/>
                        </a:lnSpc>
                        <a:spcAft>
                          <a:spcPts val="0"/>
                        </a:spcAft>
                      </a:pPr>
                      <a:r>
                        <a:rPr lang="en-GB" sz="1000" dirty="0">
                          <a:effectLst/>
                        </a:rPr>
                        <a:t>Opioids</a:t>
                      </a:r>
                      <a:endParaRPr lang="en-GB" sz="900" dirty="0">
                        <a:effectLst/>
                      </a:endParaRPr>
                    </a:p>
                    <a:p>
                      <a:pPr>
                        <a:lnSpc>
                          <a:spcPct val="115000"/>
                        </a:lnSpc>
                        <a:spcAft>
                          <a:spcPts val="0"/>
                        </a:spcAft>
                      </a:pPr>
                      <a:r>
                        <a:rPr lang="en-GB" sz="1000" dirty="0">
                          <a:effectLst/>
                        </a:rPr>
                        <a:t>Anti-parkinsonian medications</a:t>
                      </a:r>
                      <a:endParaRPr lang="en-GB" sz="900" dirty="0">
                        <a:effectLst/>
                      </a:endParaRPr>
                    </a:p>
                    <a:p>
                      <a:pPr>
                        <a:lnSpc>
                          <a:spcPct val="115000"/>
                        </a:lnSpc>
                        <a:spcAft>
                          <a:spcPts val="0"/>
                        </a:spcAft>
                      </a:pPr>
                      <a:r>
                        <a:rPr lang="en-GB" sz="1000" dirty="0">
                          <a:effectLst/>
                        </a:rPr>
                        <a:t>Antidepressants</a:t>
                      </a:r>
                      <a:endParaRPr lang="en-GB" sz="900" dirty="0">
                        <a:effectLst/>
                      </a:endParaRPr>
                    </a:p>
                    <a:p>
                      <a:pPr>
                        <a:lnSpc>
                          <a:spcPct val="115000"/>
                        </a:lnSpc>
                        <a:spcAft>
                          <a:spcPts val="0"/>
                        </a:spcAft>
                      </a:pPr>
                      <a:r>
                        <a:rPr lang="en-GB" sz="1000" dirty="0">
                          <a:effectLst/>
                        </a:rPr>
                        <a:t>Anticonvulsants</a:t>
                      </a:r>
                      <a:endParaRPr lang="en-GB" sz="900" dirty="0">
                        <a:effectLst/>
                      </a:endParaRPr>
                    </a:p>
                    <a:p>
                      <a:pPr>
                        <a:lnSpc>
                          <a:spcPct val="115000"/>
                        </a:lnSpc>
                        <a:spcAft>
                          <a:spcPts val="0"/>
                        </a:spcAft>
                      </a:pPr>
                      <a:r>
                        <a:rPr lang="en-GB" sz="1000" dirty="0">
                          <a:effectLst/>
                        </a:rPr>
                        <a:t>Steroids</a:t>
                      </a:r>
                      <a:endParaRPr lang="en-GB" sz="900" dirty="0">
                        <a:effectLst/>
                      </a:endParaRPr>
                    </a:p>
                    <a:p>
                      <a:pPr>
                        <a:lnSpc>
                          <a:spcPct val="115000"/>
                        </a:lnSpc>
                        <a:spcAft>
                          <a:spcPts val="0"/>
                        </a:spcAft>
                      </a:pPr>
                      <a:r>
                        <a:rPr lang="en-GB" sz="1000" dirty="0">
                          <a:effectLst/>
                        </a:rPr>
                        <a:t>Anticholinergic medication</a:t>
                      </a:r>
                      <a:endParaRPr lang="en-GB" sz="900" dirty="0">
                        <a:effectLst/>
                        <a:latin typeface="Calibri"/>
                        <a:ea typeface="Calibri"/>
                        <a:cs typeface="Times New Roman"/>
                      </a:endParaRPr>
                    </a:p>
                  </a:txBody>
                  <a:tcPr marL="59034" marR="59034"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819894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precipitating factors</a:t>
            </a:r>
          </a:p>
        </p:txBody>
      </p:sp>
      <p:graphicFrame>
        <p:nvGraphicFramePr>
          <p:cNvPr id="4" name="Content Placeholder 3"/>
          <p:cNvGraphicFramePr>
            <a:graphicFrameLocks noGrp="1"/>
          </p:cNvGraphicFramePr>
          <p:nvPr>
            <p:ph idx="1"/>
          </p:nvPr>
        </p:nvGraphicFramePr>
        <p:xfrm>
          <a:off x="1691640" y="2916777"/>
          <a:ext cx="5760720" cy="1620901"/>
        </p:xfrm>
        <a:graphic>
          <a:graphicData uri="http://schemas.openxmlformats.org/drawingml/2006/table">
            <a:tbl>
              <a:tblPr firstRow="1" firstCol="1" bandRow="1">
                <a:tableStyleId>{5C22544A-7EE6-4342-B048-85BDC9FD1C3A}</a:tableStyleId>
              </a:tblPr>
              <a:tblGrid>
                <a:gridCol w="2102485">
                  <a:extLst>
                    <a:ext uri="{9D8B030D-6E8A-4147-A177-3AD203B41FA5}">
                      <a16:colId xmlns:a16="http://schemas.microsoft.com/office/drawing/2014/main" val="20000"/>
                    </a:ext>
                  </a:extLst>
                </a:gridCol>
                <a:gridCol w="3658235">
                  <a:extLst>
                    <a:ext uri="{9D8B030D-6E8A-4147-A177-3AD203B41FA5}">
                      <a16:colId xmlns:a16="http://schemas.microsoft.com/office/drawing/2014/main" val="20001"/>
                    </a:ext>
                  </a:extLst>
                </a:gridCol>
              </a:tblGrid>
              <a:tr h="0">
                <a:tc>
                  <a:txBody>
                    <a:bodyPr/>
                    <a:lstStyle/>
                    <a:p>
                      <a:pPr>
                        <a:lnSpc>
                          <a:spcPct val="115000"/>
                        </a:lnSpc>
                        <a:spcAft>
                          <a:spcPts val="0"/>
                        </a:spcAft>
                      </a:pPr>
                      <a:r>
                        <a:rPr lang="en-GB" sz="1200">
                          <a:effectLst/>
                        </a:rPr>
                        <a:t>Infections</a:t>
                      </a:r>
                      <a:endParaRPr lang="en-GB" sz="1100">
                        <a:effectLst/>
                        <a:latin typeface="Calibri"/>
                        <a:ea typeface="Calibri"/>
                        <a:cs typeface="Times New Roman"/>
                      </a:endParaRPr>
                    </a:p>
                  </a:txBody>
                  <a:tcPr marL="68580" marR="68580" marT="0" marB="0"/>
                </a:tc>
                <a:tc>
                  <a:txBody>
                    <a:bodyPr/>
                    <a:lstStyle/>
                    <a:p>
                      <a:pPr>
                        <a:lnSpc>
                          <a:spcPct val="115000"/>
                        </a:lnSpc>
                        <a:spcAft>
                          <a:spcPts val="0"/>
                        </a:spcAft>
                      </a:pPr>
                      <a:r>
                        <a:rPr lang="en-GB" sz="1200">
                          <a:effectLst/>
                        </a:rPr>
                        <a:t>Of any cause</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a:lnSpc>
                          <a:spcPct val="115000"/>
                        </a:lnSpc>
                        <a:spcAft>
                          <a:spcPts val="0"/>
                        </a:spcAft>
                      </a:pPr>
                      <a:r>
                        <a:rPr lang="en-GB" sz="1200">
                          <a:effectLst/>
                        </a:rPr>
                        <a:t>Surgery</a:t>
                      </a:r>
                      <a:endParaRPr lang="en-GB" sz="1100">
                        <a:effectLst/>
                        <a:latin typeface="Calibri"/>
                        <a:ea typeface="Calibri"/>
                        <a:cs typeface="Times New Roman"/>
                      </a:endParaRPr>
                    </a:p>
                  </a:txBody>
                  <a:tcPr marL="68580" marR="68580" marT="0" marB="0"/>
                </a:tc>
                <a:tc>
                  <a:txBody>
                    <a:bodyPr/>
                    <a:lstStyle/>
                    <a:p>
                      <a:pPr>
                        <a:lnSpc>
                          <a:spcPct val="115000"/>
                        </a:lnSpc>
                        <a:spcAft>
                          <a:spcPts val="0"/>
                        </a:spcAft>
                      </a:pPr>
                      <a:r>
                        <a:rPr lang="en-GB" sz="1200">
                          <a:effectLst/>
                        </a:rPr>
                        <a:t> </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0">
                <a:tc>
                  <a:txBody>
                    <a:bodyPr/>
                    <a:lstStyle/>
                    <a:p>
                      <a:pPr>
                        <a:lnSpc>
                          <a:spcPct val="115000"/>
                        </a:lnSpc>
                        <a:spcAft>
                          <a:spcPts val="0"/>
                        </a:spcAft>
                      </a:pPr>
                      <a:r>
                        <a:rPr lang="en-GB" sz="1200">
                          <a:effectLst/>
                        </a:rPr>
                        <a:t>Urinary and faecal retention</a:t>
                      </a:r>
                      <a:endParaRPr lang="en-GB" sz="1100">
                        <a:effectLst/>
                        <a:latin typeface="Calibri"/>
                        <a:ea typeface="Calibri"/>
                        <a:cs typeface="Times New Roman"/>
                      </a:endParaRPr>
                    </a:p>
                  </a:txBody>
                  <a:tcPr marL="68580" marR="68580" marT="0" marB="0"/>
                </a:tc>
                <a:tc>
                  <a:txBody>
                    <a:bodyPr/>
                    <a:lstStyle/>
                    <a:p>
                      <a:pPr>
                        <a:lnSpc>
                          <a:spcPct val="115000"/>
                        </a:lnSpc>
                        <a:spcAft>
                          <a:spcPts val="0"/>
                        </a:spcAft>
                      </a:pPr>
                      <a:r>
                        <a:rPr lang="en-GB" sz="1200">
                          <a:effectLst/>
                        </a:rPr>
                        <a:t> </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0">
                <a:tc>
                  <a:txBody>
                    <a:bodyPr/>
                    <a:lstStyle/>
                    <a:p>
                      <a:pPr>
                        <a:lnSpc>
                          <a:spcPct val="115000"/>
                        </a:lnSpc>
                        <a:spcAft>
                          <a:spcPts val="0"/>
                        </a:spcAft>
                      </a:pPr>
                      <a:r>
                        <a:rPr lang="en-GB" sz="1200">
                          <a:effectLst/>
                        </a:rPr>
                        <a:t>Metabolic</a:t>
                      </a:r>
                      <a:endParaRPr lang="en-GB" sz="1100">
                        <a:effectLst/>
                        <a:latin typeface="Calibri"/>
                        <a:ea typeface="Calibri"/>
                        <a:cs typeface="Times New Roman"/>
                      </a:endParaRPr>
                    </a:p>
                  </a:txBody>
                  <a:tcPr marL="68580" marR="68580" marT="0" marB="0"/>
                </a:tc>
                <a:tc>
                  <a:txBody>
                    <a:bodyPr/>
                    <a:lstStyle/>
                    <a:p>
                      <a:pPr>
                        <a:lnSpc>
                          <a:spcPct val="115000"/>
                        </a:lnSpc>
                        <a:spcAft>
                          <a:spcPts val="0"/>
                        </a:spcAft>
                      </a:pPr>
                      <a:r>
                        <a:rPr lang="en-GB" sz="1200">
                          <a:effectLst/>
                        </a:rPr>
                        <a:t>Hypo/hyperthyroidism</a:t>
                      </a:r>
                      <a:endParaRPr lang="en-GB" sz="1100">
                        <a:effectLst/>
                      </a:endParaRPr>
                    </a:p>
                    <a:p>
                      <a:pPr>
                        <a:lnSpc>
                          <a:spcPct val="115000"/>
                        </a:lnSpc>
                        <a:spcAft>
                          <a:spcPts val="0"/>
                        </a:spcAft>
                      </a:pPr>
                      <a:r>
                        <a:rPr lang="en-GB" sz="1200">
                          <a:effectLst/>
                        </a:rPr>
                        <a:t>Hypo/hyperglycaemia</a:t>
                      </a:r>
                      <a:endParaRPr lang="en-GB" sz="1100">
                        <a:effectLst/>
                      </a:endParaRPr>
                    </a:p>
                    <a:p>
                      <a:pPr>
                        <a:lnSpc>
                          <a:spcPct val="115000"/>
                        </a:lnSpc>
                        <a:spcAft>
                          <a:spcPts val="0"/>
                        </a:spcAft>
                      </a:pPr>
                      <a:r>
                        <a:rPr lang="en-GB" sz="1200">
                          <a:effectLst/>
                        </a:rPr>
                        <a:t>Liver failure</a:t>
                      </a:r>
                      <a:endParaRPr lang="en-GB" sz="1100">
                        <a:effectLst/>
                      </a:endParaRPr>
                    </a:p>
                    <a:p>
                      <a:pPr>
                        <a:lnSpc>
                          <a:spcPct val="115000"/>
                        </a:lnSpc>
                        <a:spcAft>
                          <a:spcPts val="0"/>
                        </a:spcAft>
                      </a:pPr>
                      <a:r>
                        <a:rPr lang="en-GB" sz="1200">
                          <a:effectLst/>
                        </a:rPr>
                        <a:t>B12/folate/thiamine deficiency</a:t>
                      </a:r>
                      <a:endParaRPr lang="en-GB"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0">
                <a:tc>
                  <a:txBody>
                    <a:bodyPr/>
                    <a:lstStyle/>
                    <a:p>
                      <a:pPr>
                        <a:lnSpc>
                          <a:spcPct val="115000"/>
                        </a:lnSpc>
                        <a:spcAft>
                          <a:spcPts val="1000"/>
                        </a:spcAft>
                      </a:pPr>
                      <a:r>
                        <a:rPr lang="en-GB" sz="1200">
                          <a:effectLst/>
                        </a:rPr>
                        <a:t>Pain</a:t>
                      </a:r>
                      <a:endParaRPr lang="en-GB" sz="1100">
                        <a:effectLst/>
                        <a:latin typeface="Calibri"/>
                        <a:ea typeface="Calibri"/>
                        <a:cs typeface="Times New Roman"/>
                      </a:endParaRPr>
                    </a:p>
                  </a:txBody>
                  <a:tcPr marL="68580" marR="68580" marT="0" marB="0"/>
                </a:tc>
                <a:tc>
                  <a:txBody>
                    <a:bodyPr/>
                    <a:lstStyle/>
                    <a:p>
                      <a:pPr>
                        <a:lnSpc>
                          <a:spcPct val="115000"/>
                        </a:lnSpc>
                        <a:spcAft>
                          <a:spcPts val="1000"/>
                        </a:spcAft>
                      </a:pPr>
                      <a:r>
                        <a:rPr lang="en-GB" sz="1200" dirty="0">
                          <a:effectLst/>
                        </a:rPr>
                        <a:t> </a:t>
                      </a:r>
                      <a:endParaRPr lang="en-GB"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8430487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precipitating factors</a:t>
            </a:r>
          </a:p>
        </p:txBody>
      </p:sp>
      <p:sp>
        <p:nvSpPr>
          <p:cNvPr id="3" name="Content Placeholder 2"/>
          <p:cNvSpPr>
            <a:spLocks noGrp="1"/>
          </p:cNvSpPr>
          <p:nvPr>
            <p:ph idx="1"/>
          </p:nvPr>
        </p:nvSpPr>
        <p:spPr/>
        <p:txBody>
          <a:bodyPr>
            <a:normAutofit fontScale="70000" lnSpcReduction="20000"/>
          </a:bodyPr>
          <a:lstStyle/>
          <a:p>
            <a:r>
              <a:rPr lang="en-GB" dirty="0"/>
              <a:t>A memory aid for delirium precipitants-think DELIRIUM</a:t>
            </a:r>
          </a:p>
          <a:p>
            <a:pPr marL="0" indent="0">
              <a:buNone/>
            </a:pPr>
            <a:r>
              <a:rPr lang="en-GB" dirty="0"/>
              <a:t> </a:t>
            </a:r>
          </a:p>
          <a:p>
            <a:pPr lvl="0"/>
            <a:r>
              <a:rPr lang="en-GB" b="1" dirty="0"/>
              <a:t>D</a:t>
            </a:r>
            <a:r>
              <a:rPr lang="en-GB" dirty="0"/>
              <a:t>rugs (withdrawal, toxicity)/</a:t>
            </a:r>
            <a:r>
              <a:rPr lang="en-GB" b="1" dirty="0"/>
              <a:t>D</a:t>
            </a:r>
            <a:r>
              <a:rPr lang="en-GB" dirty="0"/>
              <a:t>ehydration</a:t>
            </a:r>
          </a:p>
          <a:p>
            <a:pPr lvl="0"/>
            <a:r>
              <a:rPr lang="en-GB" b="1" dirty="0"/>
              <a:t>E</a:t>
            </a:r>
            <a:r>
              <a:rPr lang="en-GB" dirty="0"/>
              <a:t>lectrolyte imbalance</a:t>
            </a:r>
          </a:p>
          <a:p>
            <a:pPr lvl="0"/>
            <a:r>
              <a:rPr lang="en-GB" b="1" dirty="0"/>
              <a:t>L</a:t>
            </a:r>
            <a:r>
              <a:rPr lang="en-GB" dirty="0"/>
              <a:t>evel of pain</a:t>
            </a:r>
          </a:p>
          <a:p>
            <a:pPr lvl="0"/>
            <a:r>
              <a:rPr lang="en-GB" b="1" dirty="0"/>
              <a:t>I</a:t>
            </a:r>
            <a:r>
              <a:rPr lang="en-GB" dirty="0"/>
              <a:t>nfection/Inflammation (post op)</a:t>
            </a:r>
          </a:p>
          <a:p>
            <a:pPr lvl="0"/>
            <a:r>
              <a:rPr lang="en-GB" b="1" dirty="0"/>
              <a:t>R</a:t>
            </a:r>
            <a:r>
              <a:rPr lang="en-GB" dirty="0"/>
              <a:t>espiratory failure</a:t>
            </a:r>
          </a:p>
          <a:p>
            <a:pPr lvl="0"/>
            <a:r>
              <a:rPr lang="en-GB" b="1" dirty="0"/>
              <a:t>I</a:t>
            </a:r>
            <a:r>
              <a:rPr lang="en-GB" dirty="0"/>
              <a:t>mpaction of faeces</a:t>
            </a:r>
          </a:p>
          <a:p>
            <a:pPr lvl="0"/>
            <a:r>
              <a:rPr lang="en-GB" b="1" dirty="0"/>
              <a:t>U</a:t>
            </a:r>
            <a:r>
              <a:rPr lang="en-GB" dirty="0"/>
              <a:t>rinary retention</a:t>
            </a:r>
          </a:p>
          <a:p>
            <a:pPr lvl="0"/>
            <a:r>
              <a:rPr lang="en-GB" b="1" dirty="0"/>
              <a:t>M</a:t>
            </a:r>
            <a:r>
              <a:rPr lang="en-GB" dirty="0"/>
              <a:t>etabolic disorder (liver/renal failure, hypoglycaemia) </a:t>
            </a:r>
            <a:r>
              <a:rPr lang="en-GB" b="1" dirty="0"/>
              <a:t>M</a:t>
            </a:r>
            <a:r>
              <a:rPr lang="en-GB" dirty="0"/>
              <a:t>yocardial infarction </a:t>
            </a:r>
          </a:p>
          <a:p>
            <a:pPr marL="0" indent="0">
              <a:buNone/>
            </a:pPr>
            <a:r>
              <a:rPr lang="en-GB" dirty="0"/>
              <a:t> </a:t>
            </a:r>
          </a:p>
          <a:p>
            <a:pPr marL="0" indent="0">
              <a:buNone/>
            </a:pPr>
            <a:r>
              <a:rPr lang="en-GB" dirty="0"/>
              <a:t>NB in 30% of cases no cause found. </a:t>
            </a:r>
          </a:p>
          <a:p>
            <a:endParaRPr lang="en-GB" dirty="0"/>
          </a:p>
        </p:txBody>
      </p:sp>
    </p:spTree>
    <p:extLst>
      <p:ext uri="{BB962C8B-B14F-4D97-AF65-F5344CB8AC3E}">
        <p14:creationId xmlns:p14="http://schemas.microsoft.com/office/powerpoint/2010/main" val="34740586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Delirium investigations</a:t>
            </a:r>
          </a:p>
        </p:txBody>
      </p:sp>
      <p:sp>
        <p:nvSpPr>
          <p:cNvPr id="3" name="Content Placeholder 2"/>
          <p:cNvSpPr>
            <a:spLocks noGrp="1"/>
          </p:cNvSpPr>
          <p:nvPr>
            <p:ph idx="1"/>
          </p:nvPr>
        </p:nvSpPr>
        <p:spPr/>
        <p:txBody>
          <a:bodyPr>
            <a:normAutofit fontScale="55000" lnSpcReduction="20000"/>
          </a:bodyPr>
          <a:lstStyle/>
          <a:p>
            <a:r>
              <a:rPr lang="en-GB" dirty="0"/>
              <a:t>The following are almost always indicated in investigation of acute confusion in order to identify an underlying cause:</a:t>
            </a:r>
          </a:p>
          <a:p>
            <a:pPr lvl="0"/>
            <a:r>
              <a:rPr lang="en-GB" dirty="0"/>
              <a:t>FBC</a:t>
            </a:r>
          </a:p>
          <a:p>
            <a:pPr lvl="0"/>
            <a:r>
              <a:rPr lang="en-GB" dirty="0"/>
              <a:t>U&amp;E</a:t>
            </a:r>
          </a:p>
          <a:p>
            <a:pPr lvl="0"/>
            <a:r>
              <a:rPr lang="en-GB" dirty="0"/>
              <a:t>Calcium</a:t>
            </a:r>
          </a:p>
          <a:p>
            <a:pPr lvl="0"/>
            <a:r>
              <a:rPr lang="en-GB" dirty="0"/>
              <a:t>B12 and Folate</a:t>
            </a:r>
          </a:p>
          <a:p>
            <a:pPr lvl="0"/>
            <a:r>
              <a:rPr lang="en-GB" dirty="0"/>
              <a:t>TSH</a:t>
            </a:r>
          </a:p>
          <a:p>
            <a:pPr lvl="0"/>
            <a:r>
              <a:rPr lang="en-GB" dirty="0"/>
              <a:t>Glucose</a:t>
            </a:r>
          </a:p>
          <a:p>
            <a:pPr lvl="0"/>
            <a:r>
              <a:rPr lang="en-GB" dirty="0"/>
              <a:t>ECG</a:t>
            </a:r>
          </a:p>
          <a:p>
            <a:pPr lvl="0"/>
            <a:r>
              <a:rPr lang="en-GB" dirty="0"/>
              <a:t>Urine analysis. </a:t>
            </a:r>
          </a:p>
          <a:p>
            <a:pPr lvl="0"/>
            <a:r>
              <a:rPr lang="en-GB" dirty="0"/>
              <a:t>CT/MRI brain</a:t>
            </a:r>
          </a:p>
          <a:p>
            <a:pPr lvl="0"/>
            <a:r>
              <a:rPr lang="en-GB" dirty="0"/>
              <a:t>Arterial blood gases</a:t>
            </a:r>
          </a:p>
          <a:p>
            <a:pPr lvl="0"/>
            <a:r>
              <a:rPr lang="en-GB" dirty="0"/>
              <a:t>Blood cultures</a:t>
            </a:r>
          </a:p>
          <a:p>
            <a:pPr lvl="0"/>
            <a:r>
              <a:rPr lang="en-GB" dirty="0"/>
              <a:t>EEG</a:t>
            </a:r>
          </a:p>
          <a:p>
            <a:pPr lvl="0"/>
            <a:r>
              <a:rPr lang="en-GB" dirty="0"/>
              <a:t>LP</a:t>
            </a:r>
          </a:p>
          <a:p>
            <a:pPr marL="0" lvl="0" indent="0">
              <a:buNone/>
            </a:pPr>
            <a:endParaRPr lang="en-GB" dirty="0"/>
          </a:p>
          <a:p>
            <a:endParaRPr lang="en-GB" dirty="0"/>
          </a:p>
        </p:txBody>
      </p:sp>
    </p:spTree>
    <p:extLst>
      <p:ext uri="{BB962C8B-B14F-4D97-AF65-F5344CB8AC3E}">
        <p14:creationId xmlns:p14="http://schemas.microsoft.com/office/powerpoint/2010/main" val="33341326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Delirium non pharmacological treatment</a:t>
            </a:r>
          </a:p>
        </p:txBody>
      </p:sp>
      <p:graphicFrame>
        <p:nvGraphicFramePr>
          <p:cNvPr id="4" name="Content Placeholder 3"/>
          <p:cNvGraphicFramePr>
            <a:graphicFrameLocks noGrp="1"/>
          </p:cNvGraphicFramePr>
          <p:nvPr>
            <p:ph idx="1"/>
          </p:nvPr>
        </p:nvGraphicFramePr>
        <p:xfrm>
          <a:off x="2133020" y="1453357"/>
          <a:ext cx="4877960" cy="4611357"/>
        </p:xfrm>
        <a:graphic>
          <a:graphicData uri="http://schemas.openxmlformats.org/drawingml/2006/table">
            <a:tbl>
              <a:tblPr firstRow="1" firstCol="1" bandRow="1">
                <a:tableStyleId>{5C22544A-7EE6-4342-B048-85BDC9FD1C3A}</a:tableStyleId>
              </a:tblPr>
              <a:tblGrid>
                <a:gridCol w="2246811">
                  <a:extLst>
                    <a:ext uri="{9D8B030D-6E8A-4147-A177-3AD203B41FA5}">
                      <a16:colId xmlns:a16="http://schemas.microsoft.com/office/drawing/2014/main" val="20000"/>
                    </a:ext>
                  </a:extLst>
                </a:gridCol>
                <a:gridCol w="2631149">
                  <a:extLst>
                    <a:ext uri="{9D8B030D-6E8A-4147-A177-3AD203B41FA5}">
                      <a16:colId xmlns:a16="http://schemas.microsoft.com/office/drawing/2014/main" val="20001"/>
                    </a:ext>
                  </a:extLst>
                </a:gridCol>
              </a:tblGrid>
              <a:tr h="188582">
                <a:tc>
                  <a:txBody>
                    <a:bodyPr/>
                    <a:lstStyle/>
                    <a:p>
                      <a:pPr>
                        <a:lnSpc>
                          <a:spcPct val="115000"/>
                        </a:lnSpc>
                        <a:spcAft>
                          <a:spcPts val="1000"/>
                        </a:spcAft>
                      </a:pPr>
                      <a:r>
                        <a:rPr lang="en-GB" sz="1100">
                          <a:effectLst/>
                        </a:rPr>
                        <a:t>Do’s</a:t>
                      </a:r>
                      <a:endParaRPr lang="en-GB" sz="1000">
                        <a:effectLst/>
                        <a:latin typeface="Calibri"/>
                        <a:ea typeface="Calibri"/>
                        <a:cs typeface="Times New Roman"/>
                      </a:endParaRPr>
                    </a:p>
                  </a:txBody>
                  <a:tcPr marL="61494" marR="61494" marT="0" marB="0"/>
                </a:tc>
                <a:tc>
                  <a:txBody>
                    <a:bodyPr/>
                    <a:lstStyle/>
                    <a:p>
                      <a:pPr>
                        <a:lnSpc>
                          <a:spcPct val="115000"/>
                        </a:lnSpc>
                        <a:spcAft>
                          <a:spcPts val="1000"/>
                        </a:spcAft>
                      </a:pPr>
                      <a:r>
                        <a:rPr lang="en-GB" sz="1100">
                          <a:effectLst/>
                        </a:rPr>
                        <a:t>Don’ts</a:t>
                      </a:r>
                      <a:endParaRPr lang="en-GB" sz="1000">
                        <a:effectLst/>
                        <a:latin typeface="Calibri"/>
                        <a:ea typeface="Calibri"/>
                        <a:cs typeface="Times New Roman"/>
                      </a:endParaRPr>
                    </a:p>
                  </a:txBody>
                  <a:tcPr marL="61494" marR="61494" marT="0" marB="0"/>
                </a:tc>
                <a:extLst>
                  <a:ext uri="{0D108BD9-81ED-4DB2-BD59-A6C34878D82A}">
                    <a16:rowId xmlns:a16="http://schemas.microsoft.com/office/drawing/2014/main" val="10000"/>
                  </a:ext>
                </a:extLst>
              </a:tr>
              <a:tr h="4337381">
                <a:tc>
                  <a:txBody>
                    <a:bodyPr/>
                    <a:lstStyle/>
                    <a:p>
                      <a:pPr marL="342900" lvl="0" indent="-342900">
                        <a:lnSpc>
                          <a:spcPct val="115000"/>
                        </a:lnSpc>
                        <a:spcAft>
                          <a:spcPts val="0"/>
                        </a:spcAft>
                        <a:buFont typeface="Symbol"/>
                        <a:buChar char=""/>
                      </a:pPr>
                      <a:r>
                        <a:rPr lang="en-GB" sz="1100">
                          <a:effectLst/>
                        </a:rPr>
                        <a:t>Correct hypoxia</a:t>
                      </a:r>
                      <a:endParaRPr lang="en-GB" sz="1000">
                        <a:effectLst/>
                      </a:endParaRPr>
                    </a:p>
                    <a:p>
                      <a:pPr marL="342900" lvl="0" indent="-342900">
                        <a:lnSpc>
                          <a:spcPct val="115000"/>
                        </a:lnSpc>
                        <a:spcAft>
                          <a:spcPts val="0"/>
                        </a:spcAft>
                        <a:buFont typeface="Symbol"/>
                        <a:buChar char=""/>
                      </a:pPr>
                      <a:r>
                        <a:rPr lang="en-GB" sz="1100">
                          <a:effectLst/>
                        </a:rPr>
                        <a:t>Remain vigilant for infection</a:t>
                      </a:r>
                      <a:endParaRPr lang="en-GB" sz="1000">
                        <a:effectLst/>
                      </a:endParaRPr>
                    </a:p>
                    <a:p>
                      <a:pPr marL="342900" lvl="0" indent="-342900">
                        <a:lnSpc>
                          <a:spcPct val="115000"/>
                        </a:lnSpc>
                        <a:spcAft>
                          <a:spcPts val="0"/>
                        </a:spcAft>
                        <a:buFont typeface="Symbol"/>
                        <a:buChar char=""/>
                      </a:pPr>
                      <a:r>
                        <a:rPr lang="en-GB" sz="1100">
                          <a:effectLst/>
                        </a:rPr>
                        <a:t>Correct dehydration</a:t>
                      </a:r>
                      <a:endParaRPr lang="en-GB" sz="1000">
                        <a:effectLst/>
                      </a:endParaRPr>
                    </a:p>
                    <a:p>
                      <a:pPr marL="342900" lvl="0" indent="-342900">
                        <a:lnSpc>
                          <a:spcPct val="115000"/>
                        </a:lnSpc>
                        <a:spcAft>
                          <a:spcPts val="0"/>
                        </a:spcAft>
                        <a:buFont typeface="Symbol"/>
                        <a:buChar char=""/>
                      </a:pPr>
                      <a:r>
                        <a:rPr lang="en-GB" sz="1100">
                          <a:effectLst/>
                        </a:rPr>
                        <a:t>Involve dieticians</a:t>
                      </a:r>
                      <a:endParaRPr lang="en-GB" sz="1000">
                        <a:effectLst/>
                      </a:endParaRPr>
                    </a:p>
                    <a:p>
                      <a:pPr marL="342900" lvl="0" indent="-342900">
                        <a:lnSpc>
                          <a:spcPct val="115000"/>
                        </a:lnSpc>
                        <a:spcAft>
                          <a:spcPts val="0"/>
                        </a:spcAft>
                        <a:buFont typeface="Symbol"/>
                        <a:buChar char=""/>
                      </a:pPr>
                      <a:r>
                        <a:rPr lang="en-GB" sz="1100">
                          <a:effectLst/>
                        </a:rPr>
                        <a:t>Treat pain and use not verbal scoring systems</a:t>
                      </a:r>
                      <a:endParaRPr lang="en-GB" sz="1000">
                        <a:effectLst/>
                      </a:endParaRPr>
                    </a:p>
                    <a:p>
                      <a:pPr marL="342900" lvl="0" indent="-342900">
                        <a:lnSpc>
                          <a:spcPct val="115000"/>
                        </a:lnSpc>
                        <a:spcAft>
                          <a:spcPts val="0"/>
                        </a:spcAft>
                        <a:buFont typeface="Symbol"/>
                        <a:buChar char=""/>
                      </a:pPr>
                      <a:r>
                        <a:rPr lang="en-GB" sz="1100">
                          <a:effectLst/>
                        </a:rPr>
                        <a:t>Involve family in care</a:t>
                      </a:r>
                      <a:endParaRPr lang="en-GB" sz="1000">
                        <a:effectLst/>
                      </a:endParaRPr>
                    </a:p>
                    <a:p>
                      <a:pPr marL="342900" lvl="0" indent="-342900">
                        <a:lnSpc>
                          <a:spcPct val="115000"/>
                        </a:lnSpc>
                        <a:spcAft>
                          <a:spcPts val="0"/>
                        </a:spcAft>
                        <a:buFont typeface="Symbol"/>
                        <a:buChar char=""/>
                      </a:pPr>
                      <a:r>
                        <a:rPr lang="en-GB" sz="1100">
                          <a:effectLst/>
                        </a:rPr>
                        <a:t>Document well</a:t>
                      </a:r>
                      <a:endParaRPr lang="en-GB" sz="1000">
                        <a:effectLst/>
                      </a:endParaRPr>
                    </a:p>
                    <a:p>
                      <a:pPr marL="342900" lvl="0" indent="-342900">
                        <a:lnSpc>
                          <a:spcPct val="115000"/>
                        </a:lnSpc>
                        <a:spcAft>
                          <a:spcPts val="0"/>
                        </a:spcAft>
                        <a:buFont typeface="Symbol"/>
                        <a:buChar char=""/>
                      </a:pPr>
                      <a:r>
                        <a:rPr lang="en-GB" sz="1100">
                          <a:effectLst/>
                        </a:rPr>
                        <a:t>Involve mental health teams if psychotic symptoms present</a:t>
                      </a:r>
                      <a:endParaRPr lang="en-GB" sz="1000">
                        <a:effectLst/>
                      </a:endParaRPr>
                    </a:p>
                    <a:p>
                      <a:pPr marL="342900" lvl="0" indent="-342900">
                        <a:lnSpc>
                          <a:spcPct val="115000"/>
                        </a:lnSpc>
                        <a:spcAft>
                          <a:spcPts val="0"/>
                        </a:spcAft>
                        <a:buFont typeface="Symbol"/>
                        <a:buChar char=""/>
                      </a:pPr>
                      <a:r>
                        <a:rPr lang="en-GB" sz="1100">
                          <a:effectLst/>
                        </a:rPr>
                        <a:t>Ensure patient is observed at arms length and consider extra staffing</a:t>
                      </a:r>
                      <a:endParaRPr lang="en-GB" sz="1000">
                        <a:effectLst/>
                      </a:endParaRPr>
                    </a:p>
                    <a:p>
                      <a:pPr marL="342900" lvl="0" indent="-342900">
                        <a:lnSpc>
                          <a:spcPct val="115000"/>
                        </a:lnSpc>
                        <a:spcAft>
                          <a:spcPts val="0"/>
                        </a:spcAft>
                        <a:buFont typeface="Symbol"/>
                        <a:buChar char=""/>
                      </a:pPr>
                      <a:r>
                        <a:rPr lang="en-GB" sz="1100">
                          <a:effectLst/>
                        </a:rPr>
                        <a:t>Engage patient in meaningful activities</a:t>
                      </a:r>
                      <a:endParaRPr lang="en-GB" sz="1000">
                        <a:effectLst/>
                      </a:endParaRPr>
                    </a:p>
                    <a:p>
                      <a:pPr marL="342900" lvl="0" indent="-342900">
                        <a:lnSpc>
                          <a:spcPct val="115000"/>
                        </a:lnSpc>
                        <a:spcAft>
                          <a:spcPts val="0"/>
                        </a:spcAft>
                        <a:buFont typeface="Symbol"/>
                        <a:buChar char=""/>
                      </a:pPr>
                      <a:r>
                        <a:rPr lang="en-GB" sz="1100">
                          <a:effectLst/>
                        </a:rPr>
                        <a:t>Repeated orientation</a:t>
                      </a:r>
                      <a:endParaRPr lang="en-GB" sz="1000">
                        <a:effectLst/>
                      </a:endParaRPr>
                    </a:p>
                    <a:p>
                      <a:pPr marL="342900" lvl="0" indent="-342900">
                        <a:lnSpc>
                          <a:spcPct val="115000"/>
                        </a:lnSpc>
                        <a:spcAft>
                          <a:spcPts val="0"/>
                        </a:spcAft>
                        <a:buFont typeface="Symbol"/>
                        <a:buChar char=""/>
                      </a:pPr>
                      <a:r>
                        <a:rPr lang="en-GB" sz="1100">
                          <a:effectLst/>
                        </a:rPr>
                        <a:t>Ensure patient has sensory aids</a:t>
                      </a:r>
                      <a:endParaRPr lang="en-GB" sz="1000">
                        <a:effectLst/>
                      </a:endParaRPr>
                    </a:p>
                    <a:p>
                      <a:pPr marL="342900" lvl="0" indent="-342900">
                        <a:lnSpc>
                          <a:spcPct val="115000"/>
                        </a:lnSpc>
                        <a:spcAft>
                          <a:spcPts val="0"/>
                        </a:spcAft>
                        <a:buFont typeface="Symbol"/>
                        <a:buChar char=""/>
                      </a:pPr>
                      <a:r>
                        <a:rPr lang="en-GB" sz="1100">
                          <a:effectLst/>
                        </a:rPr>
                        <a:t>Ensure good lighting levels in the day.</a:t>
                      </a:r>
                      <a:endParaRPr lang="en-GB" sz="1000">
                        <a:effectLst/>
                      </a:endParaRPr>
                    </a:p>
                    <a:p>
                      <a:pPr marL="342900" lvl="0" indent="-342900">
                        <a:lnSpc>
                          <a:spcPct val="115000"/>
                        </a:lnSpc>
                        <a:spcAft>
                          <a:spcPts val="0"/>
                        </a:spcAft>
                        <a:buFont typeface="Symbol"/>
                        <a:buChar char=""/>
                      </a:pPr>
                      <a:r>
                        <a:rPr lang="en-GB" sz="1100">
                          <a:effectLst/>
                        </a:rPr>
                        <a:t>Use non-confrontational and empathic de-escalation techniques </a:t>
                      </a:r>
                      <a:endParaRPr lang="en-GB" sz="1000">
                        <a:effectLst/>
                        <a:latin typeface="Calibri"/>
                        <a:ea typeface="Calibri"/>
                        <a:cs typeface="Times New Roman"/>
                      </a:endParaRPr>
                    </a:p>
                  </a:txBody>
                  <a:tcPr marL="61494" marR="61494" marT="0" marB="0"/>
                </a:tc>
                <a:tc>
                  <a:txBody>
                    <a:bodyPr/>
                    <a:lstStyle/>
                    <a:p>
                      <a:pPr marL="342900" lvl="0" indent="-342900">
                        <a:lnSpc>
                          <a:spcPct val="115000"/>
                        </a:lnSpc>
                        <a:spcAft>
                          <a:spcPts val="0"/>
                        </a:spcAft>
                        <a:buFont typeface="Symbol"/>
                        <a:buChar char=""/>
                      </a:pPr>
                      <a:r>
                        <a:rPr lang="en-GB" sz="1100" dirty="0">
                          <a:effectLst/>
                        </a:rPr>
                        <a:t>Delay diagnosis</a:t>
                      </a:r>
                      <a:endParaRPr lang="en-GB" sz="1000" dirty="0">
                        <a:effectLst/>
                      </a:endParaRPr>
                    </a:p>
                    <a:p>
                      <a:pPr marL="342900" lvl="0" indent="-342900">
                        <a:lnSpc>
                          <a:spcPct val="115000"/>
                        </a:lnSpc>
                        <a:spcAft>
                          <a:spcPts val="0"/>
                        </a:spcAft>
                        <a:buFont typeface="Symbol"/>
                        <a:buChar char=""/>
                      </a:pPr>
                      <a:r>
                        <a:rPr lang="en-GB" sz="1100" dirty="0">
                          <a:effectLst/>
                        </a:rPr>
                        <a:t>Catheterise unnecessarily</a:t>
                      </a:r>
                      <a:endParaRPr lang="en-GB" sz="1000" dirty="0">
                        <a:effectLst/>
                      </a:endParaRPr>
                    </a:p>
                    <a:p>
                      <a:pPr marL="342900" lvl="0" indent="-342900">
                        <a:lnSpc>
                          <a:spcPct val="115000"/>
                        </a:lnSpc>
                        <a:spcAft>
                          <a:spcPts val="0"/>
                        </a:spcAft>
                        <a:buFont typeface="Symbol"/>
                        <a:buChar char=""/>
                      </a:pPr>
                      <a:r>
                        <a:rPr lang="en-GB" sz="1100" dirty="0">
                          <a:effectLst/>
                        </a:rPr>
                        <a:t>Use IV lines unnecessarily</a:t>
                      </a:r>
                      <a:endParaRPr lang="en-GB" sz="1000" dirty="0">
                        <a:effectLst/>
                      </a:endParaRPr>
                    </a:p>
                    <a:p>
                      <a:pPr marL="342900" lvl="0" indent="-342900">
                        <a:lnSpc>
                          <a:spcPct val="115000"/>
                        </a:lnSpc>
                        <a:spcAft>
                          <a:spcPts val="0"/>
                        </a:spcAft>
                        <a:buFont typeface="Symbol"/>
                        <a:buChar char=""/>
                      </a:pPr>
                      <a:r>
                        <a:rPr lang="en-GB" sz="1100" dirty="0">
                          <a:effectLst/>
                        </a:rPr>
                        <a:t>Order unnecessary tests</a:t>
                      </a:r>
                      <a:endParaRPr lang="en-GB" sz="1000" dirty="0">
                        <a:effectLst/>
                      </a:endParaRPr>
                    </a:p>
                    <a:p>
                      <a:pPr marL="342900" lvl="0" indent="-342900">
                        <a:lnSpc>
                          <a:spcPct val="115000"/>
                        </a:lnSpc>
                        <a:spcAft>
                          <a:spcPts val="0"/>
                        </a:spcAft>
                        <a:buFont typeface="Symbol"/>
                        <a:buChar char=""/>
                      </a:pPr>
                      <a:r>
                        <a:rPr lang="en-GB" sz="1100" dirty="0">
                          <a:effectLst/>
                        </a:rPr>
                        <a:t>Disturb sleep for </a:t>
                      </a:r>
                      <a:r>
                        <a:rPr lang="en-GB" sz="1100" dirty="0" err="1">
                          <a:effectLst/>
                        </a:rPr>
                        <a:t>obs</a:t>
                      </a:r>
                      <a:r>
                        <a:rPr lang="en-GB" sz="1100" dirty="0">
                          <a:effectLst/>
                        </a:rPr>
                        <a:t>/medication rounds</a:t>
                      </a:r>
                      <a:endParaRPr lang="en-GB" sz="1000" dirty="0">
                        <a:effectLst/>
                      </a:endParaRPr>
                    </a:p>
                    <a:p>
                      <a:pPr marL="342900" lvl="0" indent="-342900">
                        <a:lnSpc>
                          <a:spcPct val="115000"/>
                        </a:lnSpc>
                        <a:spcAft>
                          <a:spcPts val="0"/>
                        </a:spcAft>
                        <a:buFont typeface="Symbol"/>
                        <a:buChar char=""/>
                      </a:pPr>
                      <a:r>
                        <a:rPr lang="en-GB" sz="1100" dirty="0">
                          <a:effectLst/>
                        </a:rPr>
                        <a:t>Subject patient to unnecessary bay or ward moves</a:t>
                      </a:r>
                      <a:endParaRPr lang="en-GB" sz="1000" dirty="0">
                        <a:effectLst/>
                      </a:endParaRPr>
                    </a:p>
                    <a:p>
                      <a:pPr marL="342900" lvl="0" indent="-342900">
                        <a:lnSpc>
                          <a:spcPct val="115000"/>
                        </a:lnSpc>
                        <a:spcAft>
                          <a:spcPts val="0"/>
                        </a:spcAft>
                        <a:buFont typeface="Symbol"/>
                        <a:buChar char=""/>
                      </a:pPr>
                      <a:r>
                        <a:rPr lang="en-GB" sz="1100" dirty="0">
                          <a:effectLst/>
                        </a:rPr>
                        <a:t>Turn lights on unnecessarily at night</a:t>
                      </a:r>
                      <a:endParaRPr lang="en-GB" sz="1000" dirty="0">
                        <a:effectLst/>
                      </a:endParaRPr>
                    </a:p>
                    <a:p>
                      <a:pPr marL="342900" lvl="0" indent="-342900">
                        <a:lnSpc>
                          <a:spcPct val="115000"/>
                        </a:lnSpc>
                        <a:spcAft>
                          <a:spcPts val="0"/>
                        </a:spcAft>
                        <a:buFont typeface="Symbol"/>
                        <a:buChar char=""/>
                      </a:pPr>
                      <a:r>
                        <a:rPr lang="en-GB" sz="1100" dirty="0">
                          <a:effectLst/>
                        </a:rPr>
                        <a:t>Use medication unless other interventions have failed.</a:t>
                      </a:r>
                      <a:endParaRPr lang="en-GB" sz="1000" dirty="0">
                        <a:effectLst/>
                      </a:endParaRPr>
                    </a:p>
                    <a:p>
                      <a:pPr marL="342900" lvl="0" indent="-342900">
                        <a:lnSpc>
                          <a:spcPct val="115000"/>
                        </a:lnSpc>
                        <a:spcAft>
                          <a:spcPts val="0"/>
                        </a:spcAft>
                        <a:buFont typeface="Symbol"/>
                        <a:buChar char=""/>
                      </a:pPr>
                      <a:r>
                        <a:rPr lang="en-GB" sz="1100" dirty="0">
                          <a:effectLst/>
                        </a:rPr>
                        <a:t>Use high doses of medications for elderly patients. </a:t>
                      </a:r>
                      <a:endParaRPr lang="en-GB" sz="1000" dirty="0">
                        <a:effectLst/>
                        <a:latin typeface="Calibri"/>
                        <a:ea typeface="Calibri"/>
                        <a:cs typeface="Times New Roman"/>
                      </a:endParaRPr>
                    </a:p>
                  </a:txBody>
                  <a:tcPr marL="61494" marR="61494" marT="0" marB="0"/>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224333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Delirium pharmacological treatment</a:t>
            </a:r>
          </a:p>
        </p:txBody>
      </p:sp>
      <p:sp>
        <p:nvSpPr>
          <p:cNvPr id="3" name="Content Placeholder 2"/>
          <p:cNvSpPr>
            <a:spLocks noGrp="1"/>
          </p:cNvSpPr>
          <p:nvPr>
            <p:ph idx="1"/>
          </p:nvPr>
        </p:nvSpPr>
        <p:spPr/>
        <p:txBody>
          <a:bodyPr/>
          <a:lstStyle/>
          <a:p>
            <a:r>
              <a:rPr lang="en-GB" dirty="0"/>
              <a:t>NICE 2010: haloperidol or olanzapine in low doses for 1 week or less.</a:t>
            </a:r>
          </a:p>
          <a:p>
            <a:r>
              <a:rPr lang="en-GB" dirty="0"/>
              <a:t>Use antipsychotics with caution in Parkinson’s or dementia in Lewy body.</a:t>
            </a:r>
          </a:p>
          <a:p>
            <a:r>
              <a:rPr lang="en-GB" dirty="0"/>
              <a:t>Lorazepam, promethazine, risperidone.</a:t>
            </a:r>
          </a:p>
          <a:p>
            <a:r>
              <a:rPr lang="en-GB" dirty="0" err="1"/>
              <a:t>procyclidine</a:t>
            </a:r>
            <a:endParaRPr lang="en-GB" dirty="0"/>
          </a:p>
        </p:txBody>
      </p:sp>
    </p:spTree>
    <p:extLst>
      <p:ext uri="{BB962C8B-B14F-4D97-AF65-F5344CB8AC3E}">
        <p14:creationId xmlns:p14="http://schemas.microsoft.com/office/powerpoint/2010/main" val="23728197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7DE4B-E998-46D6-8180-4D40B230EA0A}"/>
              </a:ext>
            </a:extLst>
          </p:cNvPr>
          <p:cNvSpPr>
            <a:spLocks noGrp="1"/>
          </p:cNvSpPr>
          <p:nvPr>
            <p:ph type="title"/>
          </p:nvPr>
        </p:nvSpPr>
        <p:spPr/>
        <p:txBody>
          <a:bodyPr>
            <a:normAutofit fontScale="90000"/>
          </a:bodyPr>
          <a:lstStyle/>
          <a:p>
            <a:r>
              <a:rPr lang="en-GB" dirty="0"/>
              <a:t>Differentiating dementia and delirium</a:t>
            </a:r>
          </a:p>
        </p:txBody>
      </p:sp>
      <p:sp>
        <p:nvSpPr>
          <p:cNvPr id="3" name="Content Placeholder 2">
            <a:extLst>
              <a:ext uri="{FF2B5EF4-FFF2-40B4-BE49-F238E27FC236}">
                <a16:creationId xmlns:a16="http://schemas.microsoft.com/office/drawing/2014/main" id="{9800D3AE-71D3-4A09-BFC8-B57DBC440224}"/>
              </a:ext>
            </a:extLst>
          </p:cNvPr>
          <p:cNvSpPr>
            <a:spLocks noGrp="1"/>
          </p:cNvSpPr>
          <p:nvPr>
            <p:ph idx="1"/>
          </p:nvPr>
        </p:nvSpPr>
        <p:spPr>
          <a:xfrm>
            <a:off x="457200" y="1628800"/>
            <a:ext cx="8229600" cy="4525963"/>
          </a:xfrm>
        </p:spPr>
        <p:txBody>
          <a:bodyPr>
            <a:normAutofit fontScale="92500"/>
          </a:bodyPr>
          <a:lstStyle/>
          <a:p>
            <a:pPr marL="0" indent="0">
              <a:buNone/>
            </a:pPr>
            <a:r>
              <a:rPr lang="en-GB" dirty="0"/>
              <a:t>Dementia                                     Delirium</a:t>
            </a:r>
          </a:p>
          <a:p>
            <a:pPr marL="0" indent="0">
              <a:buNone/>
            </a:pPr>
            <a:endParaRPr lang="en-GB" dirty="0"/>
          </a:p>
          <a:p>
            <a:pPr marL="0" indent="0">
              <a:buNone/>
            </a:pPr>
            <a:r>
              <a:rPr lang="en-GB" dirty="0"/>
              <a:t>Chronic slow decline             acute onset hrs/days</a:t>
            </a:r>
          </a:p>
          <a:p>
            <a:pPr marL="0" indent="0">
              <a:buNone/>
            </a:pPr>
            <a:r>
              <a:rPr lang="en-GB" dirty="0"/>
              <a:t>Functional decline                 previously functional</a:t>
            </a:r>
          </a:p>
          <a:p>
            <a:pPr marL="0" indent="0">
              <a:buNone/>
            </a:pPr>
            <a:r>
              <a:rPr lang="en-GB" dirty="0"/>
              <a:t>Clear consciousness              impaired  </a:t>
            </a:r>
          </a:p>
          <a:p>
            <a:pPr marL="0" indent="0">
              <a:buNone/>
            </a:pPr>
            <a:r>
              <a:rPr lang="en-GB" dirty="0"/>
              <a:t>Non reversible                        </a:t>
            </a:r>
            <a:r>
              <a:rPr lang="en-GB" dirty="0" err="1"/>
              <a:t>reversible</a:t>
            </a:r>
            <a:endParaRPr lang="en-GB" dirty="0"/>
          </a:p>
          <a:p>
            <a:pPr marL="0" indent="0">
              <a:buNone/>
            </a:pPr>
            <a:r>
              <a:rPr lang="en-GB" dirty="0"/>
              <a:t>Usually non fluctuant             fluctuates</a:t>
            </a:r>
          </a:p>
          <a:p>
            <a:pPr marL="0" indent="0">
              <a:buNone/>
            </a:pPr>
            <a:r>
              <a:rPr lang="en-GB" dirty="0"/>
              <a:t>Both may present with delusions and hallucinations</a:t>
            </a:r>
          </a:p>
        </p:txBody>
      </p:sp>
    </p:spTree>
    <p:extLst>
      <p:ext uri="{BB962C8B-B14F-4D97-AF65-F5344CB8AC3E}">
        <p14:creationId xmlns:p14="http://schemas.microsoft.com/office/powerpoint/2010/main" val="38345013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Clinical scenarios</a:t>
            </a:r>
          </a:p>
        </p:txBody>
      </p:sp>
      <p:sp>
        <p:nvSpPr>
          <p:cNvPr id="3" name="Content Placeholder 2"/>
          <p:cNvSpPr>
            <a:spLocks noGrp="1"/>
          </p:cNvSpPr>
          <p:nvPr>
            <p:ph idx="1"/>
          </p:nvPr>
        </p:nvSpPr>
        <p:spPr/>
        <p:txBody>
          <a:bodyPr>
            <a:normAutofit fontScale="55000" lnSpcReduction="20000"/>
          </a:bodyPr>
          <a:lstStyle/>
          <a:p>
            <a:endParaRPr lang="en-GB" dirty="0"/>
          </a:p>
          <a:p>
            <a:pPr marL="0" indent="0">
              <a:buNone/>
            </a:pPr>
            <a:r>
              <a:rPr lang="en-GB" b="1" dirty="0"/>
              <a:t>Winston Churchill 1874-1965 History documented by Lord Moran </a:t>
            </a:r>
            <a:endParaRPr lang="en-GB" dirty="0"/>
          </a:p>
          <a:p>
            <a:r>
              <a:rPr lang="en-GB" b="1" dirty="0"/>
              <a:t>?Very early symptoms </a:t>
            </a:r>
            <a:endParaRPr lang="en-GB" dirty="0"/>
          </a:p>
          <a:p>
            <a:pPr marL="0" indent="0">
              <a:buNone/>
            </a:pPr>
            <a:r>
              <a:rPr lang="en-GB" dirty="0"/>
              <a:t>•</a:t>
            </a:r>
            <a:r>
              <a:rPr lang="en-GB" b="1" dirty="0"/>
              <a:t>1944 Decrease in concentration, quarrelsome and irritable, argued with key allies </a:t>
            </a:r>
            <a:endParaRPr lang="en-GB" dirty="0"/>
          </a:p>
          <a:p>
            <a:pPr marL="0" indent="0">
              <a:buNone/>
            </a:pPr>
            <a:r>
              <a:rPr lang="en-GB" dirty="0"/>
              <a:t>•</a:t>
            </a:r>
            <a:r>
              <a:rPr lang="en-GB" b="1" dirty="0"/>
              <a:t>1949 CVA Right hand and arm weakness, good physical recovery, no publicity </a:t>
            </a:r>
            <a:endParaRPr lang="en-GB" dirty="0"/>
          </a:p>
          <a:p>
            <a:pPr marL="0" indent="0">
              <a:buNone/>
            </a:pPr>
            <a:r>
              <a:rPr lang="en-GB" dirty="0"/>
              <a:t>•</a:t>
            </a:r>
            <a:r>
              <a:rPr lang="en-GB" b="1" dirty="0"/>
              <a:t>1950/1951 2 TIAs </a:t>
            </a:r>
            <a:endParaRPr lang="en-GB" dirty="0"/>
          </a:p>
          <a:p>
            <a:pPr marL="0" indent="0">
              <a:buNone/>
            </a:pPr>
            <a:r>
              <a:rPr lang="en-GB" dirty="0"/>
              <a:t>•</a:t>
            </a:r>
            <a:r>
              <a:rPr lang="en-GB" b="1" dirty="0"/>
              <a:t>1951 Returned as PM, deterioration evident in mental functioning, documents were condensed to a single paragraph, poor memory for world events </a:t>
            </a:r>
            <a:endParaRPr lang="en-GB" dirty="0"/>
          </a:p>
          <a:p>
            <a:pPr marL="0" indent="0">
              <a:buNone/>
            </a:pPr>
            <a:r>
              <a:rPr lang="en-GB" dirty="0"/>
              <a:t>•</a:t>
            </a:r>
            <a:r>
              <a:rPr lang="en-GB" b="1" dirty="0"/>
              <a:t>1953 CVA during a state banquet. Good physical</a:t>
            </a:r>
            <a:r>
              <a:rPr lang="en-GB" dirty="0"/>
              <a:t> </a:t>
            </a:r>
            <a:r>
              <a:rPr lang="en-GB" b="1" dirty="0"/>
              <a:t>recovery, speeches rehearsed many times </a:t>
            </a:r>
            <a:endParaRPr lang="en-GB" dirty="0"/>
          </a:p>
          <a:p>
            <a:pPr marL="0" indent="0">
              <a:buNone/>
            </a:pPr>
            <a:r>
              <a:rPr lang="en-GB" dirty="0"/>
              <a:t>•</a:t>
            </a:r>
            <a:r>
              <a:rPr lang="en-GB" b="1" dirty="0"/>
              <a:t>1954 Confused over names and places </a:t>
            </a:r>
            <a:endParaRPr lang="en-GB" dirty="0"/>
          </a:p>
          <a:p>
            <a:pPr marL="0" indent="0">
              <a:buNone/>
            </a:pPr>
            <a:r>
              <a:rPr lang="en-GB" dirty="0"/>
              <a:t>•</a:t>
            </a:r>
            <a:r>
              <a:rPr lang="en-GB" b="1" dirty="0"/>
              <a:t>1955 Resigned </a:t>
            </a:r>
            <a:endParaRPr lang="en-GB" dirty="0"/>
          </a:p>
          <a:p>
            <a:pPr marL="0" indent="0">
              <a:buNone/>
            </a:pPr>
            <a:r>
              <a:rPr lang="en-GB" dirty="0"/>
              <a:t>•</a:t>
            </a:r>
            <a:r>
              <a:rPr lang="en-GB" b="1" dirty="0"/>
              <a:t>1965 Died immobile, with severe dementia </a:t>
            </a:r>
            <a:endParaRPr lang="en-GB" dirty="0"/>
          </a:p>
          <a:p>
            <a:endParaRPr lang="en-GB" dirty="0"/>
          </a:p>
        </p:txBody>
      </p:sp>
    </p:spTree>
    <p:extLst>
      <p:ext uri="{BB962C8B-B14F-4D97-AF65-F5344CB8AC3E}">
        <p14:creationId xmlns:p14="http://schemas.microsoft.com/office/powerpoint/2010/main" val="261618863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CC08-5664-4361-B1C8-FA62E61F917D}"/>
              </a:ext>
            </a:extLst>
          </p:cNvPr>
          <p:cNvSpPr>
            <a:spLocks noGrp="1"/>
          </p:cNvSpPr>
          <p:nvPr>
            <p:ph type="title"/>
          </p:nvPr>
        </p:nvSpPr>
        <p:spPr/>
        <p:txBody>
          <a:bodyPr/>
          <a:lstStyle/>
          <a:p>
            <a:r>
              <a:rPr lang="en-GB" dirty="0"/>
              <a:t>Clinical scenarios</a:t>
            </a:r>
          </a:p>
        </p:txBody>
      </p:sp>
      <p:sp>
        <p:nvSpPr>
          <p:cNvPr id="3" name="Content Placeholder 2">
            <a:extLst>
              <a:ext uri="{FF2B5EF4-FFF2-40B4-BE49-F238E27FC236}">
                <a16:creationId xmlns:a16="http://schemas.microsoft.com/office/drawing/2014/main" id="{2F1B8CB7-D6AF-4D8B-B30B-002FA69805D6}"/>
              </a:ext>
            </a:extLst>
          </p:cNvPr>
          <p:cNvSpPr>
            <a:spLocks noGrp="1"/>
          </p:cNvSpPr>
          <p:nvPr>
            <p:ph idx="1"/>
          </p:nvPr>
        </p:nvSpPr>
        <p:spPr/>
        <p:txBody>
          <a:bodyPr>
            <a:normAutofit fontScale="77500" lnSpcReduction="20000"/>
          </a:bodyPr>
          <a:lstStyle/>
          <a:p>
            <a:r>
              <a:rPr lang="en-GB" dirty="0"/>
              <a:t>Al is a 76- year-old male, who has been in the hospital for one day. Al has not had any unusual behaviours, but his family reports that slowly over the course of the past year, he has been getting gradually more forgetful.  Al has more trouble dressing than he did last year.  Al seems to have more trouble finding the right words to say than he did a year ago. Al gets confused more often than last year about where he is going. None of these changes happened all at once, but Al seems to be slowly getting more confused in his memory and thinking. Vital signs, physical examination and ECG have been normal, and all lab values were within normal limits. </a:t>
            </a:r>
          </a:p>
          <a:p>
            <a:pPr marL="0" indent="0">
              <a:buNone/>
            </a:pPr>
            <a:r>
              <a:rPr lang="en-GB" dirty="0"/>
              <a:t> </a:t>
            </a:r>
          </a:p>
          <a:p>
            <a:pPr marL="0" indent="0">
              <a:buNone/>
            </a:pPr>
            <a:r>
              <a:rPr lang="en-GB" dirty="0"/>
              <a:t> </a:t>
            </a:r>
          </a:p>
        </p:txBody>
      </p:sp>
    </p:spTree>
    <p:extLst>
      <p:ext uri="{BB962C8B-B14F-4D97-AF65-F5344CB8AC3E}">
        <p14:creationId xmlns:p14="http://schemas.microsoft.com/office/powerpoint/2010/main" val="218892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8E7CA-DF70-47E6-B2E6-6AA345CCECC5}"/>
              </a:ext>
            </a:extLst>
          </p:cNvPr>
          <p:cNvSpPr>
            <a:spLocks noGrp="1"/>
          </p:cNvSpPr>
          <p:nvPr>
            <p:ph type="title"/>
          </p:nvPr>
        </p:nvSpPr>
        <p:spPr/>
        <p:txBody>
          <a:bodyPr/>
          <a:lstStyle/>
          <a:p>
            <a:r>
              <a:rPr lang="en-GB" dirty="0"/>
              <a:t>Clinical scenarios</a:t>
            </a:r>
          </a:p>
        </p:txBody>
      </p:sp>
      <p:sp>
        <p:nvSpPr>
          <p:cNvPr id="3" name="Content Placeholder 2">
            <a:extLst>
              <a:ext uri="{FF2B5EF4-FFF2-40B4-BE49-F238E27FC236}">
                <a16:creationId xmlns:a16="http://schemas.microsoft.com/office/drawing/2014/main" id="{5ECD83DB-9575-4DBA-A6B9-F1E0395A220E}"/>
              </a:ext>
            </a:extLst>
          </p:cNvPr>
          <p:cNvSpPr>
            <a:spLocks noGrp="1"/>
          </p:cNvSpPr>
          <p:nvPr>
            <p:ph idx="1"/>
          </p:nvPr>
        </p:nvSpPr>
        <p:spPr/>
        <p:txBody>
          <a:bodyPr>
            <a:normAutofit fontScale="85000" lnSpcReduction="20000"/>
          </a:bodyPr>
          <a:lstStyle/>
          <a:p>
            <a:r>
              <a:rPr lang="en-GB" dirty="0"/>
              <a:t>Betty is an 80-year-old female who has been the hospital for two days. Betty has been doing fine, and has no memory complaints.   One morning, Betty does not want to get out of bed.  Betty does not seem to be interested in food and seems very slowed down. She appears sleepier than usual, and is disoriented to time, place, and mistakes her nurse for one of her relatives. Betty does not seem to be paying much attention when you talk to her.  Over the next few days, Betty spends a lot of time just lying in bed and staring into space.  According to the family, she did not have a history of depression, sadness, or feeling blue. </a:t>
            </a:r>
          </a:p>
        </p:txBody>
      </p:sp>
    </p:spTree>
    <p:extLst>
      <p:ext uri="{BB962C8B-B14F-4D97-AF65-F5344CB8AC3E}">
        <p14:creationId xmlns:p14="http://schemas.microsoft.com/office/powerpoint/2010/main" val="37860784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F4B8B-07C4-44BE-925D-75B4E5A74395}"/>
              </a:ext>
            </a:extLst>
          </p:cNvPr>
          <p:cNvSpPr>
            <a:spLocks noGrp="1"/>
          </p:cNvSpPr>
          <p:nvPr>
            <p:ph type="title"/>
          </p:nvPr>
        </p:nvSpPr>
        <p:spPr/>
        <p:txBody>
          <a:bodyPr/>
          <a:lstStyle/>
          <a:p>
            <a:r>
              <a:rPr lang="en-GB" dirty="0"/>
              <a:t>Clinical scenarios</a:t>
            </a:r>
          </a:p>
        </p:txBody>
      </p:sp>
      <p:sp>
        <p:nvSpPr>
          <p:cNvPr id="3" name="Content Placeholder 2">
            <a:extLst>
              <a:ext uri="{FF2B5EF4-FFF2-40B4-BE49-F238E27FC236}">
                <a16:creationId xmlns:a16="http://schemas.microsoft.com/office/drawing/2014/main" id="{062AE0F7-6A78-4EBD-9FD7-8CFA70E1086C}"/>
              </a:ext>
            </a:extLst>
          </p:cNvPr>
          <p:cNvSpPr>
            <a:spLocks noGrp="1"/>
          </p:cNvSpPr>
          <p:nvPr>
            <p:ph idx="1"/>
          </p:nvPr>
        </p:nvSpPr>
        <p:spPr/>
        <p:txBody>
          <a:bodyPr>
            <a:normAutofit fontScale="70000" lnSpcReduction="20000"/>
          </a:bodyPr>
          <a:lstStyle/>
          <a:p>
            <a:r>
              <a:rPr lang="en-GB" dirty="0"/>
              <a:t>Diane is an 83-year-old female who has been in the hospital one day. According to her family, Diane has had increasing memory problems over the past year, and problems getting lost while driving to a local restaurant where she has been many times. She has more difficulty finding the right name for things.  She has also experienced increased difficulty in completing daily ADL’s.  In the morning, you go in to check her vital signs and suddenly she is more confused.  She tells you to stay away and tries to punch you. This is not her usual behaviour at home.  She accuses you of trying to kill her and steal her belongings. She is disoriented to time and place, and does not recognize you as her nurse. You leave the room, and you hear her talking to herself and moving things around in the room. You return to check on her and find that she has pulled out her IV.  </a:t>
            </a:r>
          </a:p>
          <a:p>
            <a:pPr marL="0" indent="0">
              <a:buNone/>
            </a:pPr>
            <a:r>
              <a:rPr lang="en-GB" dirty="0"/>
              <a:t> </a:t>
            </a:r>
          </a:p>
        </p:txBody>
      </p:sp>
    </p:spTree>
    <p:extLst>
      <p:ext uri="{BB962C8B-B14F-4D97-AF65-F5344CB8AC3E}">
        <p14:creationId xmlns:p14="http://schemas.microsoft.com/office/powerpoint/2010/main" val="42000160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5DF3A-525B-4FEE-9D9F-71EEE36ED768}"/>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494974E4-B15D-42B6-AEDE-34F2EFD2B239}"/>
              </a:ext>
            </a:extLst>
          </p:cNvPr>
          <p:cNvSpPr>
            <a:spLocks noGrp="1"/>
          </p:cNvSpPr>
          <p:nvPr>
            <p:ph idx="1"/>
          </p:nvPr>
        </p:nvSpPr>
        <p:spPr/>
        <p:txBody>
          <a:bodyPr>
            <a:normAutofit/>
          </a:bodyPr>
          <a:lstStyle/>
          <a:p>
            <a:pPr marL="0" indent="0">
              <a:buNone/>
            </a:pPr>
            <a:r>
              <a:rPr lang="en-GB" sz="9600" dirty="0"/>
              <a:t>Questions??</a:t>
            </a:r>
          </a:p>
          <a:p>
            <a:pPr marL="0" indent="0">
              <a:buNone/>
            </a:pPr>
            <a:r>
              <a:rPr lang="en-GB" dirty="0"/>
              <a:t>fionamcdowall@nhs.net</a:t>
            </a:r>
          </a:p>
          <a:p>
            <a:pPr marL="0" indent="0">
              <a:buNone/>
            </a:pPr>
            <a:endParaRPr lang="en-GB" dirty="0"/>
          </a:p>
          <a:p>
            <a:pPr marL="0" indent="0">
              <a:buNone/>
            </a:pPr>
            <a:endParaRPr lang="en-GB" dirty="0"/>
          </a:p>
        </p:txBody>
      </p:sp>
    </p:spTree>
    <p:extLst>
      <p:ext uri="{BB962C8B-B14F-4D97-AF65-F5344CB8AC3E}">
        <p14:creationId xmlns:p14="http://schemas.microsoft.com/office/powerpoint/2010/main" val="33355361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TotalTime>
  <Words>2772</Words>
  <Application>Microsoft Office PowerPoint</Application>
  <PresentationFormat>On-screen Show (4:3)</PresentationFormat>
  <Paragraphs>417</Paragraphs>
  <Slides>47</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Symbol</vt:lpstr>
      <vt:lpstr>Office Theme</vt:lpstr>
      <vt:lpstr>DEMENTIA AND DELIRIUM</vt:lpstr>
      <vt:lpstr>DEMENTIAS</vt:lpstr>
      <vt:lpstr>What is dementia</vt:lpstr>
      <vt:lpstr>Demographics</vt:lpstr>
      <vt:lpstr>Types of dementia</vt:lpstr>
      <vt:lpstr>Clinical features of dementia</vt:lpstr>
      <vt:lpstr>Memory loss in dementia</vt:lpstr>
      <vt:lpstr>Memory loss in Alzheimer’s disease</vt:lpstr>
      <vt:lpstr>Temporal lobe and dementia</vt:lpstr>
      <vt:lpstr>Parietal lobe and dementia</vt:lpstr>
      <vt:lpstr>Frontal lobe and dementia</vt:lpstr>
      <vt:lpstr>Clinical features of dementia</vt:lpstr>
      <vt:lpstr>Risk assessment and dementia</vt:lpstr>
      <vt:lpstr>Pathology and dementia</vt:lpstr>
      <vt:lpstr>Risks and protective factors</vt:lpstr>
      <vt:lpstr>Making a diagnosis</vt:lpstr>
      <vt:lpstr>Making a diagnosis</vt:lpstr>
      <vt:lpstr>Investigations</vt:lpstr>
      <vt:lpstr>Treatment</vt:lpstr>
      <vt:lpstr>Dementia and the general hospital</vt:lpstr>
      <vt:lpstr>Delirium</vt:lpstr>
      <vt:lpstr>Delirium definition</vt:lpstr>
      <vt:lpstr>Delirium definition</vt:lpstr>
      <vt:lpstr>Delirium definition</vt:lpstr>
      <vt:lpstr>Delirium demographics</vt:lpstr>
      <vt:lpstr>Delirium demographics</vt:lpstr>
      <vt:lpstr>Delirium demographics</vt:lpstr>
      <vt:lpstr>Delirium differential diagnosis</vt:lpstr>
      <vt:lpstr>Delirium risk factors</vt:lpstr>
      <vt:lpstr>Delirium risk factors</vt:lpstr>
      <vt:lpstr>Delirium risk factors</vt:lpstr>
      <vt:lpstr>Delirium diagnosis and assessment</vt:lpstr>
      <vt:lpstr>Delirium diagnosis and assessment</vt:lpstr>
      <vt:lpstr>Delirium diagnostic tools</vt:lpstr>
      <vt:lpstr>Delirium diagnostic tools</vt:lpstr>
      <vt:lpstr>Delirium precipitating factors/causes</vt:lpstr>
      <vt:lpstr>Delirium precipitating factors</vt:lpstr>
      <vt:lpstr>Delirium precipitating factors</vt:lpstr>
      <vt:lpstr>Delirium investigations</vt:lpstr>
      <vt:lpstr>Delirium non pharmacological treatment</vt:lpstr>
      <vt:lpstr>Delirium pharmacological treatment</vt:lpstr>
      <vt:lpstr>Differentiating dementia and delirium</vt:lpstr>
      <vt:lpstr>Clinical scenarios</vt:lpstr>
      <vt:lpstr>Clinical scenarios</vt:lpstr>
      <vt:lpstr>Clinical scenarios</vt:lpstr>
      <vt:lpstr>Clinical scenarios</vt:lpstr>
      <vt:lpstr>PowerPoint Presentation</vt:lpstr>
    </vt:vector>
  </TitlesOfParts>
  <Company>EPUT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DEMENTIA AND DELIRIUM</dc:title>
  <dc:creator>Mcdowall Fiona (R1L) Essex Partnership</dc:creator>
  <cp:lastModifiedBy>Patrick Burns</cp:lastModifiedBy>
  <cp:revision>19</cp:revision>
  <dcterms:created xsi:type="dcterms:W3CDTF">2020-10-08T08:46:11Z</dcterms:created>
  <dcterms:modified xsi:type="dcterms:W3CDTF">2020-10-08T15:33:15Z</dcterms:modified>
</cp:coreProperties>
</file>