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86" r:id="rId3"/>
    <p:sldId id="279" r:id="rId4"/>
    <p:sldId id="283" r:id="rId5"/>
    <p:sldId id="282" r:id="rId6"/>
    <p:sldId id="277" r:id="rId7"/>
    <p:sldId id="275" r:id="rId8"/>
    <p:sldId id="278" r:id="rId9"/>
    <p:sldId id="280" r:id="rId10"/>
    <p:sldId id="281" r:id="rId11"/>
    <p:sldId id="276" r:id="rId12"/>
    <p:sldId id="285" r:id="rId13"/>
    <p:sldId id="261" r:id="rId14"/>
    <p:sldId id="265" r:id="rId15"/>
    <p:sldId id="259" r:id="rId16"/>
    <p:sldId id="266" r:id="rId17"/>
    <p:sldId id="262" r:id="rId18"/>
    <p:sldId id="263" r:id="rId19"/>
    <p:sldId id="287" r:id="rId20"/>
    <p:sldId id="267" r:id="rId21"/>
    <p:sldId id="272" r:id="rId22"/>
    <p:sldId id="257" r:id="rId23"/>
    <p:sldId id="264" r:id="rId24"/>
    <p:sldId id="258" r:id="rId25"/>
    <p:sldId id="273" r:id="rId26"/>
    <p:sldId id="260" r:id="rId27"/>
    <p:sldId id="270" r:id="rId28"/>
    <p:sldId id="268" r:id="rId29"/>
    <p:sldId id="274" r:id="rId30"/>
    <p:sldId id="284" r:id="rId31"/>
    <p:sldId id="27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4E8DAD-0E58-4093-B0D8-629828CE8A9E}" v="7" dt="2020-05-10T15:14:02.6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80" y="-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ron Lim" userId="1cd70bb1f24262b7" providerId="LiveId" clId="{C94E8DAD-0E58-4093-B0D8-629828CE8A9E}"/>
    <pc:docChg chg="addSld modSld">
      <pc:chgData name="Sharon Lim" userId="1cd70bb1f24262b7" providerId="LiveId" clId="{C94E8DAD-0E58-4093-B0D8-629828CE8A9E}" dt="2020-05-10T15:16:17.998" v="481" actId="1037"/>
      <pc:docMkLst>
        <pc:docMk/>
      </pc:docMkLst>
      <pc:sldChg chg="new">
        <pc:chgData name="Sharon Lim" userId="1cd70bb1f24262b7" providerId="LiveId" clId="{C94E8DAD-0E58-4093-B0D8-629828CE8A9E}" dt="2020-05-10T14:10:12.279" v="0" actId="680"/>
        <pc:sldMkLst>
          <pc:docMk/>
          <pc:sldMk cId="2022303605" sldId="260"/>
        </pc:sldMkLst>
      </pc:sldChg>
      <pc:sldChg chg="addSp modSp new mod">
        <pc:chgData name="Sharon Lim" userId="1cd70bb1f24262b7" providerId="LiveId" clId="{C94E8DAD-0E58-4093-B0D8-629828CE8A9E}" dt="2020-05-10T15:16:17.998" v="481" actId="1037"/>
        <pc:sldMkLst>
          <pc:docMk/>
          <pc:sldMk cId="1302717219" sldId="261"/>
        </pc:sldMkLst>
        <pc:picChg chg="add mod">
          <ac:chgData name="Sharon Lim" userId="1cd70bb1f24262b7" providerId="LiveId" clId="{C94E8DAD-0E58-4093-B0D8-629828CE8A9E}" dt="2020-05-10T15:16:17.998" v="481" actId="1037"/>
          <ac:picMkLst>
            <pc:docMk/>
            <pc:sldMk cId="1302717219" sldId="261"/>
            <ac:picMk id="2" creationId="{AB2F2FE7-136F-4177-ABBA-0E0B1C938030}"/>
          </ac:picMkLst>
        </pc:picChg>
      </pc:sldChg>
      <pc:sldChg chg="addSp modSp new mod">
        <pc:chgData name="Sharon Lim" userId="1cd70bb1f24262b7" providerId="LiveId" clId="{C94E8DAD-0E58-4093-B0D8-629828CE8A9E}" dt="2020-05-10T15:16:10.925" v="473" actId="1037"/>
        <pc:sldMkLst>
          <pc:docMk/>
          <pc:sldMk cId="3801724570" sldId="262"/>
        </pc:sldMkLst>
        <pc:picChg chg="add mod">
          <ac:chgData name="Sharon Lim" userId="1cd70bb1f24262b7" providerId="LiveId" clId="{C94E8DAD-0E58-4093-B0D8-629828CE8A9E}" dt="2020-05-10T15:16:10.925" v="473" actId="1037"/>
          <ac:picMkLst>
            <pc:docMk/>
            <pc:sldMk cId="3801724570" sldId="262"/>
            <ac:picMk id="2" creationId="{3E45B275-BED3-46FB-96F3-3D5982877CA4}"/>
          </ac:picMkLst>
        </pc:picChg>
      </pc:sldChg>
      <pc:sldChg chg="addSp modSp new mod">
        <pc:chgData name="Sharon Lim" userId="1cd70bb1f24262b7" providerId="LiveId" clId="{C94E8DAD-0E58-4093-B0D8-629828CE8A9E}" dt="2020-05-10T14:45:21.649" v="158" actId="1036"/>
        <pc:sldMkLst>
          <pc:docMk/>
          <pc:sldMk cId="1487812758" sldId="263"/>
        </pc:sldMkLst>
        <pc:picChg chg="add mod">
          <ac:chgData name="Sharon Lim" userId="1cd70bb1f24262b7" providerId="LiveId" clId="{C94E8DAD-0E58-4093-B0D8-629828CE8A9E}" dt="2020-05-10T14:45:21.649" v="158" actId="1036"/>
          <ac:picMkLst>
            <pc:docMk/>
            <pc:sldMk cId="1487812758" sldId="263"/>
            <ac:picMk id="2" creationId="{200AE2B9-AC7B-4099-9BC2-E6E96290EC48}"/>
          </ac:picMkLst>
        </pc:picChg>
      </pc:sldChg>
      <pc:sldChg chg="addSp new">
        <pc:chgData name="Sharon Lim" userId="1cd70bb1f24262b7" providerId="LiveId" clId="{C94E8DAD-0E58-4093-B0D8-629828CE8A9E}" dt="2020-05-10T14:47:38.473" v="160"/>
        <pc:sldMkLst>
          <pc:docMk/>
          <pc:sldMk cId="1551582197" sldId="264"/>
        </pc:sldMkLst>
        <pc:picChg chg="add">
          <ac:chgData name="Sharon Lim" userId="1cd70bb1f24262b7" providerId="LiveId" clId="{C94E8DAD-0E58-4093-B0D8-629828CE8A9E}" dt="2020-05-10T14:47:38.473" v="160"/>
          <ac:picMkLst>
            <pc:docMk/>
            <pc:sldMk cId="1551582197" sldId="264"/>
            <ac:picMk id="2" creationId="{39C492FE-35D9-4EB2-BB86-DDDD0514D9F1}"/>
          </ac:picMkLst>
        </pc:picChg>
      </pc:sldChg>
      <pc:sldChg chg="addSp modSp new mod">
        <pc:chgData name="Sharon Lim" userId="1cd70bb1f24262b7" providerId="LiveId" clId="{C94E8DAD-0E58-4093-B0D8-629828CE8A9E}" dt="2020-05-10T15:14:34.149" v="456" actId="255"/>
        <pc:sldMkLst>
          <pc:docMk/>
          <pc:sldMk cId="2622364157" sldId="265"/>
        </pc:sldMkLst>
        <pc:spChg chg="add mod">
          <ac:chgData name="Sharon Lim" userId="1cd70bb1f24262b7" providerId="LiveId" clId="{C94E8DAD-0E58-4093-B0D8-629828CE8A9E}" dt="2020-05-10T15:14:34.149" v="456" actId="255"/>
          <ac:spMkLst>
            <pc:docMk/>
            <pc:sldMk cId="2622364157" sldId="265"/>
            <ac:spMk id="4" creationId="{7F0358F2-4478-4B27-9DF0-3BB3D3D143F4}"/>
          </ac:spMkLst>
        </pc:spChg>
        <pc:picChg chg="add mod">
          <ac:chgData name="Sharon Lim" userId="1cd70bb1f24262b7" providerId="LiveId" clId="{C94E8DAD-0E58-4093-B0D8-629828CE8A9E}" dt="2020-05-10T15:12:20.851" v="303" actId="1036"/>
          <ac:picMkLst>
            <pc:docMk/>
            <pc:sldMk cId="2622364157" sldId="265"/>
            <ac:picMk id="2" creationId="{64CF507F-1221-4BCC-9326-192CA166737E}"/>
          </ac:picMkLst>
        </pc:picChg>
        <pc:picChg chg="add mod">
          <ac:chgData name="Sharon Lim" userId="1cd70bb1f24262b7" providerId="LiveId" clId="{C94E8DAD-0E58-4093-B0D8-629828CE8A9E}" dt="2020-05-10T15:13:54.313" v="423" actId="1035"/>
          <ac:picMkLst>
            <pc:docMk/>
            <pc:sldMk cId="2622364157" sldId="265"/>
            <ac:picMk id="3" creationId="{68634813-BB73-49C8-9E88-866ED7AC819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ECA6E-6427-4827-BA40-F68311BA1D45}" type="datetimeFigureOut">
              <a:rPr lang="en-GB" smtClean="0"/>
              <a:t>10/09/2020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F2B0D-4A28-4B31-BE5A-6783D7112B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226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98A1C5A9-956D-4B51-83B8-D127E5BD74D3}" type="slidenum">
              <a:rPr lang="en-GB" altLang="en-US" sz="1200" smtClean="0">
                <a:latin typeface="Times New Roman" pitchFamily="18" charset="0"/>
              </a:rPr>
              <a:pPr/>
              <a:t>9</a:t>
            </a:fld>
            <a:endParaRPr lang="en-GB" altLang="en-US" sz="1200" smtClean="0">
              <a:latin typeface="Times New Roman" pitchFamily="18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EA3FC318-8518-4086-AF0D-28920FB1CC55}" type="slidenum">
              <a:rPr lang="en-GB" altLang="en-US" sz="1200" smtClean="0">
                <a:latin typeface="Times New Roman" pitchFamily="18" charset="0"/>
              </a:rPr>
              <a:pPr/>
              <a:t>10</a:t>
            </a:fld>
            <a:endParaRPr lang="en-GB" altLang="en-US" sz="1200" smtClean="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01DD909-E1D8-4CE8-9B24-FD2AB7DF7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AAFB3D4-EB41-4820-BF49-6B2AFA552D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8DD28A0-4C51-4B4F-B488-2A19C841D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B37732B-0A4A-479C-B8C7-2C4094FCF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6EC8C2B-9CCC-4056-8B2E-7AB0B572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720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955665-67C0-499D-9ACC-53B399F33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33E7713-8C52-4635-AFC6-8B9EDA154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7FCB6A2-0E7E-47F1-A211-06E085C34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D5504F-3066-4CFC-97F1-97B3DD4F8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20A54D-A28E-4CF8-A126-D14DC383F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97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05BDF0-19CA-40CF-894A-9EB80CB96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5063856-31FC-4282-968D-D2AF91E61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173C200-4397-4702-87E6-207EE3D9B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8EA177C-C4FA-4DDF-8650-D89586919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2FB262-3520-45F6-B6F0-1F17F4DF1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25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25DEFA-E475-4640-9CA3-E42EBCF89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21916C-348E-48AF-9AEE-81E2C6C6F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0445A2F3-8B58-40DD-AD17-A9258DE011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111CEF1-2A21-475B-92C6-276DA927C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DB10B4F-E4BF-4C7D-98E0-0976DBFF1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B2421EE-C3AC-40C6-8995-60473EDF4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82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0F796D0-8439-45AB-A3C5-15F859810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2525400-D73B-46F5-8CF1-667686220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69EEFB9-10CC-4F1E-BF2D-37F8F2DA9C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A3B57DD-3AC2-419E-82FF-48612B0AA5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7D276E28-51C4-4E60-9664-18F5BAB0E8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9344C2AB-DA47-495F-85F0-6BF478484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719EF46-2FFD-486F-8459-AB1B055DE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0CD9FCA6-936D-4BA8-8D13-24B23043C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386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CA5060B-2389-4397-8FA6-553C7E5CE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0DD2558-ECD6-4297-97C6-3E312029C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61A5A88-E82B-4371-BF5D-FE1D91334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462EF82-70A7-4FB1-A962-C03EBE2E2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487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A0F34CCE-D96C-45B7-A2E2-760607329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65984F35-E565-476F-9C71-F4CC894EC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67C48CE-BBB5-4E64-85DE-6D91D4A1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90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A7284B-30D8-4AFD-9EBB-078579238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EF98AF0-6135-4563-8BD4-A8A42EB09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A0A7390-CAFE-48A9-B825-09A758405E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75BA951-5A39-4F9A-AB6D-9FA2A650F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147EE47-B9F4-41CC-B87A-D53EF6D6E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E7BEBE0-149E-4F7B-9281-EBDC4786A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4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ACF2D8B-F160-447B-AD13-5AE3EF86A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DCD4E6E-E8C7-4223-8AFA-C4A6C5975D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4E102FC-7AD3-43BE-9962-32BFC4A89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EB50488-7ADC-4D91-A355-AC6786DB7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1A102173-9588-4802-8EED-3BFCBE2C9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9C0A07A-1751-4426-8CC8-3ED586F8B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31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45F992-33D6-415F-A94D-B34D19A1B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083DEAC-24D2-46C6-86EC-1179B46808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AE6D14F-AB28-46C0-A88B-7A1DA964C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499DB73-BB36-462B-A848-67EDC26D4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5108789-2E1A-4607-8E18-5A9C8F64D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50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C122BDA-96DA-4E8D-904B-4E778202E3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D401E3B-8CBC-43D4-9039-7A526CFFF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39A30C2-28D3-45C9-9665-9ABC9A838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6C3532A-BA85-4B0B-A20A-7B8EE075E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C160BA3-0589-4704-95DB-9A845084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61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DE7AFEF9-1B8C-482B-BA34-0033F6387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C24523F-F884-45A4-BF71-67C513442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85DC06B-4F76-413E-8A78-5C21B80B5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4B466-12AF-4DCE-8EEA-7FF6994E7A46}" type="datetimeFigureOut">
              <a:rPr lang="en-US" smtClean="0"/>
              <a:t>9/10/2020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AB56C0-5FA8-41B6-A8CA-E29F6583DD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9D8CB89-5145-49D5-B3F9-2F90C3C6F6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3BB0F-422D-4202-8722-E7C3FC4B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meht.nhs.uk/services/a-z-of-clinical-services/d-services/diabetes-centre/childrens-diabetes-service/" TargetMode="External"/><Relationship Id="rId4" Type="http://schemas.openxmlformats.org/officeDocument/2006/relationships/hyperlink" Target="https://www.bsped.org.uk/media/1742/dka-icp-2020-v1_1.pdf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ka-calculator.co.uk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699790-4EB1-4BCD-92B0-0B41D6F3B1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New DKAICP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817DB96-1A50-4D60-A5AC-AA744D9909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PEM study day</a:t>
            </a:r>
            <a:endParaRPr lang="en-US" dirty="0" smtClean="0"/>
          </a:p>
          <a:p>
            <a:r>
              <a:rPr lang="en-US" dirty="0" smtClean="0"/>
              <a:t>10</a:t>
            </a:r>
            <a:r>
              <a:rPr lang="en-US" baseline="30000" dirty="0" smtClean="0"/>
              <a:t>th</a:t>
            </a:r>
            <a:r>
              <a:rPr lang="en-US" dirty="0" smtClean="0"/>
              <a:t> Sept 2020</a:t>
            </a:r>
          </a:p>
          <a:p>
            <a:r>
              <a:rPr lang="en-US" dirty="0" err="1" smtClean="0"/>
              <a:t>Dr</a:t>
            </a:r>
            <a:r>
              <a:rPr lang="en-US" dirty="0" smtClean="0"/>
              <a:t> Sharon Lim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54" y="603739"/>
            <a:ext cx="3048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291" y="4064976"/>
            <a:ext cx="3478823" cy="2609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3292" y="5126892"/>
            <a:ext cx="76903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hlinkClick r:id="rId4"/>
              </a:rPr>
              <a:t>https</a:t>
            </a:r>
            <a:r>
              <a:rPr lang="en-GB" dirty="0">
                <a:hlinkClick r:id="rId4"/>
              </a:rPr>
              <a:t>://</a:t>
            </a:r>
            <a:r>
              <a:rPr lang="en-GB" dirty="0" smtClean="0">
                <a:hlinkClick r:id="rId4"/>
              </a:rPr>
              <a:t>www.bsped.org.uk/media/1742/dka-icp-2020-v1_1.pdf</a:t>
            </a:r>
            <a:endParaRPr lang="en-GB" dirty="0" smtClean="0"/>
          </a:p>
          <a:p>
            <a:endParaRPr lang="en-GB" dirty="0"/>
          </a:p>
          <a:p>
            <a:r>
              <a:rPr lang="en-GB" dirty="0">
                <a:hlinkClick r:id="rId5"/>
              </a:rPr>
              <a:t>https://www.meht.nhs.uk/services/a-z-of-clinical-services/d-services/diabetes-centre/childrens-diabetes-service</a:t>
            </a:r>
            <a:r>
              <a:rPr lang="en-GB" dirty="0" smtClean="0">
                <a:hlinkClick r:id="rId5"/>
              </a:rPr>
              <a:t>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95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939068"/>
            <a:ext cx="6007100" cy="401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50" y="1681040"/>
            <a:ext cx="6896100" cy="509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05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altLang="en-US" smtClean="0">
                <a:solidFill>
                  <a:schemeClr val="bg1"/>
                </a:solidFill>
                <a:latin typeface="Arial" charset="0"/>
              </a:rPr>
              <a:t>Introduction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>
                <a:latin typeface="Arial" charset="0"/>
              </a:rPr>
              <a:t>DKA is commonest cause of diabetes related deaths in children</a:t>
            </a:r>
          </a:p>
          <a:p>
            <a:r>
              <a:rPr lang="en-GB" altLang="en-US" dirty="0" smtClean="0">
                <a:latin typeface="Arial" charset="0"/>
              </a:rPr>
              <a:t>Most deaths occur as result of cerebral oedema</a:t>
            </a:r>
          </a:p>
          <a:p>
            <a:r>
              <a:rPr lang="en-GB" altLang="en-US" dirty="0" smtClean="0">
                <a:latin typeface="Arial" charset="0"/>
              </a:rPr>
              <a:t>Optimal management minimises risks with slow correction of metabolic abnormalities</a:t>
            </a:r>
          </a:p>
        </p:txBody>
      </p:sp>
    </p:spTree>
    <p:extLst>
      <p:ext uri="{BB962C8B-B14F-4D97-AF65-F5344CB8AC3E}">
        <p14:creationId xmlns:p14="http://schemas.microsoft.com/office/powerpoint/2010/main" val="4205324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82" y="2711574"/>
            <a:ext cx="4711700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82" y="3794247"/>
            <a:ext cx="4711700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82" y="1852246"/>
            <a:ext cx="50673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4" y="44451"/>
            <a:ext cx="62357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185" y="1028700"/>
            <a:ext cx="3670300" cy="74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554" y="408551"/>
            <a:ext cx="4259384" cy="6280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861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930" y="2979126"/>
            <a:ext cx="6954159" cy="3796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0769" y="90530"/>
            <a:ext cx="5345723" cy="278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28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GB" altLang="en-US" smtClean="0">
                <a:solidFill>
                  <a:schemeClr val="bg1"/>
                </a:solidFill>
                <a:latin typeface="Arial" charset="0"/>
              </a:rPr>
              <a:t>History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>
                <a:latin typeface="Arial" charset="0"/>
              </a:rPr>
              <a:t>Polyuria</a:t>
            </a:r>
          </a:p>
          <a:p>
            <a:pPr lvl="1"/>
            <a:r>
              <a:rPr lang="en-GB" altLang="en-US" smtClean="0">
                <a:latin typeface="Arial" charset="0"/>
              </a:rPr>
              <a:t>Nocuturia, sometimes secondary enuresis</a:t>
            </a:r>
          </a:p>
          <a:p>
            <a:r>
              <a:rPr lang="en-GB" altLang="en-US" smtClean="0">
                <a:latin typeface="Arial" charset="0"/>
              </a:rPr>
              <a:t>Polydipsia</a:t>
            </a:r>
          </a:p>
          <a:p>
            <a:r>
              <a:rPr lang="en-GB" altLang="en-US" smtClean="0">
                <a:latin typeface="Arial" charset="0"/>
              </a:rPr>
              <a:t>Weight loss</a:t>
            </a:r>
          </a:p>
          <a:p>
            <a:r>
              <a:rPr lang="en-GB" altLang="en-US" smtClean="0">
                <a:latin typeface="Arial" charset="0"/>
              </a:rPr>
              <a:t>Abdominal pain</a:t>
            </a:r>
          </a:p>
          <a:p>
            <a:pPr lvl="1"/>
            <a:r>
              <a:rPr lang="en-GB" altLang="en-US" smtClean="0">
                <a:latin typeface="Arial" charset="0"/>
              </a:rPr>
              <a:t>Can be misdiagnosed as acute appendicitis</a:t>
            </a:r>
          </a:p>
          <a:p>
            <a:r>
              <a:rPr lang="en-GB" altLang="en-US" smtClean="0">
                <a:latin typeface="Arial" charset="0"/>
              </a:rPr>
              <a:t>Vomiting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>
                <a:latin typeface="Arial" charset="0"/>
              </a:rPr>
              <a:t>Tachypnoea</a:t>
            </a:r>
          </a:p>
          <a:p>
            <a:pPr lvl="1"/>
            <a:r>
              <a:rPr lang="en-GB" altLang="en-US" smtClean="0">
                <a:latin typeface="Arial" charset="0"/>
              </a:rPr>
              <a:t>Can be misdiagnosed as pneumonia</a:t>
            </a:r>
          </a:p>
          <a:p>
            <a:r>
              <a:rPr lang="en-GB" altLang="en-US" smtClean="0">
                <a:latin typeface="Arial" charset="0"/>
              </a:rPr>
              <a:t>Lethargy</a:t>
            </a:r>
          </a:p>
          <a:p>
            <a:r>
              <a:rPr lang="en-GB" altLang="en-US" smtClean="0">
                <a:latin typeface="Arial" charset="0"/>
              </a:rPr>
              <a:t>Confusion </a:t>
            </a:r>
          </a:p>
          <a:p>
            <a:r>
              <a:rPr lang="en-GB" altLang="en-US" smtClean="0">
                <a:latin typeface="Arial" charset="0"/>
              </a:rPr>
              <a:t>Recurrent boils/thrush</a:t>
            </a:r>
          </a:p>
        </p:txBody>
      </p:sp>
    </p:spTree>
    <p:extLst>
      <p:ext uri="{BB962C8B-B14F-4D97-AF65-F5344CB8AC3E}">
        <p14:creationId xmlns:p14="http://schemas.microsoft.com/office/powerpoint/2010/main" val="25916056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239185" y="1659285"/>
            <a:ext cx="1161838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b="1"/>
              <a:t>WHO criteria 2006:</a:t>
            </a:r>
          </a:p>
          <a:p>
            <a:endParaRPr lang="en-US" altLang="en-US" b="1"/>
          </a:p>
          <a:p>
            <a:r>
              <a:rPr lang="en-US" altLang="en-US" b="1"/>
              <a:t>Methods and criteria for diagnosing diabetes mellitus</a:t>
            </a:r>
          </a:p>
          <a:p>
            <a:r>
              <a:rPr lang="en-US" altLang="en-US"/>
              <a:t>Diabetes symptoms (ie polyuria, polydipsia and unexplained weight loss) plus</a:t>
            </a:r>
          </a:p>
          <a:p>
            <a:pPr>
              <a:buFontTx/>
              <a:buChar char="•"/>
            </a:pPr>
            <a:r>
              <a:rPr lang="en-US" altLang="en-US"/>
              <a:t>a random venous plasma glucose concentration </a:t>
            </a:r>
            <a:r>
              <a:rPr lang="en-US" altLang="en-US" u="sng"/>
              <a:t>&gt;</a:t>
            </a:r>
            <a:r>
              <a:rPr lang="en-US" altLang="en-US"/>
              <a:t> 11.1 mmol/l </a:t>
            </a:r>
            <a:br>
              <a:rPr lang="en-US" altLang="en-US"/>
            </a:br>
            <a:r>
              <a:rPr lang="en-US" altLang="en-US"/>
              <a:t>or </a:t>
            </a:r>
          </a:p>
          <a:p>
            <a:pPr>
              <a:buFontTx/>
              <a:buChar char="•"/>
            </a:pPr>
            <a:r>
              <a:rPr lang="en-US" altLang="en-US"/>
              <a:t>a fasting plasma glucose concentration </a:t>
            </a:r>
            <a:r>
              <a:rPr lang="en-US" altLang="en-US" u="sng"/>
              <a:t>&gt;</a:t>
            </a:r>
            <a:r>
              <a:rPr lang="en-US" altLang="en-US"/>
              <a:t> 7.0 mmol/l (whole blood </a:t>
            </a:r>
            <a:r>
              <a:rPr lang="en-US" altLang="en-US" u="sng"/>
              <a:t>&gt;</a:t>
            </a:r>
            <a:r>
              <a:rPr lang="en-US" altLang="en-US"/>
              <a:t> 6.1mmol/l) </a:t>
            </a:r>
            <a:br>
              <a:rPr lang="en-US" altLang="en-US"/>
            </a:br>
            <a:r>
              <a:rPr lang="en-US" altLang="en-US"/>
              <a:t>or </a:t>
            </a:r>
          </a:p>
          <a:p>
            <a:pPr>
              <a:buFontTx/>
              <a:buChar char="•"/>
            </a:pPr>
            <a:r>
              <a:rPr lang="en-US" altLang="en-US"/>
              <a:t>two hour plasma glucose concentration </a:t>
            </a:r>
            <a:r>
              <a:rPr lang="en-US" altLang="en-US" u="sng"/>
              <a:t>&gt;</a:t>
            </a:r>
            <a:r>
              <a:rPr lang="en-US" altLang="en-US"/>
              <a:t> 11.1 mmol/l two hours after 75g anhydrous glucose in an oral glucose tolerance test (OGTT).</a:t>
            </a:r>
          </a:p>
          <a:p>
            <a:endParaRPr lang="en-US" altLang="en-US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98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>
                <a:solidFill>
                  <a:srgbClr val="FF0000"/>
                </a:solidFill>
              </a:rPr>
              <a:t>A &amp; 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FontTx/>
              <a:buNone/>
              <a:defRPr/>
            </a:pPr>
            <a:r>
              <a:rPr lang="en-GB" dirty="0" smtClean="0"/>
              <a:t>At triage/assessment</a:t>
            </a:r>
          </a:p>
          <a:p>
            <a:pPr marL="0" indent="0" algn="ctr">
              <a:buFontTx/>
              <a:buNone/>
              <a:defRPr/>
            </a:pPr>
            <a:r>
              <a:rPr lang="en-GB" dirty="0" smtClean="0"/>
              <a:t>Any child with feeding difficulties/lethargy</a:t>
            </a:r>
          </a:p>
          <a:p>
            <a:pPr marL="0" indent="0" algn="ctr">
              <a:buFontTx/>
              <a:buNone/>
              <a:defRPr/>
            </a:pPr>
            <a:r>
              <a:rPr lang="en-GB" dirty="0" smtClean="0"/>
              <a:t>Basic observations, cap glucose</a:t>
            </a:r>
          </a:p>
          <a:p>
            <a:pPr marL="0" indent="0" algn="ctr">
              <a:buFontTx/>
              <a:buNone/>
              <a:defRPr/>
            </a:pPr>
            <a:endParaRPr lang="en-GB" dirty="0" smtClean="0"/>
          </a:p>
          <a:p>
            <a:pPr marL="0" indent="0" algn="ctr">
              <a:buFontTx/>
              <a:buNone/>
              <a:defRPr/>
            </a:pPr>
            <a:r>
              <a:rPr lang="en-GB" dirty="0" smtClean="0">
                <a:solidFill>
                  <a:srgbClr val="FF0000"/>
                </a:solidFill>
              </a:rPr>
              <a:t>If blood sugar &gt; 11.1 </a:t>
            </a:r>
            <a:r>
              <a:rPr lang="en-GB" dirty="0" err="1" smtClean="0">
                <a:solidFill>
                  <a:srgbClr val="FF0000"/>
                </a:solidFill>
              </a:rPr>
              <a:t>mmol</a:t>
            </a:r>
            <a:r>
              <a:rPr lang="en-GB" dirty="0" smtClean="0">
                <a:solidFill>
                  <a:srgbClr val="FF0000"/>
                </a:solidFill>
              </a:rPr>
              <a:t>/L in any clinical state –well or unwell</a:t>
            </a:r>
          </a:p>
          <a:p>
            <a:pPr marL="0" indent="0" algn="ctr">
              <a:buFontTx/>
              <a:buNone/>
              <a:defRPr/>
            </a:pPr>
            <a:endParaRPr lang="en-GB" dirty="0"/>
          </a:p>
          <a:p>
            <a:pPr marL="0" indent="0" algn="ctr">
              <a:buFontTx/>
              <a:buNone/>
              <a:defRPr/>
            </a:pPr>
            <a:r>
              <a:rPr lang="en-GB" dirty="0" smtClean="0"/>
              <a:t>Cap ketone and gas</a:t>
            </a:r>
          </a:p>
          <a:p>
            <a:pPr marL="0" indent="0" algn="ctr">
              <a:buFontTx/>
              <a:buNone/>
              <a:defRPr/>
            </a:pPr>
            <a:r>
              <a:rPr lang="en-GB" dirty="0" smtClean="0"/>
              <a:t>Manage biochemical DKA as DKA</a:t>
            </a:r>
            <a:endParaRPr lang="en-GB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000751" y="4437063"/>
            <a:ext cx="0" cy="5762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26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1" y="322264"/>
            <a:ext cx="11366500" cy="607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7406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1" y="231776"/>
            <a:ext cx="11705167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1" name="Oval 3"/>
          <p:cNvSpPr>
            <a:spLocks noChangeArrowheads="1"/>
          </p:cNvSpPr>
          <p:nvPr/>
        </p:nvSpPr>
        <p:spPr bwMode="auto">
          <a:xfrm>
            <a:off x="7727951" y="333375"/>
            <a:ext cx="3744383" cy="93503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281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smtClean="0"/>
              <a:t>Phases of Diabetes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/>
              <a:t>Pre-diabetes</a:t>
            </a:r>
          </a:p>
          <a:p>
            <a:r>
              <a:rPr lang="en-GB" altLang="en-US" dirty="0" smtClean="0"/>
              <a:t>Diabetes</a:t>
            </a:r>
          </a:p>
          <a:p>
            <a:r>
              <a:rPr lang="en-GB" altLang="en-US" dirty="0" smtClean="0"/>
              <a:t>Honeymoon phase</a:t>
            </a:r>
          </a:p>
        </p:txBody>
      </p:sp>
    </p:spTree>
    <p:extLst>
      <p:ext uri="{BB962C8B-B14F-4D97-AF65-F5344CB8AC3E}">
        <p14:creationId xmlns:p14="http://schemas.microsoft.com/office/powerpoint/2010/main" val="337811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6" y="1188496"/>
            <a:ext cx="6051794" cy="3145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0277" y="726831"/>
            <a:ext cx="6525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Diagnosis</a:t>
            </a:r>
            <a:endParaRPr lang="en-GB" sz="2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69" y="4110770"/>
            <a:ext cx="5268302" cy="1919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628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B2F2FE7-136F-4177-ABBA-0E0B1C938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754" y="38538"/>
            <a:ext cx="9657569" cy="663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71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64CF507F-1221-4BCC-9326-192CA1667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2" y="3143991"/>
            <a:ext cx="12107057" cy="33834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8634813-BB73-49C8-9E88-866ED7AC8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78" y="803999"/>
            <a:ext cx="11957537" cy="21991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F0358F2-4478-4B27-9DF0-3BB3D3D143F4}"/>
              </a:ext>
            </a:extLst>
          </p:cNvPr>
          <p:cNvSpPr txBox="1"/>
          <p:nvPr/>
        </p:nvSpPr>
        <p:spPr>
          <a:xfrm>
            <a:off x="2124222" y="98474"/>
            <a:ext cx="794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Where to admit &amp; what to do</a:t>
            </a:r>
          </a:p>
        </p:txBody>
      </p:sp>
    </p:spTree>
    <p:extLst>
      <p:ext uri="{BB962C8B-B14F-4D97-AF65-F5344CB8AC3E}">
        <p14:creationId xmlns:p14="http://schemas.microsoft.com/office/powerpoint/2010/main" val="262236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AF4E6002-7306-4888-ACCC-779AF0CF7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744" y="1316388"/>
            <a:ext cx="11745505" cy="29591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95D8562-DC4C-407B-8C2F-0D379BB98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17615"/>
            <a:ext cx="9071934" cy="134459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56891" y="782538"/>
            <a:ext cx="5040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What’s new in this guideline</a:t>
            </a:r>
            <a:endParaRPr lang="en-GB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048" y="5000625"/>
            <a:ext cx="4791075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877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09" y="650264"/>
            <a:ext cx="601027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455" y="2275601"/>
            <a:ext cx="6044345" cy="3505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55" y="4504226"/>
            <a:ext cx="5019675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650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E45B275-BED3-46FB-96F3-3D5982877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585" y="159026"/>
            <a:ext cx="9437757" cy="641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72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00AE2B9-AC7B-4099-9BC2-E6E96290E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39" y="520509"/>
            <a:ext cx="11145144" cy="591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1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3846" y="2727569"/>
            <a:ext cx="9269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2"/>
              </a:rPr>
              <a:t>https://www.dka-calculator.co.uk</a:t>
            </a:r>
            <a:r>
              <a:rPr lang="en-GB" dirty="0" smtClean="0">
                <a:hlinkClick r:id="rId2"/>
              </a:rPr>
              <a:t>/</a:t>
            </a:r>
            <a:endParaRPr lang="en-GB" dirty="0" smtClean="0"/>
          </a:p>
          <a:p>
            <a:endParaRPr lang="en-GB" dirty="0"/>
          </a:p>
          <a:p>
            <a:r>
              <a:rPr lang="en-GB" dirty="0"/>
              <a:t>The DKA calculator allows a maximum weight for age of +2SDS or 80kg (whichever is lower), and a minimum weight for age of -2SDS. </a:t>
            </a:r>
          </a:p>
        </p:txBody>
      </p:sp>
    </p:spTree>
    <p:extLst>
      <p:ext uri="{BB962C8B-B14F-4D97-AF65-F5344CB8AC3E}">
        <p14:creationId xmlns:p14="http://schemas.microsoft.com/office/powerpoint/2010/main" val="317724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4185" y="2485292"/>
            <a:ext cx="5521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Take your pens out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74658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23" y="90610"/>
            <a:ext cx="10515600" cy="2359513"/>
          </a:xfrm>
        </p:spPr>
        <p:txBody>
          <a:bodyPr/>
          <a:lstStyle/>
          <a:p>
            <a:r>
              <a:rPr lang="en-US" sz="2000" b="1" dirty="0" smtClean="0"/>
              <a:t>Case</a:t>
            </a:r>
            <a:r>
              <a:rPr lang="en-US" sz="2000" b="1" dirty="0"/>
              <a:t>: 4-year-old, RR 45, cap refill 5sec, HR 160/min, pH 6.9,  glucose 25 </a:t>
            </a:r>
            <a:r>
              <a:rPr lang="en-US" sz="2000" b="1" dirty="0" err="1"/>
              <a:t>mmol</a:t>
            </a:r>
            <a:r>
              <a:rPr lang="en-US" sz="2000" b="1" dirty="0"/>
              <a:t>/L, ketones 7.2 </a:t>
            </a:r>
            <a:r>
              <a:rPr lang="en-US" sz="2000" b="1" dirty="0" err="1"/>
              <a:t>mmol</a:t>
            </a:r>
            <a:r>
              <a:rPr lang="en-US" sz="2000" b="1" dirty="0"/>
              <a:t>/L, BP 102/60</a:t>
            </a:r>
            <a:endParaRPr lang="en-GB" sz="2000" dirty="0"/>
          </a:p>
          <a:p>
            <a:r>
              <a:rPr lang="en-US" sz="2000" b="1" dirty="0"/>
              <a:t>Estimated </a:t>
            </a:r>
            <a:r>
              <a:rPr lang="en-US" sz="2000" b="1" dirty="0" err="1"/>
              <a:t>weight___________kg</a:t>
            </a:r>
            <a:endParaRPr lang="en-GB" sz="2000" dirty="0"/>
          </a:p>
          <a:p>
            <a:r>
              <a:rPr lang="en-US" sz="2000" b="1" dirty="0"/>
              <a:t>Assessment/Diagnosis: </a:t>
            </a:r>
            <a:endParaRPr lang="en-GB" sz="2000" dirty="0"/>
          </a:p>
          <a:p>
            <a:r>
              <a:rPr lang="en-US" sz="2000" b="1" dirty="0"/>
              <a:t>Management: </a:t>
            </a:r>
            <a:endParaRPr lang="en-GB" sz="2000" dirty="0"/>
          </a:p>
          <a:p>
            <a:r>
              <a:rPr lang="en-US" sz="2000" b="1" dirty="0"/>
              <a:t>Calculate fluids: </a:t>
            </a:r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741" y="504093"/>
            <a:ext cx="6942260" cy="6248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22831" y="1219200"/>
            <a:ext cx="902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428892" y="1219200"/>
            <a:ext cx="973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10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0140462" y="1219200"/>
            <a:ext cx="96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1600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822831" y="2637692"/>
            <a:ext cx="10433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1600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428892" y="2637692"/>
            <a:ext cx="973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160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0140462" y="2637692"/>
            <a:ext cx="96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1440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7502769" y="3628110"/>
            <a:ext cx="1008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1440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10140462" y="3727938"/>
            <a:ext cx="96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30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7045569" y="4923692"/>
            <a:ext cx="96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1300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9648092" y="4923692"/>
            <a:ext cx="973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54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8915400" y="6002215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30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7274169" y="6002215"/>
            <a:ext cx="86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54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10492154" y="6002215"/>
            <a:ext cx="949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84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80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1CBDB516-05A8-4953-8E04-4C41FF3E9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72" y="1111349"/>
            <a:ext cx="11556281" cy="46704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3B262DBE-783F-481E-8265-7EC26F980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72" y="5781823"/>
            <a:ext cx="6378854" cy="49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3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39C492FE-35D9-4EB2-BB86-DDDD0514D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661" y="166421"/>
            <a:ext cx="7256678" cy="652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8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D6D131F-6A3F-47A2-A48C-71B76DD35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47" y="1139482"/>
            <a:ext cx="11830163" cy="524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4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1" y="1581591"/>
            <a:ext cx="12182843" cy="4497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990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357" y="1172309"/>
            <a:ext cx="9293612" cy="579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30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896332"/>
            <a:ext cx="9362708" cy="5961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541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3" y="68736"/>
            <a:ext cx="8951668" cy="585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57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5" y="1100138"/>
            <a:ext cx="9213606" cy="6205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92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dirty="0" smtClean="0">
                <a:latin typeface="Arial" charset="0"/>
              </a:rPr>
              <a:t>Diagnosis</a:t>
            </a:r>
          </a:p>
          <a:p>
            <a:r>
              <a:rPr lang="en-GB" altLang="en-US" dirty="0" smtClean="0">
                <a:latin typeface="Arial" charset="0"/>
              </a:rPr>
              <a:t>ABC resuscitation</a:t>
            </a:r>
          </a:p>
          <a:p>
            <a:r>
              <a:rPr lang="en-GB" altLang="en-US" dirty="0" smtClean="0">
                <a:latin typeface="Arial" charset="0"/>
              </a:rPr>
              <a:t>Management (rehydration, adding carbohydrate, fixed rate insulin)</a:t>
            </a:r>
          </a:p>
          <a:p>
            <a:r>
              <a:rPr lang="en-GB" altLang="en-US" dirty="0" smtClean="0">
                <a:latin typeface="Arial" charset="0"/>
              </a:rPr>
              <a:t>Close observation and monitoring</a:t>
            </a:r>
          </a:p>
          <a:p>
            <a:r>
              <a:rPr lang="en-GB" altLang="en-US" dirty="0" smtClean="0">
                <a:latin typeface="Arial" charset="0"/>
              </a:rPr>
              <a:t>Frequent re-assessment for changes in condition</a:t>
            </a:r>
          </a:p>
          <a:p>
            <a:r>
              <a:rPr lang="en-GB" altLang="en-US" dirty="0" smtClean="0">
                <a:latin typeface="Arial" charset="0"/>
              </a:rPr>
              <a:t>Early management of Cerebral oedema</a:t>
            </a:r>
            <a:endParaRPr lang="en-US" altLang="en-US" dirty="0" smtClean="0">
              <a:latin typeface="Arial" charset="0"/>
            </a:endParaRPr>
          </a:p>
          <a:p>
            <a:endParaRPr lang="en-GB" altLang="en-US" dirty="0" smtClean="0">
              <a:latin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1969" y="691662"/>
            <a:ext cx="7901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Summary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3013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113" y="2290763"/>
            <a:ext cx="2009775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707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284</Words>
  <Application>Microsoft Office PowerPoint</Application>
  <PresentationFormat>Custom</PresentationFormat>
  <Paragraphs>78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New DKAICP</vt:lpstr>
      <vt:lpstr>PowerPoint Presentation</vt:lpstr>
      <vt:lpstr>Introduction</vt:lpstr>
      <vt:lpstr>PowerPoint Presentation</vt:lpstr>
      <vt:lpstr>PowerPoint Presentation</vt:lpstr>
      <vt:lpstr>History</vt:lpstr>
      <vt:lpstr>PowerPoint Presentation</vt:lpstr>
      <vt:lpstr>A &amp; E</vt:lpstr>
      <vt:lpstr>PowerPoint Presentation</vt:lpstr>
      <vt:lpstr>PowerPoint Presentation</vt:lpstr>
      <vt:lpstr>Phases of Diabetes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DKAICP</dc:title>
  <dc:creator>Sharon Lim</dc:creator>
  <cp:lastModifiedBy>Lim Sharon (RQ8) Mid Essex Hospital</cp:lastModifiedBy>
  <cp:revision>23</cp:revision>
  <dcterms:created xsi:type="dcterms:W3CDTF">2020-05-06T14:11:20Z</dcterms:created>
  <dcterms:modified xsi:type="dcterms:W3CDTF">2020-09-10T11:34:37Z</dcterms:modified>
</cp:coreProperties>
</file>