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9" r:id="rId3"/>
    <p:sldId id="270" r:id="rId4"/>
    <p:sldId id="268" r:id="rId5"/>
    <p:sldId id="280" r:id="rId6"/>
    <p:sldId id="275" r:id="rId7"/>
    <p:sldId id="276" r:id="rId8"/>
    <p:sldId id="273" r:id="rId9"/>
    <p:sldId id="274" r:id="rId10"/>
    <p:sldId id="272" r:id="rId11"/>
    <p:sldId id="266" r:id="rId12"/>
    <p:sldId id="264" r:id="rId13"/>
    <p:sldId id="265" r:id="rId14"/>
    <p:sldId id="259" r:id="rId15"/>
    <p:sldId id="267" r:id="rId16"/>
    <p:sldId id="260" r:id="rId17"/>
    <p:sldId id="263" r:id="rId18"/>
    <p:sldId id="271" r:id="rId19"/>
    <p:sldId id="262" r:id="rId20"/>
    <p:sldId id="279" r:id="rId21"/>
    <p:sldId id="278"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k Tehan" userId="64a8b79904a72262" providerId="LiveId" clId="{E8EC81F2-4375-4643-9BB7-2245C36AA1AC}"/>
    <pc:docChg chg="addSld delSld modSld">
      <pc:chgData name="Mark Tehan" userId="64a8b79904a72262" providerId="LiveId" clId="{E8EC81F2-4375-4643-9BB7-2245C36AA1AC}" dt="2020-10-06T20:22:36.996" v="24" actId="20577"/>
      <pc:docMkLst>
        <pc:docMk/>
      </pc:docMkLst>
      <pc:sldChg chg="modSp new mod">
        <pc:chgData name="Mark Tehan" userId="64a8b79904a72262" providerId="LiveId" clId="{E8EC81F2-4375-4643-9BB7-2245C36AA1AC}" dt="2020-10-06T20:22:36.996" v="24" actId="20577"/>
        <pc:sldMkLst>
          <pc:docMk/>
          <pc:sldMk cId="380500512" sldId="280"/>
        </pc:sldMkLst>
        <pc:spChg chg="mod">
          <ac:chgData name="Mark Tehan" userId="64a8b79904a72262" providerId="LiveId" clId="{E8EC81F2-4375-4643-9BB7-2245C36AA1AC}" dt="2020-10-06T20:22:30.776" v="11" actId="20577"/>
          <ac:spMkLst>
            <pc:docMk/>
            <pc:sldMk cId="380500512" sldId="280"/>
            <ac:spMk id="2" creationId="{9BBD4354-D3A3-4F97-AEE6-DFB7314016F4}"/>
          </ac:spMkLst>
        </pc:spChg>
        <pc:spChg chg="mod">
          <ac:chgData name="Mark Tehan" userId="64a8b79904a72262" providerId="LiveId" clId="{E8EC81F2-4375-4643-9BB7-2245C36AA1AC}" dt="2020-10-06T20:22:36.996" v="24" actId="20577"/>
          <ac:spMkLst>
            <pc:docMk/>
            <pc:sldMk cId="380500512" sldId="280"/>
            <ac:spMk id="3" creationId="{2E6904BB-797C-4EBF-A33E-AFB425625D5B}"/>
          </ac:spMkLst>
        </pc:spChg>
      </pc:sldChg>
      <pc:sldChg chg="new del">
        <pc:chgData name="Mark Tehan" userId="64a8b79904a72262" providerId="LiveId" clId="{E8EC81F2-4375-4643-9BB7-2245C36AA1AC}" dt="2020-10-06T20:21:45.827" v="1" actId="47"/>
        <pc:sldMkLst>
          <pc:docMk/>
          <pc:sldMk cId="2412214855" sldId="280"/>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FDC6EE-5A6C-4852-85ED-626AA038E6B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1A2B426E-EB48-4C40-985E-6AC191089D7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F500CDBF-D479-4BFA-8E1E-C7BE1C4319E9}"/>
              </a:ext>
            </a:extLst>
          </p:cNvPr>
          <p:cNvSpPr>
            <a:spLocks noGrp="1"/>
          </p:cNvSpPr>
          <p:nvPr>
            <p:ph type="dt" sz="half" idx="10"/>
          </p:nvPr>
        </p:nvSpPr>
        <p:spPr/>
        <p:txBody>
          <a:bodyPr/>
          <a:lstStyle/>
          <a:p>
            <a:fld id="{C8488DB0-B30E-4071-9908-578E1E6BF694}" type="datetimeFigureOut">
              <a:rPr lang="en-GB" smtClean="0"/>
              <a:t>06/10/2020</a:t>
            </a:fld>
            <a:endParaRPr lang="en-GB"/>
          </a:p>
        </p:txBody>
      </p:sp>
      <p:sp>
        <p:nvSpPr>
          <p:cNvPr id="5" name="Footer Placeholder 4">
            <a:extLst>
              <a:ext uri="{FF2B5EF4-FFF2-40B4-BE49-F238E27FC236}">
                <a16:creationId xmlns:a16="http://schemas.microsoft.com/office/drawing/2014/main" id="{43808581-1A57-4CCA-92B4-BBB3AC45DC9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9C53BF2-5AA2-4E34-BADA-6E21C1E481D7}"/>
              </a:ext>
            </a:extLst>
          </p:cNvPr>
          <p:cNvSpPr>
            <a:spLocks noGrp="1"/>
          </p:cNvSpPr>
          <p:nvPr>
            <p:ph type="sldNum" sz="quarter" idx="12"/>
          </p:nvPr>
        </p:nvSpPr>
        <p:spPr/>
        <p:txBody>
          <a:bodyPr/>
          <a:lstStyle/>
          <a:p>
            <a:fld id="{2A27865B-0F5E-4008-A051-13AF722DD873}" type="slidenum">
              <a:rPr lang="en-GB" smtClean="0"/>
              <a:t>‹#›</a:t>
            </a:fld>
            <a:endParaRPr lang="en-GB"/>
          </a:p>
        </p:txBody>
      </p:sp>
    </p:spTree>
    <p:extLst>
      <p:ext uri="{BB962C8B-B14F-4D97-AF65-F5344CB8AC3E}">
        <p14:creationId xmlns:p14="http://schemas.microsoft.com/office/powerpoint/2010/main" val="30668874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F8A7C0-71CB-4B11-B53B-4214FC8B52D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2C9AF73-ADCE-4132-86E7-3622A097C7F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373E249-EF7E-41E3-9679-A76F6EF4C39F}"/>
              </a:ext>
            </a:extLst>
          </p:cNvPr>
          <p:cNvSpPr>
            <a:spLocks noGrp="1"/>
          </p:cNvSpPr>
          <p:nvPr>
            <p:ph type="dt" sz="half" idx="10"/>
          </p:nvPr>
        </p:nvSpPr>
        <p:spPr/>
        <p:txBody>
          <a:bodyPr/>
          <a:lstStyle/>
          <a:p>
            <a:fld id="{C8488DB0-B30E-4071-9908-578E1E6BF694}" type="datetimeFigureOut">
              <a:rPr lang="en-GB" smtClean="0"/>
              <a:t>06/10/2020</a:t>
            </a:fld>
            <a:endParaRPr lang="en-GB"/>
          </a:p>
        </p:txBody>
      </p:sp>
      <p:sp>
        <p:nvSpPr>
          <p:cNvPr id="5" name="Footer Placeholder 4">
            <a:extLst>
              <a:ext uri="{FF2B5EF4-FFF2-40B4-BE49-F238E27FC236}">
                <a16:creationId xmlns:a16="http://schemas.microsoft.com/office/drawing/2014/main" id="{4C53E6A4-79B2-4C8F-A4AB-65A840D74FE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246FC51-CAB1-4283-BE54-4F0F49658EF2}"/>
              </a:ext>
            </a:extLst>
          </p:cNvPr>
          <p:cNvSpPr>
            <a:spLocks noGrp="1"/>
          </p:cNvSpPr>
          <p:nvPr>
            <p:ph type="sldNum" sz="quarter" idx="12"/>
          </p:nvPr>
        </p:nvSpPr>
        <p:spPr/>
        <p:txBody>
          <a:bodyPr/>
          <a:lstStyle/>
          <a:p>
            <a:fld id="{2A27865B-0F5E-4008-A051-13AF722DD873}" type="slidenum">
              <a:rPr lang="en-GB" smtClean="0"/>
              <a:t>‹#›</a:t>
            </a:fld>
            <a:endParaRPr lang="en-GB"/>
          </a:p>
        </p:txBody>
      </p:sp>
    </p:spTree>
    <p:extLst>
      <p:ext uri="{BB962C8B-B14F-4D97-AF65-F5344CB8AC3E}">
        <p14:creationId xmlns:p14="http://schemas.microsoft.com/office/powerpoint/2010/main" val="1194593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F92FDE-D0B2-4452-9380-B80F93D3D57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5C660343-3C87-4C78-8C72-FCF49DAF202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E150CA8-D094-4D17-A549-5667098F2C97}"/>
              </a:ext>
            </a:extLst>
          </p:cNvPr>
          <p:cNvSpPr>
            <a:spLocks noGrp="1"/>
          </p:cNvSpPr>
          <p:nvPr>
            <p:ph type="dt" sz="half" idx="10"/>
          </p:nvPr>
        </p:nvSpPr>
        <p:spPr/>
        <p:txBody>
          <a:bodyPr/>
          <a:lstStyle/>
          <a:p>
            <a:fld id="{C8488DB0-B30E-4071-9908-578E1E6BF694}" type="datetimeFigureOut">
              <a:rPr lang="en-GB" smtClean="0"/>
              <a:t>06/10/2020</a:t>
            </a:fld>
            <a:endParaRPr lang="en-GB"/>
          </a:p>
        </p:txBody>
      </p:sp>
      <p:sp>
        <p:nvSpPr>
          <p:cNvPr id="5" name="Footer Placeholder 4">
            <a:extLst>
              <a:ext uri="{FF2B5EF4-FFF2-40B4-BE49-F238E27FC236}">
                <a16:creationId xmlns:a16="http://schemas.microsoft.com/office/drawing/2014/main" id="{466DA82F-37FE-48A9-9C3E-2814C67705B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5338501-1D9B-4FEC-9FFF-50C572C4508E}"/>
              </a:ext>
            </a:extLst>
          </p:cNvPr>
          <p:cNvSpPr>
            <a:spLocks noGrp="1"/>
          </p:cNvSpPr>
          <p:nvPr>
            <p:ph type="sldNum" sz="quarter" idx="12"/>
          </p:nvPr>
        </p:nvSpPr>
        <p:spPr/>
        <p:txBody>
          <a:bodyPr/>
          <a:lstStyle/>
          <a:p>
            <a:fld id="{2A27865B-0F5E-4008-A051-13AF722DD873}" type="slidenum">
              <a:rPr lang="en-GB" smtClean="0"/>
              <a:t>‹#›</a:t>
            </a:fld>
            <a:endParaRPr lang="en-GB"/>
          </a:p>
        </p:txBody>
      </p:sp>
    </p:spTree>
    <p:extLst>
      <p:ext uri="{BB962C8B-B14F-4D97-AF65-F5344CB8AC3E}">
        <p14:creationId xmlns:p14="http://schemas.microsoft.com/office/powerpoint/2010/main" val="9438934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A57D87-12F9-4BEF-9F2B-F5E301AF87E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EF38475-5B0B-44B7-BE5A-C7084422563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22C0D1A8-307F-4AC3-A4D7-EAA161107D4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13F6134F-88C1-47E2-86C1-66D66531CE05}"/>
              </a:ext>
            </a:extLst>
          </p:cNvPr>
          <p:cNvSpPr>
            <a:spLocks noGrp="1"/>
          </p:cNvSpPr>
          <p:nvPr>
            <p:ph type="dt" sz="half" idx="10"/>
          </p:nvPr>
        </p:nvSpPr>
        <p:spPr/>
        <p:txBody>
          <a:bodyPr/>
          <a:lstStyle/>
          <a:p>
            <a:fld id="{C8488DB0-B30E-4071-9908-578E1E6BF694}" type="datetimeFigureOut">
              <a:rPr lang="en-GB" smtClean="0"/>
              <a:t>06/10/2020</a:t>
            </a:fld>
            <a:endParaRPr lang="en-GB"/>
          </a:p>
        </p:txBody>
      </p:sp>
      <p:sp>
        <p:nvSpPr>
          <p:cNvPr id="6" name="Footer Placeholder 5">
            <a:extLst>
              <a:ext uri="{FF2B5EF4-FFF2-40B4-BE49-F238E27FC236}">
                <a16:creationId xmlns:a16="http://schemas.microsoft.com/office/drawing/2014/main" id="{B99A7713-C734-41B1-B785-42E31BF441C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49A88C0-BB74-48E1-9235-163C060243A3}"/>
              </a:ext>
            </a:extLst>
          </p:cNvPr>
          <p:cNvSpPr>
            <a:spLocks noGrp="1"/>
          </p:cNvSpPr>
          <p:nvPr>
            <p:ph type="sldNum" sz="quarter" idx="12"/>
          </p:nvPr>
        </p:nvSpPr>
        <p:spPr/>
        <p:txBody>
          <a:bodyPr/>
          <a:lstStyle/>
          <a:p>
            <a:fld id="{2A27865B-0F5E-4008-A051-13AF722DD873}" type="slidenum">
              <a:rPr lang="en-GB" smtClean="0"/>
              <a:t>‹#›</a:t>
            </a:fld>
            <a:endParaRPr lang="en-GB"/>
          </a:p>
        </p:txBody>
      </p:sp>
    </p:spTree>
    <p:extLst>
      <p:ext uri="{BB962C8B-B14F-4D97-AF65-F5344CB8AC3E}">
        <p14:creationId xmlns:p14="http://schemas.microsoft.com/office/powerpoint/2010/main" val="39485224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1B7AF-BED5-40B4-9A3D-BB328AE880D8}"/>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3C694B2-530E-4421-BF50-C82809D7ADA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7AFAE00-C69B-4727-BCC0-B852086369D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E3A70817-8A98-48CC-BD74-ABD0D4BC2CC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4FB5325-5E5E-47D0-B5AC-D3AE42FEA6E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46F8CACE-7906-49C6-90E2-34E3118A0838}"/>
              </a:ext>
            </a:extLst>
          </p:cNvPr>
          <p:cNvSpPr>
            <a:spLocks noGrp="1"/>
          </p:cNvSpPr>
          <p:nvPr>
            <p:ph type="dt" sz="half" idx="10"/>
          </p:nvPr>
        </p:nvSpPr>
        <p:spPr/>
        <p:txBody>
          <a:bodyPr/>
          <a:lstStyle/>
          <a:p>
            <a:fld id="{C8488DB0-B30E-4071-9908-578E1E6BF694}" type="datetimeFigureOut">
              <a:rPr lang="en-GB" smtClean="0"/>
              <a:t>06/10/2020</a:t>
            </a:fld>
            <a:endParaRPr lang="en-GB"/>
          </a:p>
        </p:txBody>
      </p:sp>
      <p:sp>
        <p:nvSpPr>
          <p:cNvPr id="8" name="Footer Placeholder 7">
            <a:extLst>
              <a:ext uri="{FF2B5EF4-FFF2-40B4-BE49-F238E27FC236}">
                <a16:creationId xmlns:a16="http://schemas.microsoft.com/office/drawing/2014/main" id="{EF67A868-08AB-4181-93A5-4B21A899526C}"/>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8B7712F4-99B7-489C-9622-F05A68C302CC}"/>
              </a:ext>
            </a:extLst>
          </p:cNvPr>
          <p:cNvSpPr>
            <a:spLocks noGrp="1"/>
          </p:cNvSpPr>
          <p:nvPr>
            <p:ph type="sldNum" sz="quarter" idx="12"/>
          </p:nvPr>
        </p:nvSpPr>
        <p:spPr/>
        <p:txBody>
          <a:bodyPr/>
          <a:lstStyle/>
          <a:p>
            <a:fld id="{2A27865B-0F5E-4008-A051-13AF722DD873}" type="slidenum">
              <a:rPr lang="en-GB" smtClean="0"/>
              <a:t>‹#›</a:t>
            </a:fld>
            <a:endParaRPr lang="en-GB"/>
          </a:p>
        </p:txBody>
      </p:sp>
    </p:spTree>
    <p:extLst>
      <p:ext uri="{BB962C8B-B14F-4D97-AF65-F5344CB8AC3E}">
        <p14:creationId xmlns:p14="http://schemas.microsoft.com/office/powerpoint/2010/main" val="22370793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325EE8-99D6-4F11-9442-992DDE5682EF}"/>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176AECAF-A54C-4942-92A0-A86268B2A6A9}"/>
              </a:ext>
            </a:extLst>
          </p:cNvPr>
          <p:cNvSpPr>
            <a:spLocks noGrp="1"/>
          </p:cNvSpPr>
          <p:nvPr>
            <p:ph type="dt" sz="half" idx="10"/>
          </p:nvPr>
        </p:nvSpPr>
        <p:spPr/>
        <p:txBody>
          <a:bodyPr/>
          <a:lstStyle/>
          <a:p>
            <a:fld id="{C8488DB0-B30E-4071-9908-578E1E6BF694}" type="datetimeFigureOut">
              <a:rPr lang="en-GB" smtClean="0"/>
              <a:t>06/10/2020</a:t>
            </a:fld>
            <a:endParaRPr lang="en-GB"/>
          </a:p>
        </p:txBody>
      </p:sp>
      <p:sp>
        <p:nvSpPr>
          <p:cNvPr id="4" name="Footer Placeholder 3">
            <a:extLst>
              <a:ext uri="{FF2B5EF4-FFF2-40B4-BE49-F238E27FC236}">
                <a16:creationId xmlns:a16="http://schemas.microsoft.com/office/drawing/2014/main" id="{3CF6C816-127F-4F67-8D0D-3D1511A6D14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557CD49B-2973-443D-AEF7-638208929ACE}"/>
              </a:ext>
            </a:extLst>
          </p:cNvPr>
          <p:cNvSpPr>
            <a:spLocks noGrp="1"/>
          </p:cNvSpPr>
          <p:nvPr>
            <p:ph type="sldNum" sz="quarter" idx="12"/>
          </p:nvPr>
        </p:nvSpPr>
        <p:spPr/>
        <p:txBody>
          <a:bodyPr/>
          <a:lstStyle/>
          <a:p>
            <a:fld id="{2A27865B-0F5E-4008-A051-13AF722DD873}" type="slidenum">
              <a:rPr lang="en-GB" smtClean="0"/>
              <a:t>‹#›</a:t>
            </a:fld>
            <a:endParaRPr lang="en-GB"/>
          </a:p>
        </p:txBody>
      </p:sp>
    </p:spTree>
    <p:extLst>
      <p:ext uri="{BB962C8B-B14F-4D97-AF65-F5344CB8AC3E}">
        <p14:creationId xmlns:p14="http://schemas.microsoft.com/office/powerpoint/2010/main" val="28872598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C81BB83-F64C-43F2-B2CA-C0532CB4B0AC}"/>
              </a:ext>
            </a:extLst>
          </p:cNvPr>
          <p:cNvSpPr>
            <a:spLocks noGrp="1"/>
          </p:cNvSpPr>
          <p:nvPr>
            <p:ph type="dt" sz="half" idx="10"/>
          </p:nvPr>
        </p:nvSpPr>
        <p:spPr/>
        <p:txBody>
          <a:bodyPr/>
          <a:lstStyle/>
          <a:p>
            <a:fld id="{C8488DB0-B30E-4071-9908-578E1E6BF694}" type="datetimeFigureOut">
              <a:rPr lang="en-GB" smtClean="0"/>
              <a:t>06/10/2020</a:t>
            </a:fld>
            <a:endParaRPr lang="en-GB"/>
          </a:p>
        </p:txBody>
      </p:sp>
      <p:sp>
        <p:nvSpPr>
          <p:cNvPr id="3" name="Footer Placeholder 2">
            <a:extLst>
              <a:ext uri="{FF2B5EF4-FFF2-40B4-BE49-F238E27FC236}">
                <a16:creationId xmlns:a16="http://schemas.microsoft.com/office/drawing/2014/main" id="{B3E0B429-FDDF-412E-9A61-6FFBE5C20A90}"/>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470559F7-6C3C-4AF8-A847-9AB68C4C8D24}"/>
              </a:ext>
            </a:extLst>
          </p:cNvPr>
          <p:cNvSpPr>
            <a:spLocks noGrp="1"/>
          </p:cNvSpPr>
          <p:nvPr>
            <p:ph type="sldNum" sz="quarter" idx="12"/>
          </p:nvPr>
        </p:nvSpPr>
        <p:spPr/>
        <p:txBody>
          <a:bodyPr/>
          <a:lstStyle/>
          <a:p>
            <a:fld id="{2A27865B-0F5E-4008-A051-13AF722DD873}" type="slidenum">
              <a:rPr lang="en-GB" smtClean="0"/>
              <a:t>‹#›</a:t>
            </a:fld>
            <a:endParaRPr lang="en-GB"/>
          </a:p>
        </p:txBody>
      </p:sp>
    </p:spTree>
    <p:extLst>
      <p:ext uri="{BB962C8B-B14F-4D97-AF65-F5344CB8AC3E}">
        <p14:creationId xmlns:p14="http://schemas.microsoft.com/office/powerpoint/2010/main" val="15660701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CC9AA6-7B83-4333-B7C3-972F14DCD91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087F1FAF-5B28-44DF-AD53-2584D66CB8F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29C9A560-BB95-4077-90C9-27DEDBF9501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6DE75F8-B034-4F5A-895E-A62E21C41706}"/>
              </a:ext>
            </a:extLst>
          </p:cNvPr>
          <p:cNvSpPr>
            <a:spLocks noGrp="1"/>
          </p:cNvSpPr>
          <p:nvPr>
            <p:ph type="dt" sz="half" idx="10"/>
          </p:nvPr>
        </p:nvSpPr>
        <p:spPr/>
        <p:txBody>
          <a:bodyPr/>
          <a:lstStyle/>
          <a:p>
            <a:fld id="{C8488DB0-B30E-4071-9908-578E1E6BF694}" type="datetimeFigureOut">
              <a:rPr lang="en-GB" smtClean="0"/>
              <a:t>06/10/2020</a:t>
            </a:fld>
            <a:endParaRPr lang="en-GB"/>
          </a:p>
        </p:txBody>
      </p:sp>
      <p:sp>
        <p:nvSpPr>
          <p:cNvPr id="6" name="Footer Placeholder 5">
            <a:extLst>
              <a:ext uri="{FF2B5EF4-FFF2-40B4-BE49-F238E27FC236}">
                <a16:creationId xmlns:a16="http://schemas.microsoft.com/office/drawing/2014/main" id="{CF74996B-404A-4AD6-B9F4-23B83C3BF77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C3B3F77-7D13-478F-AA8B-69664B63139B}"/>
              </a:ext>
            </a:extLst>
          </p:cNvPr>
          <p:cNvSpPr>
            <a:spLocks noGrp="1"/>
          </p:cNvSpPr>
          <p:nvPr>
            <p:ph type="sldNum" sz="quarter" idx="12"/>
          </p:nvPr>
        </p:nvSpPr>
        <p:spPr/>
        <p:txBody>
          <a:bodyPr/>
          <a:lstStyle/>
          <a:p>
            <a:fld id="{2A27865B-0F5E-4008-A051-13AF722DD873}" type="slidenum">
              <a:rPr lang="en-GB" smtClean="0"/>
              <a:t>‹#›</a:t>
            </a:fld>
            <a:endParaRPr lang="en-GB"/>
          </a:p>
        </p:txBody>
      </p:sp>
    </p:spTree>
    <p:extLst>
      <p:ext uri="{BB962C8B-B14F-4D97-AF65-F5344CB8AC3E}">
        <p14:creationId xmlns:p14="http://schemas.microsoft.com/office/powerpoint/2010/main" val="40230540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BB274C-1078-49D9-8845-C561BFECD7D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23C68F6-883F-4E6A-BC14-D4CE051F02B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65A2B5BC-E80A-4FBC-B178-E0D0761BF9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8DA5E57-B69E-4C55-A7FA-19B4F9E3C8F7}"/>
              </a:ext>
            </a:extLst>
          </p:cNvPr>
          <p:cNvSpPr>
            <a:spLocks noGrp="1"/>
          </p:cNvSpPr>
          <p:nvPr>
            <p:ph type="dt" sz="half" idx="10"/>
          </p:nvPr>
        </p:nvSpPr>
        <p:spPr/>
        <p:txBody>
          <a:bodyPr/>
          <a:lstStyle/>
          <a:p>
            <a:fld id="{C8488DB0-B30E-4071-9908-578E1E6BF694}" type="datetimeFigureOut">
              <a:rPr lang="en-GB" smtClean="0"/>
              <a:t>06/10/2020</a:t>
            </a:fld>
            <a:endParaRPr lang="en-GB"/>
          </a:p>
        </p:txBody>
      </p:sp>
      <p:sp>
        <p:nvSpPr>
          <p:cNvPr id="6" name="Footer Placeholder 5">
            <a:extLst>
              <a:ext uri="{FF2B5EF4-FFF2-40B4-BE49-F238E27FC236}">
                <a16:creationId xmlns:a16="http://schemas.microsoft.com/office/drawing/2014/main" id="{E535BA43-92AA-4473-B68B-7A33D578AFD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5C004E9-7791-4D2A-9E19-17F65D09E29E}"/>
              </a:ext>
            </a:extLst>
          </p:cNvPr>
          <p:cNvSpPr>
            <a:spLocks noGrp="1"/>
          </p:cNvSpPr>
          <p:nvPr>
            <p:ph type="sldNum" sz="quarter" idx="12"/>
          </p:nvPr>
        </p:nvSpPr>
        <p:spPr/>
        <p:txBody>
          <a:bodyPr/>
          <a:lstStyle/>
          <a:p>
            <a:fld id="{2A27865B-0F5E-4008-A051-13AF722DD873}" type="slidenum">
              <a:rPr lang="en-GB" smtClean="0"/>
              <a:t>‹#›</a:t>
            </a:fld>
            <a:endParaRPr lang="en-GB"/>
          </a:p>
        </p:txBody>
      </p:sp>
    </p:spTree>
    <p:extLst>
      <p:ext uri="{BB962C8B-B14F-4D97-AF65-F5344CB8AC3E}">
        <p14:creationId xmlns:p14="http://schemas.microsoft.com/office/powerpoint/2010/main" val="14503612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ACA880-F398-4EA9-8BBC-2207D4AE54B2}"/>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CE8C78F-7D46-4D90-B132-DB5B458816B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2B6DAAC-056E-4A3D-A7C9-A13571BF98EB}"/>
              </a:ext>
            </a:extLst>
          </p:cNvPr>
          <p:cNvSpPr>
            <a:spLocks noGrp="1"/>
          </p:cNvSpPr>
          <p:nvPr>
            <p:ph type="dt" sz="half" idx="10"/>
          </p:nvPr>
        </p:nvSpPr>
        <p:spPr/>
        <p:txBody>
          <a:bodyPr/>
          <a:lstStyle/>
          <a:p>
            <a:fld id="{C8488DB0-B30E-4071-9908-578E1E6BF694}" type="datetimeFigureOut">
              <a:rPr lang="en-GB" smtClean="0"/>
              <a:t>06/10/2020</a:t>
            </a:fld>
            <a:endParaRPr lang="en-GB"/>
          </a:p>
        </p:txBody>
      </p:sp>
      <p:sp>
        <p:nvSpPr>
          <p:cNvPr id="5" name="Footer Placeholder 4">
            <a:extLst>
              <a:ext uri="{FF2B5EF4-FFF2-40B4-BE49-F238E27FC236}">
                <a16:creationId xmlns:a16="http://schemas.microsoft.com/office/drawing/2014/main" id="{AE9D14AC-27FF-48A3-96B3-51D05B96341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5F048FE-7757-44AD-AC96-18CBBFC9C53A}"/>
              </a:ext>
            </a:extLst>
          </p:cNvPr>
          <p:cNvSpPr>
            <a:spLocks noGrp="1"/>
          </p:cNvSpPr>
          <p:nvPr>
            <p:ph type="sldNum" sz="quarter" idx="12"/>
          </p:nvPr>
        </p:nvSpPr>
        <p:spPr/>
        <p:txBody>
          <a:bodyPr/>
          <a:lstStyle/>
          <a:p>
            <a:fld id="{2A27865B-0F5E-4008-A051-13AF722DD873}" type="slidenum">
              <a:rPr lang="en-GB" smtClean="0"/>
              <a:t>‹#›</a:t>
            </a:fld>
            <a:endParaRPr lang="en-GB"/>
          </a:p>
        </p:txBody>
      </p:sp>
    </p:spTree>
    <p:extLst>
      <p:ext uri="{BB962C8B-B14F-4D97-AF65-F5344CB8AC3E}">
        <p14:creationId xmlns:p14="http://schemas.microsoft.com/office/powerpoint/2010/main" val="31816227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7CF38CF-6D37-43DB-9669-1D8657BB0C0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572897A-6001-4491-B9FA-DD37FB2C9A5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6088A8B-D0BA-41A1-AE6D-6909B85D6BC5}"/>
              </a:ext>
            </a:extLst>
          </p:cNvPr>
          <p:cNvSpPr>
            <a:spLocks noGrp="1"/>
          </p:cNvSpPr>
          <p:nvPr>
            <p:ph type="dt" sz="half" idx="10"/>
          </p:nvPr>
        </p:nvSpPr>
        <p:spPr/>
        <p:txBody>
          <a:bodyPr/>
          <a:lstStyle/>
          <a:p>
            <a:fld id="{C8488DB0-B30E-4071-9908-578E1E6BF694}" type="datetimeFigureOut">
              <a:rPr lang="en-GB" smtClean="0"/>
              <a:t>06/10/2020</a:t>
            </a:fld>
            <a:endParaRPr lang="en-GB"/>
          </a:p>
        </p:txBody>
      </p:sp>
      <p:sp>
        <p:nvSpPr>
          <p:cNvPr id="5" name="Footer Placeholder 4">
            <a:extLst>
              <a:ext uri="{FF2B5EF4-FFF2-40B4-BE49-F238E27FC236}">
                <a16:creationId xmlns:a16="http://schemas.microsoft.com/office/drawing/2014/main" id="{0F4FE65D-F168-461F-B6B4-DDC5305EAC3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A6D86CB-E2D6-4EBF-93A2-817DCF8477DF}"/>
              </a:ext>
            </a:extLst>
          </p:cNvPr>
          <p:cNvSpPr>
            <a:spLocks noGrp="1"/>
          </p:cNvSpPr>
          <p:nvPr>
            <p:ph type="sldNum" sz="quarter" idx="12"/>
          </p:nvPr>
        </p:nvSpPr>
        <p:spPr/>
        <p:txBody>
          <a:bodyPr/>
          <a:lstStyle/>
          <a:p>
            <a:fld id="{2A27865B-0F5E-4008-A051-13AF722DD873}" type="slidenum">
              <a:rPr lang="en-GB" smtClean="0"/>
              <a:t>‹#›</a:t>
            </a:fld>
            <a:endParaRPr lang="en-GB"/>
          </a:p>
        </p:txBody>
      </p:sp>
    </p:spTree>
    <p:extLst>
      <p:ext uri="{BB962C8B-B14F-4D97-AF65-F5344CB8AC3E}">
        <p14:creationId xmlns:p14="http://schemas.microsoft.com/office/powerpoint/2010/main" val="28311495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66E2A50-6CB4-4195-8AE7-C684147711B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6973D7F-28B2-40CE-BACB-A688F7E1AA8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90CFF40-AF58-4ECF-95CE-692A9AC6C3A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8488DB0-B30E-4071-9908-578E1E6BF694}" type="datetimeFigureOut">
              <a:rPr lang="en-GB" smtClean="0"/>
              <a:t>06/10/2020</a:t>
            </a:fld>
            <a:endParaRPr lang="en-GB"/>
          </a:p>
        </p:txBody>
      </p:sp>
      <p:sp>
        <p:nvSpPr>
          <p:cNvPr id="5" name="Footer Placeholder 4">
            <a:extLst>
              <a:ext uri="{FF2B5EF4-FFF2-40B4-BE49-F238E27FC236}">
                <a16:creationId xmlns:a16="http://schemas.microsoft.com/office/drawing/2014/main" id="{C1A3468A-2214-4CA4-8459-E723DCC7354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7177C5DB-7361-4420-AC33-8643639EB49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A27865B-0F5E-4008-A051-13AF722DD873}" type="slidenum">
              <a:rPr lang="en-GB" smtClean="0"/>
              <a:t>‹#›</a:t>
            </a:fld>
            <a:endParaRPr lang="en-GB"/>
          </a:p>
        </p:txBody>
      </p:sp>
    </p:spTree>
    <p:extLst>
      <p:ext uri="{BB962C8B-B14F-4D97-AF65-F5344CB8AC3E}">
        <p14:creationId xmlns:p14="http://schemas.microsoft.com/office/powerpoint/2010/main" val="24104134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549F1F-B2CF-4EAE-8DB2-68107615E6FD}"/>
              </a:ext>
            </a:extLst>
          </p:cNvPr>
          <p:cNvSpPr>
            <a:spLocks noGrp="1"/>
          </p:cNvSpPr>
          <p:nvPr>
            <p:ph type="ctrTitle"/>
          </p:nvPr>
        </p:nvSpPr>
        <p:spPr/>
        <p:txBody>
          <a:bodyPr/>
          <a:lstStyle/>
          <a:p>
            <a:r>
              <a:rPr lang="en-GB" dirty="0"/>
              <a:t>Ethics &amp; Confidentiality</a:t>
            </a:r>
          </a:p>
        </p:txBody>
      </p:sp>
      <p:sp>
        <p:nvSpPr>
          <p:cNvPr id="3" name="Subtitle 2">
            <a:extLst>
              <a:ext uri="{FF2B5EF4-FFF2-40B4-BE49-F238E27FC236}">
                <a16:creationId xmlns:a16="http://schemas.microsoft.com/office/drawing/2014/main" id="{828F6299-8311-4AD2-A7B4-D3E7EA9E096C}"/>
              </a:ext>
            </a:extLst>
          </p:cNvPr>
          <p:cNvSpPr>
            <a:spLocks noGrp="1"/>
          </p:cNvSpPr>
          <p:nvPr>
            <p:ph type="subTitle" idx="1"/>
          </p:nvPr>
        </p:nvSpPr>
        <p:spPr/>
        <p:txBody>
          <a:bodyPr/>
          <a:lstStyle/>
          <a:p>
            <a:r>
              <a:rPr lang="en-GB" dirty="0"/>
              <a:t>Mark Tehan</a:t>
            </a:r>
          </a:p>
          <a:p>
            <a:r>
              <a:rPr lang="en-GB" dirty="0"/>
              <a:t>Consultant in Emergency Medicine</a:t>
            </a:r>
          </a:p>
        </p:txBody>
      </p:sp>
    </p:spTree>
    <p:extLst>
      <p:ext uri="{BB962C8B-B14F-4D97-AF65-F5344CB8AC3E}">
        <p14:creationId xmlns:p14="http://schemas.microsoft.com/office/powerpoint/2010/main" val="7995019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81A36-DC70-4EA4-9E7D-3E492F363967}"/>
              </a:ext>
            </a:extLst>
          </p:cNvPr>
          <p:cNvSpPr>
            <a:spLocks noGrp="1"/>
          </p:cNvSpPr>
          <p:nvPr>
            <p:ph type="title"/>
          </p:nvPr>
        </p:nvSpPr>
        <p:spPr/>
        <p:txBody>
          <a:bodyPr/>
          <a:lstStyle/>
          <a:p>
            <a:r>
              <a:rPr lang="en-GB" dirty="0"/>
              <a:t>Ethics</a:t>
            </a:r>
          </a:p>
        </p:txBody>
      </p:sp>
      <p:sp>
        <p:nvSpPr>
          <p:cNvPr id="3" name="Content Placeholder 2">
            <a:extLst>
              <a:ext uri="{FF2B5EF4-FFF2-40B4-BE49-F238E27FC236}">
                <a16:creationId xmlns:a16="http://schemas.microsoft.com/office/drawing/2014/main" id="{563C45C7-76C0-4D60-B890-948FEB3C6369}"/>
              </a:ext>
            </a:extLst>
          </p:cNvPr>
          <p:cNvSpPr>
            <a:spLocks noGrp="1"/>
          </p:cNvSpPr>
          <p:nvPr>
            <p:ph idx="1"/>
          </p:nvPr>
        </p:nvSpPr>
        <p:spPr/>
        <p:txBody>
          <a:bodyPr>
            <a:normAutofit fontScale="70000" lnSpcReduction="20000"/>
          </a:bodyPr>
          <a:lstStyle/>
          <a:p>
            <a:pPr marL="0" indent="0" algn="l">
              <a:buNone/>
            </a:pPr>
            <a:r>
              <a:rPr lang="en-GB" sz="2600" b="1" dirty="0">
                <a:effectLst/>
                <a:latin typeface="+mj-lt"/>
              </a:rPr>
              <a:t>Hippocratic Oath</a:t>
            </a:r>
          </a:p>
          <a:p>
            <a:pPr marL="0" indent="0" algn="l">
              <a:buNone/>
            </a:pPr>
            <a:r>
              <a:rPr lang="en-GB" sz="2600" b="0" i="1" dirty="0">
                <a:effectLst/>
                <a:latin typeface="+mj-lt"/>
              </a:rPr>
              <a:t>I swear by Apollo Healer, by Asclepius, by </a:t>
            </a:r>
            <a:r>
              <a:rPr lang="en-GB" sz="2600" b="0" i="1" dirty="0" err="1">
                <a:effectLst/>
                <a:latin typeface="+mj-lt"/>
              </a:rPr>
              <a:t>Hygieia</a:t>
            </a:r>
            <a:r>
              <a:rPr lang="en-GB" sz="2600" b="0" i="1" dirty="0">
                <a:effectLst/>
                <a:latin typeface="+mj-lt"/>
              </a:rPr>
              <a:t>, by Panacea, and by all the gods and goddesses, making them my witnesses, that I will carry out, according to my ability and judgment, this oath and this indenture.</a:t>
            </a:r>
          </a:p>
          <a:p>
            <a:pPr marL="0" indent="0" algn="l">
              <a:buNone/>
            </a:pPr>
            <a:r>
              <a:rPr lang="en-GB" sz="2600" b="0" i="1" dirty="0">
                <a:effectLst/>
                <a:latin typeface="+mj-lt"/>
              </a:rPr>
              <a:t>To hold my teacher in this art equal to my own parents; to make him partner in my livelihood; when he is in need of money to share mine with him; to consider his family as my own brothers, and to teach them this art, if they want to learn it, without fee or indenture; to impart precept, oral instruction, and all other instruction to my own sons, the sons of my teacher, and to indentured pupils who have taken the Healer’s oath, but to nobody else.</a:t>
            </a:r>
          </a:p>
          <a:p>
            <a:pPr marL="0" indent="0" algn="l">
              <a:buNone/>
            </a:pPr>
            <a:r>
              <a:rPr lang="en-GB" sz="2600" b="0" i="1" dirty="0">
                <a:effectLst/>
                <a:latin typeface="+mj-lt"/>
              </a:rPr>
              <a:t>I will use those dietary regimens which will benefit my patients according to my greatest ability and judgment, and I will do no harm or injustice to them. Neither will I administer a poison to anybody when asked to do so, nor will I suggest such a course. Similarly I will not give to a woman a pessary to cause abortion. But I will keep pure and holy both my life and my art. I will not use the knife, not even, verily, on sufferers from stone, but I will give place to such as are craftsmen therein.</a:t>
            </a:r>
          </a:p>
          <a:p>
            <a:pPr marL="0" indent="0" algn="l">
              <a:buNone/>
            </a:pPr>
            <a:r>
              <a:rPr lang="en-GB" sz="2600" b="0" i="1" dirty="0">
                <a:effectLst/>
                <a:latin typeface="+mj-lt"/>
              </a:rPr>
              <a:t>Into whatsoever houses I enter, I will enter to help the sick, and I will abstain from all intentional wrong-doing and harm, especially from abusing the bodies of man or woman, bond or free. And whatsoever I shall see or hear in the course of my profession, as well as outside my profession in my intercourse with men, if it be what should not be published abroad, I will never divulge, holding such things to be holy secrets.</a:t>
            </a:r>
          </a:p>
          <a:p>
            <a:pPr marL="0" indent="0" algn="l">
              <a:buNone/>
            </a:pPr>
            <a:r>
              <a:rPr lang="en-GB" sz="2600" b="0" i="1" dirty="0">
                <a:effectLst/>
                <a:latin typeface="+mj-lt"/>
              </a:rPr>
              <a:t>Now if I carry out this oath, and break it not, may I gain for ever reputation among all men for my life and for my art; but if I break it and forswear myself, may the opposite befall me. – Translation by W.H.S. Jones.</a:t>
            </a:r>
            <a:endParaRPr lang="en-GB" dirty="0"/>
          </a:p>
        </p:txBody>
      </p:sp>
    </p:spTree>
    <p:extLst>
      <p:ext uri="{BB962C8B-B14F-4D97-AF65-F5344CB8AC3E}">
        <p14:creationId xmlns:p14="http://schemas.microsoft.com/office/powerpoint/2010/main" val="35247787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81A36-DC70-4EA4-9E7D-3E492F363967}"/>
              </a:ext>
            </a:extLst>
          </p:cNvPr>
          <p:cNvSpPr>
            <a:spLocks noGrp="1"/>
          </p:cNvSpPr>
          <p:nvPr>
            <p:ph type="title"/>
          </p:nvPr>
        </p:nvSpPr>
        <p:spPr/>
        <p:txBody>
          <a:bodyPr/>
          <a:lstStyle/>
          <a:p>
            <a:r>
              <a:rPr lang="en-GB" dirty="0"/>
              <a:t>Ethics</a:t>
            </a:r>
          </a:p>
        </p:txBody>
      </p:sp>
      <p:sp>
        <p:nvSpPr>
          <p:cNvPr id="3" name="Content Placeholder 2">
            <a:extLst>
              <a:ext uri="{FF2B5EF4-FFF2-40B4-BE49-F238E27FC236}">
                <a16:creationId xmlns:a16="http://schemas.microsoft.com/office/drawing/2014/main" id="{563C45C7-76C0-4D60-B890-948FEB3C6369}"/>
              </a:ext>
            </a:extLst>
          </p:cNvPr>
          <p:cNvSpPr>
            <a:spLocks noGrp="1"/>
          </p:cNvSpPr>
          <p:nvPr>
            <p:ph idx="1"/>
          </p:nvPr>
        </p:nvSpPr>
        <p:spPr/>
        <p:txBody>
          <a:bodyPr>
            <a:normAutofit fontScale="55000" lnSpcReduction="20000"/>
          </a:bodyPr>
          <a:lstStyle/>
          <a:p>
            <a:pPr marL="0" indent="0" algn="l">
              <a:buNone/>
            </a:pPr>
            <a:r>
              <a:rPr lang="en-GB" sz="2600" b="1" dirty="0">
                <a:effectLst/>
                <a:latin typeface="+mj-lt"/>
              </a:rPr>
              <a:t>New Hippocratic Oath</a:t>
            </a:r>
          </a:p>
          <a:p>
            <a:pPr marL="0" indent="0" algn="l">
              <a:buNone/>
            </a:pPr>
            <a:r>
              <a:rPr lang="en-GB" sz="2600" b="0" i="1" dirty="0">
                <a:effectLst/>
                <a:latin typeface="+mj-lt"/>
              </a:rPr>
              <a:t>AS A MEMBER OF THE MEDICAL PROFESSION:</a:t>
            </a:r>
          </a:p>
          <a:p>
            <a:pPr marL="0" indent="0" algn="l">
              <a:buNone/>
            </a:pPr>
            <a:r>
              <a:rPr lang="en-GB" sz="2600" b="0" i="1" dirty="0">
                <a:effectLst/>
                <a:latin typeface="+mj-lt"/>
              </a:rPr>
              <a:t>I SOLEMNLY PLEDGE to dedicate my life to the service of humanity;</a:t>
            </a:r>
          </a:p>
          <a:p>
            <a:pPr marL="0" indent="0" algn="l">
              <a:buNone/>
            </a:pPr>
            <a:r>
              <a:rPr lang="en-GB" sz="2600" b="0" i="1" dirty="0">
                <a:effectLst/>
                <a:latin typeface="+mj-lt"/>
              </a:rPr>
              <a:t>THE HEALTH AND WELL-BEING OF MY PATIENT will be my first consideration;</a:t>
            </a:r>
          </a:p>
          <a:p>
            <a:pPr marL="0" indent="0" algn="l">
              <a:buNone/>
            </a:pPr>
            <a:r>
              <a:rPr lang="en-GB" sz="2600" b="0" i="1" dirty="0">
                <a:effectLst/>
                <a:latin typeface="+mj-lt"/>
              </a:rPr>
              <a:t>I WILL RESPECT the autonomy and dignity of my patient;</a:t>
            </a:r>
          </a:p>
          <a:p>
            <a:pPr marL="0" indent="0" algn="l">
              <a:buNone/>
            </a:pPr>
            <a:r>
              <a:rPr lang="en-GB" sz="2600" b="0" i="1" dirty="0">
                <a:effectLst/>
                <a:latin typeface="+mj-lt"/>
              </a:rPr>
              <a:t>I WILL MAINTAIN the utmost respect for human life;</a:t>
            </a:r>
          </a:p>
          <a:p>
            <a:pPr marL="0" indent="0" algn="l">
              <a:buNone/>
            </a:pPr>
            <a:r>
              <a:rPr lang="en-GB" sz="2600" b="0" i="1" dirty="0">
                <a:effectLst/>
                <a:latin typeface="+mj-lt"/>
              </a:rPr>
              <a:t>I WILL NOT PERMIT considerations of age, disease or disability, creed, ethnic origin, gender, nationality, political affiliation, race, sexual orientation, social standing, or any other factor to intervene between my duty and my patient;</a:t>
            </a:r>
          </a:p>
          <a:p>
            <a:pPr marL="0" indent="0" algn="l">
              <a:buNone/>
            </a:pPr>
            <a:r>
              <a:rPr lang="en-GB" sz="2600" b="0" i="1" dirty="0">
                <a:effectLst/>
                <a:latin typeface="+mj-lt"/>
              </a:rPr>
              <a:t>I WILL RESPECT the secrets that are confided in me, even after the patient has died;</a:t>
            </a:r>
          </a:p>
          <a:p>
            <a:pPr marL="0" indent="0" algn="l">
              <a:buNone/>
            </a:pPr>
            <a:r>
              <a:rPr lang="en-GB" sz="2600" b="0" i="1" dirty="0">
                <a:effectLst/>
                <a:latin typeface="+mj-lt"/>
              </a:rPr>
              <a:t>I WILL PRACTISE my profession with conscience and dignity and in accordance with good medical practice;</a:t>
            </a:r>
          </a:p>
          <a:p>
            <a:pPr marL="0" indent="0" algn="l">
              <a:buNone/>
            </a:pPr>
            <a:r>
              <a:rPr lang="en-GB" sz="2600" b="0" i="1" dirty="0">
                <a:effectLst/>
                <a:latin typeface="+mj-lt"/>
              </a:rPr>
              <a:t>I WILL FOSTER the honour and noble traditions of the medical profession;</a:t>
            </a:r>
          </a:p>
          <a:p>
            <a:pPr marL="0" indent="0" algn="l">
              <a:buNone/>
            </a:pPr>
            <a:r>
              <a:rPr lang="en-GB" sz="2600" b="0" i="1" dirty="0">
                <a:effectLst/>
                <a:latin typeface="+mj-lt"/>
              </a:rPr>
              <a:t>I WILL GIVE to my teachers, colleagues, and students the respect and gratitude that is their due;</a:t>
            </a:r>
          </a:p>
          <a:p>
            <a:pPr marL="0" indent="0" algn="l">
              <a:buNone/>
            </a:pPr>
            <a:r>
              <a:rPr lang="en-GB" sz="2600" b="0" i="1" dirty="0">
                <a:effectLst/>
                <a:latin typeface="+mj-lt"/>
              </a:rPr>
              <a:t>I WILL SHARE my medical knowledge for the benefit of the patient and the advancement of healthcare;</a:t>
            </a:r>
          </a:p>
          <a:p>
            <a:pPr marL="0" indent="0" algn="l">
              <a:buNone/>
            </a:pPr>
            <a:r>
              <a:rPr lang="en-GB" sz="2600" b="0" i="1" dirty="0">
                <a:effectLst/>
                <a:latin typeface="+mj-lt"/>
              </a:rPr>
              <a:t>I WILL ATTEND TO my own health, well-being, and abilities in order to provide care of the highest standard;</a:t>
            </a:r>
          </a:p>
          <a:p>
            <a:pPr marL="0" indent="0" algn="l">
              <a:buNone/>
            </a:pPr>
            <a:r>
              <a:rPr lang="en-GB" sz="2600" b="0" i="1" dirty="0">
                <a:effectLst/>
                <a:latin typeface="+mj-lt"/>
              </a:rPr>
              <a:t>I WILL NOT USE my medical knowledge to violate human rights and civil liberties, even under threat;</a:t>
            </a:r>
          </a:p>
          <a:p>
            <a:pPr marL="0" indent="0" algn="l">
              <a:buNone/>
            </a:pPr>
            <a:r>
              <a:rPr lang="en-GB" sz="2600" b="0" i="1" dirty="0">
                <a:effectLst/>
                <a:latin typeface="+mj-lt"/>
              </a:rPr>
              <a:t>I MAKE THESE PROMISES solemnly, freely, and upon my honour.</a:t>
            </a:r>
            <a:endParaRPr lang="en-GB" dirty="0"/>
          </a:p>
        </p:txBody>
      </p:sp>
    </p:spTree>
    <p:extLst>
      <p:ext uri="{BB962C8B-B14F-4D97-AF65-F5344CB8AC3E}">
        <p14:creationId xmlns:p14="http://schemas.microsoft.com/office/powerpoint/2010/main" val="80193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81A36-DC70-4EA4-9E7D-3E492F363967}"/>
              </a:ext>
            </a:extLst>
          </p:cNvPr>
          <p:cNvSpPr>
            <a:spLocks noGrp="1"/>
          </p:cNvSpPr>
          <p:nvPr>
            <p:ph type="title"/>
          </p:nvPr>
        </p:nvSpPr>
        <p:spPr/>
        <p:txBody>
          <a:bodyPr/>
          <a:lstStyle/>
          <a:p>
            <a:r>
              <a:rPr lang="en-GB" dirty="0"/>
              <a:t>Ethics</a:t>
            </a:r>
          </a:p>
        </p:txBody>
      </p:sp>
      <p:sp>
        <p:nvSpPr>
          <p:cNvPr id="3" name="Content Placeholder 2">
            <a:extLst>
              <a:ext uri="{FF2B5EF4-FFF2-40B4-BE49-F238E27FC236}">
                <a16:creationId xmlns:a16="http://schemas.microsoft.com/office/drawing/2014/main" id="{563C45C7-76C0-4D60-B890-948FEB3C6369}"/>
              </a:ext>
            </a:extLst>
          </p:cNvPr>
          <p:cNvSpPr>
            <a:spLocks noGrp="1"/>
          </p:cNvSpPr>
          <p:nvPr>
            <p:ph idx="1"/>
          </p:nvPr>
        </p:nvSpPr>
        <p:spPr/>
        <p:txBody>
          <a:bodyPr/>
          <a:lstStyle/>
          <a:p>
            <a:pPr marL="0" indent="0" algn="l">
              <a:buNone/>
            </a:pPr>
            <a:r>
              <a:rPr lang="en-GB" sz="2600" b="1" dirty="0">
                <a:effectLst/>
                <a:latin typeface="+mj-lt"/>
              </a:rPr>
              <a:t>GMC Duties of a Doctor</a:t>
            </a:r>
          </a:p>
          <a:p>
            <a:pPr algn="l">
              <a:buFont typeface="Arial" panose="020B0604020202020204" pitchFamily="34" charset="0"/>
              <a:buChar char="•"/>
            </a:pPr>
            <a:r>
              <a:rPr lang="en-GB" sz="2600" b="0" i="1" dirty="0">
                <a:effectLst/>
                <a:latin typeface="+mj-lt"/>
              </a:rPr>
              <a:t>make the care of your patient your first concern</a:t>
            </a:r>
          </a:p>
          <a:p>
            <a:pPr algn="l">
              <a:buFont typeface="Arial" panose="020B0604020202020204" pitchFamily="34" charset="0"/>
              <a:buChar char="•"/>
            </a:pPr>
            <a:r>
              <a:rPr lang="en-GB" sz="2600" b="0" i="1" dirty="0">
                <a:effectLst/>
                <a:latin typeface="+mj-lt"/>
              </a:rPr>
              <a:t>be competent and keep your professional knowledge and skills up to date</a:t>
            </a:r>
          </a:p>
          <a:p>
            <a:pPr algn="l">
              <a:buFont typeface="Arial" panose="020B0604020202020204" pitchFamily="34" charset="0"/>
              <a:buChar char="•"/>
            </a:pPr>
            <a:r>
              <a:rPr lang="en-GB" sz="2600" b="0" i="1" dirty="0">
                <a:effectLst/>
                <a:latin typeface="+mj-lt"/>
              </a:rPr>
              <a:t>take prompt action if you think patient safety is being compromised</a:t>
            </a:r>
          </a:p>
          <a:p>
            <a:pPr algn="l">
              <a:buFont typeface="Arial" panose="020B0604020202020204" pitchFamily="34" charset="0"/>
              <a:buChar char="•"/>
            </a:pPr>
            <a:r>
              <a:rPr lang="en-GB" sz="2600" b="0" i="1" dirty="0">
                <a:effectLst/>
                <a:latin typeface="+mj-lt"/>
              </a:rPr>
              <a:t>establish and maintain good partnerships with your patients and colleagues</a:t>
            </a:r>
          </a:p>
          <a:p>
            <a:pPr algn="l">
              <a:buFont typeface="Arial" panose="020B0604020202020204" pitchFamily="34" charset="0"/>
              <a:buChar char="•"/>
            </a:pPr>
            <a:r>
              <a:rPr lang="en-GB" sz="2600" b="0" i="1" dirty="0">
                <a:effectLst/>
                <a:latin typeface="+mj-lt"/>
              </a:rPr>
              <a:t>maintain trust in you and the profession by being open, honest and acting with integrity.</a:t>
            </a:r>
          </a:p>
          <a:p>
            <a:endParaRPr lang="en-GB" dirty="0"/>
          </a:p>
        </p:txBody>
      </p:sp>
    </p:spTree>
    <p:extLst>
      <p:ext uri="{BB962C8B-B14F-4D97-AF65-F5344CB8AC3E}">
        <p14:creationId xmlns:p14="http://schemas.microsoft.com/office/powerpoint/2010/main" val="5448204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D4354-D3A3-4F97-AEE6-DFB7314016F4}"/>
              </a:ext>
            </a:extLst>
          </p:cNvPr>
          <p:cNvSpPr>
            <a:spLocks noGrp="1"/>
          </p:cNvSpPr>
          <p:nvPr>
            <p:ph type="title"/>
          </p:nvPr>
        </p:nvSpPr>
        <p:spPr/>
        <p:txBody>
          <a:bodyPr/>
          <a:lstStyle/>
          <a:p>
            <a:r>
              <a:rPr lang="en-GB" dirty="0"/>
              <a:t>Ethics</a:t>
            </a:r>
          </a:p>
        </p:txBody>
      </p:sp>
      <p:sp>
        <p:nvSpPr>
          <p:cNvPr id="3" name="Content Placeholder 2">
            <a:extLst>
              <a:ext uri="{FF2B5EF4-FFF2-40B4-BE49-F238E27FC236}">
                <a16:creationId xmlns:a16="http://schemas.microsoft.com/office/drawing/2014/main" id="{2E6904BB-797C-4EBF-A33E-AFB425625D5B}"/>
              </a:ext>
            </a:extLst>
          </p:cNvPr>
          <p:cNvSpPr>
            <a:spLocks noGrp="1"/>
          </p:cNvSpPr>
          <p:nvPr>
            <p:ph idx="1"/>
          </p:nvPr>
        </p:nvSpPr>
        <p:spPr/>
        <p:txBody>
          <a:bodyPr/>
          <a:lstStyle/>
          <a:p>
            <a:r>
              <a:rPr lang="en-GB" sz="3200">
                <a:latin typeface="+mj-lt"/>
              </a:rPr>
              <a:t>Balance of;</a:t>
            </a:r>
          </a:p>
          <a:p>
            <a:pPr lvl="1"/>
            <a:r>
              <a:rPr lang="en-GB" sz="2800" dirty="0">
                <a:latin typeface="+mj-lt"/>
              </a:rPr>
              <a:t>Non-maleficence</a:t>
            </a:r>
          </a:p>
          <a:p>
            <a:pPr lvl="1"/>
            <a:r>
              <a:rPr lang="en-GB" sz="2800" dirty="0">
                <a:latin typeface="+mj-lt"/>
              </a:rPr>
              <a:t>Beneficence</a:t>
            </a:r>
          </a:p>
          <a:p>
            <a:pPr lvl="1"/>
            <a:r>
              <a:rPr lang="en-GB" sz="2800" dirty="0">
                <a:latin typeface="+mj-lt"/>
              </a:rPr>
              <a:t>Autonomy</a:t>
            </a:r>
          </a:p>
          <a:p>
            <a:pPr lvl="1"/>
            <a:r>
              <a:rPr lang="en-GB" sz="2800" dirty="0">
                <a:latin typeface="+mj-lt"/>
              </a:rPr>
              <a:t>Human Rights</a:t>
            </a:r>
          </a:p>
        </p:txBody>
      </p:sp>
    </p:spTree>
    <p:extLst>
      <p:ext uri="{BB962C8B-B14F-4D97-AF65-F5344CB8AC3E}">
        <p14:creationId xmlns:p14="http://schemas.microsoft.com/office/powerpoint/2010/main" val="3805005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81A36-DC70-4EA4-9E7D-3E492F363967}"/>
              </a:ext>
            </a:extLst>
          </p:cNvPr>
          <p:cNvSpPr>
            <a:spLocks noGrp="1"/>
          </p:cNvSpPr>
          <p:nvPr>
            <p:ph type="title"/>
          </p:nvPr>
        </p:nvSpPr>
        <p:spPr/>
        <p:txBody>
          <a:bodyPr/>
          <a:lstStyle/>
          <a:p>
            <a:r>
              <a:rPr lang="en-GB" dirty="0"/>
              <a:t>Ethics</a:t>
            </a:r>
          </a:p>
        </p:txBody>
      </p:sp>
      <p:sp>
        <p:nvSpPr>
          <p:cNvPr id="3" name="Content Placeholder 2">
            <a:extLst>
              <a:ext uri="{FF2B5EF4-FFF2-40B4-BE49-F238E27FC236}">
                <a16:creationId xmlns:a16="http://schemas.microsoft.com/office/drawing/2014/main" id="{563C45C7-76C0-4D60-B890-948FEB3C6369}"/>
              </a:ext>
            </a:extLst>
          </p:cNvPr>
          <p:cNvSpPr>
            <a:spLocks noGrp="1"/>
          </p:cNvSpPr>
          <p:nvPr>
            <p:ph idx="1"/>
          </p:nvPr>
        </p:nvSpPr>
        <p:spPr/>
        <p:txBody>
          <a:bodyPr/>
          <a:lstStyle/>
          <a:p>
            <a:r>
              <a:rPr lang="en-GB" sz="2600" dirty="0">
                <a:effectLst/>
                <a:latin typeface="+mj-lt"/>
              </a:rPr>
              <a:t>Cultural Concerns</a:t>
            </a:r>
          </a:p>
          <a:p>
            <a:r>
              <a:rPr lang="en-GB" sz="2600" dirty="0">
                <a:effectLst/>
                <a:latin typeface="+mj-lt"/>
              </a:rPr>
              <a:t>Conflicts of Interest</a:t>
            </a:r>
          </a:p>
          <a:p>
            <a:pPr lvl="1"/>
            <a:r>
              <a:rPr lang="en-GB" sz="2200" dirty="0">
                <a:latin typeface="+mj-lt"/>
              </a:rPr>
              <a:t>Financial</a:t>
            </a:r>
          </a:p>
          <a:p>
            <a:pPr lvl="1"/>
            <a:r>
              <a:rPr lang="en-GB" sz="2200" dirty="0">
                <a:effectLst/>
                <a:latin typeface="+mj-lt"/>
              </a:rPr>
              <a:t>Family</a:t>
            </a:r>
          </a:p>
          <a:p>
            <a:pPr lvl="1"/>
            <a:r>
              <a:rPr lang="en-GB" sz="2200" dirty="0">
                <a:latin typeface="+mj-lt"/>
              </a:rPr>
              <a:t>Sexual</a:t>
            </a:r>
            <a:endParaRPr lang="en-GB" sz="2200" dirty="0">
              <a:effectLst/>
              <a:latin typeface="+mj-lt"/>
            </a:endParaRPr>
          </a:p>
          <a:p>
            <a:pPr marL="0" indent="0" algn="l">
              <a:buNone/>
            </a:pPr>
            <a:endParaRPr lang="en-GB" sz="2600" b="0" i="1" dirty="0">
              <a:effectLst/>
              <a:latin typeface="+mj-lt"/>
            </a:endParaRPr>
          </a:p>
          <a:p>
            <a:endParaRPr lang="en-GB" dirty="0"/>
          </a:p>
        </p:txBody>
      </p:sp>
    </p:spTree>
    <p:extLst>
      <p:ext uri="{BB962C8B-B14F-4D97-AF65-F5344CB8AC3E}">
        <p14:creationId xmlns:p14="http://schemas.microsoft.com/office/powerpoint/2010/main" val="7622624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81A36-DC70-4EA4-9E7D-3E492F363967}"/>
              </a:ext>
            </a:extLst>
          </p:cNvPr>
          <p:cNvSpPr>
            <a:spLocks noGrp="1"/>
          </p:cNvSpPr>
          <p:nvPr>
            <p:ph type="title"/>
          </p:nvPr>
        </p:nvSpPr>
        <p:spPr/>
        <p:txBody>
          <a:bodyPr/>
          <a:lstStyle/>
          <a:p>
            <a:r>
              <a:rPr lang="en-GB" dirty="0"/>
              <a:t>Ethics</a:t>
            </a:r>
          </a:p>
        </p:txBody>
      </p:sp>
      <p:sp>
        <p:nvSpPr>
          <p:cNvPr id="3" name="Content Placeholder 2">
            <a:extLst>
              <a:ext uri="{FF2B5EF4-FFF2-40B4-BE49-F238E27FC236}">
                <a16:creationId xmlns:a16="http://schemas.microsoft.com/office/drawing/2014/main" id="{563C45C7-76C0-4D60-B890-948FEB3C6369}"/>
              </a:ext>
            </a:extLst>
          </p:cNvPr>
          <p:cNvSpPr>
            <a:spLocks noGrp="1"/>
          </p:cNvSpPr>
          <p:nvPr>
            <p:ph idx="1"/>
          </p:nvPr>
        </p:nvSpPr>
        <p:spPr/>
        <p:txBody>
          <a:bodyPr/>
          <a:lstStyle/>
          <a:p>
            <a:r>
              <a:rPr lang="en-GB" sz="2600" dirty="0">
                <a:effectLst/>
                <a:latin typeface="+mj-lt"/>
              </a:rPr>
              <a:t>Cultural Concerns</a:t>
            </a:r>
          </a:p>
          <a:p>
            <a:r>
              <a:rPr lang="en-GB" sz="2600" dirty="0">
                <a:effectLst/>
                <a:latin typeface="+mj-lt"/>
              </a:rPr>
              <a:t>Conflicts of Interest</a:t>
            </a:r>
          </a:p>
          <a:p>
            <a:pPr lvl="1"/>
            <a:r>
              <a:rPr lang="en-GB" sz="2200" dirty="0">
                <a:latin typeface="+mj-lt"/>
              </a:rPr>
              <a:t>Financial</a:t>
            </a:r>
          </a:p>
          <a:p>
            <a:pPr lvl="1"/>
            <a:r>
              <a:rPr lang="en-GB" sz="2200" dirty="0">
                <a:effectLst/>
                <a:latin typeface="+mj-lt"/>
              </a:rPr>
              <a:t>Family</a:t>
            </a:r>
          </a:p>
          <a:p>
            <a:pPr lvl="1"/>
            <a:r>
              <a:rPr lang="en-GB" sz="2200" dirty="0">
                <a:latin typeface="+mj-lt"/>
              </a:rPr>
              <a:t>Sexual</a:t>
            </a:r>
            <a:endParaRPr lang="en-GB" sz="2200" dirty="0">
              <a:effectLst/>
              <a:latin typeface="+mj-lt"/>
            </a:endParaRPr>
          </a:p>
          <a:p>
            <a:pPr marL="0" indent="0" algn="l">
              <a:buNone/>
            </a:pPr>
            <a:endParaRPr lang="en-GB" sz="2600" b="0" i="1" dirty="0">
              <a:effectLst/>
              <a:latin typeface="+mj-lt"/>
            </a:endParaRPr>
          </a:p>
          <a:p>
            <a:endParaRPr lang="en-GB" dirty="0"/>
          </a:p>
        </p:txBody>
      </p:sp>
    </p:spTree>
    <p:extLst>
      <p:ext uri="{BB962C8B-B14F-4D97-AF65-F5344CB8AC3E}">
        <p14:creationId xmlns:p14="http://schemas.microsoft.com/office/powerpoint/2010/main" val="15761904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A64A9B-1AC8-4B6D-8CC6-7263B3EC0270}"/>
              </a:ext>
            </a:extLst>
          </p:cNvPr>
          <p:cNvSpPr>
            <a:spLocks noGrp="1"/>
          </p:cNvSpPr>
          <p:nvPr>
            <p:ph type="title"/>
          </p:nvPr>
        </p:nvSpPr>
        <p:spPr/>
        <p:txBody>
          <a:bodyPr/>
          <a:lstStyle/>
          <a:p>
            <a:r>
              <a:rPr lang="en-GB" dirty="0"/>
              <a:t>Data Protection Act</a:t>
            </a:r>
          </a:p>
        </p:txBody>
      </p:sp>
      <p:sp>
        <p:nvSpPr>
          <p:cNvPr id="3" name="Content Placeholder 2">
            <a:extLst>
              <a:ext uri="{FF2B5EF4-FFF2-40B4-BE49-F238E27FC236}">
                <a16:creationId xmlns:a16="http://schemas.microsoft.com/office/drawing/2014/main" id="{A1F05219-90CA-4E0B-B13B-C6C024442D09}"/>
              </a:ext>
            </a:extLst>
          </p:cNvPr>
          <p:cNvSpPr>
            <a:spLocks noGrp="1"/>
          </p:cNvSpPr>
          <p:nvPr>
            <p:ph idx="1"/>
          </p:nvPr>
        </p:nvSpPr>
        <p:spPr/>
        <p:txBody>
          <a:bodyPr>
            <a:noAutofit/>
          </a:bodyPr>
          <a:lstStyle/>
          <a:p>
            <a:r>
              <a:rPr lang="en-GB" sz="1500" dirty="0">
                <a:latin typeface="+mj-lt"/>
              </a:rPr>
              <a:t>Personal data shall be processed fairly and lawfully and, in particular, shall not be processed unless:</a:t>
            </a:r>
          </a:p>
          <a:p>
            <a:r>
              <a:rPr lang="en-GB" sz="1500" dirty="0">
                <a:latin typeface="+mj-lt"/>
              </a:rPr>
              <a:t>at least one of the conditions in Schedule 2 is met, and</a:t>
            </a:r>
          </a:p>
          <a:p>
            <a:r>
              <a:rPr lang="en-GB" sz="1500" dirty="0">
                <a:latin typeface="+mj-lt"/>
              </a:rPr>
              <a:t>in the case of sensitive personal data, at least one of the conditions in Schedule 3 is also met.</a:t>
            </a:r>
          </a:p>
          <a:p>
            <a:r>
              <a:rPr lang="en-GB" sz="1500" dirty="0">
                <a:latin typeface="+mj-lt"/>
              </a:rPr>
              <a:t>Personal data shall be obtained only for one or more specified and lawful purposes, and shall not be further processed in any manner incompatible with that purpose or those purposes.</a:t>
            </a:r>
          </a:p>
          <a:p>
            <a:r>
              <a:rPr lang="en-GB" sz="1500" dirty="0">
                <a:latin typeface="+mj-lt"/>
              </a:rPr>
              <a:t>Personal data shall be adequate, relevant and not excessive in relation to the purpose or purposes for which they are processed.</a:t>
            </a:r>
          </a:p>
          <a:p>
            <a:r>
              <a:rPr lang="en-GB" sz="1500" dirty="0">
                <a:latin typeface="+mj-lt"/>
              </a:rPr>
              <a:t>Personal data shall be accurate and, where necessary, kept up to date.</a:t>
            </a:r>
          </a:p>
          <a:p>
            <a:r>
              <a:rPr lang="en-GB" sz="1500" dirty="0">
                <a:latin typeface="+mj-lt"/>
              </a:rPr>
              <a:t>Personal data processed for any purpose or purposes shall not be kept for longer than is necessary for that purpose or those purposes.</a:t>
            </a:r>
          </a:p>
          <a:p>
            <a:r>
              <a:rPr lang="en-GB" sz="1500" dirty="0">
                <a:latin typeface="+mj-lt"/>
              </a:rPr>
              <a:t>About the rights of individuals e.g.[13] personal data shall be processed in accordance with the rights of data subjects (individuals).</a:t>
            </a:r>
          </a:p>
          <a:p>
            <a:r>
              <a:rPr lang="en-GB" sz="1500" dirty="0">
                <a:latin typeface="+mj-lt"/>
              </a:rPr>
              <a:t>Appropriate technical and organisational measures shall be taken against unauthorised or unlawful processing of personal data and against accidental loss or destruction of, or damage to, personal data.</a:t>
            </a:r>
          </a:p>
          <a:p>
            <a:r>
              <a:rPr lang="en-GB" sz="1500" dirty="0">
                <a:latin typeface="+mj-lt"/>
              </a:rPr>
              <a:t>Personal data shall not be transferred to a country or territory outside the European Economic Area unless that country or territory ensures an adequate level of protection for the rights and freedoms of data subjects in relation to the processing of personal data.</a:t>
            </a:r>
          </a:p>
        </p:txBody>
      </p:sp>
    </p:spTree>
    <p:extLst>
      <p:ext uri="{BB962C8B-B14F-4D97-AF65-F5344CB8AC3E}">
        <p14:creationId xmlns:p14="http://schemas.microsoft.com/office/powerpoint/2010/main" val="23547287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A64A9B-1AC8-4B6D-8CC6-7263B3EC0270}"/>
              </a:ext>
            </a:extLst>
          </p:cNvPr>
          <p:cNvSpPr>
            <a:spLocks noGrp="1"/>
          </p:cNvSpPr>
          <p:nvPr>
            <p:ph type="title"/>
          </p:nvPr>
        </p:nvSpPr>
        <p:spPr/>
        <p:txBody>
          <a:bodyPr/>
          <a:lstStyle/>
          <a:p>
            <a:r>
              <a:rPr lang="en-GB" dirty="0"/>
              <a:t>Caldicott Guardian</a:t>
            </a:r>
          </a:p>
        </p:txBody>
      </p:sp>
      <p:sp>
        <p:nvSpPr>
          <p:cNvPr id="3" name="Content Placeholder 2">
            <a:extLst>
              <a:ext uri="{FF2B5EF4-FFF2-40B4-BE49-F238E27FC236}">
                <a16:creationId xmlns:a16="http://schemas.microsoft.com/office/drawing/2014/main" id="{A1F05219-90CA-4E0B-B13B-C6C024442D09}"/>
              </a:ext>
            </a:extLst>
          </p:cNvPr>
          <p:cNvSpPr>
            <a:spLocks noGrp="1"/>
          </p:cNvSpPr>
          <p:nvPr>
            <p:ph idx="1"/>
          </p:nvPr>
        </p:nvSpPr>
        <p:spPr/>
        <p:txBody>
          <a:bodyPr/>
          <a:lstStyle/>
          <a:p>
            <a:r>
              <a:rPr lang="en-GB" sz="2600" dirty="0">
                <a:latin typeface="+mj-lt"/>
              </a:rPr>
              <a:t>A Caldicott Guardian is a senior person within a health or social care organisation who makes sure that the personal information about those who use its services is used legally, ethically and appropriately, and that confidentiality is maintained. Caldicott Guardians should be able to provide leadership and informed guidance on complex matters involving confidentiality and information sharing.</a:t>
            </a:r>
          </a:p>
          <a:p>
            <a:endParaRPr lang="en-GB" sz="2600" dirty="0">
              <a:latin typeface="+mj-lt"/>
            </a:endParaRPr>
          </a:p>
          <a:p>
            <a:endParaRPr lang="en-GB" dirty="0"/>
          </a:p>
        </p:txBody>
      </p:sp>
    </p:spTree>
    <p:extLst>
      <p:ext uri="{BB962C8B-B14F-4D97-AF65-F5344CB8AC3E}">
        <p14:creationId xmlns:p14="http://schemas.microsoft.com/office/powerpoint/2010/main" val="31168391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790E1-453D-4CBB-9A6E-C64139A2F4D4}"/>
              </a:ext>
            </a:extLst>
          </p:cNvPr>
          <p:cNvSpPr>
            <a:spLocks noGrp="1"/>
          </p:cNvSpPr>
          <p:nvPr>
            <p:ph type="title"/>
          </p:nvPr>
        </p:nvSpPr>
        <p:spPr/>
        <p:txBody>
          <a:bodyPr/>
          <a:lstStyle/>
          <a:p>
            <a:r>
              <a:rPr lang="en-GB" dirty="0"/>
              <a:t>Confidentiality Law</a:t>
            </a:r>
          </a:p>
        </p:txBody>
      </p:sp>
      <p:sp>
        <p:nvSpPr>
          <p:cNvPr id="3" name="Content Placeholder 2">
            <a:extLst>
              <a:ext uri="{FF2B5EF4-FFF2-40B4-BE49-F238E27FC236}">
                <a16:creationId xmlns:a16="http://schemas.microsoft.com/office/drawing/2014/main" id="{29039A94-DB92-4C5A-8D07-DCA509E07B8A}"/>
              </a:ext>
            </a:extLst>
          </p:cNvPr>
          <p:cNvSpPr>
            <a:spLocks noGrp="1"/>
          </p:cNvSpPr>
          <p:nvPr>
            <p:ph idx="1"/>
          </p:nvPr>
        </p:nvSpPr>
        <p:spPr/>
        <p:txBody>
          <a:bodyPr/>
          <a:lstStyle/>
          <a:p>
            <a:r>
              <a:rPr lang="en-GB" sz="2600" dirty="0">
                <a:latin typeface="+mj-lt"/>
              </a:rPr>
              <a:t>Common Law</a:t>
            </a:r>
          </a:p>
          <a:p>
            <a:r>
              <a:rPr lang="en-GB" sz="2600" dirty="0">
                <a:latin typeface="+mj-lt"/>
              </a:rPr>
              <a:t>Medical Act 1983</a:t>
            </a:r>
          </a:p>
          <a:p>
            <a:r>
              <a:rPr lang="en-GB" sz="2600" dirty="0">
                <a:latin typeface="+mj-lt"/>
              </a:rPr>
              <a:t>Data Protection Act 2018 (including GDPR)</a:t>
            </a:r>
          </a:p>
          <a:p>
            <a:r>
              <a:rPr lang="en-GB" sz="2600" dirty="0">
                <a:latin typeface="+mj-lt"/>
              </a:rPr>
              <a:t>National Health Service Act 2006</a:t>
            </a:r>
          </a:p>
          <a:p>
            <a:r>
              <a:rPr lang="en-GB" sz="2600" dirty="0">
                <a:latin typeface="+mj-lt"/>
              </a:rPr>
              <a:t>Health &amp; Social Care Act 2012</a:t>
            </a:r>
          </a:p>
          <a:p>
            <a:r>
              <a:rPr lang="en-GB" sz="2600" dirty="0">
                <a:latin typeface="+mj-lt"/>
              </a:rPr>
              <a:t>Children Act 1989</a:t>
            </a:r>
          </a:p>
          <a:p>
            <a:r>
              <a:rPr lang="en-GB" sz="2600" dirty="0">
                <a:latin typeface="+mj-lt"/>
              </a:rPr>
              <a:t>Police and Criminal Evidence Act 1984</a:t>
            </a:r>
          </a:p>
          <a:p>
            <a:endParaRPr lang="en-GB" dirty="0"/>
          </a:p>
          <a:p>
            <a:endParaRPr lang="en-GB" dirty="0"/>
          </a:p>
        </p:txBody>
      </p:sp>
    </p:spTree>
    <p:extLst>
      <p:ext uri="{BB962C8B-B14F-4D97-AF65-F5344CB8AC3E}">
        <p14:creationId xmlns:p14="http://schemas.microsoft.com/office/powerpoint/2010/main" val="3070482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790E1-453D-4CBB-9A6E-C64139A2F4D4}"/>
              </a:ext>
            </a:extLst>
          </p:cNvPr>
          <p:cNvSpPr>
            <a:spLocks noGrp="1"/>
          </p:cNvSpPr>
          <p:nvPr>
            <p:ph type="title"/>
          </p:nvPr>
        </p:nvSpPr>
        <p:spPr/>
        <p:txBody>
          <a:bodyPr/>
          <a:lstStyle/>
          <a:p>
            <a:r>
              <a:rPr lang="en-GB" dirty="0"/>
              <a:t>Confidentiality Guidelines</a:t>
            </a:r>
          </a:p>
        </p:txBody>
      </p:sp>
      <p:sp>
        <p:nvSpPr>
          <p:cNvPr id="3" name="Content Placeholder 2">
            <a:extLst>
              <a:ext uri="{FF2B5EF4-FFF2-40B4-BE49-F238E27FC236}">
                <a16:creationId xmlns:a16="http://schemas.microsoft.com/office/drawing/2014/main" id="{29039A94-DB92-4C5A-8D07-DCA509E07B8A}"/>
              </a:ext>
            </a:extLst>
          </p:cNvPr>
          <p:cNvSpPr>
            <a:spLocks noGrp="1"/>
          </p:cNvSpPr>
          <p:nvPr>
            <p:ph idx="1"/>
          </p:nvPr>
        </p:nvSpPr>
        <p:spPr/>
        <p:txBody>
          <a:bodyPr/>
          <a:lstStyle/>
          <a:p>
            <a:r>
              <a:rPr lang="en-GB" sz="2600" dirty="0">
                <a:latin typeface="+mj-lt"/>
              </a:rPr>
              <a:t>GMC Duties of a Doctor</a:t>
            </a:r>
          </a:p>
          <a:p>
            <a:r>
              <a:rPr lang="en-GB" sz="2600" dirty="0">
                <a:latin typeface="+mj-lt"/>
              </a:rPr>
              <a:t>GMC Confidentiality Guidelines</a:t>
            </a:r>
          </a:p>
          <a:p>
            <a:r>
              <a:rPr lang="en-GB" sz="2600" dirty="0">
                <a:latin typeface="+mj-lt"/>
              </a:rPr>
              <a:t>Defence Union Publications</a:t>
            </a:r>
          </a:p>
          <a:p>
            <a:endParaRPr lang="en-GB" dirty="0"/>
          </a:p>
          <a:p>
            <a:endParaRPr lang="en-GB" dirty="0"/>
          </a:p>
          <a:p>
            <a:endParaRPr lang="en-GB" dirty="0"/>
          </a:p>
        </p:txBody>
      </p:sp>
    </p:spTree>
    <p:extLst>
      <p:ext uri="{BB962C8B-B14F-4D97-AF65-F5344CB8AC3E}">
        <p14:creationId xmlns:p14="http://schemas.microsoft.com/office/powerpoint/2010/main" val="30143909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790E1-453D-4CBB-9A6E-C64139A2F4D4}"/>
              </a:ext>
            </a:extLst>
          </p:cNvPr>
          <p:cNvSpPr>
            <a:spLocks noGrp="1"/>
          </p:cNvSpPr>
          <p:nvPr>
            <p:ph type="title"/>
          </p:nvPr>
        </p:nvSpPr>
        <p:spPr/>
        <p:txBody>
          <a:bodyPr/>
          <a:lstStyle/>
          <a:p>
            <a:r>
              <a:rPr lang="en-GB" dirty="0"/>
              <a:t>Confidentiality</a:t>
            </a:r>
          </a:p>
        </p:txBody>
      </p:sp>
      <p:sp>
        <p:nvSpPr>
          <p:cNvPr id="3" name="Content Placeholder 2">
            <a:extLst>
              <a:ext uri="{FF2B5EF4-FFF2-40B4-BE49-F238E27FC236}">
                <a16:creationId xmlns:a16="http://schemas.microsoft.com/office/drawing/2014/main" id="{29039A94-DB92-4C5A-8D07-DCA509E07B8A}"/>
              </a:ext>
            </a:extLst>
          </p:cNvPr>
          <p:cNvSpPr>
            <a:spLocks noGrp="1"/>
          </p:cNvSpPr>
          <p:nvPr>
            <p:ph idx="1"/>
          </p:nvPr>
        </p:nvSpPr>
        <p:spPr/>
        <p:txBody>
          <a:bodyPr>
            <a:normAutofit/>
          </a:bodyPr>
          <a:lstStyle/>
          <a:p>
            <a:r>
              <a:rPr lang="en-GB" sz="2600" dirty="0">
                <a:latin typeface="+mj-lt"/>
              </a:rPr>
              <a:t>Legal basis in Common Law</a:t>
            </a:r>
          </a:p>
          <a:p>
            <a:pPr lvl="1"/>
            <a:r>
              <a:rPr lang="en-GB" sz="2600" dirty="0">
                <a:latin typeface="+mj-lt"/>
              </a:rPr>
              <a:t>Can disclose if;</a:t>
            </a:r>
          </a:p>
          <a:p>
            <a:pPr marL="914400" lvl="2" indent="0">
              <a:buNone/>
            </a:pPr>
            <a:r>
              <a:rPr lang="en-GB" sz="2600" dirty="0">
                <a:latin typeface="+mj-lt"/>
              </a:rPr>
              <a:t>a. the patient consents</a:t>
            </a:r>
          </a:p>
          <a:p>
            <a:pPr marL="914400" lvl="2" indent="0">
              <a:buNone/>
            </a:pPr>
            <a:r>
              <a:rPr lang="en-GB" sz="2600" dirty="0">
                <a:latin typeface="+mj-lt"/>
              </a:rPr>
              <a:t>b. it is required by law, or in response to a court order</a:t>
            </a:r>
          </a:p>
          <a:p>
            <a:pPr marL="914400" lvl="2" indent="0">
              <a:buNone/>
            </a:pPr>
            <a:r>
              <a:rPr lang="en-GB" sz="2600" dirty="0">
                <a:latin typeface="+mj-lt"/>
              </a:rPr>
              <a:t>c. it is justified in the public interest.</a:t>
            </a:r>
          </a:p>
          <a:p>
            <a:r>
              <a:rPr lang="en-GB" sz="2600" dirty="0">
                <a:latin typeface="+mj-lt"/>
              </a:rPr>
              <a:t>Disclosure must be proportionate</a:t>
            </a:r>
          </a:p>
        </p:txBody>
      </p:sp>
    </p:spTree>
    <p:extLst>
      <p:ext uri="{BB962C8B-B14F-4D97-AF65-F5344CB8AC3E}">
        <p14:creationId xmlns:p14="http://schemas.microsoft.com/office/powerpoint/2010/main" val="25486152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790E1-453D-4CBB-9A6E-C64139A2F4D4}"/>
              </a:ext>
            </a:extLst>
          </p:cNvPr>
          <p:cNvSpPr>
            <a:spLocks noGrp="1"/>
          </p:cNvSpPr>
          <p:nvPr>
            <p:ph type="title"/>
          </p:nvPr>
        </p:nvSpPr>
        <p:spPr/>
        <p:txBody>
          <a:bodyPr/>
          <a:lstStyle/>
          <a:p>
            <a:r>
              <a:rPr lang="en-GB" dirty="0"/>
              <a:t>Consent to Disclose</a:t>
            </a:r>
          </a:p>
        </p:txBody>
      </p:sp>
      <p:sp>
        <p:nvSpPr>
          <p:cNvPr id="3" name="Content Placeholder 2">
            <a:extLst>
              <a:ext uri="{FF2B5EF4-FFF2-40B4-BE49-F238E27FC236}">
                <a16:creationId xmlns:a16="http://schemas.microsoft.com/office/drawing/2014/main" id="{29039A94-DB92-4C5A-8D07-DCA509E07B8A}"/>
              </a:ext>
            </a:extLst>
          </p:cNvPr>
          <p:cNvSpPr>
            <a:spLocks noGrp="1"/>
          </p:cNvSpPr>
          <p:nvPr>
            <p:ph idx="1"/>
          </p:nvPr>
        </p:nvSpPr>
        <p:spPr/>
        <p:txBody>
          <a:bodyPr>
            <a:normAutofit/>
          </a:bodyPr>
          <a:lstStyle/>
          <a:p>
            <a:r>
              <a:rPr lang="en-GB" sz="2600" dirty="0">
                <a:latin typeface="+mj-lt"/>
              </a:rPr>
              <a:t>Must be </a:t>
            </a:r>
            <a:r>
              <a:rPr lang="en-GB" sz="2600" dirty="0" err="1">
                <a:latin typeface="+mj-lt"/>
              </a:rPr>
              <a:t>capacitous</a:t>
            </a:r>
            <a:endParaRPr lang="en-GB" sz="2600" dirty="0">
              <a:latin typeface="+mj-lt"/>
            </a:endParaRPr>
          </a:p>
          <a:p>
            <a:r>
              <a:rPr lang="en-GB" sz="2600" dirty="0">
                <a:latin typeface="+mj-lt"/>
              </a:rPr>
              <a:t>Must be informed consent</a:t>
            </a:r>
          </a:p>
          <a:p>
            <a:r>
              <a:rPr lang="en-GB" sz="2600" dirty="0">
                <a:latin typeface="+mj-lt"/>
              </a:rPr>
              <a:t>Patients who lack capacity – can disclose in best interests</a:t>
            </a:r>
          </a:p>
          <a:p>
            <a:endParaRPr lang="en-GB" sz="2600" dirty="0">
              <a:latin typeface="+mj-lt"/>
            </a:endParaRPr>
          </a:p>
          <a:p>
            <a:r>
              <a:rPr lang="en-GB" sz="2600" dirty="0">
                <a:latin typeface="+mj-lt"/>
              </a:rPr>
              <a:t>Don’t ask for consent if you </a:t>
            </a:r>
            <a:r>
              <a:rPr lang="en-GB" sz="2600" i="1" dirty="0">
                <a:latin typeface="+mj-lt"/>
              </a:rPr>
              <a:t>must</a:t>
            </a:r>
            <a:r>
              <a:rPr lang="en-GB" sz="2600" dirty="0">
                <a:latin typeface="+mj-lt"/>
              </a:rPr>
              <a:t> disclose</a:t>
            </a:r>
          </a:p>
          <a:p>
            <a:r>
              <a:rPr lang="en-GB" sz="2600" dirty="0">
                <a:latin typeface="+mj-lt"/>
              </a:rPr>
              <a:t>Inform the patient that you </a:t>
            </a:r>
            <a:r>
              <a:rPr lang="en-GB" sz="2600" i="1" dirty="0">
                <a:latin typeface="+mj-lt"/>
              </a:rPr>
              <a:t>will</a:t>
            </a:r>
            <a:r>
              <a:rPr lang="en-GB" sz="2600" dirty="0">
                <a:latin typeface="+mj-lt"/>
              </a:rPr>
              <a:t> disclose</a:t>
            </a:r>
          </a:p>
          <a:p>
            <a:pPr lvl="1"/>
            <a:r>
              <a:rPr lang="en-GB" sz="2600" dirty="0">
                <a:latin typeface="+mj-lt"/>
              </a:rPr>
              <a:t>Unless this undermines the purpose of disclosure (i.e. serious crime)</a:t>
            </a:r>
          </a:p>
          <a:p>
            <a:endParaRPr lang="en-GB" dirty="0"/>
          </a:p>
        </p:txBody>
      </p:sp>
    </p:spTree>
    <p:extLst>
      <p:ext uri="{BB962C8B-B14F-4D97-AF65-F5344CB8AC3E}">
        <p14:creationId xmlns:p14="http://schemas.microsoft.com/office/powerpoint/2010/main" val="13749836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D43163-D04C-444C-866E-52D689F6760D}"/>
              </a:ext>
            </a:extLst>
          </p:cNvPr>
          <p:cNvSpPr>
            <a:spLocks noGrp="1"/>
          </p:cNvSpPr>
          <p:nvPr>
            <p:ph type="title"/>
          </p:nvPr>
        </p:nvSpPr>
        <p:spPr/>
        <p:txBody>
          <a:bodyPr/>
          <a:lstStyle/>
          <a:p>
            <a:r>
              <a:rPr lang="en-GB" dirty="0"/>
              <a:t>Disclosure to Protect Others</a:t>
            </a:r>
          </a:p>
        </p:txBody>
      </p:sp>
      <p:sp>
        <p:nvSpPr>
          <p:cNvPr id="3" name="Content Placeholder 2">
            <a:extLst>
              <a:ext uri="{FF2B5EF4-FFF2-40B4-BE49-F238E27FC236}">
                <a16:creationId xmlns:a16="http://schemas.microsoft.com/office/drawing/2014/main" id="{E06DFBD4-4275-4F87-AEFE-A2658ECDE0A6}"/>
              </a:ext>
            </a:extLst>
          </p:cNvPr>
          <p:cNvSpPr>
            <a:spLocks noGrp="1"/>
          </p:cNvSpPr>
          <p:nvPr>
            <p:ph idx="1"/>
          </p:nvPr>
        </p:nvSpPr>
        <p:spPr/>
        <p:txBody>
          <a:bodyPr>
            <a:normAutofit/>
          </a:bodyPr>
          <a:lstStyle/>
          <a:p>
            <a:r>
              <a:rPr lang="en-GB" b="0" i="0" dirty="0">
                <a:solidFill>
                  <a:srgbClr val="4A4A4A"/>
                </a:solidFill>
                <a:effectLst/>
                <a:latin typeface="+mj-lt"/>
              </a:rPr>
              <a:t>You must disclose information if it is required by statute, or if you are ordered to do so by a judge</a:t>
            </a:r>
          </a:p>
          <a:p>
            <a:r>
              <a:rPr lang="en-GB" dirty="0">
                <a:solidFill>
                  <a:srgbClr val="4A4A4A"/>
                </a:solidFill>
                <a:latin typeface="+mj-lt"/>
              </a:rPr>
              <a:t>Child &amp; Adult Safeguarding</a:t>
            </a:r>
          </a:p>
          <a:p>
            <a:pPr lvl="1"/>
            <a:r>
              <a:rPr lang="en-GB" sz="2800" dirty="0" err="1">
                <a:solidFill>
                  <a:srgbClr val="4A4A4A"/>
                </a:solidFill>
                <a:latin typeface="+mj-lt"/>
              </a:rPr>
              <a:t>Capacitous</a:t>
            </a:r>
            <a:r>
              <a:rPr lang="en-GB" sz="2800" dirty="0">
                <a:solidFill>
                  <a:srgbClr val="4A4A4A"/>
                </a:solidFill>
                <a:latin typeface="+mj-lt"/>
              </a:rPr>
              <a:t> adults can withhold consent for information sharing</a:t>
            </a:r>
          </a:p>
          <a:p>
            <a:r>
              <a:rPr lang="en-GB" dirty="0">
                <a:solidFill>
                  <a:srgbClr val="4A4A4A"/>
                </a:solidFill>
                <a:latin typeface="+mj-lt"/>
              </a:rPr>
              <a:t>Prevent duty</a:t>
            </a:r>
          </a:p>
          <a:p>
            <a:r>
              <a:rPr lang="en-GB" dirty="0">
                <a:latin typeface="+mj-lt"/>
              </a:rPr>
              <a:t>Disclosure is likely to help in the prevention, detection or prosecution of a serious crime</a:t>
            </a:r>
          </a:p>
          <a:p>
            <a:r>
              <a:rPr lang="en-GB" dirty="0">
                <a:latin typeface="+mj-lt"/>
              </a:rPr>
              <a:t>Failure to disclose information may put someone other than the patient at risk of death or serious harm</a:t>
            </a:r>
          </a:p>
          <a:p>
            <a:endParaRPr lang="en-GB" dirty="0">
              <a:solidFill>
                <a:srgbClr val="4A4A4A"/>
              </a:solidFill>
              <a:latin typeface="+mj-lt"/>
            </a:endParaRPr>
          </a:p>
          <a:p>
            <a:endParaRPr lang="en-GB" dirty="0"/>
          </a:p>
        </p:txBody>
      </p:sp>
    </p:spTree>
    <p:extLst>
      <p:ext uri="{BB962C8B-B14F-4D97-AF65-F5344CB8AC3E}">
        <p14:creationId xmlns:p14="http://schemas.microsoft.com/office/powerpoint/2010/main" val="33234908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D43163-D04C-444C-866E-52D689F6760D}"/>
              </a:ext>
            </a:extLst>
          </p:cNvPr>
          <p:cNvSpPr>
            <a:spLocks noGrp="1"/>
          </p:cNvSpPr>
          <p:nvPr>
            <p:ph type="title"/>
          </p:nvPr>
        </p:nvSpPr>
        <p:spPr/>
        <p:txBody>
          <a:bodyPr/>
          <a:lstStyle/>
          <a:p>
            <a:r>
              <a:rPr lang="en-GB" dirty="0"/>
              <a:t>Gunshot &amp; Knife Injury</a:t>
            </a:r>
          </a:p>
        </p:txBody>
      </p:sp>
      <p:sp>
        <p:nvSpPr>
          <p:cNvPr id="3" name="Content Placeholder 2">
            <a:extLst>
              <a:ext uri="{FF2B5EF4-FFF2-40B4-BE49-F238E27FC236}">
                <a16:creationId xmlns:a16="http://schemas.microsoft.com/office/drawing/2014/main" id="{E06DFBD4-4275-4F87-AEFE-A2658ECDE0A6}"/>
              </a:ext>
            </a:extLst>
          </p:cNvPr>
          <p:cNvSpPr>
            <a:spLocks noGrp="1"/>
          </p:cNvSpPr>
          <p:nvPr>
            <p:ph idx="1"/>
          </p:nvPr>
        </p:nvSpPr>
        <p:spPr/>
        <p:txBody>
          <a:bodyPr>
            <a:normAutofit lnSpcReduction="10000"/>
          </a:bodyPr>
          <a:lstStyle/>
          <a:p>
            <a:r>
              <a:rPr lang="en-GB" sz="2600" dirty="0">
                <a:latin typeface="+mj-lt"/>
              </a:rPr>
              <a:t>All gunshot injury (including accidental for licencing purposes)</a:t>
            </a:r>
          </a:p>
          <a:p>
            <a:r>
              <a:rPr lang="en-GB" sz="2600" dirty="0">
                <a:latin typeface="+mj-lt"/>
              </a:rPr>
              <a:t>Knife injury (except where self-inflicted)</a:t>
            </a:r>
          </a:p>
          <a:p>
            <a:r>
              <a:rPr lang="en-GB" sz="2600" dirty="0">
                <a:latin typeface="+mj-lt"/>
              </a:rPr>
              <a:t>The patient can refuse to speak to the police</a:t>
            </a:r>
          </a:p>
          <a:p>
            <a:r>
              <a:rPr lang="en-GB" sz="2600" dirty="0">
                <a:latin typeface="+mj-lt"/>
              </a:rPr>
              <a:t>Consent to disclose personal information to police</a:t>
            </a:r>
          </a:p>
          <a:p>
            <a:r>
              <a:rPr lang="en-GB" sz="2600" dirty="0">
                <a:latin typeface="+mj-lt"/>
              </a:rPr>
              <a:t>Unless;</a:t>
            </a:r>
          </a:p>
          <a:p>
            <a:pPr lvl="1"/>
            <a:r>
              <a:rPr lang="en-GB" sz="2600" i="1" dirty="0">
                <a:latin typeface="+mj-lt"/>
              </a:rPr>
              <a:t>Failure to disclose information may put someone other than the patient at risk of death or serious harm (you should not usually disclose information against the wishes of an adult patient who has capacity if they are the only person at risk of harm)</a:t>
            </a:r>
          </a:p>
          <a:p>
            <a:pPr lvl="1"/>
            <a:r>
              <a:rPr lang="en-GB" sz="2600" i="1" dirty="0">
                <a:latin typeface="+mj-lt"/>
              </a:rPr>
              <a:t>Disclosure is likely to help in the prevention, detection or prosecution of a serious crime.</a:t>
            </a:r>
          </a:p>
          <a:p>
            <a:endParaRPr lang="en-GB" dirty="0"/>
          </a:p>
        </p:txBody>
      </p:sp>
    </p:spTree>
    <p:extLst>
      <p:ext uri="{BB962C8B-B14F-4D97-AF65-F5344CB8AC3E}">
        <p14:creationId xmlns:p14="http://schemas.microsoft.com/office/powerpoint/2010/main" val="22073144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20D93-6562-499A-86CB-B72D5AC0DDC3}"/>
              </a:ext>
            </a:extLst>
          </p:cNvPr>
          <p:cNvSpPr>
            <a:spLocks noGrp="1"/>
          </p:cNvSpPr>
          <p:nvPr>
            <p:ph type="title"/>
          </p:nvPr>
        </p:nvSpPr>
        <p:spPr/>
        <p:txBody>
          <a:bodyPr/>
          <a:lstStyle/>
          <a:p>
            <a:r>
              <a:rPr lang="en-GB" b="0" i="0" dirty="0">
                <a:solidFill>
                  <a:srgbClr val="0B0C0C"/>
                </a:solidFill>
                <a:effectLst/>
                <a:cs typeface="Calibri" panose="020F0502020204030204" pitchFamily="34" charset="0"/>
              </a:rPr>
              <a:t>Notifications of infectious diseases (NOIDs)</a:t>
            </a:r>
            <a:endParaRPr lang="en-GB" dirty="0">
              <a:cs typeface="Calibri" panose="020F0502020204030204" pitchFamily="34" charset="0"/>
            </a:endParaRPr>
          </a:p>
        </p:txBody>
      </p:sp>
      <p:sp>
        <p:nvSpPr>
          <p:cNvPr id="3" name="Content Placeholder 2">
            <a:extLst>
              <a:ext uri="{FF2B5EF4-FFF2-40B4-BE49-F238E27FC236}">
                <a16:creationId xmlns:a16="http://schemas.microsoft.com/office/drawing/2014/main" id="{A20BB148-5EBA-4BBB-B7A9-6B97BD080A46}"/>
              </a:ext>
            </a:extLst>
          </p:cNvPr>
          <p:cNvSpPr>
            <a:spLocks noGrp="1"/>
          </p:cNvSpPr>
          <p:nvPr>
            <p:ph idx="1"/>
          </p:nvPr>
        </p:nvSpPr>
        <p:spPr/>
        <p:txBody>
          <a:bodyPr>
            <a:normAutofit/>
          </a:bodyPr>
          <a:lstStyle/>
          <a:p>
            <a:r>
              <a:rPr lang="en-GB" sz="2600" b="0" i="0" dirty="0">
                <a:solidFill>
                  <a:srgbClr val="0B0C0C"/>
                </a:solidFill>
                <a:effectLst/>
                <a:latin typeface="+mj-lt"/>
              </a:rPr>
              <a:t>Public Health (Control of Disease) Act 1984</a:t>
            </a:r>
          </a:p>
          <a:p>
            <a:r>
              <a:rPr lang="en-GB" sz="2600" b="0" i="0" dirty="0">
                <a:solidFill>
                  <a:srgbClr val="0B0C0C"/>
                </a:solidFill>
                <a:effectLst/>
                <a:latin typeface="+mj-lt"/>
              </a:rPr>
              <a:t>Health Protection (Notification) Regulations 2010</a:t>
            </a:r>
          </a:p>
          <a:p>
            <a:r>
              <a:rPr lang="en-GB" sz="2600" dirty="0">
                <a:solidFill>
                  <a:srgbClr val="0B0C0C"/>
                </a:solidFill>
                <a:latin typeface="+mj-lt"/>
              </a:rPr>
              <a:t>Registered Medical Practitioner</a:t>
            </a:r>
          </a:p>
          <a:p>
            <a:r>
              <a:rPr lang="en-GB" sz="2600" b="0" i="0" dirty="0">
                <a:solidFill>
                  <a:srgbClr val="0B0C0C"/>
                </a:solidFill>
                <a:effectLst/>
                <a:latin typeface="+mj-lt"/>
              </a:rPr>
              <a:t>See poster</a:t>
            </a:r>
          </a:p>
          <a:p>
            <a:pPr marL="0" indent="0">
              <a:buNone/>
            </a:pPr>
            <a:endParaRPr lang="en-GB" sz="2600" dirty="0">
              <a:solidFill>
                <a:srgbClr val="0B0C0C"/>
              </a:solidFill>
              <a:latin typeface="+mj-lt"/>
            </a:endParaRPr>
          </a:p>
          <a:p>
            <a:r>
              <a:rPr lang="en-GB" sz="2600" b="0" i="0" dirty="0">
                <a:solidFill>
                  <a:srgbClr val="0B0C0C"/>
                </a:solidFill>
                <a:effectLst/>
                <a:latin typeface="+mj-lt"/>
              </a:rPr>
              <a:t>PHE East of England Health Protection Team</a:t>
            </a:r>
          </a:p>
          <a:p>
            <a:r>
              <a:rPr lang="en-GB" sz="2600" b="0" i="0" dirty="0">
                <a:solidFill>
                  <a:srgbClr val="0B0C0C"/>
                </a:solidFill>
                <a:effectLst/>
                <a:latin typeface="+mj-lt"/>
              </a:rPr>
              <a:t>https://www.gov.uk/health-protection-team</a:t>
            </a:r>
          </a:p>
        </p:txBody>
      </p:sp>
    </p:spTree>
    <p:extLst>
      <p:ext uri="{BB962C8B-B14F-4D97-AF65-F5344CB8AC3E}">
        <p14:creationId xmlns:p14="http://schemas.microsoft.com/office/powerpoint/2010/main" val="12169988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D9EDC3-5779-4F38-9CA6-C54E6A35F52C}"/>
              </a:ext>
            </a:extLst>
          </p:cNvPr>
          <p:cNvSpPr>
            <a:spLocks noGrp="1"/>
          </p:cNvSpPr>
          <p:nvPr>
            <p:ph type="title"/>
          </p:nvPr>
        </p:nvSpPr>
        <p:spPr/>
        <p:txBody>
          <a:bodyPr/>
          <a:lstStyle/>
          <a:p>
            <a:r>
              <a:rPr lang="en-GB" dirty="0"/>
              <a:t>Driving</a:t>
            </a:r>
          </a:p>
        </p:txBody>
      </p:sp>
      <p:sp>
        <p:nvSpPr>
          <p:cNvPr id="3" name="Content Placeholder 2">
            <a:extLst>
              <a:ext uri="{FF2B5EF4-FFF2-40B4-BE49-F238E27FC236}">
                <a16:creationId xmlns:a16="http://schemas.microsoft.com/office/drawing/2014/main" id="{FA7C0CEC-A648-4CD2-B238-7C5EC4735BAD}"/>
              </a:ext>
            </a:extLst>
          </p:cNvPr>
          <p:cNvSpPr>
            <a:spLocks noGrp="1"/>
          </p:cNvSpPr>
          <p:nvPr>
            <p:ph idx="1"/>
          </p:nvPr>
        </p:nvSpPr>
        <p:spPr/>
        <p:txBody>
          <a:bodyPr>
            <a:normAutofit lnSpcReduction="10000"/>
          </a:bodyPr>
          <a:lstStyle/>
          <a:p>
            <a:r>
              <a:rPr lang="en-GB" sz="2600" dirty="0">
                <a:latin typeface="+mj-lt"/>
              </a:rPr>
              <a:t>Neurological</a:t>
            </a:r>
          </a:p>
          <a:p>
            <a:pPr lvl="1"/>
            <a:r>
              <a:rPr lang="en-GB" sz="2600" dirty="0">
                <a:latin typeface="+mj-lt"/>
              </a:rPr>
              <a:t>Seizure</a:t>
            </a:r>
          </a:p>
          <a:p>
            <a:pPr lvl="1"/>
            <a:r>
              <a:rPr lang="en-GB" sz="2600" dirty="0">
                <a:latin typeface="+mj-lt"/>
              </a:rPr>
              <a:t>Syncope</a:t>
            </a:r>
          </a:p>
          <a:p>
            <a:pPr lvl="1"/>
            <a:r>
              <a:rPr lang="en-GB" sz="2600" dirty="0">
                <a:latin typeface="+mj-lt"/>
              </a:rPr>
              <a:t>Stroke &amp; TIA</a:t>
            </a:r>
          </a:p>
          <a:p>
            <a:pPr lvl="1"/>
            <a:r>
              <a:rPr lang="en-GB" sz="2600" dirty="0">
                <a:latin typeface="+mj-lt"/>
              </a:rPr>
              <a:t>Dizziness</a:t>
            </a:r>
          </a:p>
          <a:p>
            <a:r>
              <a:rPr lang="en-GB" sz="3000" dirty="0">
                <a:latin typeface="+mj-lt"/>
              </a:rPr>
              <a:t>Cardiovascular</a:t>
            </a:r>
          </a:p>
          <a:p>
            <a:pPr lvl="1"/>
            <a:r>
              <a:rPr lang="en-GB" sz="2600" dirty="0">
                <a:latin typeface="+mj-lt"/>
              </a:rPr>
              <a:t>Angina</a:t>
            </a:r>
          </a:p>
          <a:p>
            <a:pPr lvl="1"/>
            <a:r>
              <a:rPr lang="en-GB" sz="2600" dirty="0">
                <a:latin typeface="+mj-lt"/>
              </a:rPr>
              <a:t>AAA</a:t>
            </a:r>
          </a:p>
          <a:p>
            <a:pPr lvl="1"/>
            <a:r>
              <a:rPr lang="en-GB" sz="2600" dirty="0">
                <a:latin typeface="+mj-lt"/>
              </a:rPr>
              <a:t>LBBB</a:t>
            </a:r>
          </a:p>
          <a:p>
            <a:r>
              <a:rPr lang="en-GB" sz="2600" dirty="0">
                <a:latin typeface="+mj-lt"/>
              </a:rPr>
              <a:t>Must record your advice</a:t>
            </a:r>
          </a:p>
        </p:txBody>
      </p:sp>
    </p:spTree>
    <p:extLst>
      <p:ext uri="{BB962C8B-B14F-4D97-AF65-F5344CB8AC3E}">
        <p14:creationId xmlns:p14="http://schemas.microsoft.com/office/powerpoint/2010/main" val="15064753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C17286-F031-49D0-9428-86EC80B9179E}"/>
              </a:ext>
            </a:extLst>
          </p:cNvPr>
          <p:cNvSpPr>
            <a:spLocks noGrp="1"/>
          </p:cNvSpPr>
          <p:nvPr>
            <p:ph type="title"/>
          </p:nvPr>
        </p:nvSpPr>
        <p:spPr/>
        <p:txBody>
          <a:bodyPr/>
          <a:lstStyle/>
          <a:p>
            <a:r>
              <a:rPr lang="en-GB" dirty="0"/>
              <a:t>Confidentiality &amp; Death</a:t>
            </a:r>
          </a:p>
        </p:txBody>
      </p:sp>
      <p:sp>
        <p:nvSpPr>
          <p:cNvPr id="3" name="Content Placeholder 2">
            <a:extLst>
              <a:ext uri="{FF2B5EF4-FFF2-40B4-BE49-F238E27FC236}">
                <a16:creationId xmlns:a16="http://schemas.microsoft.com/office/drawing/2014/main" id="{90779AA4-BE66-4B97-A88F-457E9D97D65E}"/>
              </a:ext>
            </a:extLst>
          </p:cNvPr>
          <p:cNvSpPr>
            <a:spLocks noGrp="1"/>
          </p:cNvSpPr>
          <p:nvPr>
            <p:ph idx="1"/>
          </p:nvPr>
        </p:nvSpPr>
        <p:spPr/>
        <p:txBody>
          <a:bodyPr>
            <a:normAutofit/>
          </a:bodyPr>
          <a:lstStyle/>
          <a:p>
            <a:r>
              <a:rPr lang="en-GB" sz="2600" dirty="0">
                <a:latin typeface="+mj-lt"/>
              </a:rPr>
              <a:t>Duty of confidentiality continues</a:t>
            </a:r>
          </a:p>
          <a:p>
            <a:r>
              <a:rPr lang="en-GB" sz="2600" dirty="0">
                <a:latin typeface="+mj-lt"/>
              </a:rPr>
              <a:t>New exceptions;</a:t>
            </a:r>
          </a:p>
          <a:p>
            <a:pPr lvl="1"/>
            <a:r>
              <a:rPr lang="en-GB" sz="2600" dirty="0">
                <a:latin typeface="+mj-lt"/>
              </a:rPr>
              <a:t>Death certificates</a:t>
            </a:r>
          </a:p>
          <a:p>
            <a:pPr lvl="1"/>
            <a:r>
              <a:rPr lang="en-GB" sz="2600" dirty="0">
                <a:latin typeface="+mj-lt"/>
              </a:rPr>
              <a:t>Coroners &amp; coroners inquests</a:t>
            </a:r>
          </a:p>
          <a:p>
            <a:pPr lvl="1"/>
            <a:r>
              <a:rPr lang="en-GB" sz="2600" dirty="0">
                <a:latin typeface="+mj-lt"/>
              </a:rPr>
              <a:t>When necessary to meet the duty of candour</a:t>
            </a:r>
          </a:p>
          <a:p>
            <a:pPr lvl="1"/>
            <a:r>
              <a:rPr lang="en-GB" sz="2600" dirty="0">
                <a:latin typeface="+mj-lt"/>
              </a:rPr>
              <a:t>When someone close asks for information about the patient’s death, and you have no reason to believe the patient would have objected</a:t>
            </a:r>
          </a:p>
          <a:p>
            <a:pPr lvl="1"/>
            <a:r>
              <a:rPr lang="en-GB" sz="2600" dirty="0">
                <a:latin typeface="+mj-lt"/>
              </a:rPr>
              <a:t>Consider whether disclosing information is likely to cause distress to, or be of benefit to, the patient’s partner or family</a:t>
            </a:r>
          </a:p>
        </p:txBody>
      </p:sp>
    </p:spTree>
    <p:extLst>
      <p:ext uri="{BB962C8B-B14F-4D97-AF65-F5344CB8AC3E}">
        <p14:creationId xmlns:p14="http://schemas.microsoft.com/office/powerpoint/2010/main" val="26200272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EB38BE-0BC2-47B2-A0F0-810D226030F2}"/>
              </a:ext>
            </a:extLst>
          </p:cNvPr>
          <p:cNvSpPr>
            <a:spLocks noGrp="1"/>
          </p:cNvSpPr>
          <p:nvPr>
            <p:ph type="title"/>
          </p:nvPr>
        </p:nvSpPr>
        <p:spPr/>
        <p:txBody>
          <a:bodyPr/>
          <a:lstStyle/>
          <a:p>
            <a:r>
              <a:rPr lang="en-GB" dirty="0"/>
              <a:t>Help &amp; Advice</a:t>
            </a:r>
          </a:p>
        </p:txBody>
      </p:sp>
      <p:sp>
        <p:nvSpPr>
          <p:cNvPr id="3" name="Content Placeholder 2">
            <a:extLst>
              <a:ext uri="{FF2B5EF4-FFF2-40B4-BE49-F238E27FC236}">
                <a16:creationId xmlns:a16="http://schemas.microsoft.com/office/drawing/2014/main" id="{5E523D0D-68EB-4F07-B3EB-EDC2C6DCB324}"/>
              </a:ext>
            </a:extLst>
          </p:cNvPr>
          <p:cNvSpPr>
            <a:spLocks noGrp="1"/>
          </p:cNvSpPr>
          <p:nvPr>
            <p:ph idx="1"/>
          </p:nvPr>
        </p:nvSpPr>
        <p:spPr/>
        <p:txBody>
          <a:bodyPr>
            <a:normAutofit/>
          </a:bodyPr>
          <a:lstStyle/>
          <a:p>
            <a:r>
              <a:rPr lang="en-GB" sz="2600" dirty="0">
                <a:latin typeface="+mj-lt"/>
              </a:rPr>
              <a:t>Caldicott Guardian</a:t>
            </a:r>
          </a:p>
          <a:p>
            <a:r>
              <a:rPr lang="en-GB" sz="2600" dirty="0">
                <a:latin typeface="+mj-lt"/>
              </a:rPr>
              <a:t>Data Protection Manager</a:t>
            </a:r>
          </a:p>
          <a:p>
            <a:r>
              <a:rPr lang="en-GB" sz="2600" dirty="0">
                <a:latin typeface="+mj-lt"/>
              </a:rPr>
              <a:t>Defence Union</a:t>
            </a:r>
          </a:p>
          <a:p>
            <a:endParaRPr lang="en-GB" sz="2600" dirty="0">
              <a:latin typeface="+mj-lt"/>
            </a:endParaRPr>
          </a:p>
          <a:p>
            <a:r>
              <a:rPr lang="en-GB" sz="2600" dirty="0">
                <a:latin typeface="+mj-lt"/>
              </a:rPr>
              <a:t>Record your decision making</a:t>
            </a:r>
          </a:p>
        </p:txBody>
      </p:sp>
    </p:spTree>
    <p:extLst>
      <p:ext uri="{BB962C8B-B14F-4D97-AF65-F5344CB8AC3E}">
        <p14:creationId xmlns:p14="http://schemas.microsoft.com/office/powerpoint/2010/main" val="36087497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EB38BE-0BC2-47B2-A0F0-810D226030F2}"/>
              </a:ext>
            </a:extLst>
          </p:cNvPr>
          <p:cNvSpPr>
            <a:spLocks noGrp="1"/>
          </p:cNvSpPr>
          <p:nvPr>
            <p:ph type="title"/>
          </p:nvPr>
        </p:nvSpPr>
        <p:spPr/>
        <p:txBody>
          <a:bodyPr/>
          <a:lstStyle/>
          <a:p>
            <a:r>
              <a:rPr lang="en-GB" dirty="0"/>
              <a:t>End of Life Decisions</a:t>
            </a:r>
          </a:p>
        </p:txBody>
      </p:sp>
      <p:sp>
        <p:nvSpPr>
          <p:cNvPr id="3" name="Content Placeholder 2">
            <a:extLst>
              <a:ext uri="{FF2B5EF4-FFF2-40B4-BE49-F238E27FC236}">
                <a16:creationId xmlns:a16="http://schemas.microsoft.com/office/drawing/2014/main" id="{5E523D0D-68EB-4F07-B3EB-EDC2C6DCB324}"/>
              </a:ext>
            </a:extLst>
          </p:cNvPr>
          <p:cNvSpPr>
            <a:spLocks noGrp="1"/>
          </p:cNvSpPr>
          <p:nvPr>
            <p:ph idx="1"/>
          </p:nvPr>
        </p:nvSpPr>
        <p:spPr/>
        <p:txBody>
          <a:bodyPr>
            <a:normAutofit/>
          </a:bodyPr>
          <a:lstStyle/>
          <a:p>
            <a:r>
              <a:rPr lang="en-GB" sz="2600" dirty="0">
                <a:latin typeface="+mj-lt"/>
              </a:rPr>
              <a:t>Balance of;</a:t>
            </a:r>
          </a:p>
          <a:p>
            <a:pPr lvl="1"/>
            <a:r>
              <a:rPr lang="en-GB" sz="2600" dirty="0">
                <a:latin typeface="+mj-lt"/>
              </a:rPr>
              <a:t>Non-maleficence</a:t>
            </a:r>
          </a:p>
          <a:p>
            <a:pPr lvl="1"/>
            <a:r>
              <a:rPr lang="en-GB" sz="2600" dirty="0">
                <a:latin typeface="+mj-lt"/>
              </a:rPr>
              <a:t>Beneficence</a:t>
            </a:r>
          </a:p>
          <a:p>
            <a:pPr lvl="1"/>
            <a:r>
              <a:rPr lang="en-GB" sz="2600" dirty="0">
                <a:latin typeface="+mj-lt"/>
              </a:rPr>
              <a:t>Autonomy</a:t>
            </a:r>
          </a:p>
          <a:p>
            <a:pPr lvl="1"/>
            <a:r>
              <a:rPr lang="en-GB" sz="2600" dirty="0">
                <a:latin typeface="+mj-lt"/>
              </a:rPr>
              <a:t>Human Rights</a:t>
            </a:r>
          </a:p>
          <a:p>
            <a:r>
              <a:rPr lang="en-GB" sz="2600" dirty="0">
                <a:latin typeface="+mj-lt"/>
              </a:rPr>
              <a:t>Involve patient &amp; those close to them. Be open about uncertainty</a:t>
            </a:r>
          </a:p>
          <a:p>
            <a:r>
              <a:rPr lang="en-GB" sz="2600" dirty="0">
                <a:latin typeface="+mj-lt"/>
              </a:rPr>
              <a:t>Understand the scope &amp; limits of your role</a:t>
            </a:r>
          </a:p>
          <a:p>
            <a:r>
              <a:rPr lang="en-GB" sz="2600" dirty="0">
                <a:latin typeface="+mj-lt"/>
              </a:rPr>
              <a:t>Presumption towards prolonging life.</a:t>
            </a:r>
          </a:p>
          <a:p>
            <a:pPr lvl="1"/>
            <a:r>
              <a:rPr lang="en-GB" sz="2600" dirty="0">
                <a:latin typeface="+mj-lt"/>
              </a:rPr>
              <a:t>No absolute obligation to do so irrespective of patient views</a:t>
            </a:r>
          </a:p>
          <a:p>
            <a:pPr lvl="1"/>
            <a:endParaRPr lang="en-GB" sz="2200" dirty="0">
              <a:latin typeface="+mj-lt"/>
            </a:endParaRPr>
          </a:p>
        </p:txBody>
      </p:sp>
    </p:spTree>
    <p:extLst>
      <p:ext uri="{BB962C8B-B14F-4D97-AF65-F5344CB8AC3E}">
        <p14:creationId xmlns:p14="http://schemas.microsoft.com/office/powerpoint/2010/main" val="21900470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EB38BE-0BC2-47B2-A0F0-810D226030F2}"/>
              </a:ext>
            </a:extLst>
          </p:cNvPr>
          <p:cNvSpPr>
            <a:spLocks noGrp="1"/>
          </p:cNvSpPr>
          <p:nvPr>
            <p:ph type="title"/>
          </p:nvPr>
        </p:nvSpPr>
        <p:spPr/>
        <p:txBody>
          <a:bodyPr/>
          <a:lstStyle/>
          <a:p>
            <a:r>
              <a:rPr lang="en-GB" dirty="0"/>
              <a:t>End of Life Decisions</a:t>
            </a:r>
          </a:p>
        </p:txBody>
      </p:sp>
      <p:sp>
        <p:nvSpPr>
          <p:cNvPr id="3" name="Content Placeholder 2">
            <a:extLst>
              <a:ext uri="{FF2B5EF4-FFF2-40B4-BE49-F238E27FC236}">
                <a16:creationId xmlns:a16="http://schemas.microsoft.com/office/drawing/2014/main" id="{5E523D0D-68EB-4F07-B3EB-EDC2C6DCB324}"/>
              </a:ext>
            </a:extLst>
          </p:cNvPr>
          <p:cNvSpPr>
            <a:spLocks noGrp="1"/>
          </p:cNvSpPr>
          <p:nvPr>
            <p:ph idx="1"/>
          </p:nvPr>
        </p:nvSpPr>
        <p:spPr/>
        <p:txBody>
          <a:bodyPr>
            <a:noAutofit/>
          </a:bodyPr>
          <a:lstStyle/>
          <a:p>
            <a:r>
              <a:rPr lang="en-GB" sz="2600" dirty="0">
                <a:latin typeface="+mj-lt"/>
              </a:rPr>
              <a:t>Legally binding advanced refusals</a:t>
            </a:r>
          </a:p>
          <a:p>
            <a:pPr lvl="1"/>
            <a:r>
              <a:rPr lang="en-GB" sz="2600" dirty="0">
                <a:latin typeface="+mj-lt"/>
              </a:rPr>
              <a:t>Made by an adult, had capacity, was informed, signed, witnessed, not withdrawn, not appointed an attorney since</a:t>
            </a:r>
          </a:p>
          <a:p>
            <a:pPr lvl="1"/>
            <a:r>
              <a:rPr lang="en-GB" sz="2600" dirty="0">
                <a:latin typeface="+mj-lt"/>
              </a:rPr>
              <a:t>Not-legally binding ADs indicate patient preference and should be used to weigh-up</a:t>
            </a:r>
          </a:p>
          <a:p>
            <a:r>
              <a:rPr lang="en-GB" sz="2600" dirty="0">
                <a:latin typeface="+mj-lt"/>
              </a:rPr>
              <a:t>Requests for futile treatment (inc. advance directives)</a:t>
            </a:r>
          </a:p>
          <a:p>
            <a:pPr lvl="1"/>
            <a:r>
              <a:rPr lang="en-GB" sz="2600" dirty="0">
                <a:latin typeface="+mj-lt"/>
              </a:rPr>
              <a:t>No right to demand treatment</a:t>
            </a:r>
          </a:p>
          <a:p>
            <a:pPr lvl="1"/>
            <a:r>
              <a:rPr lang="en-GB" sz="2600" dirty="0">
                <a:latin typeface="+mj-lt"/>
              </a:rPr>
              <a:t>Give weight to patient wishes when weighing up</a:t>
            </a:r>
          </a:p>
          <a:p>
            <a:r>
              <a:rPr lang="en-GB" sz="2600" dirty="0">
                <a:latin typeface="+mj-lt"/>
              </a:rPr>
              <a:t>Nutrition &amp; hydration</a:t>
            </a:r>
          </a:p>
          <a:p>
            <a:pPr lvl="1"/>
            <a:r>
              <a:rPr lang="en-GB" sz="2600" dirty="0">
                <a:latin typeface="+mj-lt"/>
              </a:rPr>
              <a:t>Last hours or days; clinically assisted nutrition is not usually appropriate</a:t>
            </a:r>
          </a:p>
          <a:p>
            <a:pPr lvl="1"/>
            <a:r>
              <a:rPr lang="en-GB" sz="2600" dirty="0">
                <a:latin typeface="+mj-lt"/>
              </a:rPr>
              <a:t>Not last days; more significant decision, second opinion usually required</a:t>
            </a:r>
          </a:p>
        </p:txBody>
      </p:sp>
    </p:spTree>
    <p:extLst>
      <p:ext uri="{BB962C8B-B14F-4D97-AF65-F5344CB8AC3E}">
        <p14:creationId xmlns:p14="http://schemas.microsoft.com/office/powerpoint/2010/main" val="368659217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250</TotalTime>
  <Words>1664</Words>
  <Application>Microsoft Office PowerPoint</Application>
  <PresentationFormat>Widescreen</PresentationFormat>
  <Paragraphs>160</Paragraphs>
  <Slides>21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Calibri</vt:lpstr>
      <vt:lpstr>Calibri Light</vt:lpstr>
      <vt:lpstr>Office Theme</vt:lpstr>
      <vt:lpstr>Ethics &amp; Confidentiality</vt:lpstr>
      <vt:lpstr>Ethics</vt:lpstr>
      <vt:lpstr>Ethics</vt:lpstr>
      <vt:lpstr>Ethics</vt:lpstr>
      <vt:lpstr>Ethics</vt:lpstr>
      <vt:lpstr>Ethics</vt:lpstr>
      <vt:lpstr>Ethics</vt:lpstr>
      <vt:lpstr>Data Protection Act</vt:lpstr>
      <vt:lpstr>Caldicott Guardian</vt:lpstr>
      <vt:lpstr>Confidentiality Law</vt:lpstr>
      <vt:lpstr>Confidentiality Guidelines</vt:lpstr>
      <vt:lpstr>Confidentiality</vt:lpstr>
      <vt:lpstr>Consent to Disclose</vt:lpstr>
      <vt:lpstr>Disclosure to Protect Others</vt:lpstr>
      <vt:lpstr>Gunshot &amp; Knife Injury</vt:lpstr>
      <vt:lpstr>Notifications of infectious diseases (NOIDs)</vt:lpstr>
      <vt:lpstr>Driving</vt:lpstr>
      <vt:lpstr>Confidentiality &amp; Death</vt:lpstr>
      <vt:lpstr>Help &amp; Advice</vt:lpstr>
      <vt:lpstr>End of Life Decisions</vt:lpstr>
      <vt:lpstr>End of Life Decisions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Mark Tehan</dc:creator>
  <cp:lastModifiedBy>Mark Tehan</cp:lastModifiedBy>
  <cp:revision>18</cp:revision>
  <dcterms:created xsi:type="dcterms:W3CDTF">2020-10-06T16:11:52Z</dcterms:created>
  <dcterms:modified xsi:type="dcterms:W3CDTF">2020-10-06T20:22:37Z</dcterms:modified>
</cp:coreProperties>
</file>