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1D9CEF5-7CBE-4DB5-B7CB-E0930A46566B}" v="27" dt="2026-01-30T17:13:33.55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0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72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irsteen Watson" userId="138f360d7cef8d90" providerId="LiveId" clId="{325179C0-844B-4038-B27D-F437D73EA475}"/>
    <pc:docChg chg="custSel modSld">
      <pc:chgData name="Kirsteen Watson" userId="138f360d7cef8d90" providerId="LiveId" clId="{325179C0-844B-4038-B27D-F437D73EA475}" dt="2026-01-30T17:16:28.254" v="220" actId="1076"/>
      <pc:docMkLst>
        <pc:docMk/>
      </pc:docMkLst>
      <pc:sldChg chg="addSp delSp modSp mod">
        <pc:chgData name="Kirsteen Watson" userId="138f360d7cef8d90" providerId="LiveId" clId="{325179C0-844B-4038-B27D-F437D73EA475}" dt="2026-01-30T17:16:28.254" v="220" actId="1076"/>
        <pc:sldMkLst>
          <pc:docMk/>
          <pc:sldMk cId="1966995976" sldId="256"/>
        </pc:sldMkLst>
        <pc:spChg chg="add del mod">
          <ac:chgData name="Kirsteen Watson" userId="138f360d7cef8d90" providerId="LiveId" clId="{325179C0-844B-4038-B27D-F437D73EA475}" dt="2026-01-30T17:16:22.789" v="219" actId="478"/>
          <ac:spMkLst>
            <pc:docMk/>
            <pc:sldMk cId="1966995976" sldId="256"/>
            <ac:spMk id="3" creationId="{B35B54B0-C7D7-778E-CFC2-5B51CF261BB6}"/>
          </ac:spMkLst>
        </pc:spChg>
        <pc:spChg chg="del">
          <ac:chgData name="Kirsteen Watson" userId="138f360d7cef8d90" providerId="LiveId" clId="{325179C0-844B-4038-B27D-F437D73EA475}" dt="2026-01-30T17:16:20.449" v="218" actId="21"/>
          <ac:spMkLst>
            <pc:docMk/>
            <pc:sldMk cId="1966995976" sldId="256"/>
            <ac:spMk id="4" creationId="{B6FB5F56-4834-B97B-6C94-EBD244D223FD}"/>
          </ac:spMkLst>
        </pc:spChg>
        <pc:graphicFrameChg chg="mod modGraphic">
          <ac:chgData name="Kirsteen Watson" userId="138f360d7cef8d90" providerId="LiveId" clId="{325179C0-844B-4038-B27D-F437D73EA475}" dt="2026-01-30T17:16:28.254" v="220" actId="1076"/>
          <ac:graphicFrameMkLst>
            <pc:docMk/>
            <pc:sldMk cId="1966995976" sldId="256"/>
            <ac:graphicFrameMk id="5" creationId="{76EAEA47-90A3-9291-A2BB-C911F8F5BFDF}"/>
          </ac:graphicFrameMkLst>
        </pc:graphicFrame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803206-17B3-9864-61D8-A9F0F1A6B8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DFEE20-1109-8E20-AF29-72F14B64B8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D9B026-F8C2-AB68-375E-215872CCAE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EFD1E-7FBB-4C48-8DC0-B09F5B3417E8}" type="datetimeFigureOut">
              <a:rPr lang="en-GB" smtClean="0"/>
              <a:t>30/01/2026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70FE9D-4499-AB59-CEE2-CCAED17743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CFB45E-6957-1BE8-394F-0281CB1437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64EB0-B637-4F85-9E76-A55FF1F238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73692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8864FB-6257-4DA5-B59A-1F0B430498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236388-4345-D35A-3FC2-CD87C577ED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4FAD52-2BB6-B3D2-1BF6-7249836E30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EFD1E-7FBB-4C48-8DC0-B09F5B3417E8}" type="datetimeFigureOut">
              <a:rPr lang="en-GB" smtClean="0"/>
              <a:t>30/01/2026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BE8BAA-0E25-DB00-F757-9B3347E16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9B6802-94B7-3171-FB4A-ACDDCB39C0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64EB0-B637-4F85-9E76-A55FF1F238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14150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D65A6F-5923-D14C-9006-E6BCE96CB2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7DE5FE-ED90-79EF-E79A-36E4892F2E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DC6EB5-3E1F-2F89-8A3C-3C3D92F87D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EFD1E-7FBB-4C48-8DC0-B09F5B3417E8}" type="datetimeFigureOut">
              <a:rPr lang="en-GB" smtClean="0"/>
              <a:t>30/01/2026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8A3E57-D239-D949-6BBA-6F06B0919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FE3E2A-BB96-9D03-41E9-BDCEF46435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64EB0-B637-4F85-9E76-A55FF1F238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36611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B676AB-4656-76AE-9965-F1E418B399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2C344A-DE19-29AF-44DC-2C6ED649FD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C48ACE-2F64-361C-0421-AC4EF7AD6A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1C2C90-C870-6BF2-F702-F42A97945F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EFD1E-7FBB-4C48-8DC0-B09F5B3417E8}" type="datetimeFigureOut">
              <a:rPr lang="en-GB" smtClean="0"/>
              <a:t>30/01/2026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323602-E89E-2538-160A-F242021DAD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B15C7E-F49D-3C63-554B-1076923187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64EB0-B637-4F85-9E76-A55FF1F238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29605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7D3D95-C4D3-C21F-5047-DF94E15100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7062B9-9D14-726E-8EC9-108F198AD0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A9B4CD-4A79-13DD-DBC5-F22C7176B8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A8D3FAA-947C-671A-A6CC-8D4FA42B78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6A0DB42-9CF6-84A6-F180-F9D9EBB6E9F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5A72406-25F9-627D-EB80-61AAE2C54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EFD1E-7FBB-4C48-8DC0-B09F5B3417E8}" type="datetimeFigureOut">
              <a:rPr lang="en-GB" smtClean="0"/>
              <a:t>30/01/2026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17A03EB-08B6-7FE4-54FF-D37AB758F2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10BBA07-CBE4-EE51-116F-4AFBBC0AF2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64EB0-B637-4F85-9E76-A55FF1F238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88198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3998F9-D661-45A9-BA49-29C9FF2342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69B82B-D7BA-472B-E1BC-2BD373DF86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EFD1E-7FBB-4C48-8DC0-B09F5B3417E8}" type="datetimeFigureOut">
              <a:rPr lang="en-GB" smtClean="0"/>
              <a:t>30/01/2026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C37C0C8-A31B-AB91-A803-26BEBD9A19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3C6AD85-4132-BC65-A938-FE63EFE025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64EB0-B637-4F85-9E76-A55FF1F238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40516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40F7FA8-826C-C423-9A7E-267A5FD753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EFD1E-7FBB-4C48-8DC0-B09F5B3417E8}" type="datetimeFigureOut">
              <a:rPr lang="en-GB" smtClean="0"/>
              <a:t>30/01/2026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2049D0A-8614-E2B4-5B22-08EB57AD7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288819-E841-9CE7-E8FC-D7CA101E7A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64EB0-B637-4F85-9E76-A55FF1F238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41685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8AC6FB-032D-3B56-2A7D-A2B666B169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7C5A2F-375C-76FE-090E-CE595B85A7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5C80A5-F79D-8DF2-B52E-5F3BDF1E26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A3C71F-A343-D6B3-BA9E-3DA1CD9FDC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EFD1E-7FBB-4C48-8DC0-B09F5B3417E8}" type="datetimeFigureOut">
              <a:rPr lang="en-GB" smtClean="0"/>
              <a:t>30/01/2026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486AE1-0B6F-6D47-DD6D-7B09E275B6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77675A-3D5C-040B-BEF5-CAE3334DF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64EB0-B637-4F85-9E76-A55FF1F238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21158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4E23F3-C1C2-7A56-A59C-1339F75F38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434749B-ED20-306E-82EF-5F39BEF16DD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325726-45AB-6AEC-67CF-88C28DB138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557B97-D5C2-50B4-A3AF-13139FCA54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EFD1E-7FBB-4C48-8DC0-B09F5B3417E8}" type="datetimeFigureOut">
              <a:rPr lang="en-GB" smtClean="0"/>
              <a:t>30/01/2026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0F1D62-E80E-35EF-C28D-F7DDD55CF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78140F-5BFD-6FD0-F9A3-288B2ACCB3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64EB0-B637-4F85-9E76-A55FF1F238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03446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59A50E-4CB9-2FE6-41F7-778FD31AD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D440749-9AA7-A9E5-BFE4-AD7961CAA2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152688-39AB-2C96-BDA2-A56879EAE0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EFD1E-7FBB-4C48-8DC0-B09F5B3417E8}" type="datetimeFigureOut">
              <a:rPr lang="en-GB" smtClean="0"/>
              <a:t>30/01/2026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AE4631-928A-A013-7FC0-F1184B6C4A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6A32E8-09FE-D600-C846-F2418B9CA3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64EB0-B637-4F85-9E76-A55FF1F238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43369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92A8B1C-9DA6-E953-573D-12D0AFF0D1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B9D775A-6AB6-39CD-F2F0-4FEF773F49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C2434A-15CF-CCEC-F5FD-12ACFAA4DE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EFD1E-7FBB-4C48-8DC0-B09F5B3417E8}" type="datetimeFigureOut">
              <a:rPr lang="en-GB" smtClean="0"/>
              <a:t>30/01/2026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5FC539-DB48-4B56-33B0-2D57F56FB6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836B27-B1E1-04DF-DF08-D3CA23A1B8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64EB0-B637-4F85-9E76-A55FF1F238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41424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B486E1F-9010-7AE7-FD76-83C7845860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D84551-2B1A-9A32-9380-792D925641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B5C6C9-89DE-0A5B-2C36-DF8C0FDAC3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08EFD1E-7FBB-4C48-8DC0-B09F5B3417E8}" type="datetimeFigureOut">
              <a:rPr lang="en-GB" smtClean="0"/>
              <a:t>30/01/2026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243230-F07A-5C84-E6E2-F092EBCB82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14020D-568F-3E80-73FF-AE9465CFE5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5164EB0-B637-4F85-9E76-A55FF1F238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1593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heeoe.hee.nhs.uk/out_of_programme" TargetMode="External"/><Relationship Id="rId13" Type="http://schemas.openxmlformats.org/officeDocument/2006/relationships/hyperlink" Target="https://leademployer.merseywestlancs.nhs.uk/absence-related-forms-public-health" TargetMode="External"/><Relationship Id="rId3" Type="http://schemas.openxmlformats.org/officeDocument/2006/relationships/hyperlink" Target="https://heeoe.hee.nhs.uk/sites/default/files/study_leave_application_form_aug_2025.xlsx" TargetMode="External"/><Relationship Id="rId7" Type="http://schemas.openxmlformats.org/officeDocument/2006/relationships/hyperlink" Target="https://leademployer.merseywestlancs.nhs.uk/expenses-public-health" TargetMode="External"/><Relationship Id="rId12" Type="http://schemas.openxmlformats.org/officeDocument/2006/relationships/hyperlink" Target="https://leademployer.merseywestlancs.nhs.uk/supported-return-to-training-public-health" TargetMode="External"/><Relationship Id="rId2" Type="http://schemas.openxmlformats.org/officeDocument/2006/relationships/hyperlink" Target="https://heeoe.hee.nhs.uk/sites/default/files/eoe_phtp_study_leave_policy_jan_2025.pdf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leademployer.merseywestlancs.nhs.uk/online-forms" TargetMode="External"/><Relationship Id="rId11" Type="http://schemas.openxmlformats.org/officeDocument/2006/relationships/hyperlink" Target="https://leademployer.merseywestlancs.nhs.uk/media/Policies%20and%20Forms/New%20Parent%20Support%20Leave%20and%20Pay%20Policy.pdf" TargetMode="External"/><Relationship Id="rId5" Type="http://schemas.openxmlformats.org/officeDocument/2006/relationships/hyperlink" Target="https://leademployer.merseywestlancs.nhs.uk/expenses-1" TargetMode="External"/><Relationship Id="rId10" Type="http://schemas.openxmlformats.org/officeDocument/2006/relationships/hyperlink" Target="https://heeoe.hee.nhs.uk/Relocation" TargetMode="External"/><Relationship Id="rId4" Type="http://schemas.openxmlformats.org/officeDocument/2006/relationships/hyperlink" Target="https://leademployer.merseywestlancs.nhs.uk/online-policies?policy=2" TargetMode="External"/><Relationship Id="rId9" Type="http://schemas.openxmlformats.org/officeDocument/2006/relationships/hyperlink" Target="https://heeoe.hee.nhs.uk/less_than_full_time_traini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76EAEA47-90A3-9291-A2BB-C911F8F5BF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2257546"/>
              </p:ext>
            </p:extLst>
          </p:nvPr>
        </p:nvGraphicFramePr>
        <p:xfrm>
          <a:off x="193995" y="578840"/>
          <a:ext cx="11804010" cy="5550183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280454">
                  <a:extLst>
                    <a:ext uri="{9D8B030D-6E8A-4147-A177-3AD203B41FA5}">
                      <a16:colId xmlns:a16="http://schemas.microsoft.com/office/drawing/2014/main" val="2299740127"/>
                    </a:ext>
                  </a:extLst>
                </a:gridCol>
                <a:gridCol w="5154951">
                  <a:extLst>
                    <a:ext uri="{9D8B030D-6E8A-4147-A177-3AD203B41FA5}">
                      <a16:colId xmlns:a16="http://schemas.microsoft.com/office/drawing/2014/main" val="3261421524"/>
                    </a:ext>
                  </a:extLst>
                </a:gridCol>
                <a:gridCol w="3483864">
                  <a:extLst>
                    <a:ext uri="{9D8B030D-6E8A-4147-A177-3AD203B41FA5}">
                      <a16:colId xmlns:a16="http://schemas.microsoft.com/office/drawing/2014/main" val="3580946579"/>
                    </a:ext>
                  </a:extLst>
                </a:gridCol>
                <a:gridCol w="1884741">
                  <a:extLst>
                    <a:ext uri="{9D8B030D-6E8A-4147-A177-3AD203B41FA5}">
                      <a16:colId xmlns:a16="http://schemas.microsoft.com/office/drawing/2014/main" val="2245645684"/>
                    </a:ext>
                  </a:extLst>
                </a:gridCol>
              </a:tblGrid>
              <a:tr h="335560"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Relevant policies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ES role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CS role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6144023"/>
                  </a:ext>
                </a:extLst>
              </a:tr>
              <a:tr h="822960">
                <a:tc>
                  <a:txBody>
                    <a:bodyPr/>
                    <a:lstStyle/>
                    <a:p>
                      <a:r>
                        <a:rPr lang="en-GB" sz="1200" dirty="0"/>
                        <a:t>Study leave expenses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en-GB" sz="1200" dirty="0"/>
                        <a:t>Study leave policy (2025) </a:t>
                      </a:r>
                      <a:r>
                        <a:rPr lang="en-GB" sz="1200" dirty="0">
                          <a:hlinkClick r:id="rId2"/>
                        </a:rPr>
                        <a:t>https://heeoe.hee.nhs.uk/sites/default/files/eoe_phtp_study_leave_policy_jan_2025.pdf</a:t>
                      </a:r>
                      <a:endParaRPr lang="en-GB" sz="1200" dirty="0"/>
                    </a:p>
                    <a:p>
                      <a:r>
                        <a:rPr lang="en-GB" sz="1200" i="1" dirty="0"/>
                        <a:t>Applications for individual requests require sign off by TPD.</a:t>
                      </a:r>
                      <a:endParaRPr lang="en-GB" sz="1200" dirty="0"/>
                    </a:p>
                    <a:p>
                      <a:endParaRPr lang="en-GB" sz="1200" dirty="0"/>
                    </a:p>
                    <a:p>
                      <a:r>
                        <a:rPr lang="en-GB" sz="1200" dirty="0">
                          <a:hlinkClick r:id="rId3"/>
                        </a:rPr>
                        <a:t>https://heeoe.hee.nhs.uk/sites/default/files/study_leave_application_form_aug_2025.xlsx</a:t>
                      </a:r>
                      <a:r>
                        <a:rPr lang="en-GB" sz="1200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Signs off expenses on study leave approval form</a:t>
                      </a:r>
                    </a:p>
                    <a:p>
                      <a:r>
                        <a:rPr lang="en-GB" sz="1200" dirty="0"/>
                        <a:t>(</a:t>
                      </a:r>
                      <a:r>
                        <a:rPr lang="en-GB" sz="1200" i="1" dirty="0" err="1"/>
                        <a:t>StR</a:t>
                      </a:r>
                      <a:r>
                        <a:rPr lang="en-GB" sz="1200" i="1" dirty="0"/>
                        <a:t> then sends to School for processing and payment min 2 weeks in advance)</a:t>
                      </a:r>
                      <a:endParaRPr lang="en-GB" sz="12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en-GB" sz="1200" dirty="0"/>
                        <a:t>Should be notified </a:t>
                      </a:r>
                      <a:r>
                        <a:rPr lang="en-GB" sz="1200" dirty="0" err="1"/>
                        <a:t>StR</a:t>
                      </a:r>
                      <a:r>
                        <a:rPr lang="en-GB" sz="1200" dirty="0"/>
                        <a:t> of absence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9416269"/>
                  </a:ext>
                </a:extLst>
              </a:tr>
              <a:tr h="594360">
                <a:tc>
                  <a:txBody>
                    <a:bodyPr/>
                    <a:lstStyle/>
                    <a:p>
                      <a:r>
                        <a:rPr lang="en-GB" sz="1200" dirty="0"/>
                        <a:t>Study leave time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Approval required for individual study leave 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3510936"/>
                  </a:ext>
                </a:extLst>
              </a:tr>
              <a:tr h="627497">
                <a:tc>
                  <a:txBody>
                    <a:bodyPr/>
                    <a:lstStyle/>
                    <a:p>
                      <a:r>
                        <a:rPr lang="en-GB" sz="1200" dirty="0"/>
                        <a:t>Annual leave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hlinkClick r:id="rId4"/>
                        </a:rPr>
                        <a:t>https://leademployer.merseywestlancs.nhs.uk/online-policies?policy=2</a:t>
                      </a:r>
                      <a:r>
                        <a:rPr lang="en-GB" sz="1200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Monitors A/L record to ensure plans to appropriately take leave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Agree when suitable to take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1711961"/>
                  </a:ext>
                </a:extLst>
              </a:tr>
              <a:tr h="515809">
                <a:tc>
                  <a:txBody>
                    <a:bodyPr/>
                    <a:lstStyle/>
                    <a:p>
                      <a:r>
                        <a:rPr lang="en-GB" sz="1200" dirty="0"/>
                        <a:t>Excess travel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i="0" dirty="0">
                          <a:hlinkClick r:id="rId5"/>
                        </a:rPr>
                        <a:t>https://leademployer.merseywestlancs.nhs.uk/expenses-1</a:t>
                      </a:r>
                      <a:r>
                        <a:rPr lang="en-GB" sz="1200" i="0" dirty="0"/>
                        <a:t> </a:t>
                      </a:r>
                    </a:p>
                    <a:p>
                      <a:r>
                        <a:rPr lang="en-GB" sz="1200" i="1" dirty="0"/>
                        <a:t>At the nationally agreed reserve rate when a journey from home to place of work exceeds 17 miles each way</a:t>
                      </a:r>
                    </a:p>
                    <a:p>
                      <a:r>
                        <a:rPr lang="en-GB" sz="1200" i="1" dirty="0"/>
                        <a:t>(* if relocation expenses have not been claimed)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/>
                        <a:t>Sign off excess travel using EASY Expenses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>
                          <a:hlinkClick r:id="rId6"/>
                        </a:rPr>
                        <a:t>Approval form for new approvers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8982083"/>
                  </a:ext>
                </a:extLst>
              </a:tr>
              <a:tr h="70092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/>
                        <a:t>Business travel &amp; expenses</a:t>
                      </a:r>
                    </a:p>
                    <a:p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hlinkClick r:id="rId7"/>
                        </a:rPr>
                        <a:t>https://leademployer.merseywestlancs.nhs.uk/expenses-public-health</a:t>
                      </a:r>
                      <a:r>
                        <a:rPr lang="en-GB" sz="1200" dirty="0"/>
                        <a:t> </a:t>
                      </a:r>
                    </a:p>
                    <a:p>
                      <a:r>
                        <a:rPr lang="en-GB" sz="1200" i="1" dirty="0"/>
                        <a:t>Travel on behalf of placement if further than 17 miles from home or from placement to different location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Sign off business expenses using EASY Expenses </a:t>
                      </a:r>
                      <a:r>
                        <a:rPr lang="en-GB" sz="1200" dirty="0">
                          <a:hlinkClick r:id="rId6"/>
                        </a:rPr>
                        <a:t>Approval form for new approvers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Discusses and approves need for business travel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5058873"/>
                  </a:ext>
                </a:extLst>
              </a:tr>
              <a:tr h="700926">
                <a:tc>
                  <a:txBody>
                    <a:bodyPr/>
                    <a:lstStyle/>
                    <a:p>
                      <a:r>
                        <a:rPr lang="en-GB" sz="1200" dirty="0"/>
                        <a:t>Deanery policies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8"/>
                        </a:rPr>
                        <a:t>Out of programme policy (OOP)</a:t>
                      </a:r>
                      <a:endParaRPr lang="en-GB" sz="12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9"/>
                        </a:rPr>
                        <a:t>Less than full time training (LTFT)</a:t>
                      </a:r>
                      <a:endParaRPr lang="en-GB" sz="12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10"/>
                        </a:rPr>
                        <a:t>Removals or relocation</a:t>
                      </a:r>
                      <a:endParaRPr lang="en-GB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11"/>
                        </a:rPr>
                        <a:t>Parental leave</a:t>
                      </a:r>
                      <a:endParaRPr lang="en-GB" sz="12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GB" sz="1200" dirty="0"/>
                        <a:t>ES discussion and final sign-off by TPD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GB" sz="1200" dirty="0"/>
                        <a:t>Signpost </a:t>
                      </a:r>
                      <a:r>
                        <a:rPr lang="en-GB" sz="1200" dirty="0" err="1"/>
                        <a:t>StRs</a:t>
                      </a:r>
                      <a:r>
                        <a:rPr lang="en-GB" sz="1200" dirty="0"/>
                        <a:t> to </a:t>
                      </a:r>
                      <a:r>
                        <a:rPr lang="en-GB" sz="1200" dirty="0" err="1">
                          <a:hlinkClick r:id="rId12"/>
                        </a:rPr>
                        <a:t>SuppoRTT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Should discuss LTFT working pattern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0385311"/>
                  </a:ext>
                </a:extLst>
              </a:tr>
              <a:tr h="700926">
                <a:tc>
                  <a:txBody>
                    <a:bodyPr/>
                    <a:lstStyle/>
                    <a:p>
                      <a:r>
                        <a:rPr lang="en-GB" sz="1200" dirty="0"/>
                        <a:t>Sick leave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13"/>
                        </a:rPr>
                        <a:t>https://leademployer.merseywestlancs.nhs.uk/absence-related-forms-public-health</a:t>
                      </a:r>
                      <a:endParaRPr lang="en-GB" sz="12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dirty="0"/>
                        <a:t>(</a:t>
                      </a:r>
                      <a:r>
                        <a:rPr lang="en-GB" sz="1200" dirty="0" err="1"/>
                        <a:t>StRs</a:t>
                      </a:r>
                      <a:r>
                        <a:rPr lang="en-GB" sz="1200" dirty="0"/>
                        <a:t> also </a:t>
                      </a:r>
                      <a:r>
                        <a:rPr lang="en-GB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self certify for absences lasting 7 calendar days or less) </a:t>
                      </a:r>
                    </a:p>
                    <a:p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Return-to-work meeting &amp; complete form after every instance of sickness absence – even one day (</a:t>
                      </a:r>
                      <a:r>
                        <a:rPr lang="en-GB" sz="12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StR</a:t>
                      </a:r>
                      <a:r>
                        <a:rPr lang="en-GB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should log sickness on ESR)</a:t>
                      </a:r>
                      <a:endParaRPr lang="en-GB" sz="1200" dirty="0"/>
                    </a:p>
                    <a:p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Should be notified by </a:t>
                      </a:r>
                      <a:r>
                        <a:rPr lang="en-GB" sz="1200" dirty="0" err="1"/>
                        <a:t>StR</a:t>
                      </a:r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0485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669959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</TotalTime>
  <Words>358</Words>
  <Application>Microsoft Office PowerPoint</Application>
  <PresentationFormat>Widescreen</PresentationFormat>
  <Paragraphs>42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Kirsteen Watson</dc:creator>
  <cp:lastModifiedBy>Kirsteen Watson</cp:lastModifiedBy>
  <cp:revision>2</cp:revision>
  <dcterms:created xsi:type="dcterms:W3CDTF">2026-01-22T17:10:04Z</dcterms:created>
  <dcterms:modified xsi:type="dcterms:W3CDTF">2026-01-30T17:16:29Z</dcterms:modified>
</cp:coreProperties>
</file>