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5" r:id="rId7"/>
    <p:sldId id="266" r:id="rId8"/>
    <p:sldId id="262" r:id="rId9"/>
    <p:sldId id="267" r:id="rId10"/>
    <p:sldId id="268" r:id="rId11"/>
    <p:sldId id="269" r:id="rId12"/>
    <p:sldId id="276" r:id="rId13"/>
    <p:sldId id="271" r:id="rId14"/>
    <p:sldId id="277" r:id="rId15"/>
    <p:sldId id="272" r:id="rId16"/>
    <p:sldId id="270" r:id="rId17"/>
    <p:sldId id="274" r:id="rId18"/>
    <p:sldId id="275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948C"/>
    <a:srgbClr val="FFFF97"/>
    <a:srgbClr val="FA868E"/>
    <a:srgbClr val="FFFF3B"/>
    <a:srgbClr val="C08E9D"/>
    <a:srgbClr val="FFFF7D"/>
    <a:srgbClr val="F1977B"/>
    <a:srgbClr val="ED7C59"/>
    <a:srgbClr val="87D387"/>
    <a:srgbClr val="A1B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4" autoAdjust="0"/>
    <p:restoredTop sz="90758" autoAdjust="0"/>
  </p:normalViewPr>
  <p:slideViewPr>
    <p:cSldViewPr snapToGrid="0">
      <p:cViewPr varScale="1">
        <p:scale>
          <a:sx n="60" d="100"/>
          <a:sy n="60" d="100"/>
        </p:scale>
        <p:origin x="912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F34C6-B73E-B985-F344-2ADA4CE13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338566-12A6-7099-B4C8-9D204ECFC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9BE45-D9D4-5FF2-CC1F-3445EAE0A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1ED7D-9A47-8858-84B5-6B6F8C419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44547-A214-5C3F-7D50-668D5AC5A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32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5A80-3CE7-3148-1E96-133684B10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18F99-6B30-EE4D-E232-D6C38D478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EDD31-8E31-CECB-E955-716B81E82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C32B0-ABB2-B8F5-D329-B61A915CC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BF219-75D0-0BD0-F30D-97DC1D2D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67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3283B-8565-B368-A131-7EFC68C2B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1AEE79-FFF6-25C0-8523-1BC51DF6F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678A2-7A74-0D05-00D6-6E45AF5C4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34C75-4F5E-BC21-DDCF-CA5F566BB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25A1E-98DF-A180-8F89-3EC7D8F9A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662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B737C-917E-FDB4-EE25-6FE6B6768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2A13D-A00F-8B0E-3027-35FB669BA4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0CD6DD-3EC8-EE58-FEA5-472ED3367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A41E1E-0645-8A4A-1F39-A70B4A682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D8A9B-B61D-E3DF-64ED-6400B27F0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F9F15-9C14-1C10-DFF2-1EE097F80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883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9AA83-5B43-E20C-1F5D-093FE0DA5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79B17-4228-AC72-4B90-454F17D84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D06FD5-20D8-557E-9737-1909E92D7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C063D8-37B2-7C02-3F69-0739ADB52A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4BBEA7-F5D3-29CA-CFFA-94572EAF1E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76B534-C702-76D1-2B92-096C071C7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D84F59-1936-DF4C-5179-2303746B9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1AABD6-53C0-EEB6-E746-0ADCC562A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4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5204-007D-531C-8B18-C4A941B4C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05A633-F95B-9991-5770-226A71E24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1E0F42-F83B-1A88-5A5A-871D01A7D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D57A02-4F50-FD80-3195-8AA033F89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055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91CCF5-FC37-1FCA-246A-D021A4F81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5FF8B8-D7BA-E3DF-9DFE-97A52675A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230B9-F0C2-84E2-5DE5-7BCF966A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18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B016C-777A-ADFB-C905-1398F1C69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C985A-60F7-2B23-67E5-0E2B846B6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348AC-59AA-9988-4967-A713ADC6B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07E14-90FC-9CB4-6072-A59AE3B9A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FA961-F0DC-810F-3DFA-3CD313783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A374C-E565-9DED-364F-FC48DCC3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70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5A58E-7DFC-56DB-0B01-22410709A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9F7DEA-BCB0-BD9F-4930-0824957A3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C410B-80A0-68F5-713A-99DEC3CE5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40536-E259-83E3-DE7A-0370AC32B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CC3AB-A525-D473-762C-EDD15DB12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B3A47A-70D0-5E8D-B6E6-DC8BA87A4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04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267AA-9D20-06D8-9385-0D5D6F3D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665B6D-1743-C14A-F750-C437DB6A2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D4A77-AA42-68F6-10C0-77C536CC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31B3B-09DF-00FA-C062-6F66BB76C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AC787-EB4F-709A-0AE7-BF3E53477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99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EC77E7-3463-1992-C6C3-0AB7306D9A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6FCAF4-DE27-AAE5-42A2-0351A97DB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AE49E-7BA1-3E25-9596-CE2BAEFF1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534AA-A65B-A606-38DC-7B617F250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6E4BB-440A-6D01-7F10-2673FEAD3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70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95A0E7-BB8C-D00F-5653-C68253B3E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37521-942D-760E-A836-7AB8DBA25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75432-BA1E-4256-0287-5C6CAD471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DA7DC-63A8-4DDB-84E2-36B2A5721CF5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EE68A-28F6-B493-8D45-F4EE02DF1D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C9F15-32E5-7BC3-2694-8AEAEDCC8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D9142-9E14-4AD0-B3D4-F97776D03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69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F487A75-7605-462F-10B5-4ACCECF7F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22"/>
            <a:ext cx="12192000" cy="686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6B724E-5BF3-8A93-CF1A-8A9B491F544B}"/>
              </a:ext>
            </a:extLst>
          </p:cNvPr>
          <p:cNvSpPr txBox="1"/>
          <p:nvPr/>
        </p:nvSpPr>
        <p:spPr>
          <a:xfrm>
            <a:off x="463826" y="410816"/>
            <a:ext cx="4956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Informal Roman" panose="030604020304060B0204" pitchFamily="66" charset="0"/>
                <a:ea typeface="Verdana" panose="020B0604030504040204" pitchFamily="34" charset="0"/>
              </a:rPr>
              <a:t>Celebration Day</a:t>
            </a:r>
          </a:p>
          <a:p>
            <a:r>
              <a:rPr lang="en-US" sz="2400" b="1" dirty="0">
                <a:latin typeface="Informal Roman" panose="030604020304060B0204" pitchFamily="66" charset="0"/>
                <a:ea typeface="Verdana" panose="020B0604030504040204" pitchFamily="34" charset="0"/>
              </a:rPr>
              <a:t>Trailblazer Deprivation Fellowship 2022/3</a:t>
            </a:r>
          </a:p>
          <a:p>
            <a:r>
              <a:rPr lang="en-US" sz="2400" b="1" dirty="0">
                <a:latin typeface="Informal Roman" panose="030604020304060B0204" pitchFamily="66" charset="0"/>
                <a:ea typeface="Verdana" panose="020B0604030504040204" pitchFamily="34" charset="0"/>
              </a:rPr>
              <a:t>East of England </a:t>
            </a:r>
          </a:p>
          <a:p>
            <a:r>
              <a:rPr lang="en-US" sz="2400" b="1" dirty="0">
                <a:latin typeface="Informal Roman" panose="030604020304060B0204" pitchFamily="66" charset="0"/>
                <a:ea typeface="Verdana" panose="020B0604030504040204" pitchFamily="34" charset="0"/>
              </a:rPr>
              <a:t>Kayleigh Weedon</a:t>
            </a:r>
            <a:endParaRPr lang="en-GB" sz="2400" b="1" dirty="0">
              <a:latin typeface="Informal Roman" panose="030604020304060B0204" pitchFamily="66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3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2"/>
    </mc:Choice>
    <mc:Fallback xmlns="">
      <p:transition spd="slow" advTm="26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00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952383" y="975140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416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219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57DAD17-AD97-6C56-68B0-157E467A7E8D}"/>
              </a:ext>
            </a:extLst>
          </p:cNvPr>
          <p:cNvSpPr/>
          <p:nvPr/>
        </p:nvSpPr>
        <p:spPr>
          <a:xfrm>
            <a:off x="9952384" y="4664766"/>
            <a:ext cx="1961322" cy="1099931"/>
          </a:xfrm>
          <a:prstGeom prst="rect">
            <a:avLst/>
          </a:prstGeom>
          <a:solidFill>
            <a:srgbClr val="E27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GPVTS teaching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6392FB7-AEAA-15FB-A227-CC8CF3FD058F}"/>
              </a:ext>
            </a:extLst>
          </p:cNvPr>
          <p:cNvCxnSpPr/>
          <p:nvPr/>
        </p:nvCxnSpPr>
        <p:spPr>
          <a:xfrm>
            <a:off x="10933045" y="4023042"/>
            <a:ext cx="0" cy="548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301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57DAD17-AD97-6C56-68B0-157E467A7E8D}"/>
              </a:ext>
            </a:extLst>
          </p:cNvPr>
          <p:cNvSpPr/>
          <p:nvPr/>
        </p:nvSpPr>
        <p:spPr>
          <a:xfrm>
            <a:off x="9952384" y="4664766"/>
            <a:ext cx="1961322" cy="1099931"/>
          </a:xfrm>
          <a:prstGeom prst="rect">
            <a:avLst/>
          </a:prstGeom>
          <a:solidFill>
            <a:srgbClr val="E27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GPVTS teaching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6392FB7-AEAA-15FB-A227-CC8CF3FD058F}"/>
              </a:ext>
            </a:extLst>
          </p:cNvPr>
          <p:cNvCxnSpPr/>
          <p:nvPr/>
        </p:nvCxnSpPr>
        <p:spPr>
          <a:xfrm>
            <a:off x="10933045" y="4023042"/>
            <a:ext cx="0" cy="548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DBCE6E6-26FE-00F2-82CF-5C58A05362A8}"/>
              </a:ext>
            </a:extLst>
          </p:cNvPr>
          <p:cNvSpPr/>
          <p:nvPr/>
        </p:nvSpPr>
        <p:spPr>
          <a:xfrm>
            <a:off x="742122" y="5473148"/>
            <a:ext cx="2915478" cy="993913"/>
          </a:xfrm>
          <a:prstGeom prst="rect">
            <a:avLst/>
          </a:prstGeom>
          <a:solidFill>
            <a:srgbClr val="4DBB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Prison Medicine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C779280-6965-5BDC-7F74-3F943381C8B7}"/>
              </a:ext>
            </a:extLst>
          </p:cNvPr>
          <p:cNvCxnSpPr/>
          <p:nvPr/>
        </p:nvCxnSpPr>
        <p:spPr>
          <a:xfrm flipH="1">
            <a:off x="2729948" y="3949148"/>
            <a:ext cx="1590261" cy="1311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709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57DAD17-AD97-6C56-68B0-157E467A7E8D}"/>
              </a:ext>
            </a:extLst>
          </p:cNvPr>
          <p:cNvSpPr/>
          <p:nvPr/>
        </p:nvSpPr>
        <p:spPr>
          <a:xfrm>
            <a:off x="9952384" y="4664766"/>
            <a:ext cx="1961322" cy="1099931"/>
          </a:xfrm>
          <a:prstGeom prst="rect">
            <a:avLst/>
          </a:prstGeom>
          <a:solidFill>
            <a:srgbClr val="E27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GPVTS teaching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6392FB7-AEAA-15FB-A227-CC8CF3FD058F}"/>
              </a:ext>
            </a:extLst>
          </p:cNvPr>
          <p:cNvCxnSpPr/>
          <p:nvPr/>
        </p:nvCxnSpPr>
        <p:spPr>
          <a:xfrm>
            <a:off x="10933045" y="4023042"/>
            <a:ext cx="0" cy="548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DBCE6E6-26FE-00F2-82CF-5C58A05362A8}"/>
              </a:ext>
            </a:extLst>
          </p:cNvPr>
          <p:cNvSpPr/>
          <p:nvPr/>
        </p:nvSpPr>
        <p:spPr>
          <a:xfrm>
            <a:off x="742122" y="5473148"/>
            <a:ext cx="2915478" cy="993913"/>
          </a:xfrm>
          <a:prstGeom prst="rect">
            <a:avLst/>
          </a:prstGeom>
          <a:solidFill>
            <a:srgbClr val="4DBB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Prison Medicine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C779280-6965-5BDC-7F74-3F943381C8B7}"/>
              </a:ext>
            </a:extLst>
          </p:cNvPr>
          <p:cNvCxnSpPr/>
          <p:nvPr/>
        </p:nvCxnSpPr>
        <p:spPr>
          <a:xfrm flipH="1">
            <a:off x="2729948" y="3949148"/>
            <a:ext cx="1590261" cy="1311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63E8C1-15DE-EE03-E4E1-86C92EFCA704}"/>
              </a:ext>
            </a:extLst>
          </p:cNvPr>
          <p:cNvSpPr/>
          <p:nvPr/>
        </p:nvSpPr>
        <p:spPr>
          <a:xfrm>
            <a:off x="265043" y="4023042"/>
            <a:ext cx="1928190" cy="8935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HEFT Talk</a:t>
            </a:r>
            <a:endParaRPr lang="en-GB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5457C0A-EB53-53BD-CFB1-B1E6D402A13B}"/>
              </a:ext>
            </a:extLst>
          </p:cNvPr>
          <p:cNvCxnSpPr/>
          <p:nvPr/>
        </p:nvCxnSpPr>
        <p:spPr>
          <a:xfrm flipH="1" flipV="1">
            <a:off x="1404731" y="5016955"/>
            <a:ext cx="119269" cy="3180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20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DD7BA48-05C8-537C-B1CB-2BC93B4F92B8}"/>
              </a:ext>
            </a:extLst>
          </p:cNvPr>
          <p:cNvSpPr/>
          <p:nvPr/>
        </p:nvSpPr>
        <p:spPr>
          <a:xfrm>
            <a:off x="742122" y="5473148"/>
            <a:ext cx="2915478" cy="993913"/>
          </a:xfrm>
          <a:prstGeom prst="rect">
            <a:avLst/>
          </a:prstGeom>
          <a:solidFill>
            <a:srgbClr val="4DBB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Prison Medicine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D46B2D-C550-1386-284E-939943EAA3EE}"/>
              </a:ext>
            </a:extLst>
          </p:cNvPr>
          <p:cNvCxnSpPr/>
          <p:nvPr/>
        </p:nvCxnSpPr>
        <p:spPr>
          <a:xfrm flipH="1">
            <a:off x="2862470" y="3949148"/>
            <a:ext cx="1391478" cy="1391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C66552B-A590-01DA-A4B0-857378CB6146}"/>
              </a:ext>
            </a:extLst>
          </p:cNvPr>
          <p:cNvSpPr/>
          <p:nvPr/>
        </p:nvSpPr>
        <p:spPr>
          <a:xfrm>
            <a:off x="4837044" y="5473148"/>
            <a:ext cx="2276061" cy="874643"/>
          </a:xfrm>
          <a:prstGeom prst="rect">
            <a:avLst/>
          </a:prstGeom>
          <a:solidFill>
            <a:srgbClr val="D5E8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Suffolk HOP (Health Outreach)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D96B56-5F98-0275-9D34-46FB1AEDB86F}"/>
              </a:ext>
            </a:extLst>
          </p:cNvPr>
          <p:cNvCxnSpPr/>
          <p:nvPr/>
        </p:nvCxnSpPr>
        <p:spPr>
          <a:xfrm>
            <a:off x="5963478" y="4412974"/>
            <a:ext cx="109330" cy="92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E9F6A-D58A-8593-A787-2206E2C92763}"/>
              </a:ext>
            </a:extLst>
          </p:cNvPr>
          <p:cNvSpPr/>
          <p:nvPr/>
        </p:nvSpPr>
        <p:spPr>
          <a:xfrm>
            <a:off x="9952384" y="4664766"/>
            <a:ext cx="1961322" cy="1099931"/>
          </a:xfrm>
          <a:prstGeom prst="rect">
            <a:avLst/>
          </a:prstGeom>
          <a:solidFill>
            <a:srgbClr val="E27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GPVTS teaching</a:t>
            </a:r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74BB737-A984-D643-757C-B09A176EEC34}"/>
              </a:ext>
            </a:extLst>
          </p:cNvPr>
          <p:cNvCxnSpPr/>
          <p:nvPr/>
        </p:nvCxnSpPr>
        <p:spPr>
          <a:xfrm>
            <a:off x="10933045" y="4023042"/>
            <a:ext cx="0" cy="509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95B7B-6671-C62F-7EC7-C259D0926CBC}"/>
              </a:ext>
            </a:extLst>
          </p:cNvPr>
          <p:cNvSpPr/>
          <p:nvPr/>
        </p:nvSpPr>
        <p:spPr>
          <a:xfrm>
            <a:off x="265043" y="4023042"/>
            <a:ext cx="1928190" cy="8935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HEFT Talk</a:t>
            </a:r>
            <a:endParaRPr lang="en-GB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1F970E-525B-DE7F-8E7D-0B93639AA64E}"/>
              </a:ext>
            </a:extLst>
          </p:cNvPr>
          <p:cNvCxnSpPr/>
          <p:nvPr/>
        </p:nvCxnSpPr>
        <p:spPr>
          <a:xfrm flipH="1" flipV="1">
            <a:off x="1258954" y="4996070"/>
            <a:ext cx="185533" cy="344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443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DD7BA48-05C8-537C-B1CB-2BC93B4F92B8}"/>
              </a:ext>
            </a:extLst>
          </p:cNvPr>
          <p:cNvSpPr/>
          <p:nvPr/>
        </p:nvSpPr>
        <p:spPr>
          <a:xfrm>
            <a:off x="742122" y="5473148"/>
            <a:ext cx="2915478" cy="993913"/>
          </a:xfrm>
          <a:prstGeom prst="rect">
            <a:avLst/>
          </a:prstGeom>
          <a:solidFill>
            <a:srgbClr val="4DBB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Prison Medicine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D46B2D-C550-1386-284E-939943EAA3EE}"/>
              </a:ext>
            </a:extLst>
          </p:cNvPr>
          <p:cNvCxnSpPr/>
          <p:nvPr/>
        </p:nvCxnSpPr>
        <p:spPr>
          <a:xfrm flipH="1">
            <a:off x="2862470" y="3949148"/>
            <a:ext cx="1391478" cy="1391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C66552B-A590-01DA-A4B0-857378CB6146}"/>
              </a:ext>
            </a:extLst>
          </p:cNvPr>
          <p:cNvSpPr/>
          <p:nvPr/>
        </p:nvSpPr>
        <p:spPr>
          <a:xfrm>
            <a:off x="4837044" y="5473148"/>
            <a:ext cx="2156791" cy="874643"/>
          </a:xfrm>
          <a:prstGeom prst="rect">
            <a:avLst/>
          </a:prstGeom>
          <a:solidFill>
            <a:srgbClr val="D5E8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Suffolk HOP (Health Outreach)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D96B56-5F98-0275-9D34-46FB1AEDB86F}"/>
              </a:ext>
            </a:extLst>
          </p:cNvPr>
          <p:cNvCxnSpPr/>
          <p:nvPr/>
        </p:nvCxnSpPr>
        <p:spPr>
          <a:xfrm>
            <a:off x="5963478" y="4412974"/>
            <a:ext cx="109330" cy="92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E9F6A-D58A-8593-A787-2206E2C92763}"/>
              </a:ext>
            </a:extLst>
          </p:cNvPr>
          <p:cNvSpPr/>
          <p:nvPr/>
        </p:nvSpPr>
        <p:spPr>
          <a:xfrm>
            <a:off x="9952384" y="4664766"/>
            <a:ext cx="1961322" cy="1099931"/>
          </a:xfrm>
          <a:prstGeom prst="rect">
            <a:avLst/>
          </a:prstGeom>
          <a:solidFill>
            <a:srgbClr val="E27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GPVTS teaching</a:t>
            </a:r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74BB737-A984-D643-757C-B09A176EEC34}"/>
              </a:ext>
            </a:extLst>
          </p:cNvPr>
          <p:cNvCxnSpPr/>
          <p:nvPr/>
        </p:nvCxnSpPr>
        <p:spPr>
          <a:xfrm>
            <a:off x="10933045" y="4023042"/>
            <a:ext cx="0" cy="509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95B7B-6671-C62F-7EC7-C259D0926CBC}"/>
              </a:ext>
            </a:extLst>
          </p:cNvPr>
          <p:cNvSpPr/>
          <p:nvPr/>
        </p:nvSpPr>
        <p:spPr>
          <a:xfrm>
            <a:off x="265043" y="4023042"/>
            <a:ext cx="1928190" cy="8935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HEFT Talk</a:t>
            </a:r>
            <a:endParaRPr lang="en-GB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1F970E-525B-DE7F-8E7D-0B93639AA64E}"/>
              </a:ext>
            </a:extLst>
          </p:cNvPr>
          <p:cNvCxnSpPr/>
          <p:nvPr/>
        </p:nvCxnSpPr>
        <p:spPr>
          <a:xfrm flipH="1" flipV="1">
            <a:off x="1258954" y="4996070"/>
            <a:ext cx="185533" cy="344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B4DB4B5-A0C7-7C91-298D-E54E323016CA}"/>
              </a:ext>
            </a:extLst>
          </p:cNvPr>
          <p:cNvSpPr/>
          <p:nvPr/>
        </p:nvSpPr>
        <p:spPr>
          <a:xfrm>
            <a:off x="7752522" y="4996070"/>
            <a:ext cx="1762539" cy="1616765"/>
          </a:xfrm>
          <a:prstGeom prst="rect">
            <a:avLst/>
          </a:prstGeom>
          <a:solidFill>
            <a:srgbClr val="AB8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Domestic Violence Speaker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50DB9F8-C54E-3B6D-0572-461C3135E3FA}"/>
              </a:ext>
            </a:extLst>
          </p:cNvPr>
          <p:cNvCxnSpPr/>
          <p:nvPr/>
        </p:nvCxnSpPr>
        <p:spPr>
          <a:xfrm>
            <a:off x="7752522" y="4023042"/>
            <a:ext cx="742121" cy="893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668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DD7BA48-05C8-537C-B1CB-2BC93B4F92B8}"/>
              </a:ext>
            </a:extLst>
          </p:cNvPr>
          <p:cNvSpPr/>
          <p:nvPr/>
        </p:nvSpPr>
        <p:spPr>
          <a:xfrm>
            <a:off x="742122" y="5473148"/>
            <a:ext cx="2915478" cy="993913"/>
          </a:xfrm>
          <a:prstGeom prst="rect">
            <a:avLst/>
          </a:prstGeom>
          <a:solidFill>
            <a:srgbClr val="4DBB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Prison Medicine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D46B2D-C550-1386-284E-939943EAA3EE}"/>
              </a:ext>
            </a:extLst>
          </p:cNvPr>
          <p:cNvCxnSpPr/>
          <p:nvPr/>
        </p:nvCxnSpPr>
        <p:spPr>
          <a:xfrm flipH="1">
            <a:off x="2862470" y="3949148"/>
            <a:ext cx="1391478" cy="1391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C66552B-A590-01DA-A4B0-857378CB6146}"/>
              </a:ext>
            </a:extLst>
          </p:cNvPr>
          <p:cNvSpPr/>
          <p:nvPr/>
        </p:nvSpPr>
        <p:spPr>
          <a:xfrm>
            <a:off x="4837044" y="5473148"/>
            <a:ext cx="2156791" cy="874643"/>
          </a:xfrm>
          <a:prstGeom prst="rect">
            <a:avLst/>
          </a:prstGeom>
          <a:solidFill>
            <a:srgbClr val="D5E8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Suffolk HOP (Health Outreach)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D96B56-5F98-0275-9D34-46FB1AEDB86F}"/>
              </a:ext>
            </a:extLst>
          </p:cNvPr>
          <p:cNvCxnSpPr/>
          <p:nvPr/>
        </p:nvCxnSpPr>
        <p:spPr>
          <a:xfrm>
            <a:off x="5963478" y="4412974"/>
            <a:ext cx="109330" cy="92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E9F6A-D58A-8593-A787-2206E2C92763}"/>
              </a:ext>
            </a:extLst>
          </p:cNvPr>
          <p:cNvSpPr/>
          <p:nvPr/>
        </p:nvSpPr>
        <p:spPr>
          <a:xfrm>
            <a:off x="9952384" y="4664766"/>
            <a:ext cx="1961322" cy="1099931"/>
          </a:xfrm>
          <a:prstGeom prst="rect">
            <a:avLst/>
          </a:prstGeom>
          <a:solidFill>
            <a:srgbClr val="E27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GPVTS teaching</a:t>
            </a:r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74BB737-A984-D643-757C-B09A176EEC34}"/>
              </a:ext>
            </a:extLst>
          </p:cNvPr>
          <p:cNvCxnSpPr/>
          <p:nvPr/>
        </p:nvCxnSpPr>
        <p:spPr>
          <a:xfrm>
            <a:off x="10933045" y="4023042"/>
            <a:ext cx="0" cy="509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95B7B-6671-C62F-7EC7-C259D0926CBC}"/>
              </a:ext>
            </a:extLst>
          </p:cNvPr>
          <p:cNvSpPr/>
          <p:nvPr/>
        </p:nvSpPr>
        <p:spPr>
          <a:xfrm>
            <a:off x="265043" y="4023042"/>
            <a:ext cx="1928190" cy="8935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HEFT Talk</a:t>
            </a:r>
            <a:endParaRPr lang="en-GB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1F970E-525B-DE7F-8E7D-0B93639AA64E}"/>
              </a:ext>
            </a:extLst>
          </p:cNvPr>
          <p:cNvCxnSpPr/>
          <p:nvPr/>
        </p:nvCxnSpPr>
        <p:spPr>
          <a:xfrm flipH="1" flipV="1">
            <a:off x="1258954" y="4996070"/>
            <a:ext cx="185533" cy="344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B4DB4B5-A0C7-7C91-298D-E54E323016CA}"/>
              </a:ext>
            </a:extLst>
          </p:cNvPr>
          <p:cNvSpPr/>
          <p:nvPr/>
        </p:nvSpPr>
        <p:spPr>
          <a:xfrm>
            <a:off x="7752522" y="4996070"/>
            <a:ext cx="1762539" cy="1616765"/>
          </a:xfrm>
          <a:prstGeom prst="rect">
            <a:avLst/>
          </a:prstGeom>
          <a:solidFill>
            <a:srgbClr val="AB8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Domestic Violence Speaker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50DB9F8-C54E-3B6D-0572-461C3135E3FA}"/>
              </a:ext>
            </a:extLst>
          </p:cNvPr>
          <p:cNvCxnSpPr/>
          <p:nvPr/>
        </p:nvCxnSpPr>
        <p:spPr>
          <a:xfrm>
            <a:off x="7752522" y="4023042"/>
            <a:ext cx="742121" cy="893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010924E-4147-7DE3-5CA7-E9B2ACDF7906}"/>
              </a:ext>
            </a:extLst>
          </p:cNvPr>
          <p:cNvSpPr/>
          <p:nvPr/>
        </p:nvSpPr>
        <p:spPr>
          <a:xfrm>
            <a:off x="6096000" y="331304"/>
            <a:ext cx="2557670" cy="935286"/>
          </a:xfrm>
          <a:prstGeom prst="rect">
            <a:avLst/>
          </a:prstGeom>
          <a:solidFill>
            <a:srgbClr val="A1BF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Research Role (Principle Investigator)</a:t>
            </a:r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2C85FB-6F09-92CD-813A-EE1C1676741C}"/>
              </a:ext>
            </a:extLst>
          </p:cNvPr>
          <p:cNvSpPr/>
          <p:nvPr/>
        </p:nvSpPr>
        <p:spPr>
          <a:xfrm>
            <a:off x="3657600" y="331304"/>
            <a:ext cx="2186609" cy="1149626"/>
          </a:xfrm>
          <a:prstGeom prst="rect">
            <a:avLst/>
          </a:prstGeom>
          <a:solidFill>
            <a:srgbClr val="87D3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Educational Roles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UEA 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GP Trainer</a:t>
            </a:r>
            <a:endParaRPr lang="en-GB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7BD56DD-1816-21C6-B1BB-D3F867D9C6F4}"/>
              </a:ext>
            </a:extLst>
          </p:cNvPr>
          <p:cNvCxnSpPr/>
          <p:nvPr/>
        </p:nvCxnSpPr>
        <p:spPr>
          <a:xfrm flipV="1">
            <a:off x="6626087" y="1431235"/>
            <a:ext cx="367748" cy="1054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D992685-6A3D-0328-154A-EE3A8F2441ED}"/>
              </a:ext>
            </a:extLst>
          </p:cNvPr>
          <p:cNvCxnSpPr/>
          <p:nvPr/>
        </p:nvCxnSpPr>
        <p:spPr>
          <a:xfrm flipH="1" flipV="1">
            <a:off x="4837044" y="1603513"/>
            <a:ext cx="513522" cy="858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247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DD7BA48-05C8-537C-B1CB-2BC93B4F92B8}"/>
              </a:ext>
            </a:extLst>
          </p:cNvPr>
          <p:cNvSpPr/>
          <p:nvPr/>
        </p:nvSpPr>
        <p:spPr>
          <a:xfrm>
            <a:off x="742122" y="5473148"/>
            <a:ext cx="2915478" cy="993913"/>
          </a:xfrm>
          <a:prstGeom prst="rect">
            <a:avLst/>
          </a:prstGeom>
          <a:solidFill>
            <a:srgbClr val="4DBB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Prison Medicine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D46B2D-C550-1386-284E-939943EAA3EE}"/>
              </a:ext>
            </a:extLst>
          </p:cNvPr>
          <p:cNvCxnSpPr/>
          <p:nvPr/>
        </p:nvCxnSpPr>
        <p:spPr>
          <a:xfrm flipH="1">
            <a:off x="2862470" y="3949148"/>
            <a:ext cx="1391478" cy="1391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C66552B-A590-01DA-A4B0-857378CB6146}"/>
              </a:ext>
            </a:extLst>
          </p:cNvPr>
          <p:cNvSpPr/>
          <p:nvPr/>
        </p:nvSpPr>
        <p:spPr>
          <a:xfrm>
            <a:off x="4837044" y="5473148"/>
            <a:ext cx="2156791" cy="874643"/>
          </a:xfrm>
          <a:prstGeom prst="rect">
            <a:avLst/>
          </a:prstGeom>
          <a:solidFill>
            <a:srgbClr val="D5E8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Suffolk HOP (Health Outreach)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D96B56-5F98-0275-9D34-46FB1AEDB86F}"/>
              </a:ext>
            </a:extLst>
          </p:cNvPr>
          <p:cNvCxnSpPr/>
          <p:nvPr/>
        </p:nvCxnSpPr>
        <p:spPr>
          <a:xfrm>
            <a:off x="5963478" y="4412974"/>
            <a:ext cx="109330" cy="92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E9F6A-D58A-8593-A787-2206E2C92763}"/>
              </a:ext>
            </a:extLst>
          </p:cNvPr>
          <p:cNvSpPr/>
          <p:nvPr/>
        </p:nvSpPr>
        <p:spPr>
          <a:xfrm>
            <a:off x="9952384" y="4664766"/>
            <a:ext cx="1961322" cy="1099931"/>
          </a:xfrm>
          <a:prstGeom prst="rect">
            <a:avLst/>
          </a:prstGeom>
          <a:solidFill>
            <a:srgbClr val="E27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GPVTS teaching</a:t>
            </a:r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74BB737-A984-D643-757C-B09A176EEC34}"/>
              </a:ext>
            </a:extLst>
          </p:cNvPr>
          <p:cNvCxnSpPr/>
          <p:nvPr/>
        </p:nvCxnSpPr>
        <p:spPr>
          <a:xfrm>
            <a:off x="10933045" y="4023042"/>
            <a:ext cx="0" cy="509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95B7B-6671-C62F-7EC7-C259D0926CBC}"/>
              </a:ext>
            </a:extLst>
          </p:cNvPr>
          <p:cNvSpPr/>
          <p:nvPr/>
        </p:nvSpPr>
        <p:spPr>
          <a:xfrm>
            <a:off x="265043" y="4023042"/>
            <a:ext cx="1928190" cy="8935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HEFT Talk</a:t>
            </a:r>
            <a:endParaRPr lang="en-GB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1F970E-525B-DE7F-8E7D-0B93639AA64E}"/>
              </a:ext>
            </a:extLst>
          </p:cNvPr>
          <p:cNvCxnSpPr/>
          <p:nvPr/>
        </p:nvCxnSpPr>
        <p:spPr>
          <a:xfrm flipH="1" flipV="1">
            <a:off x="1258954" y="4996070"/>
            <a:ext cx="185533" cy="344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B4DB4B5-A0C7-7C91-298D-E54E323016CA}"/>
              </a:ext>
            </a:extLst>
          </p:cNvPr>
          <p:cNvSpPr/>
          <p:nvPr/>
        </p:nvSpPr>
        <p:spPr>
          <a:xfrm>
            <a:off x="7752522" y="4996070"/>
            <a:ext cx="1762539" cy="1616765"/>
          </a:xfrm>
          <a:prstGeom prst="rect">
            <a:avLst/>
          </a:prstGeom>
          <a:solidFill>
            <a:srgbClr val="AB8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Domestic Violence Speaker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50DB9F8-C54E-3B6D-0572-461C3135E3FA}"/>
              </a:ext>
            </a:extLst>
          </p:cNvPr>
          <p:cNvCxnSpPr/>
          <p:nvPr/>
        </p:nvCxnSpPr>
        <p:spPr>
          <a:xfrm>
            <a:off x="7752522" y="4023042"/>
            <a:ext cx="742121" cy="893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010924E-4147-7DE3-5CA7-E9B2ACDF7906}"/>
              </a:ext>
            </a:extLst>
          </p:cNvPr>
          <p:cNvSpPr/>
          <p:nvPr/>
        </p:nvSpPr>
        <p:spPr>
          <a:xfrm>
            <a:off x="6096000" y="331304"/>
            <a:ext cx="2557670" cy="935286"/>
          </a:xfrm>
          <a:prstGeom prst="rect">
            <a:avLst/>
          </a:prstGeom>
          <a:solidFill>
            <a:srgbClr val="A1BF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Research Role (Principle Investigator)</a:t>
            </a:r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2C85FB-6F09-92CD-813A-EE1C1676741C}"/>
              </a:ext>
            </a:extLst>
          </p:cNvPr>
          <p:cNvSpPr/>
          <p:nvPr/>
        </p:nvSpPr>
        <p:spPr>
          <a:xfrm>
            <a:off x="3657600" y="331304"/>
            <a:ext cx="2186609" cy="1149626"/>
          </a:xfrm>
          <a:prstGeom prst="rect">
            <a:avLst/>
          </a:prstGeom>
          <a:solidFill>
            <a:srgbClr val="87D3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Educational Roles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UEA 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GP Trainer</a:t>
            </a:r>
            <a:endParaRPr lang="en-GB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7BD56DD-1816-21C6-B1BB-D3F867D9C6F4}"/>
              </a:ext>
            </a:extLst>
          </p:cNvPr>
          <p:cNvCxnSpPr/>
          <p:nvPr/>
        </p:nvCxnSpPr>
        <p:spPr>
          <a:xfrm flipV="1">
            <a:off x="6626087" y="1431235"/>
            <a:ext cx="367748" cy="1054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D992685-6A3D-0328-154A-EE3A8F2441ED}"/>
              </a:ext>
            </a:extLst>
          </p:cNvPr>
          <p:cNvCxnSpPr/>
          <p:nvPr/>
        </p:nvCxnSpPr>
        <p:spPr>
          <a:xfrm flipH="1" flipV="1">
            <a:off x="4837044" y="1603513"/>
            <a:ext cx="513522" cy="858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B41EFBE-11C3-557E-C739-B956B2CE4AB1}"/>
              </a:ext>
            </a:extLst>
          </p:cNvPr>
          <p:cNvSpPr/>
          <p:nvPr/>
        </p:nvSpPr>
        <p:spPr>
          <a:xfrm>
            <a:off x="371061" y="331304"/>
            <a:ext cx="2011018" cy="1272209"/>
          </a:xfrm>
          <a:prstGeom prst="rect">
            <a:avLst/>
          </a:prstGeom>
          <a:solidFill>
            <a:srgbClr val="F19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Coastal Medicine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FD09B6-ADD5-D01C-CBAF-0BC96B6E327E}"/>
              </a:ext>
            </a:extLst>
          </p:cNvPr>
          <p:cNvCxnSpPr/>
          <p:nvPr/>
        </p:nvCxnSpPr>
        <p:spPr>
          <a:xfrm flipH="1" flipV="1">
            <a:off x="2517913" y="1266590"/>
            <a:ext cx="1736035" cy="1582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688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stcard map of Suffolk with parts of Cambridgeshire and E… | Flickr">
            <a:extLst>
              <a:ext uri="{FF2B5EF4-FFF2-40B4-BE49-F238E27FC236}">
                <a16:creationId xmlns:a16="http://schemas.microsoft.com/office/drawing/2014/main" id="{B027F545-F329-61D3-F9EE-1EC5F5740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5"/>
            <a:ext cx="12192000" cy="705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883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5828961-A320-BF55-D010-6720C179A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22"/>
            <a:ext cx="12192000" cy="686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951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elixstowe to commemorate the Anniversary of the North Sea Floods -  Felixstowe Town Council">
            <a:extLst>
              <a:ext uri="{FF2B5EF4-FFF2-40B4-BE49-F238E27FC236}">
                <a16:creationId xmlns:a16="http://schemas.microsoft.com/office/drawing/2014/main" id="{6FD4FC1A-BE1D-BC3D-71CE-B7474171C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299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ystery over closure of seafront hotel – will it become flats? | Ipswich  Star">
            <a:extLst>
              <a:ext uri="{FF2B5EF4-FFF2-40B4-BE49-F238E27FC236}">
                <a16:creationId xmlns:a16="http://schemas.microsoft.com/office/drawing/2014/main" id="{9BB4D3C6-8B36-56A0-2ED7-EED2B7552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28625"/>
            <a:ext cx="10668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814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DD7BA48-05C8-537C-B1CB-2BC93B4F92B8}"/>
              </a:ext>
            </a:extLst>
          </p:cNvPr>
          <p:cNvSpPr/>
          <p:nvPr/>
        </p:nvSpPr>
        <p:spPr>
          <a:xfrm>
            <a:off x="742122" y="5473148"/>
            <a:ext cx="2915478" cy="993913"/>
          </a:xfrm>
          <a:prstGeom prst="rect">
            <a:avLst/>
          </a:prstGeom>
          <a:solidFill>
            <a:srgbClr val="4DBB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Prison Medicine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D46B2D-C550-1386-284E-939943EAA3EE}"/>
              </a:ext>
            </a:extLst>
          </p:cNvPr>
          <p:cNvCxnSpPr/>
          <p:nvPr/>
        </p:nvCxnSpPr>
        <p:spPr>
          <a:xfrm flipH="1">
            <a:off x="2862470" y="3949148"/>
            <a:ext cx="1391478" cy="1391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C66552B-A590-01DA-A4B0-857378CB6146}"/>
              </a:ext>
            </a:extLst>
          </p:cNvPr>
          <p:cNvSpPr/>
          <p:nvPr/>
        </p:nvSpPr>
        <p:spPr>
          <a:xfrm>
            <a:off x="4837044" y="5473148"/>
            <a:ext cx="2156791" cy="874643"/>
          </a:xfrm>
          <a:prstGeom prst="rect">
            <a:avLst/>
          </a:prstGeom>
          <a:solidFill>
            <a:srgbClr val="D5E8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Suffolk HOP (Health Outreach)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D96B56-5F98-0275-9D34-46FB1AEDB86F}"/>
              </a:ext>
            </a:extLst>
          </p:cNvPr>
          <p:cNvCxnSpPr/>
          <p:nvPr/>
        </p:nvCxnSpPr>
        <p:spPr>
          <a:xfrm>
            <a:off x="5963478" y="4412974"/>
            <a:ext cx="109330" cy="92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E9F6A-D58A-8593-A787-2206E2C92763}"/>
              </a:ext>
            </a:extLst>
          </p:cNvPr>
          <p:cNvSpPr/>
          <p:nvPr/>
        </p:nvSpPr>
        <p:spPr>
          <a:xfrm>
            <a:off x="9952384" y="4664766"/>
            <a:ext cx="1961322" cy="1099931"/>
          </a:xfrm>
          <a:prstGeom prst="rect">
            <a:avLst/>
          </a:prstGeom>
          <a:solidFill>
            <a:srgbClr val="E27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GPVTS teaching</a:t>
            </a:r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74BB737-A984-D643-757C-B09A176EEC34}"/>
              </a:ext>
            </a:extLst>
          </p:cNvPr>
          <p:cNvCxnSpPr/>
          <p:nvPr/>
        </p:nvCxnSpPr>
        <p:spPr>
          <a:xfrm>
            <a:off x="10933045" y="4023042"/>
            <a:ext cx="0" cy="509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95B7B-6671-C62F-7EC7-C259D0926CBC}"/>
              </a:ext>
            </a:extLst>
          </p:cNvPr>
          <p:cNvSpPr/>
          <p:nvPr/>
        </p:nvSpPr>
        <p:spPr>
          <a:xfrm>
            <a:off x="265043" y="4023042"/>
            <a:ext cx="1928190" cy="8935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HEFT Talk</a:t>
            </a:r>
            <a:endParaRPr lang="en-GB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1F970E-525B-DE7F-8E7D-0B93639AA64E}"/>
              </a:ext>
            </a:extLst>
          </p:cNvPr>
          <p:cNvCxnSpPr/>
          <p:nvPr/>
        </p:nvCxnSpPr>
        <p:spPr>
          <a:xfrm flipH="1" flipV="1">
            <a:off x="1258954" y="4996070"/>
            <a:ext cx="185533" cy="344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B4DB4B5-A0C7-7C91-298D-E54E323016CA}"/>
              </a:ext>
            </a:extLst>
          </p:cNvPr>
          <p:cNvSpPr/>
          <p:nvPr/>
        </p:nvSpPr>
        <p:spPr>
          <a:xfrm>
            <a:off x="7752522" y="4996070"/>
            <a:ext cx="1762539" cy="1616765"/>
          </a:xfrm>
          <a:prstGeom prst="rect">
            <a:avLst/>
          </a:prstGeom>
          <a:solidFill>
            <a:srgbClr val="AB8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Domestic Violence Speaker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50DB9F8-C54E-3B6D-0572-461C3135E3FA}"/>
              </a:ext>
            </a:extLst>
          </p:cNvPr>
          <p:cNvCxnSpPr/>
          <p:nvPr/>
        </p:nvCxnSpPr>
        <p:spPr>
          <a:xfrm>
            <a:off x="7752522" y="4023042"/>
            <a:ext cx="742121" cy="893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010924E-4147-7DE3-5CA7-E9B2ACDF7906}"/>
              </a:ext>
            </a:extLst>
          </p:cNvPr>
          <p:cNvSpPr/>
          <p:nvPr/>
        </p:nvSpPr>
        <p:spPr>
          <a:xfrm>
            <a:off x="6096000" y="331304"/>
            <a:ext cx="2557670" cy="935286"/>
          </a:xfrm>
          <a:prstGeom prst="rect">
            <a:avLst/>
          </a:prstGeom>
          <a:solidFill>
            <a:srgbClr val="A1BF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Research Role (Principle Investigator)</a:t>
            </a:r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2C85FB-6F09-92CD-813A-EE1C1676741C}"/>
              </a:ext>
            </a:extLst>
          </p:cNvPr>
          <p:cNvSpPr/>
          <p:nvPr/>
        </p:nvSpPr>
        <p:spPr>
          <a:xfrm>
            <a:off x="3657600" y="331304"/>
            <a:ext cx="2186609" cy="1149626"/>
          </a:xfrm>
          <a:prstGeom prst="rect">
            <a:avLst/>
          </a:prstGeom>
          <a:solidFill>
            <a:srgbClr val="87D3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Educational Roles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UEA 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GP Trainer</a:t>
            </a:r>
            <a:endParaRPr lang="en-GB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7BD56DD-1816-21C6-B1BB-D3F867D9C6F4}"/>
              </a:ext>
            </a:extLst>
          </p:cNvPr>
          <p:cNvCxnSpPr/>
          <p:nvPr/>
        </p:nvCxnSpPr>
        <p:spPr>
          <a:xfrm flipV="1">
            <a:off x="6626087" y="1431235"/>
            <a:ext cx="367748" cy="1054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D992685-6A3D-0328-154A-EE3A8F2441ED}"/>
              </a:ext>
            </a:extLst>
          </p:cNvPr>
          <p:cNvCxnSpPr/>
          <p:nvPr/>
        </p:nvCxnSpPr>
        <p:spPr>
          <a:xfrm flipH="1" flipV="1">
            <a:off x="4837044" y="1603513"/>
            <a:ext cx="513522" cy="858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B41EFBE-11C3-557E-C739-B956B2CE4AB1}"/>
              </a:ext>
            </a:extLst>
          </p:cNvPr>
          <p:cNvSpPr/>
          <p:nvPr/>
        </p:nvSpPr>
        <p:spPr>
          <a:xfrm>
            <a:off x="371061" y="331304"/>
            <a:ext cx="2011018" cy="1272209"/>
          </a:xfrm>
          <a:prstGeom prst="rect">
            <a:avLst/>
          </a:prstGeom>
          <a:solidFill>
            <a:srgbClr val="F19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Coastal Medicine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FD09B6-ADD5-D01C-CBAF-0BC96B6E327E}"/>
              </a:ext>
            </a:extLst>
          </p:cNvPr>
          <p:cNvCxnSpPr/>
          <p:nvPr/>
        </p:nvCxnSpPr>
        <p:spPr>
          <a:xfrm flipH="1" flipV="1">
            <a:off x="2517913" y="1266590"/>
            <a:ext cx="1736035" cy="1582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1A37594-D757-3CEF-F89D-D6AF24CE3BCC}"/>
              </a:ext>
            </a:extLst>
          </p:cNvPr>
          <p:cNvSpPr/>
          <p:nvPr/>
        </p:nvSpPr>
        <p:spPr>
          <a:xfrm>
            <a:off x="265043" y="2160104"/>
            <a:ext cx="2531166" cy="689113"/>
          </a:xfrm>
          <a:prstGeom prst="rect">
            <a:avLst/>
          </a:prstGeom>
          <a:solidFill>
            <a:srgbClr val="FFFF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Dublin Conference</a:t>
            </a:r>
            <a:endParaRPr lang="en-GB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784BB9F-F99E-F385-47D1-FC366F04A716}"/>
              </a:ext>
            </a:extLst>
          </p:cNvPr>
          <p:cNvCxnSpPr/>
          <p:nvPr/>
        </p:nvCxnSpPr>
        <p:spPr>
          <a:xfrm flipH="1" flipV="1">
            <a:off x="2932043" y="2637183"/>
            <a:ext cx="1139687" cy="516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143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DD7BA48-05C8-537C-B1CB-2BC93B4F92B8}"/>
              </a:ext>
            </a:extLst>
          </p:cNvPr>
          <p:cNvSpPr/>
          <p:nvPr/>
        </p:nvSpPr>
        <p:spPr>
          <a:xfrm>
            <a:off x="742122" y="5473148"/>
            <a:ext cx="2915478" cy="993913"/>
          </a:xfrm>
          <a:prstGeom prst="rect">
            <a:avLst/>
          </a:prstGeom>
          <a:solidFill>
            <a:srgbClr val="4DBB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Prison Medicine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D46B2D-C550-1386-284E-939943EAA3EE}"/>
              </a:ext>
            </a:extLst>
          </p:cNvPr>
          <p:cNvCxnSpPr/>
          <p:nvPr/>
        </p:nvCxnSpPr>
        <p:spPr>
          <a:xfrm flipH="1">
            <a:off x="2862470" y="3949148"/>
            <a:ext cx="1391478" cy="1391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C66552B-A590-01DA-A4B0-857378CB6146}"/>
              </a:ext>
            </a:extLst>
          </p:cNvPr>
          <p:cNvSpPr/>
          <p:nvPr/>
        </p:nvSpPr>
        <p:spPr>
          <a:xfrm>
            <a:off x="4837044" y="5473148"/>
            <a:ext cx="2156791" cy="874643"/>
          </a:xfrm>
          <a:prstGeom prst="rect">
            <a:avLst/>
          </a:prstGeom>
          <a:solidFill>
            <a:srgbClr val="D5E8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Suffolk HOP (Health Outreach)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D96B56-5F98-0275-9D34-46FB1AEDB86F}"/>
              </a:ext>
            </a:extLst>
          </p:cNvPr>
          <p:cNvCxnSpPr/>
          <p:nvPr/>
        </p:nvCxnSpPr>
        <p:spPr>
          <a:xfrm>
            <a:off x="5963478" y="4412974"/>
            <a:ext cx="109330" cy="92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E9F6A-D58A-8593-A787-2206E2C92763}"/>
              </a:ext>
            </a:extLst>
          </p:cNvPr>
          <p:cNvSpPr/>
          <p:nvPr/>
        </p:nvSpPr>
        <p:spPr>
          <a:xfrm>
            <a:off x="9952384" y="4664766"/>
            <a:ext cx="1961322" cy="1099931"/>
          </a:xfrm>
          <a:prstGeom prst="rect">
            <a:avLst/>
          </a:prstGeom>
          <a:solidFill>
            <a:srgbClr val="E27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GPVTS teaching</a:t>
            </a:r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74BB737-A984-D643-757C-B09A176EEC34}"/>
              </a:ext>
            </a:extLst>
          </p:cNvPr>
          <p:cNvCxnSpPr/>
          <p:nvPr/>
        </p:nvCxnSpPr>
        <p:spPr>
          <a:xfrm>
            <a:off x="10933045" y="4023042"/>
            <a:ext cx="0" cy="509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95B7B-6671-C62F-7EC7-C259D0926CBC}"/>
              </a:ext>
            </a:extLst>
          </p:cNvPr>
          <p:cNvSpPr/>
          <p:nvPr/>
        </p:nvSpPr>
        <p:spPr>
          <a:xfrm>
            <a:off x="265043" y="4023042"/>
            <a:ext cx="1928190" cy="8935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HEFT Talk</a:t>
            </a:r>
            <a:endParaRPr lang="en-GB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1F970E-525B-DE7F-8E7D-0B93639AA64E}"/>
              </a:ext>
            </a:extLst>
          </p:cNvPr>
          <p:cNvCxnSpPr/>
          <p:nvPr/>
        </p:nvCxnSpPr>
        <p:spPr>
          <a:xfrm flipH="1" flipV="1">
            <a:off x="1258954" y="4996070"/>
            <a:ext cx="185533" cy="344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B4DB4B5-A0C7-7C91-298D-E54E323016CA}"/>
              </a:ext>
            </a:extLst>
          </p:cNvPr>
          <p:cNvSpPr/>
          <p:nvPr/>
        </p:nvSpPr>
        <p:spPr>
          <a:xfrm>
            <a:off x="7752522" y="4996070"/>
            <a:ext cx="1762539" cy="1616765"/>
          </a:xfrm>
          <a:prstGeom prst="rect">
            <a:avLst/>
          </a:prstGeom>
          <a:solidFill>
            <a:srgbClr val="AB8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Domestic Violence Speaker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50DB9F8-C54E-3B6D-0572-461C3135E3FA}"/>
              </a:ext>
            </a:extLst>
          </p:cNvPr>
          <p:cNvCxnSpPr/>
          <p:nvPr/>
        </p:nvCxnSpPr>
        <p:spPr>
          <a:xfrm>
            <a:off x="7752522" y="4023042"/>
            <a:ext cx="742121" cy="893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010924E-4147-7DE3-5CA7-E9B2ACDF7906}"/>
              </a:ext>
            </a:extLst>
          </p:cNvPr>
          <p:cNvSpPr/>
          <p:nvPr/>
        </p:nvSpPr>
        <p:spPr>
          <a:xfrm>
            <a:off x="6096000" y="331304"/>
            <a:ext cx="2557670" cy="935286"/>
          </a:xfrm>
          <a:prstGeom prst="rect">
            <a:avLst/>
          </a:prstGeom>
          <a:solidFill>
            <a:srgbClr val="A1BF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Research Role (Principle Investigator)</a:t>
            </a:r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2C85FB-6F09-92CD-813A-EE1C1676741C}"/>
              </a:ext>
            </a:extLst>
          </p:cNvPr>
          <p:cNvSpPr/>
          <p:nvPr/>
        </p:nvSpPr>
        <p:spPr>
          <a:xfrm>
            <a:off x="3657600" y="331304"/>
            <a:ext cx="2186609" cy="1149626"/>
          </a:xfrm>
          <a:prstGeom prst="rect">
            <a:avLst/>
          </a:prstGeom>
          <a:solidFill>
            <a:srgbClr val="87D3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Educational Roles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UEA 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GP Trainer</a:t>
            </a:r>
            <a:endParaRPr lang="en-GB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7BD56DD-1816-21C6-B1BB-D3F867D9C6F4}"/>
              </a:ext>
            </a:extLst>
          </p:cNvPr>
          <p:cNvCxnSpPr/>
          <p:nvPr/>
        </p:nvCxnSpPr>
        <p:spPr>
          <a:xfrm flipV="1">
            <a:off x="6626087" y="1431235"/>
            <a:ext cx="367748" cy="1054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D992685-6A3D-0328-154A-EE3A8F2441ED}"/>
              </a:ext>
            </a:extLst>
          </p:cNvPr>
          <p:cNvCxnSpPr/>
          <p:nvPr/>
        </p:nvCxnSpPr>
        <p:spPr>
          <a:xfrm flipH="1" flipV="1">
            <a:off x="4837044" y="1603513"/>
            <a:ext cx="513522" cy="858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B41EFBE-11C3-557E-C739-B956B2CE4AB1}"/>
              </a:ext>
            </a:extLst>
          </p:cNvPr>
          <p:cNvSpPr/>
          <p:nvPr/>
        </p:nvSpPr>
        <p:spPr>
          <a:xfrm>
            <a:off x="371061" y="331304"/>
            <a:ext cx="2011018" cy="1272209"/>
          </a:xfrm>
          <a:prstGeom prst="rect">
            <a:avLst/>
          </a:prstGeom>
          <a:solidFill>
            <a:srgbClr val="F19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Coastal Medicine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FD09B6-ADD5-D01C-CBAF-0BC96B6E327E}"/>
              </a:ext>
            </a:extLst>
          </p:cNvPr>
          <p:cNvCxnSpPr/>
          <p:nvPr/>
        </p:nvCxnSpPr>
        <p:spPr>
          <a:xfrm flipH="1" flipV="1">
            <a:off x="2517913" y="1266590"/>
            <a:ext cx="1736035" cy="1582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1A37594-D757-3CEF-F89D-D6AF24CE3BCC}"/>
              </a:ext>
            </a:extLst>
          </p:cNvPr>
          <p:cNvSpPr/>
          <p:nvPr/>
        </p:nvSpPr>
        <p:spPr>
          <a:xfrm>
            <a:off x="265043" y="2160104"/>
            <a:ext cx="2531166" cy="689113"/>
          </a:xfrm>
          <a:prstGeom prst="rect">
            <a:avLst/>
          </a:prstGeom>
          <a:solidFill>
            <a:srgbClr val="FFFF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Dublin Conference</a:t>
            </a:r>
            <a:endParaRPr lang="en-GB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784BB9F-F99E-F385-47D1-FC366F04A716}"/>
              </a:ext>
            </a:extLst>
          </p:cNvPr>
          <p:cNvCxnSpPr/>
          <p:nvPr/>
        </p:nvCxnSpPr>
        <p:spPr>
          <a:xfrm flipH="1" flipV="1">
            <a:off x="2932043" y="2637183"/>
            <a:ext cx="1139687" cy="516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2BAD0FC-47B2-E34E-6497-DC1CDBC37018}"/>
              </a:ext>
            </a:extLst>
          </p:cNvPr>
          <p:cNvSpPr/>
          <p:nvPr/>
        </p:nvSpPr>
        <p:spPr>
          <a:xfrm>
            <a:off x="530087" y="3074504"/>
            <a:ext cx="2332382" cy="715618"/>
          </a:xfrm>
          <a:prstGeom prst="rect">
            <a:avLst/>
          </a:prstGeom>
          <a:solidFill>
            <a:srgbClr val="C08E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Support Network</a:t>
            </a:r>
            <a:endParaRPr lang="en-GB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CE56652-2B6A-F0CA-B63D-406F0FE0C66D}"/>
              </a:ext>
            </a:extLst>
          </p:cNvPr>
          <p:cNvCxnSpPr/>
          <p:nvPr/>
        </p:nvCxnSpPr>
        <p:spPr>
          <a:xfrm flipH="1">
            <a:off x="3117574" y="3422877"/>
            <a:ext cx="831574" cy="102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536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350B20E-64DE-5DCC-BB90-E8391D2BE9EF}"/>
              </a:ext>
            </a:extLst>
          </p:cNvPr>
          <p:cNvSpPr/>
          <p:nvPr/>
        </p:nvSpPr>
        <p:spPr>
          <a:xfrm>
            <a:off x="4075043" y="2461591"/>
            <a:ext cx="3995531" cy="1898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C3C9E-E1EF-382D-7E34-4A742168720A}"/>
              </a:ext>
            </a:extLst>
          </p:cNvPr>
          <p:cNvSpPr txBox="1"/>
          <p:nvPr/>
        </p:nvSpPr>
        <p:spPr>
          <a:xfrm>
            <a:off x="4969565" y="2822713"/>
            <a:ext cx="225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Trailblazer Fellowship 2022/23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285186-C934-6183-B634-58482F04B4C2}"/>
              </a:ext>
            </a:extLst>
          </p:cNvPr>
          <p:cNvSpPr/>
          <p:nvPr/>
        </p:nvSpPr>
        <p:spPr>
          <a:xfrm>
            <a:off x="9515061" y="768626"/>
            <a:ext cx="2279374" cy="1099931"/>
          </a:xfrm>
          <a:prstGeom prst="rect">
            <a:avLst/>
          </a:prstGeom>
          <a:solidFill>
            <a:srgbClr val="F46C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2DF291-C999-9220-7979-E29762DBC13D}"/>
              </a:ext>
            </a:extLst>
          </p:cNvPr>
          <p:cNvSpPr txBox="1"/>
          <p:nvPr/>
        </p:nvSpPr>
        <p:spPr>
          <a:xfrm>
            <a:off x="9674087" y="964648"/>
            <a:ext cx="196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Deep End </a:t>
            </a:r>
            <a:r>
              <a:rPr lang="en-US" sz="2000" dirty="0" err="1">
                <a:solidFill>
                  <a:schemeClr val="bg1"/>
                </a:solidFill>
              </a:rPr>
              <a:t>EoE</a:t>
            </a:r>
            <a:r>
              <a:rPr lang="en-US" sz="2000" dirty="0">
                <a:solidFill>
                  <a:schemeClr val="bg1"/>
                </a:solidFill>
              </a:rPr>
              <a:t> SNEE Champion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1C287B4-AAB6-0350-1CD3-8A99C599AB02}"/>
              </a:ext>
            </a:extLst>
          </p:cNvPr>
          <p:cNvCxnSpPr/>
          <p:nvPr/>
        </p:nvCxnSpPr>
        <p:spPr>
          <a:xfrm flipV="1">
            <a:off x="7752522" y="1603513"/>
            <a:ext cx="1643269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DAC044D-E19C-6F7D-6A0C-3339CCDBC0B0}"/>
              </a:ext>
            </a:extLst>
          </p:cNvPr>
          <p:cNvSpPr/>
          <p:nvPr/>
        </p:nvSpPr>
        <p:spPr>
          <a:xfrm>
            <a:off x="9952384" y="2849217"/>
            <a:ext cx="1961322" cy="10999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Deep End </a:t>
            </a:r>
            <a:r>
              <a:rPr lang="en-US" dirty="0" err="1"/>
              <a:t>EoE</a:t>
            </a:r>
            <a:r>
              <a:rPr lang="en-US" dirty="0"/>
              <a:t> Website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7829F9-E595-297C-ABE7-997D7CECBED8}"/>
              </a:ext>
            </a:extLst>
          </p:cNvPr>
          <p:cNvCxnSpPr/>
          <p:nvPr/>
        </p:nvCxnSpPr>
        <p:spPr>
          <a:xfrm>
            <a:off x="10933045" y="1868557"/>
            <a:ext cx="0" cy="861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DD7BA48-05C8-537C-B1CB-2BC93B4F92B8}"/>
              </a:ext>
            </a:extLst>
          </p:cNvPr>
          <p:cNvSpPr/>
          <p:nvPr/>
        </p:nvSpPr>
        <p:spPr>
          <a:xfrm>
            <a:off x="742122" y="5473148"/>
            <a:ext cx="2915478" cy="993913"/>
          </a:xfrm>
          <a:prstGeom prst="rect">
            <a:avLst/>
          </a:prstGeom>
          <a:solidFill>
            <a:srgbClr val="4DBB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Prison Medicine</a:t>
            </a:r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D46B2D-C550-1386-284E-939943EAA3EE}"/>
              </a:ext>
            </a:extLst>
          </p:cNvPr>
          <p:cNvCxnSpPr/>
          <p:nvPr/>
        </p:nvCxnSpPr>
        <p:spPr>
          <a:xfrm flipH="1">
            <a:off x="2862470" y="3949148"/>
            <a:ext cx="1391478" cy="1391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C66552B-A590-01DA-A4B0-857378CB6146}"/>
              </a:ext>
            </a:extLst>
          </p:cNvPr>
          <p:cNvSpPr/>
          <p:nvPr/>
        </p:nvSpPr>
        <p:spPr>
          <a:xfrm>
            <a:off x="4837044" y="5473148"/>
            <a:ext cx="2156791" cy="874643"/>
          </a:xfrm>
          <a:prstGeom prst="rect">
            <a:avLst/>
          </a:prstGeom>
          <a:solidFill>
            <a:srgbClr val="D5E8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Suffolk HOP (Health Outreach)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D96B56-5F98-0275-9D34-46FB1AEDB86F}"/>
              </a:ext>
            </a:extLst>
          </p:cNvPr>
          <p:cNvCxnSpPr/>
          <p:nvPr/>
        </p:nvCxnSpPr>
        <p:spPr>
          <a:xfrm>
            <a:off x="5963478" y="4412974"/>
            <a:ext cx="109330" cy="927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AAE9F6A-D58A-8593-A787-2206E2C92763}"/>
              </a:ext>
            </a:extLst>
          </p:cNvPr>
          <p:cNvSpPr/>
          <p:nvPr/>
        </p:nvSpPr>
        <p:spPr>
          <a:xfrm>
            <a:off x="9952384" y="4664766"/>
            <a:ext cx="1961322" cy="1099931"/>
          </a:xfrm>
          <a:prstGeom prst="rect">
            <a:avLst/>
          </a:prstGeom>
          <a:solidFill>
            <a:srgbClr val="E276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GPVTS teaching</a:t>
            </a:r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74BB737-A984-D643-757C-B09A176EEC34}"/>
              </a:ext>
            </a:extLst>
          </p:cNvPr>
          <p:cNvCxnSpPr/>
          <p:nvPr/>
        </p:nvCxnSpPr>
        <p:spPr>
          <a:xfrm>
            <a:off x="10933045" y="4023042"/>
            <a:ext cx="0" cy="509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4595B7B-6671-C62F-7EC7-C259D0926CBC}"/>
              </a:ext>
            </a:extLst>
          </p:cNvPr>
          <p:cNvSpPr/>
          <p:nvPr/>
        </p:nvSpPr>
        <p:spPr>
          <a:xfrm>
            <a:off x="265043" y="4023042"/>
            <a:ext cx="1928190" cy="8935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HEFT Talk</a:t>
            </a:r>
            <a:endParaRPr lang="en-GB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1F970E-525B-DE7F-8E7D-0B93639AA64E}"/>
              </a:ext>
            </a:extLst>
          </p:cNvPr>
          <p:cNvCxnSpPr/>
          <p:nvPr/>
        </p:nvCxnSpPr>
        <p:spPr>
          <a:xfrm flipH="1" flipV="1">
            <a:off x="1258954" y="4996070"/>
            <a:ext cx="185533" cy="344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B4DB4B5-A0C7-7C91-298D-E54E323016CA}"/>
              </a:ext>
            </a:extLst>
          </p:cNvPr>
          <p:cNvSpPr/>
          <p:nvPr/>
        </p:nvSpPr>
        <p:spPr>
          <a:xfrm>
            <a:off x="7752522" y="4996070"/>
            <a:ext cx="1762539" cy="1616765"/>
          </a:xfrm>
          <a:prstGeom prst="rect">
            <a:avLst/>
          </a:prstGeom>
          <a:solidFill>
            <a:srgbClr val="AB81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Domestic Violence Speaker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50DB9F8-C54E-3B6D-0572-461C3135E3FA}"/>
              </a:ext>
            </a:extLst>
          </p:cNvPr>
          <p:cNvCxnSpPr/>
          <p:nvPr/>
        </p:nvCxnSpPr>
        <p:spPr>
          <a:xfrm>
            <a:off x="7752522" y="4023042"/>
            <a:ext cx="742121" cy="893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010924E-4147-7DE3-5CA7-E9B2ACDF7906}"/>
              </a:ext>
            </a:extLst>
          </p:cNvPr>
          <p:cNvSpPr/>
          <p:nvPr/>
        </p:nvSpPr>
        <p:spPr>
          <a:xfrm>
            <a:off x="6096000" y="331304"/>
            <a:ext cx="2557670" cy="935286"/>
          </a:xfrm>
          <a:prstGeom prst="rect">
            <a:avLst/>
          </a:prstGeom>
          <a:solidFill>
            <a:srgbClr val="A1BF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Research Role (Principle Investigator)</a:t>
            </a:r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2C85FB-6F09-92CD-813A-EE1C1676741C}"/>
              </a:ext>
            </a:extLst>
          </p:cNvPr>
          <p:cNvSpPr/>
          <p:nvPr/>
        </p:nvSpPr>
        <p:spPr>
          <a:xfrm>
            <a:off x="3657600" y="331304"/>
            <a:ext cx="2186609" cy="1149626"/>
          </a:xfrm>
          <a:prstGeom prst="rect">
            <a:avLst/>
          </a:prstGeom>
          <a:solidFill>
            <a:srgbClr val="87D3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Educational Roles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UEA 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GP Trainer</a:t>
            </a:r>
            <a:endParaRPr lang="en-GB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7BD56DD-1816-21C6-B1BB-D3F867D9C6F4}"/>
              </a:ext>
            </a:extLst>
          </p:cNvPr>
          <p:cNvCxnSpPr/>
          <p:nvPr/>
        </p:nvCxnSpPr>
        <p:spPr>
          <a:xfrm flipV="1">
            <a:off x="6626087" y="1431235"/>
            <a:ext cx="367748" cy="1054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D992685-6A3D-0328-154A-EE3A8F2441ED}"/>
              </a:ext>
            </a:extLst>
          </p:cNvPr>
          <p:cNvCxnSpPr/>
          <p:nvPr/>
        </p:nvCxnSpPr>
        <p:spPr>
          <a:xfrm flipH="1" flipV="1">
            <a:off x="4837044" y="1603513"/>
            <a:ext cx="513522" cy="858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B41EFBE-11C3-557E-C739-B956B2CE4AB1}"/>
              </a:ext>
            </a:extLst>
          </p:cNvPr>
          <p:cNvSpPr/>
          <p:nvPr/>
        </p:nvSpPr>
        <p:spPr>
          <a:xfrm>
            <a:off x="371061" y="331304"/>
            <a:ext cx="2011018" cy="1272209"/>
          </a:xfrm>
          <a:prstGeom prst="rect">
            <a:avLst/>
          </a:prstGeom>
          <a:solidFill>
            <a:srgbClr val="F19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Coastal Medicine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FD09B6-ADD5-D01C-CBAF-0BC96B6E327E}"/>
              </a:ext>
            </a:extLst>
          </p:cNvPr>
          <p:cNvCxnSpPr/>
          <p:nvPr/>
        </p:nvCxnSpPr>
        <p:spPr>
          <a:xfrm flipH="1" flipV="1">
            <a:off x="2517913" y="1266590"/>
            <a:ext cx="1736035" cy="1582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1A37594-D757-3CEF-F89D-D6AF24CE3BCC}"/>
              </a:ext>
            </a:extLst>
          </p:cNvPr>
          <p:cNvSpPr/>
          <p:nvPr/>
        </p:nvSpPr>
        <p:spPr>
          <a:xfrm>
            <a:off x="265043" y="2160104"/>
            <a:ext cx="2531166" cy="689113"/>
          </a:xfrm>
          <a:prstGeom prst="rect">
            <a:avLst/>
          </a:prstGeom>
          <a:solidFill>
            <a:srgbClr val="FFFF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Dublin Conference</a:t>
            </a:r>
            <a:endParaRPr lang="en-GB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784BB9F-F99E-F385-47D1-FC366F04A716}"/>
              </a:ext>
            </a:extLst>
          </p:cNvPr>
          <p:cNvCxnSpPr/>
          <p:nvPr/>
        </p:nvCxnSpPr>
        <p:spPr>
          <a:xfrm flipH="1" flipV="1">
            <a:off x="2932043" y="2637183"/>
            <a:ext cx="1139687" cy="516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2BAD0FC-47B2-E34E-6497-DC1CDBC37018}"/>
              </a:ext>
            </a:extLst>
          </p:cNvPr>
          <p:cNvSpPr/>
          <p:nvPr/>
        </p:nvSpPr>
        <p:spPr>
          <a:xfrm>
            <a:off x="530087" y="3074504"/>
            <a:ext cx="2332382" cy="715618"/>
          </a:xfrm>
          <a:prstGeom prst="rect">
            <a:avLst/>
          </a:prstGeom>
          <a:solidFill>
            <a:srgbClr val="C08E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Support Network</a:t>
            </a:r>
            <a:endParaRPr lang="en-GB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CE56652-2B6A-F0CA-B63D-406F0FE0C66D}"/>
              </a:ext>
            </a:extLst>
          </p:cNvPr>
          <p:cNvCxnSpPr/>
          <p:nvPr/>
        </p:nvCxnSpPr>
        <p:spPr>
          <a:xfrm flipH="1">
            <a:off x="3117574" y="3422877"/>
            <a:ext cx="831574" cy="102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5AF0437-FAF0-CE6F-5B5B-A6840B2D8C05}"/>
              </a:ext>
            </a:extLst>
          </p:cNvPr>
          <p:cNvSpPr/>
          <p:nvPr/>
        </p:nvSpPr>
        <p:spPr>
          <a:xfrm>
            <a:off x="3906076" y="4555435"/>
            <a:ext cx="1577007" cy="72224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Fairhealth</a:t>
            </a:r>
            <a:r>
              <a:rPr lang="en-US" dirty="0"/>
              <a:t> Learning</a:t>
            </a:r>
            <a:endParaRPr lang="en-GB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460663B-D195-2E69-DA6D-388BA0C0CE81}"/>
              </a:ext>
            </a:extLst>
          </p:cNvPr>
          <p:cNvSpPr/>
          <p:nvPr/>
        </p:nvSpPr>
        <p:spPr>
          <a:xfrm>
            <a:off x="7222435" y="1603513"/>
            <a:ext cx="1189384" cy="553278"/>
          </a:xfrm>
          <a:prstGeom prst="rect">
            <a:avLst/>
          </a:prstGeom>
          <a:solidFill>
            <a:srgbClr val="FA86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ALS</a:t>
            </a:r>
            <a:endParaRPr lang="en-GB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D2D504C-7F80-063F-F041-3A6539D83D76}"/>
              </a:ext>
            </a:extLst>
          </p:cNvPr>
          <p:cNvSpPr/>
          <p:nvPr/>
        </p:nvSpPr>
        <p:spPr>
          <a:xfrm>
            <a:off x="8411819" y="3187147"/>
            <a:ext cx="1355033" cy="756382"/>
          </a:xfrm>
          <a:prstGeom prst="rect">
            <a:avLst/>
          </a:prstGeom>
          <a:solidFill>
            <a:srgbClr val="FFFF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Wellbeing</a:t>
            </a:r>
            <a:endParaRPr lang="en-GB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C8C9E3D-9682-0B37-6CFB-0E864E6D225F}"/>
              </a:ext>
            </a:extLst>
          </p:cNvPr>
          <p:cNvSpPr/>
          <p:nvPr/>
        </p:nvSpPr>
        <p:spPr>
          <a:xfrm>
            <a:off x="3067880" y="1699201"/>
            <a:ext cx="1477616" cy="5894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E-learning</a:t>
            </a:r>
            <a:endParaRPr lang="en-GB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4B0B26-9D52-570D-03AC-0683325723C9}"/>
              </a:ext>
            </a:extLst>
          </p:cNvPr>
          <p:cNvSpPr/>
          <p:nvPr/>
        </p:nvSpPr>
        <p:spPr>
          <a:xfrm>
            <a:off x="2382078" y="3922644"/>
            <a:ext cx="1162877" cy="914400"/>
          </a:xfrm>
          <a:prstGeom prst="rect">
            <a:avLst/>
          </a:prstGeom>
          <a:solidFill>
            <a:srgbClr val="A294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Coaching</a:t>
            </a:r>
            <a:endParaRPr lang="en-GB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F3EC7F6-F6BF-056F-C54D-6ACD052FA4D0}"/>
              </a:ext>
            </a:extLst>
          </p:cNvPr>
          <p:cNvCxnSpPr/>
          <p:nvPr/>
        </p:nvCxnSpPr>
        <p:spPr>
          <a:xfrm flipH="1">
            <a:off x="3468756" y="3793938"/>
            <a:ext cx="593036" cy="287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F0C93B3-F6E8-DF14-24A7-B6B6D2DBAAC7}"/>
              </a:ext>
            </a:extLst>
          </p:cNvPr>
          <p:cNvCxnSpPr/>
          <p:nvPr/>
        </p:nvCxnSpPr>
        <p:spPr>
          <a:xfrm flipH="1" flipV="1">
            <a:off x="4631635" y="2117034"/>
            <a:ext cx="337930" cy="344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A642019-0AC3-D990-E773-3586B1BD513E}"/>
              </a:ext>
            </a:extLst>
          </p:cNvPr>
          <p:cNvCxnSpPr/>
          <p:nvPr/>
        </p:nvCxnSpPr>
        <p:spPr>
          <a:xfrm flipV="1">
            <a:off x="7411277" y="2288695"/>
            <a:ext cx="311428" cy="318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FA91A47-0C23-ED6E-9A70-0C79772CD004}"/>
              </a:ext>
            </a:extLst>
          </p:cNvPr>
          <p:cNvCxnSpPr/>
          <p:nvPr/>
        </p:nvCxnSpPr>
        <p:spPr>
          <a:xfrm>
            <a:off x="8098734" y="3565338"/>
            <a:ext cx="195469" cy="224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36BC7EA-4CD6-976E-2F6D-B9A87DE103FB}"/>
              </a:ext>
            </a:extLst>
          </p:cNvPr>
          <p:cNvCxnSpPr/>
          <p:nvPr/>
        </p:nvCxnSpPr>
        <p:spPr>
          <a:xfrm flipH="1">
            <a:off x="4439478" y="4277642"/>
            <a:ext cx="228601" cy="254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C6A8A879-135F-7D04-05DA-6F653925A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2975" y="2179983"/>
            <a:ext cx="3126529" cy="231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37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reetops. A colourful fine art photographic print of beach huts on the  seafront at Felixstowe. Greeting Card by Lee Thornberry">
            <a:extLst>
              <a:ext uri="{FF2B5EF4-FFF2-40B4-BE49-F238E27FC236}">
                <a16:creationId xmlns:a16="http://schemas.microsoft.com/office/drawing/2014/main" id="{01916580-CE64-9C75-B552-B0EAA611B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EC2025-3894-ACFA-0E28-B98BEC54CFB9}"/>
              </a:ext>
            </a:extLst>
          </p:cNvPr>
          <p:cNvSpPr txBox="1"/>
          <p:nvPr/>
        </p:nvSpPr>
        <p:spPr>
          <a:xfrm>
            <a:off x="3326296" y="715618"/>
            <a:ext cx="4505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lgerian" panose="04020705040A02060702" pitchFamily="82" charset="0"/>
              </a:rPr>
              <a:t>THANK YOU!</a:t>
            </a:r>
            <a:endParaRPr lang="en-GB" sz="36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030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349</Words>
  <Application>Microsoft Office PowerPoint</Application>
  <PresentationFormat>Widescreen</PresentationFormat>
  <Paragraphs>115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Algerian</vt:lpstr>
      <vt:lpstr>Arial</vt:lpstr>
      <vt:lpstr>Calibri</vt:lpstr>
      <vt:lpstr>Calibri Light</vt:lpstr>
      <vt:lpstr>Informal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Kayleigh Weedon</dc:creator>
  <cp:lastModifiedBy>Connor Harrington</cp:lastModifiedBy>
  <cp:revision>15</cp:revision>
  <dcterms:created xsi:type="dcterms:W3CDTF">2023-03-05T13:09:02Z</dcterms:created>
  <dcterms:modified xsi:type="dcterms:W3CDTF">2023-05-31T14:24:40Z</dcterms:modified>
</cp:coreProperties>
</file>