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Canva Sans" panose="020B0604020202020204" charset="0"/>
      <p:regular r:id="rId17"/>
    </p:embeddedFont>
    <p:embeddedFont>
      <p:font typeface="Canva Sans Bold" panose="020B0604020202020204" charset="0"/>
      <p:regular r:id="rId18"/>
    </p:embeddedFont>
    <p:embeddedFont>
      <p:font typeface="Forum" panose="020B0604020202020204" charset="0"/>
      <p:regular r:id="rId19"/>
    </p:embeddedFont>
    <p:embeddedFont>
      <p:font typeface="Overpass Light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59B22-8D97-433E-B478-78022B575F9C}" type="datetimeFigureOut">
              <a:rPr lang="en-GB" smtClean="0"/>
              <a:t>31/05/2023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3F3313-99ED-41A0-8C10-E3A9953882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95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3F3313-99ED-41A0-8C10-E3A99538825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061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1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11" Type="http://schemas.openxmlformats.org/officeDocument/2006/relationships/image" Target="../media/image15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image" Target="../media/image21.png"/><Relationship Id="rId7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3.svg"/><Relationship Id="rId4" Type="http://schemas.openxmlformats.org/officeDocument/2006/relationships/image" Target="../media/image22.svg"/><Relationship Id="rId9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4.svg"/><Relationship Id="rId7" Type="http://schemas.openxmlformats.org/officeDocument/2006/relationships/image" Target="../media/image14.svg"/><Relationship Id="rId12" Type="http://schemas.openxmlformats.org/officeDocument/2006/relationships/image" Target="../media/image4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39.png"/><Relationship Id="rId5" Type="http://schemas.openxmlformats.org/officeDocument/2006/relationships/image" Target="../media/image35.svg"/><Relationship Id="rId10" Type="http://schemas.openxmlformats.org/officeDocument/2006/relationships/image" Target="../media/image38.svg"/><Relationship Id="rId4" Type="http://schemas.openxmlformats.org/officeDocument/2006/relationships/image" Target="../media/image34.png"/><Relationship Id="rId9" Type="http://schemas.openxmlformats.org/officeDocument/2006/relationships/image" Target="../media/image37.png"/><Relationship Id="rId14" Type="http://schemas.openxmlformats.org/officeDocument/2006/relationships/image" Target="../media/image4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50.svg"/><Relationship Id="rId3" Type="http://schemas.openxmlformats.org/officeDocument/2006/relationships/image" Target="../media/image4.svg"/><Relationship Id="rId7" Type="http://schemas.openxmlformats.org/officeDocument/2006/relationships/image" Target="../media/image46.svg"/><Relationship Id="rId12" Type="http://schemas.openxmlformats.org/officeDocument/2006/relationships/image" Target="../media/image4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48.svg"/><Relationship Id="rId5" Type="http://schemas.openxmlformats.org/officeDocument/2006/relationships/image" Target="../media/image44.svg"/><Relationship Id="rId10" Type="http://schemas.openxmlformats.org/officeDocument/2006/relationships/image" Target="../media/image47.png"/><Relationship Id="rId4" Type="http://schemas.openxmlformats.org/officeDocument/2006/relationships/image" Target="../media/image43.png"/><Relationship Id="rId9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13.png"/><Relationship Id="rId18" Type="http://schemas.openxmlformats.org/officeDocument/2006/relationships/image" Target="../media/image65.jpeg"/><Relationship Id="rId3" Type="http://schemas.openxmlformats.org/officeDocument/2006/relationships/image" Target="../media/image52.svg"/><Relationship Id="rId7" Type="http://schemas.openxmlformats.org/officeDocument/2006/relationships/image" Target="../media/image56.svg"/><Relationship Id="rId12" Type="http://schemas.openxmlformats.org/officeDocument/2006/relationships/image" Target="../media/image61.svg"/><Relationship Id="rId17" Type="http://schemas.openxmlformats.org/officeDocument/2006/relationships/image" Target="../media/image64.jpeg"/><Relationship Id="rId2" Type="http://schemas.openxmlformats.org/officeDocument/2006/relationships/image" Target="../media/image51.png"/><Relationship Id="rId16" Type="http://schemas.openxmlformats.org/officeDocument/2006/relationships/image" Target="../media/image6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svg"/><Relationship Id="rId15" Type="http://schemas.openxmlformats.org/officeDocument/2006/relationships/image" Target="../media/image62.png"/><Relationship Id="rId10" Type="http://schemas.openxmlformats.org/officeDocument/2006/relationships/image" Target="../media/image59.jpeg"/><Relationship Id="rId4" Type="http://schemas.openxmlformats.org/officeDocument/2006/relationships/image" Target="../media/image53.png"/><Relationship Id="rId9" Type="http://schemas.openxmlformats.org/officeDocument/2006/relationships/image" Target="../media/image58.svg"/><Relationship Id="rId1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1.svg"/><Relationship Id="rId7" Type="http://schemas.openxmlformats.org/officeDocument/2006/relationships/image" Target="../media/image67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8.svg"/><Relationship Id="rId7" Type="http://schemas.openxmlformats.org/officeDocument/2006/relationships/image" Target="../media/image14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72.svg"/><Relationship Id="rId5" Type="http://schemas.openxmlformats.org/officeDocument/2006/relationships/image" Target="../media/image12.svg"/><Relationship Id="rId10" Type="http://schemas.openxmlformats.org/officeDocument/2006/relationships/image" Target="../media/image71.png"/><Relationship Id="rId4" Type="http://schemas.openxmlformats.org/officeDocument/2006/relationships/image" Target="../media/image11.png"/><Relationship Id="rId9" Type="http://schemas.openxmlformats.org/officeDocument/2006/relationships/image" Target="../media/image7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4.svg"/><Relationship Id="rId7" Type="http://schemas.openxmlformats.org/officeDocument/2006/relationships/image" Target="../media/image4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6.svg"/><Relationship Id="rId4" Type="http://schemas.openxmlformats.org/officeDocument/2006/relationships/image" Target="../media/image75.png"/><Relationship Id="rId9" Type="http://schemas.openxmlformats.org/officeDocument/2006/relationships/image" Target="../media/image78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3" Type="http://schemas.openxmlformats.org/officeDocument/2006/relationships/image" Target="../media/image26.svg"/><Relationship Id="rId7" Type="http://schemas.openxmlformats.org/officeDocument/2006/relationships/image" Target="../media/image8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C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9430336">
            <a:off x="13686947" y="6855445"/>
            <a:ext cx="3974864" cy="453563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650013" y="2776888"/>
            <a:ext cx="13033981" cy="33342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000"/>
              </a:lnSpc>
            </a:pPr>
            <a:r>
              <a:rPr lang="en-US" sz="11000" dirty="0">
                <a:solidFill>
                  <a:srgbClr val="FEF1EB"/>
                </a:solidFill>
                <a:latin typeface="Forum"/>
              </a:rPr>
              <a:t>MY YEAR AS A DEPRIVATION FELLOW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0523" y="-1906040"/>
            <a:ext cx="4106193" cy="380009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0800000">
            <a:off x="750572" y="7298223"/>
            <a:ext cx="2216174" cy="34953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-57774" y="5967538"/>
            <a:ext cx="2104205" cy="4367218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0569397">
            <a:off x="12968533" y="-550581"/>
            <a:ext cx="6268187" cy="291755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15460226" y="7999475"/>
            <a:ext cx="2021584" cy="215897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690283" y="8305924"/>
            <a:ext cx="1067368" cy="1116069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>
            <a:fillRect/>
          </a:stretch>
        </p:blipFill>
        <p:spPr>
          <a:xfrm>
            <a:off x="13171584" y="1163737"/>
            <a:ext cx="1398994" cy="56214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14160173" y="7186557"/>
            <a:ext cx="820810" cy="80588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57974" y="-659485"/>
            <a:ext cx="3525309" cy="3924939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2888379" y="7160606"/>
            <a:ext cx="12511241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dirty="0">
                <a:solidFill>
                  <a:srgbClr val="FEF1EB"/>
                </a:solidFill>
                <a:latin typeface="Canva Sans"/>
              </a:rPr>
              <a:t>Lakdini Pathirana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26242" y="6653429"/>
            <a:ext cx="3780274" cy="4037185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89221" y="3533582"/>
            <a:ext cx="7477701" cy="2266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 dirty="0">
                <a:solidFill>
                  <a:srgbClr val="193C36"/>
                </a:solidFill>
                <a:latin typeface="Forum"/>
              </a:rPr>
              <a:t>Why I did the fellowship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489027" y="876300"/>
            <a:ext cx="1062558" cy="133731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42900" y="-357318"/>
            <a:ext cx="3034131" cy="337808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5098191" y="9066969"/>
            <a:ext cx="1618741" cy="950642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4810942" y="9207961"/>
            <a:ext cx="832041" cy="334329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8446450" y="1362207"/>
            <a:ext cx="8423638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193C36"/>
                </a:solidFill>
                <a:latin typeface="Canva Sans"/>
              </a:rPr>
              <a:t>Learn more about HI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088698" y="2842392"/>
            <a:ext cx="11199302" cy="1251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193C36"/>
                </a:solidFill>
                <a:latin typeface="Canva Sans"/>
              </a:rPr>
              <a:t>Equip myself with skills to work in an area of deprivation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94900" y="5049371"/>
            <a:ext cx="9926737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193C36"/>
                </a:solidFill>
                <a:latin typeface="Canva Sans"/>
              </a:rPr>
              <a:t>Have the time and space to work on a project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10200" y="6913654"/>
            <a:ext cx="13061037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193C36"/>
                </a:solidFill>
                <a:latin typeface="Canva Sans"/>
              </a:rPr>
              <a:t>Networking opportunity and platform to share ideas with other GPs across the region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C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9450" r="19450"/>
          <a:stretch>
            <a:fillRect/>
          </a:stretch>
        </p:blipFill>
        <p:spPr>
          <a:xfrm>
            <a:off x="695933" y="1168373"/>
            <a:ext cx="7296921" cy="795693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1001136">
            <a:off x="-654046" y="7461192"/>
            <a:ext cx="3365493" cy="3594215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4721867" y="-1150478"/>
            <a:ext cx="4376304" cy="463770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3862535">
            <a:off x="13940604" y="1155140"/>
            <a:ext cx="2185202" cy="249348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540015" y="8055716"/>
            <a:ext cx="2764314" cy="1583198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8961997" y="4605908"/>
            <a:ext cx="9030534" cy="3302381"/>
            <a:chOff x="0" y="0"/>
            <a:chExt cx="12040712" cy="4403175"/>
          </a:xfrm>
        </p:grpSpPr>
        <p:sp>
          <p:nvSpPr>
            <p:cNvPr id="8" name="TextBox 8"/>
            <p:cNvSpPr txBox="1"/>
            <p:nvPr/>
          </p:nvSpPr>
          <p:spPr>
            <a:xfrm>
              <a:off x="0" y="57150"/>
              <a:ext cx="12040712" cy="30406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8800"/>
                </a:lnSpc>
                <a:spcBef>
                  <a:spcPct val="0"/>
                </a:spcBef>
              </a:pPr>
              <a:r>
                <a:rPr lang="en-US" sz="8000">
                  <a:solidFill>
                    <a:srgbClr val="FEF1EB"/>
                  </a:solidFill>
                  <a:latin typeface="Forum"/>
                </a:rPr>
                <a:t>What I got out of the fellowship....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804965"/>
              <a:ext cx="12040712" cy="5982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360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763858" y="1943772"/>
            <a:ext cx="2667855" cy="2468979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123866" y="-2225445"/>
            <a:ext cx="4618570" cy="51421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859653" y="610818"/>
            <a:ext cx="799294" cy="83576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/>
          <a:srcRect l="7447" r="7447" b="16959"/>
          <a:stretch>
            <a:fillRect/>
          </a:stretch>
        </p:blipFill>
        <p:spPr>
          <a:xfrm>
            <a:off x="7004972" y="2368782"/>
            <a:ext cx="4069018" cy="6252441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1240885">
            <a:off x="6462022" y="8987244"/>
            <a:ext cx="2601199" cy="289607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5469238">
            <a:off x="8766664" y="8851794"/>
            <a:ext cx="1448298" cy="224384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083187" y="2361654"/>
            <a:ext cx="820810" cy="80588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031019" y="6836178"/>
            <a:ext cx="5488682" cy="1033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193C36"/>
                </a:solidFill>
                <a:latin typeface="Overpass Light"/>
              </a:rPr>
              <a:t>Prison Medicine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193C36"/>
              </a:solidFill>
              <a:latin typeface="Overpass Light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258382" y="202746"/>
            <a:ext cx="13292053" cy="1282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90"/>
              </a:lnSpc>
            </a:pPr>
            <a:r>
              <a:rPr lang="en-US" sz="6500" dirty="0">
                <a:solidFill>
                  <a:srgbClr val="193C36"/>
                </a:solidFill>
                <a:latin typeface="Canva Sans"/>
              </a:rPr>
              <a:t>Knowledge &amp; skills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907602" y="2702252"/>
            <a:ext cx="5674098" cy="1402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365"/>
              </a:lnSpc>
            </a:pPr>
            <a:r>
              <a:rPr lang="en-US" sz="3118" dirty="0">
                <a:solidFill>
                  <a:srgbClr val="193C36"/>
                </a:solidFill>
                <a:latin typeface="Overpass Light"/>
              </a:rPr>
              <a:t>Health coaching</a:t>
            </a:r>
          </a:p>
          <a:p>
            <a:pPr algn="ctr">
              <a:lnSpc>
                <a:spcPts val="3056"/>
              </a:lnSpc>
            </a:pPr>
            <a:endParaRPr lang="en-US" sz="3118" dirty="0">
              <a:solidFill>
                <a:srgbClr val="193C36"/>
              </a:solidFill>
              <a:latin typeface="Overpass Light"/>
            </a:endParaRPr>
          </a:p>
          <a:p>
            <a:pPr algn="ctr">
              <a:lnSpc>
                <a:spcPts val="3056"/>
              </a:lnSpc>
              <a:spcBef>
                <a:spcPct val="0"/>
              </a:spcBef>
            </a:pPr>
            <a:endParaRPr lang="en-US" sz="3118" dirty="0">
              <a:solidFill>
                <a:srgbClr val="193C36"/>
              </a:solidFill>
              <a:latin typeface="Overpass Ligh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70069" y="5333292"/>
            <a:ext cx="6784082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193C36"/>
                </a:solidFill>
                <a:latin typeface="Canva Sans"/>
              </a:rPr>
              <a:t>Safeguarding victims of modern slavery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50743" y="4149039"/>
            <a:ext cx="4789956" cy="467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193C36"/>
                </a:solidFill>
                <a:latin typeface="Canva Sans"/>
              </a:rPr>
              <a:t>Refugee &amp; Migrant health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109852" y="2280220"/>
            <a:ext cx="4572642" cy="481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193C36"/>
                </a:solidFill>
                <a:latin typeface="Canva Sans"/>
              </a:rPr>
              <a:t>Trauma informed care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09320" y="3173357"/>
            <a:ext cx="3795812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193C36"/>
                </a:solidFill>
                <a:latin typeface="Canva Sans"/>
              </a:rPr>
              <a:t>MUS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52017" y="7946313"/>
            <a:ext cx="5488682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193C36"/>
                </a:solidFill>
                <a:latin typeface="Canva Sans"/>
              </a:rPr>
              <a:t>Public Health &amp; GP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17149" y="8993239"/>
            <a:ext cx="4073426" cy="467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193C36"/>
                </a:solidFill>
                <a:latin typeface="Canva Sans"/>
              </a:rPr>
              <a:t>Core20Plus 5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691155" y="5246632"/>
            <a:ext cx="3843140" cy="467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193C36"/>
                </a:solidFill>
                <a:latin typeface="Canva Sans"/>
              </a:rPr>
              <a:t>Costal Health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780433" y="4056873"/>
            <a:ext cx="5928436" cy="467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193C36"/>
                </a:solidFill>
                <a:latin typeface="Canva Sans"/>
              </a:rPr>
              <a:t>Research on health inequalities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281732" y="6368421"/>
            <a:ext cx="4315445" cy="467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193C36"/>
                </a:solidFill>
                <a:latin typeface="Canva Sans"/>
              </a:rPr>
              <a:t>Population Health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417326" y="7405679"/>
            <a:ext cx="6432514" cy="467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193C36"/>
                </a:solidFill>
                <a:latin typeface="Canva Sans"/>
              </a:rPr>
              <a:t>Gypsy &amp; </a:t>
            </a:r>
            <a:r>
              <a:rPr lang="en-US" sz="2799" dirty="0" err="1">
                <a:solidFill>
                  <a:srgbClr val="193C36"/>
                </a:solidFill>
                <a:latin typeface="Canva Sans"/>
              </a:rPr>
              <a:t>traveller</a:t>
            </a:r>
            <a:r>
              <a:rPr lang="en-US" sz="2799" dirty="0">
                <a:solidFill>
                  <a:srgbClr val="193C36"/>
                </a:solidFill>
                <a:latin typeface="Canva Sans"/>
              </a:rPr>
              <a:t> cultural awareness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417326" y="8604162"/>
            <a:ext cx="6044258" cy="4677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193C36"/>
                </a:solidFill>
                <a:latin typeface="Canva Sans"/>
              </a:rPr>
              <a:t>Climate change &amp; general practice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705939" y="913159"/>
            <a:ext cx="1553361" cy="143756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17480" y="3472507"/>
            <a:ext cx="3781774" cy="26816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399073" y="-678919"/>
            <a:ext cx="2855546" cy="366951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004696" y="1631941"/>
            <a:ext cx="1407342" cy="565495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581009" y="9680200"/>
            <a:ext cx="3119064" cy="6068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9570658" y="364063"/>
            <a:ext cx="3949411" cy="115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>
                <a:solidFill>
                  <a:srgbClr val="193C36"/>
                </a:solidFill>
                <a:latin typeface="Forum"/>
              </a:rPr>
              <a:t>Project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r="587" b="587"/>
          <a:stretch>
            <a:fillRect/>
          </a:stretch>
        </p:blipFill>
        <p:spPr>
          <a:xfrm>
            <a:off x="0" y="4747577"/>
            <a:ext cx="5517292" cy="551729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5130511" y="5692595"/>
            <a:ext cx="12829706" cy="2140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5"/>
              </a:lnSpc>
            </a:pPr>
            <a:r>
              <a:rPr lang="en-US" sz="3061">
                <a:solidFill>
                  <a:srgbClr val="193C36"/>
                </a:solidFill>
                <a:latin typeface="Canva Sans"/>
              </a:rPr>
              <a:t>Working with community groups in BAME community to put on events raising awareness of perinatal mental health. </a:t>
            </a:r>
          </a:p>
          <a:p>
            <a:pPr algn="ctr">
              <a:lnSpc>
                <a:spcPts val="4285"/>
              </a:lnSpc>
            </a:pPr>
            <a:endParaRPr lang="en-US" sz="3061">
              <a:solidFill>
                <a:srgbClr val="193C36"/>
              </a:solidFill>
              <a:latin typeface="Canva Sans"/>
            </a:endParaRPr>
          </a:p>
          <a:p>
            <a:pPr algn="ctr">
              <a:lnSpc>
                <a:spcPts val="4285"/>
              </a:lnSpc>
            </a:pPr>
            <a:endParaRPr lang="en-US" sz="3061">
              <a:solidFill>
                <a:srgbClr val="193C36"/>
              </a:solidFill>
              <a:latin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599254" y="2293574"/>
            <a:ext cx="13360963" cy="3236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5"/>
              </a:lnSpc>
            </a:pPr>
            <a:r>
              <a:rPr lang="en-US" sz="3061">
                <a:solidFill>
                  <a:srgbClr val="193C36"/>
                </a:solidFill>
                <a:latin typeface="Canva Sans Bold"/>
              </a:rPr>
              <a:t>Improving engagement of BAME communities with perinatal mental health services</a:t>
            </a:r>
          </a:p>
          <a:p>
            <a:pPr algn="ctr">
              <a:lnSpc>
                <a:spcPts val="4285"/>
              </a:lnSpc>
            </a:pPr>
            <a:endParaRPr lang="en-US" sz="3061">
              <a:solidFill>
                <a:srgbClr val="193C36"/>
              </a:solidFill>
              <a:latin typeface="Canva Sans Bold"/>
            </a:endParaRPr>
          </a:p>
          <a:p>
            <a:pPr algn="ctr">
              <a:lnSpc>
                <a:spcPts val="4285"/>
              </a:lnSpc>
            </a:pPr>
            <a:r>
              <a:rPr lang="en-US" sz="3061">
                <a:solidFill>
                  <a:srgbClr val="193C36"/>
                </a:solidFill>
                <a:latin typeface="Canva Sans"/>
              </a:rPr>
              <a:t>Working in collaboration with the perinatal MH team and VCSE groups (Wisdom principle)</a:t>
            </a:r>
          </a:p>
          <a:p>
            <a:pPr algn="ctr">
              <a:lnSpc>
                <a:spcPts val="4285"/>
              </a:lnSpc>
            </a:pPr>
            <a:endParaRPr lang="en-US" sz="3061">
              <a:solidFill>
                <a:srgbClr val="193C36"/>
              </a:solidFill>
              <a:latin typeface="Canva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5267065" y="7517288"/>
            <a:ext cx="13020935" cy="1618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5"/>
              </a:lnSpc>
            </a:pPr>
            <a:r>
              <a:rPr lang="en-US" sz="3096">
                <a:solidFill>
                  <a:srgbClr val="193C36"/>
                </a:solidFill>
                <a:latin typeface="Canva Sans"/>
              </a:rPr>
              <a:t>Talks to GP practices to raise awareness on recognising perinatal mental health issues in BAME women and improve referral rate</a:t>
            </a:r>
          </a:p>
          <a:p>
            <a:pPr algn="ctr">
              <a:lnSpc>
                <a:spcPts val="4335"/>
              </a:lnSpc>
            </a:pPr>
            <a:endParaRPr lang="en-US" sz="3096">
              <a:solidFill>
                <a:srgbClr val="193C36"/>
              </a:solidFill>
              <a:latin typeface="Canva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9144000" y="6176372"/>
            <a:ext cx="533112" cy="97214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275544" y="4001330"/>
            <a:ext cx="519912" cy="98945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326087" y="2463512"/>
            <a:ext cx="504582" cy="50921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024699" y="8372522"/>
            <a:ext cx="771713" cy="81780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/>
          <a:srcRect t="5000" r="1780" b="4321"/>
          <a:stretch>
            <a:fillRect/>
          </a:stretch>
        </p:blipFill>
        <p:spPr>
          <a:xfrm>
            <a:off x="2097659" y="505087"/>
            <a:ext cx="3478289" cy="42816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-1024968" y="-740031"/>
            <a:ext cx="3821381" cy="353651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87656" y="1266800"/>
            <a:ext cx="1020006" cy="106654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2023125" y="9519928"/>
            <a:ext cx="3942892" cy="76707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7"/>
          <a:srcRect l="1952" t="7583" b="5811"/>
          <a:stretch>
            <a:fillRect/>
          </a:stretch>
        </p:blipFill>
        <p:spPr>
          <a:xfrm>
            <a:off x="161866" y="4799448"/>
            <a:ext cx="3871585" cy="455969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>
          <a:xfrm>
            <a:off x="3099002" y="4137287"/>
            <a:ext cx="5437559" cy="4281661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3994571" y="717704"/>
            <a:ext cx="12501330" cy="115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000">
                <a:solidFill>
                  <a:srgbClr val="193C36"/>
                </a:solidFill>
                <a:latin typeface="Forum"/>
              </a:rPr>
              <a:t>Wellbeing activities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91735" y="2304151"/>
            <a:ext cx="7441134" cy="1113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193C36"/>
                </a:solidFill>
                <a:latin typeface="Overpass Light"/>
              </a:rPr>
              <a:t>A refreshing start to each session</a:t>
            </a:r>
          </a:p>
          <a:p>
            <a:pPr algn="ctr">
              <a:lnSpc>
                <a:spcPts val="4419"/>
              </a:lnSpc>
              <a:spcBef>
                <a:spcPct val="0"/>
              </a:spcBef>
            </a:pPr>
            <a:endParaRPr lang="en-US" sz="2900">
              <a:solidFill>
                <a:srgbClr val="193C36"/>
              </a:solidFill>
              <a:latin typeface="Overpass Ligh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284551" y="3600706"/>
            <a:ext cx="7287633" cy="165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193C36"/>
                </a:solidFill>
                <a:latin typeface="Overpass Light"/>
              </a:rPr>
              <a:t>A relaxing way to end the working week and enjoy having time to focus on wellbeing and learning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45236" y="8248697"/>
            <a:ext cx="7612369" cy="158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dirty="0">
                <a:solidFill>
                  <a:srgbClr val="193C36"/>
                </a:solidFill>
                <a:latin typeface="Overpass Light"/>
              </a:rPr>
              <a:t> inspired me to take up regular painting classes </a:t>
            </a:r>
          </a:p>
          <a:p>
            <a:pPr algn="ctr">
              <a:lnSpc>
                <a:spcPts val="4020"/>
              </a:lnSpc>
              <a:spcBef>
                <a:spcPct val="0"/>
              </a:spcBef>
            </a:pPr>
            <a:endParaRPr lang="en-US" sz="2900" dirty="0">
              <a:solidFill>
                <a:srgbClr val="193C36"/>
              </a:solidFill>
              <a:latin typeface="Overpass Ligh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284551" y="5855309"/>
            <a:ext cx="7573053" cy="2063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>
                <a:solidFill>
                  <a:srgbClr val="193C36"/>
                </a:solidFill>
                <a:latin typeface="Overpass Light"/>
              </a:rPr>
              <a:t>Try activities which I had not done since I was a child (origami) or would never imagine trying (body tapping!) but really enjoyed!</a:t>
            </a:r>
          </a:p>
          <a:p>
            <a:pPr algn="ctr">
              <a:lnSpc>
                <a:spcPts val="3677"/>
              </a:lnSpc>
              <a:spcBef>
                <a:spcPct val="0"/>
              </a:spcBef>
            </a:pPr>
            <a:endParaRPr lang="en-US" sz="2900">
              <a:solidFill>
                <a:srgbClr val="193C36"/>
              </a:solidFill>
              <a:latin typeface="Overpass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C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842579" y="-2120640"/>
            <a:ext cx="4781008" cy="442460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28700" y="-832035"/>
            <a:ext cx="4618570" cy="514213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636183" y="1557408"/>
            <a:ext cx="1011087" cy="105722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/>
          <a:srcRect l="2238" r="2238"/>
          <a:stretch>
            <a:fillRect/>
          </a:stretch>
        </p:blipFill>
        <p:spPr>
          <a:xfrm>
            <a:off x="583863" y="4762316"/>
            <a:ext cx="7301847" cy="4968625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073960" y="172487"/>
            <a:ext cx="5245894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FFFFFF"/>
                </a:solidFill>
                <a:latin typeface="Canva Sans"/>
              </a:rPr>
              <a:t>Coaching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34514" y="2538428"/>
            <a:ext cx="9124786" cy="660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0"/>
              </a:lnSpc>
            </a:pPr>
            <a:r>
              <a:rPr lang="en-US" sz="3864">
                <a:solidFill>
                  <a:srgbClr val="FFFFFF"/>
                </a:solidFill>
                <a:latin typeface="Canva Sans"/>
              </a:rPr>
              <a:t>Helped gain clarity on my career goals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86382" y="3806242"/>
            <a:ext cx="5821049" cy="6533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47"/>
              </a:lnSpc>
            </a:pPr>
            <a:r>
              <a:rPr lang="en-US" sz="3819">
                <a:solidFill>
                  <a:srgbClr val="FFFFFF"/>
                </a:solidFill>
                <a:latin typeface="Canva Sans"/>
              </a:rPr>
              <a:t>Create clear action plans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203" y="5067300"/>
            <a:ext cx="7105408" cy="642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7"/>
              </a:lnSpc>
            </a:pPr>
            <a:r>
              <a:rPr lang="en-US" sz="3748">
                <a:solidFill>
                  <a:srgbClr val="FFFFFF"/>
                </a:solidFill>
                <a:latin typeface="Canva Sans"/>
              </a:rPr>
              <a:t>Safe space to gain perspective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76606" y="6509906"/>
            <a:ext cx="6673005" cy="651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8"/>
              </a:lnSpc>
            </a:pPr>
            <a:r>
              <a:rPr lang="en-US" sz="3805">
                <a:solidFill>
                  <a:srgbClr val="FFFFFF"/>
                </a:solidFill>
                <a:latin typeface="Canva Sans"/>
              </a:rPr>
              <a:t>Build personal awareness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135890" y="8111500"/>
            <a:ext cx="3673088" cy="625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5"/>
              </a:lnSpc>
            </a:pPr>
            <a:r>
              <a:rPr lang="en-US" sz="3696">
                <a:solidFill>
                  <a:srgbClr val="FFFFFF"/>
                </a:solidFill>
                <a:latin typeface="Canva Sans"/>
              </a:rPr>
              <a:t>Provide support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593306" y="1203541"/>
            <a:ext cx="1331989" cy="1307771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22951" y="8359671"/>
            <a:ext cx="1682886" cy="179725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73356" y="7907457"/>
            <a:ext cx="864962" cy="90442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2567301">
            <a:off x="5626254" y="-2116572"/>
            <a:ext cx="4252155" cy="367231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608345" y="5364445"/>
            <a:ext cx="7006157" cy="4922555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3304771" y="895350"/>
            <a:ext cx="10814596" cy="1248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99"/>
              </a:lnSpc>
            </a:pPr>
            <a:r>
              <a:rPr lang="en-US" sz="7356">
                <a:solidFill>
                  <a:srgbClr val="000000"/>
                </a:solidFill>
                <a:latin typeface="Canva Sans"/>
              </a:rPr>
              <a:t>Networking opportunity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12816" y="4737130"/>
            <a:ext cx="8620" cy="802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87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822951" y="2974105"/>
            <a:ext cx="7389226" cy="298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Meet other likeminded people and created a safe space to discuss issues and challenges in our day to day practice. </a:t>
            </a:r>
          </a:p>
          <a:p>
            <a:pPr algn="ctr">
              <a:lnSpc>
                <a:spcPts val="4759"/>
              </a:lnSpc>
            </a:pPr>
            <a:endParaRPr lang="en-US" sz="3399">
              <a:solidFill>
                <a:srgbClr val="000000"/>
              </a:solidFill>
              <a:latin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181444" y="2974105"/>
            <a:ext cx="7077856" cy="298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Platform to meet other people within the PCN and ICB who are doing various health inequalities work and projects. </a:t>
            </a:r>
          </a:p>
          <a:p>
            <a:pPr algn="ctr">
              <a:lnSpc>
                <a:spcPts val="4759"/>
              </a:lnSpc>
            </a:pPr>
            <a:endParaRPr lang="en-US" sz="3399">
              <a:solidFill>
                <a:srgbClr val="000000"/>
              </a:solidFill>
              <a:latin typeface="Canva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C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7416591" y="9403188"/>
            <a:ext cx="3119064" cy="6068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405379" y="1028700"/>
            <a:ext cx="3049637" cy="174661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871105" y="-857678"/>
            <a:ext cx="2038326" cy="188637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/>
          <a:srcRect t="5132" b="5132"/>
          <a:stretch>
            <a:fillRect/>
          </a:stretch>
        </p:blipFill>
        <p:spPr>
          <a:xfrm>
            <a:off x="689236" y="3614004"/>
            <a:ext cx="5542287" cy="349999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089302" y="5688176"/>
            <a:ext cx="1763111" cy="1657324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824115" y="759063"/>
            <a:ext cx="11731194" cy="2266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800"/>
              </a:lnSpc>
            </a:pPr>
            <a:r>
              <a:rPr lang="en-US" sz="8000">
                <a:solidFill>
                  <a:srgbClr val="FEF1EB"/>
                </a:solidFill>
                <a:latin typeface="Forum"/>
              </a:rPr>
              <a:t>Additional roles and further career opportunities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725638" y="3290472"/>
            <a:ext cx="6023967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EF1EB"/>
                </a:solidFill>
                <a:latin typeface="Canva Sans"/>
              </a:rPr>
              <a:t>PCN Health inequalities lead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18318" y="4440394"/>
            <a:ext cx="8475976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EF1EB"/>
                </a:solidFill>
                <a:latin typeface="Canva Sans"/>
              </a:rPr>
              <a:t>Place based clinical lead for mental health in Milton Keynes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627197" y="7440108"/>
            <a:ext cx="8412860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FEF1EB"/>
                </a:solidFill>
                <a:latin typeface="Canva Sans"/>
              </a:rPr>
              <a:t>Collaborate with YIS to develop early support hub at the practice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555309" y="7346141"/>
            <a:ext cx="5334959" cy="1912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5"/>
              </a:lnSpc>
            </a:pPr>
            <a:r>
              <a:rPr lang="en-US" sz="3661">
                <a:solidFill>
                  <a:srgbClr val="FEF1EB"/>
                </a:solidFill>
                <a:latin typeface="Canva Sans"/>
              </a:rPr>
              <a:t>Working with YMCA to create an onsite health hub/GP 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2986495" y="5688176"/>
            <a:ext cx="1763111" cy="16573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530252" y="3218446"/>
            <a:ext cx="3458096" cy="385010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6039977" y="4621711"/>
            <a:ext cx="794027" cy="99934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28700" y="4417053"/>
            <a:ext cx="1434749" cy="1408662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8"/>
          <a:srcRect t="8465" b="4931"/>
          <a:stretch>
            <a:fillRect/>
          </a:stretch>
        </p:blipFill>
        <p:spPr>
          <a:xfrm>
            <a:off x="5339339" y="4350650"/>
            <a:ext cx="8036569" cy="553895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5721573" y="1382991"/>
            <a:ext cx="6400006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000000"/>
                </a:solidFill>
                <a:latin typeface="Canva Sans"/>
              </a:rPr>
              <a:t>Thank you!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</TotalTime>
  <Words>341</Words>
  <Application>Microsoft Office PowerPoint</Application>
  <PresentationFormat>Custom</PresentationFormat>
  <Paragraphs>49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Forum</vt:lpstr>
      <vt:lpstr>Canva Sans Bold</vt:lpstr>
      <vt:lpstr>Canva Sans</vt:lpstr>
      <vt:lpstr>Calibri</vt:lpstr>
      <vt:lpstr>Overpass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Fellowship presentation</dc:title>
  <cp:lastModifiedBy>Connor Harrington</cp:lastModifiedBy>
  <cp:revision>5</cp:revision>
  <dcterms:created xsi:type="dcterms:W3CDTF">2006-08-16T00:00:00Z</dcterms:created>
  <dcterms:modified xsi:type="dcterms:W3CDTF">2023-05-31T14:23:59Z</dcterms:modified>
  <dc:identifier>DAFcJwTRxZI</dc:identifier>
</cp:coreProperties>
</file>