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257" r:id="rId3"/>
    <p:sldId id="258" r:id="rId4"/>
    <p:sldId id="271" r:id="rId5"/>
    <p:sldId id="259" r:id="rId6"/>
    <p:sldId id="272" r:id="rId7"/>
    <p:sldId id="260" r:id="rId8"/>
    <p:sldId id="273" r:id="rId9"/>
    <p:sldId id="276" r:id="rId10"/>
    <p:sldId id="274" r:id="rId11"/>
    <p:sldId id="275" r:id="rId12"/>
    <p:sldId id="277" r:id="rId13"/>
    <p:sldId id="278" r:id="rId14"/>
    <p:sldId id="282" r:id="rId15"/>
    <p:sldId id="285" r:id="rId16"/>
    <p:sldId id="286" r:id="rId17"/>
    <p:sldId id="261" r:id="rId18"/>
    <p:sldId id="262" r:id="rId19"/>
    <p:sldId id="264" r:id="rId20"/>
    <p:sldId id="265" r:id="rId21"/>
    <p:sldId id="263" r:id="rId22"/>
    <p:sldId id="266" r:id="rId23"/>
    <p:sldId id="267" r:id="rId24"/>
    <p:sldId id="269" r:id="rId25"/>
    <p:sldId id="270" r:id="rId26"/>
    <p:sldId id="280" r:id="rId27"/>
    <p:sldId id="279" r:id="rId28"/>
    <p:sldId id="281" r:id="rId29"/>
    <p:sldId id="283" r:id="rId30"/>
    <p:sldId id="287" r:id="rId31"/>
    <p:sldId id="284"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1"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679CBD-76A3-48A2-A723-5B2515222D78}" type="datetimeFigureOut">
              <a:rPr lang="en-GB" smtClean="0"/>
              <a:t>28/08/2015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B38680-0009-4D2D-B6AE-4141073CB15A}" type="slidenum">
              <a:rPr lang="en-GB" smtClean="0"/>
              <a:t>‹#›</a:t>
            </a:fld>
            <a:endParaRPr lang="en-GB"/>
          </a:p>
        </p:txBody>
      </p:sp>
    </p:spTree>
    <p:extLst>
      <p:ext uri="{BB962C8B-B14F-4D97-AF65-F5344CB8AC3E}">
        <p14:creationId xmlns:p14="http://schemas.microsoft.com/office/powerpoint/2010/main" val="1297458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D718BA36-E7D6-49BC-9E66-E21DE7A5A351}" type="slidenum">
              <a:rPr lang="en-US" altLang="en-US"/>
              <a:pPr/>
              <a:t>20</a:t>
            </a:fld>
            <a:endParaRPr lang="en-US" alt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B42736E4-7FC1-4E8B-85F1-30EFC11F66CC}" type="slidenum">
              <a:rPr lang="en-US" altLang="en-US"/>
              <a:pPr/>
              <a:t>24</a:t>
            </a:fld>
            <a:endParaRPr lang="en-US" alt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altLang="en-US">
                <a:solidFill>
                  <a:schemeClr val="bg2"/>
                </a:solidFill>
              </a:rPr>
              <a:t>For the mathematically inclined:</a:t>
            </a:r>
          </a:p>
          <a:p>
            <a:endParaRPr lang="en-US" altLang="en-US">
              <a:solidFill>
                <a:schemeClr val="bg2"/>
              </a:solidFill>
            </a:endParaRPr>
          </a:p>
          <a:p>
            <a:r>
              <a:rPr lang="en-US" altLang="en-US">
                <a:solidFill>
                  <a:schemeClr val="bg2"/>
                </a:solidFill>
              </a:rPr>
              <a:t>Calculating Likelihood Ratios from Bayes’ Theorem:</a:t>
            </a:r>
          </a:p>
          <a:p>
            <a:r>
              <a:rPr lang="en-US" altLang="en-US">
                <a:solidFill>
                  <a:schemeClr val="bg2"/>
                </a:solidFill>
              </a:rPr>
              <a:t>For this you must express pretest probability as </a:t>
            </a:r>
            <a:r>
              <a:rPr lang="en-US" altLang="en-US" b="1">
                <a:solidFill>
                  <a:schemeClr val="bg2"/>
                </a:solidFill>
              </a:rPr>
              <a:t>odds</a:t>
            </a:r>
            <a:r>
              <a:rPr lang="en-US" altLang="en-US">
                <a:solidFill>
                  <a:schemeClr val="bg2"/>
                </a:solidFill>
              </a:rPr>
              <a:t>:</a:t>
            </a:r>
          </a:p>
          <a:p>
            <a:pPr lvl="1"/>
            <a:r>
              <a:rPr lang="en-US" altLang="en-US">
                <a:solidFill>
                  <a:schemeClr val="bg2"/>
                </a:solidFill>
              </a:rPr>
              <a:t>Pretest odds = prevalence/(1-prevalence)</a:t>
            </a:r>
          </a:p>
          <a:p>
            <a:r>
              <a:rPr lang="en-US" altLang="en-US">
                <a:solidFill>
                  <a:schemeClr val="bg2"/>
                </a:solidFill>
              </a:rPr>
              <a:t>Convert sensitivity and specificity to </a:t>
            </a:r>
            <a:r>
              <a:rPr lang="en-US" altLang="en-US" b="1">
                <a:solidFill>
                  <a:schemeClr val="bg2"/>
                </a:solidFill>
              </a:rPr>
              <a:t>likelihood ratios</a:t>
            </a:r>
          </a:p>
          <a:p>
            <a:pPr lvl="1"/>
            <a:r>
              <a:rPr lang="en-US" altLang="en-US">
                <a:solidFill>
                  <a:schemeClr val="bg2"/>
                </a:solidFill>
              </a:rPr>
              <a:t>LR+ = sens/(1-spec); bigger is better (&gt;&gt;1)</a:t>
            </a:r>
          </a:p>
          <a:p>
            <a:pPr lvl="1"/>
            <a:r>
              <a:rPr lang="en-US" altLang="en-US">
                <a:solidFill>
                  <a:schemeClr val="bg2"/>
                </a:solidFill>
              </a:rPr>
              <a:t>LR- = (1-sens)/spec; smaller is better (&lt;&lt;1)</a:t>
            </a:r>
          </a:p>
          <a:p>
            <a:r>
              <a:rPr lang="en-US" altLang="en-US">
                <a:solidFill>
                  <a:schemeClr val="bg2"/>
                </a:solidFill>
              </a:rPr>
              <a:t>Post-test odds = pretest odds * LR (+ or -)</a:t>
            </a:r>
          </a:p>
          <a:p>
            <a:pPr lvl="1"/>
            <a:r>
              <a:rPr lang="en-US" altLang="en-US">
                <a:solidFill>
                  <a:schemeClr val="bg2"/>
                </a:solidFill>
              </a:rPr>
              <a:t>Convert to posttest probability if desired…</a:t>
            </a:r>
          </a:p>
          <a:p>
            <a:endParaRPr lang="en-US" altLang="en-US">
              <a:solidFill>
                <a:schemeClr val="bg2"/>
              </a:solidFill>
            </a:endParaRPr>
          </a:p>
          <a:p>
            <a:r>
              <a:rPr lang="en-US" altLang="en-US">
                <a:solidFill>
                  <a:schemeClr val="bg2"/>
                </a:solidFill>
              </a:rPr>
              <a:t>Posttest probability =  post-test odds / (1+posttest odds)</a:t>
            </a:r>
          </a:p>
          <a:p>
            <a:endParaRPr lang="en-US" altLang="en-US">
              <a:solidFill>
                <a:schemeClr val="bg2"/>
              </a:solidFill>
            </a:endParaRPr>
          </a:p>
          <a:p>
            <a:r>
              <a:rPr lang="en-US" altLang="en-US">
                <a:solidFill>
                  <a:schemeClr val="bg2"/>
                </a:solidFill>
              </a:rPr>
              <a:t>Remember that:</a:t>
            </a:r>
          </a:p>
          <a:p>
            <a:pPr lvl="1"/>
            <a:r>
              <a:rPr lang="en-US" altLang="en-US">
                <a:solidFill>
                  <a:schemeClr val="bg2"/>
                </a:solidFill>
              </a:rPr>
              <a:t>Positive post-test probability = PPV</a:t>
            </a:r>
          </a:p>
          <a:p>
            <a:pPr lvl="1"/>
            <a:r>
              <a:rPr lang="en-US" altLang="en-US">
                <a:solidFill>
                  <a:schemeClr val="bg2"/>
                </a:solidFill>
              </a:rPr>
              <a:t>Negative post-test probability = </a:t>
            </a:r>
            <a:r>
              <a:rPr lang="en-US" altLang="en-US" b="1">
                <a:solidFill>
                  <a:schemeClr val="bg2"/>
                </a:solidFill>
              </a:rPr>
              <a:t>1-</a:t>
            </a:r>
            <a:r>
              <a:rPr lang="en-US" altLang="en-US">
                <a:solidFill>
                  <a:schemeClr val="bg2"/>
                </a:solidFill>
              </a:rPr>
              <a:t>NPV</a:t>
            </a:r>
          </a:p>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B254DE6-7167-4926-A281-B1D731CADACB}" type="datetimeFigureOut">
              <a:rPr lang="en-GB" smtClean="0"/>
              <a:t>28/08/2015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3105855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254DE6-7167-4926-A281-B1D731CADACB}" type="datetimeFigureOut">
              <a:rPr lang="en-GB" smtClean="0"/>
              <a:t>28/08/2015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611182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254DE6-7167-4926-A281-B1D731CADACB}" type="datetimeFigureOut">
              <a:rPr lang="en-GB" smtClean="0"/>
              <a:t>28/08/2015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2582873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B254DE6-7167-4926-A281-B1D731CADACB}" type="datetimeFigureOut">
              <a:rPr lang="en-GB" smtClean="0"/>
              <a:t>28/08/2015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4169604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B254DE6-7167-4926-A281-B1D731CADACB}" type="datetimeFigureOut">
              <a:rPr lang="en-GB" smtClean="0"/>
              <a:t>28/08/2015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1528150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B254DE6-7167-4926-A281-B1D731CADACB}" type="datetimeFigureOut">
              <a:rPr lang="en-GB" smtClean="0"/>
              <a:t>28/08/2015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383932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254DE6-7167-4926-A281-B1D731CADACB}" type="datetimeFigureOut">
              <a:rPr lang="en-GB" smtClean="0"/>
              <a:t>28/08/2015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13320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254DE6-7167-4926-A281-B1D731CADACB}" type="datetimeFigureOut">
              <a:rPr lang="en-GB" smtClean="0"/>
              <a:t>28/08/2015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1848839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254DE6-7167-4926-A281-B1D731CADACB}" type="datetimeFigureOut">
              <a:rPr lang="en-GB" smtClean="0"/>
              <a:t>28/08/2015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288182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254DE6-7167-4926-A281-B1D731CADACB}" type="datetimeFigureOut">
              <a:rPr lang="en-GB" smtClean="0"/>
              <a:t>28/08/2015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56114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254DE6-7167-4926-A281-B1D731CADACB}" type="datetimeFigureOut">
              <a:rPr lang="en-GB" smtClean="0"/>
              <a:t>28/08/2015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3E3609-9ECA-4C7D-A462-01AB5913E207}" type="slidenum">
              <a:rPr lang="en-GB" smtClean="0"/>
              <a:t>‹#›</a:t>
            </a:fld>
            <a:endParaRPr lang="en-GB"/>
          </a:p>
        </p:txBody>
      </p:sp>
    </p:spTree>
    <p:extLst>
      <p:ext uri="{BB962C8B-B14F-4D97-AF65-F5344CB8AC3E}">
        <p14:creationId xmlns:p14="http://schemas.microsoft.com/office/powerpoint/2010/main" val="3530095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54DE6-7167-4926-A281-B1D731CADACB}" type="datetimeFigureOut">
              <a:rPr lang="en-GB" smtClean="0"/>
              <a:t>28/08/2015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E3609-9ECA-4C7D-A462-01AB5913E207}" type="slidenum">
              <a:rPr lang="en-GB" smtClean="0"/>
              <a:t>‹#›</a:t>
            </a:fld>
            <a:endParaRPr lang="en-GB"/>
          </a:p>
        </p:txBody>
      </p:sp>
    </p:spTree>
    <p:extLst>
      <p:ext uri="{BB962C8B-B14F-4D97-AF65-F5344CB8AC3E}">
        <p14:creationId xmlns:p14="http://schemas.microsoft.com/office/powerpoint/2010/main" val="21416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FRCEM Critical Appraisal</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44342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Format</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90 minutes</a:t>
            </a:r>
          </a:p>
          <a:p>
            <a:endParaRPr lang="en-GB" dirty="0" smtClean="0"/>
          </a:p>
          <a:p>
            <a:r>
              <a:rPr lang="en-GB" dirty="0" smtClean="0"/>
              <a:t>Diagnostic or therapeutic papers</a:t>
            </a:r>
          </a:p>
          <a:p>
            <a:endParaRPr lang="en-GB" dirty="0"/>
          </a:p>
          <a:p>
            <a:r>
              <a:rPr lang="en-GB" dirty="0" smtClean="0"/>
              <a:t>SAQ</a:t>
            </a:r>
          </a:p>
          <a:p>
            <a:pPr lvl="1"/>
            <a:r>
              <a:rPr lang="en-GB" dirty="0" smtClean="0"/>
              <a:t>Summary / abstract</a:t>
            </a:r>
          </a:p>
          <a:p>
            <a:pPr lvl="1"/>
            <a:r>
              <a:rPr lang="en-GB" dirty="0" smtClean="0"/>
              <a:t>Design – good / bad points</a:t>
            </a:r>
          </a:p>
          <a:p>
            <a:pPr lvl="1"/>
            <a:r>
              <a:rPr lang="en-GB" dirty="0" smtClean="0"/>
              <a:t>Definitions</a:t>
            </a:r>
          </a:p>
          <a:p>
            <a:pPr lvl="1"/>
            <a:r>
              <a:rPr lang="en-GB" dirty="0" smtClean="0"/>
              <a:t>What do the results mean?</a:t>
            </a:r>
          </a:p>
          <a:p>
            <a:pPr lvl="1"/>
            <a:r>
              <a:rPr lang="en-GB" dirty="0" smtClean="0"/>
              <a:t>How do the results relate to practice? Implement or not?</a:t>
            </a:r>
          </a:p>
          <a:p>
            <a:pPr lvl="1"/>
            <a:endParaRPr lang="en-GB" dirty="0" smtClean="0"/>
          </a:p>
          <a:p>
            <a:pPr lvl="1"/>
            <a:endParaRPr lang="en-GB" dirty="0"/>
          </a:p>
        </p:txBody>
      </p:sp>
    </p:spTree>
    <p:extLst>
      <p:ext uri="{BB962C8B-B14F-4D97-AF65-F5344CB8AC3E}">
        <p14:creationId xmlns:p14="http://schemas.microsoft.com/office/powerpoint/2010/main" val="1840138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Stats You Need To Know!</a:t>
            </a:r>
            <a:endParaRPr lang="en-GB" dirty="0"/>
          </a:p>
        </p:txBody>
      </p:sp>
      <p:sp>
        <p:nvSpPr>
          <p:cNvPr id="5" name="Text Placeholder 4"/>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413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Data</a:t>
            </a:r>
            <a:endParaRPr lang="en-GB" dirty="0"/>
          </a:p>
        </p:txBody>
      </p:sp>
      <p:sp>
        <p:nvSpPr>
          <p:cNvPr id="3" name="Content Placeholder 2"/>
          <p:cNvSpPr>
            <a:spLocks noGrp="1"/>
          </p:cNvSpPr>
          <p:nvPr>
            <p:ph idx="1"/>
          </p:nvPr>
        </p:nvSpPr>
        <p:spPr>
          <a:xfrm>
            <a:off x="457200" y="1600200"/>
            <a:ext cx="8229600" cy="4925144"/>
          </a:xfrm>
        </p:spPr>
        <p:txBody>
          <a:bodyPr>
            <a:normAutofit fontScale="70000" lnSpcReduction="20000"/>
          </a:bodyPr>
          <a:lstStyle/>
          <a:p>
            <a:r>
              <a:rPr lang="en-GB" dirty="0" smtClean="0"/>
              <a:t>Continuous</a:t>
            </a:r>
          </a:p>
          <a:p>
            <a:pPr lvl="1"/>
            <a:r>
              <a:rPr lang="en-GB" dirty="0" smtClean="0"/>
              <a:t>Normal distribution</a:t>
            </a:r>
          </a:p>
          <a:p>
            <a:pPr lvl="2"/>
            <a:r>
              <a:rPr lang="en-GB" dirty="0" smtClean="0"/>
              <a:t>parametric tests such as t test, ANOVA</a:t>
            </a:r>
          </a:p>
          <a:p>
            <a:pPr lvl="2"/>
            <a:r>
              <a:rPr lang="en-GB" dirty="0" smtClean="0"/>
              <a:t>mean</a:t>
            </a:r>
          </a:p>
          <a:p>
            <a:pPr lvl="1"/>
            <a:r>
              <a:rPr lang="en-GB" dirty="0" smtClean="0"/>
              <a:t>Non-normal distribution</a:t>
            </a:r>
          </a:p>
          <a:p>
            <a:pPr lvl="2"/>
            <a:r>
              <a:rPr lang="en-GB" dirty="0" smtClean="0"/>
              <a:t>non-parametric tests such as Mann Whitney U, Wilcoxon rank sum, </a:t>
            </a:r>
            <a:r>
              <a:rPr lang="en-GB" dirty="0" err="1" smtClean="0"/>
              <a:t>Kruskall</a:t>
            </a:r>
            <a:r>
              <a:rPr lang="en-GB" dirty="0" smtClean="0"/>
              <a:t> Wallis</a:t>
            </a:r>
          </a:p>
          <a:p>
            <a:pPr lvl="2"/>
            <a:r>
              <a:rPr lang="en-GB" dirty="0"/>
              <a:t>m</a:t>
            </a:r>
            <a:r>
              <a:rPr lang="en-GB" dirty="0" smtClean="0"/>
              <a:t>edian</a:t>
            </a:r>
          </a:p>
          <a:p>
            <a:pPr marL="0" indent="0">
              <a:buNone/>
            </a:pPr>
            <a:r>
              <a:rPr lang="en-GB" dirty="0" smtClean="0"/>
              <a:t>	</a:t>
            </a:r>
            <a:endParaRPr lang="en-GB" dirty="0"/>
          </a:p>
          <a:p>
            <a:pPr marL="0" indent="0">
              <a:buNone/>
            </a:pPr>
            <a:endParaRPr lang="en-GB" dirty="0"/>
          </a:p>
          <a:p>
            <a:r>
              <a:rPr lang="en-GB" dirty="0" smtClean="0"/>
              <a:t>Categorical</a:t>
            </a:r>
          </a:p>
          <a:p>
            <a:pPr lvl="1"/>
            <a:r>
              <a:rPr lang="en-GB" dirty="0" smtClean="0"/>
              <a:t>Nominal</a:t>
            </a:r>
          </a:p>
          <a:p>
            <a:pPr lvl="2"/>
            <a:r>
              <a:rPr lang="en-GB" dirty="0" smtClean="0"/>
              <a:t>chi squared test</a:t>
            </a:r>
          </a:p>
          <a:p>
            <a:pPr lvl="2"/>
            <a:r>
              <a:rPr lang="en-GB" dirty="0" smtClean="0"/>
              <a:t>Fisher’s exact test</a:t>
            </a:r>
          </a:p>
          <a:p>
            <a:pPr lvl="2"/>
            <a:r>
              <a:rPr lang="en-GB" dirty="0" smtClean="0"/>
              <a:t>mode</a:t>
            </a:r>
          </a:p>
          <a:p>
            <a:pPr lvl="1"/>
            <a:r>
              <a:rPr lang="en-GB" dirty="0" smtClean="0"/>
              <a:t>Ordinal</a:t>
            </a:r>
          </a:p>
          <a:p>
            <a:pPr lvl="1"/>
            <a:endParaRPr lang="en-GB" dirty="0" smtClean="0"/>
          </a:p>
          <a:p>
            <a:endParaRPr lang="en-GB" dirty="0"/>
          </a:p>
        </p:txBody>
      </p:sp>
    </p:spTree>
    <p:extLst>
      <p:ext uri="{BB962C8B-B14F-4D97-AF65-F5344CB8AC3E}">
        <p14:creationId xmlns:p14="http://schemas.microsoft.com/office/powerpoint/2010/main" val="2063487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P Value</a:t>
            </a:r>
            <a:endParaRPr lang="en-GB" dirty="0"/>
          </a:p>
        </p:txBody>
      </p:sp>
      <p:sp>
        <p:nvSpPr>
          <p:cNvPr id="5" name="Content Placeholder 4"/>
          <p:cNvSpPr>
            <a:spLocks noGrp="1"/>
          </p:cNvSpPr>
          <p:nvPr>
            <p:ph idx="1"/>
          </p:nvPr>
        </p:nvSpPr>
        <p:spPr/>
        <p:txBody>
          <a:bodyPr/>
          <a:lstStyle/>
          <a:p>
            <a:r>
              <a:rPr lang="en-GB" dirty="0" smtClean="0"/>
              <a:t>Probability that the result (difference) you see has arisen purely by chance if null hypothesis true </a:t>
            </a:r>
          </a:p>
          <a:p>
            <a:endParaRPr lang="en-GB" dirty="0"/>
          </a:p>
          <a:p>
            <a:r>
              <a:rPr lang="en-GB" dirty="0" smtClean="0"/>
              <a:t>Arbitrary level of 0.05 (1 in 20) set as level of statistical significance</a:t>
            </a:r>
          </a:p>
          <a:p>
            <a:endParaRPr lang="en-GB" dirty="0"/>
          </a:p>
          <a:p>
            <a:r>
              <a:rPr lang="en-GB" dirty="0" smtClean="0"/>
              <a:t>This is not the same as clinical significance! </a:t>
            </a:r>
            <a:endParaRPr lang="en-GB" dirty="0"/>
          </a:p>
        </p:txBody>
      </p:sp>
    </p:spTree>
    <p:extLst>
      <p:ext uri="{BB962C8B-B14F-4D97-AF65-F5344CB8AC3E}">
        <p14:creationId xmlns:p14="http://schemas.microsoft.com/office/powerpoint/2010/main" val="143835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2p co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268" name="Picture 4" descr="http://dsez.co.uk/Coins_14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04664"/>
            <a:ext cx="3524250" cy="35242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57253" y="4293096"/>
            <a:ext cx="6552728" cy="2246769"/>
          </a:xfrm>
          <a:prstGeom prst="rect">
            <a:avLst/>
          </a:prstGeom>
          <a:noFill/>
        </p:spPr>
        <p:txBody>
          <a:bodyPr wrap="square" rtlCol="0">
            <a:spAutoFit/>
          </a:bodyPr>
          <a:lstStyle/>
          <a:p>
            <a:pPr algn="ctr"/>
            <a:r>
              <a:rPr lang="en-GB" sz="2800" dirty="0" smtClean="0"/>
              <a:t>If the coin comes down heads, does that mean it is loaded?</a:t>
            </a:r>
          </a:p>
          <a:p>
            <a:pPr algn="ctr"/>
            <a:endParaRPr lang="en-GB" sz="2800" dirty="0"/>
          </a:p>
          <a:p>
            <a:pPr algn="ctr"/>
            <a:r>
              <a:rPr lang="en-GB" sz="2800" dirty="0" smtClean="0"/>
              <a:t>What if the coin had more metal on the tail side?</a:t>
            </a:r>
            <a:endParaRPr lang="en-GB" sz="2800" dirty="0"/>
          </a:p>
        </p:txBody>
      </p:sp>
    </p:spTree>
    <p:extLst>
      <p:ext uri="{BB962C8B-B14F-4D97-AF65-F5344CB8AC3E}">
        <p14:creationId xmlns:p14="http://schemas.microsoft.com/office/powerpoint/2010/main" val="2649238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Confidence Interval</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Usually quoted as 95%</a:t>
            </a:r>
          </a:p>
          <a:p>
            <a:endParaRPr lang="en-GB" dirty="0"/>
          </a:p>
          <a:p>
            <a:r>
              <a:rPr lang="en-GB" dirty="0" smtClean="0"/>
              <a:t>We can be 95% sure / confident / certain that the actual value lies within the range quoted</a:t>
            </a:r>
          </a:p>
          <a:p>
            <a:endParaRPr lang="en-GB" dirty="0"/>
          </a:p>
          <a:p>
            <a:r>
              <a:rPr lang="en-GB" dirty="0" smtClean="0"/>
              <a:t>(There is a 5% chance that the actual value lies outside of this range of values)</a:t>
            </a:r>
          </a:p>
          <a:p>
            <a:endParaRPr lang="en-GB" dirty="0"/>
          </a:p>
          <a:p>
            <a:r>
              <a:rPr lang="en-GB" dirty="0" smtClean="0"/>
              <a:t>NOT that 95% of the values lie within the range</a:t>
            </a:r>
            <a:endParaRPr lang="en-GB" dirty="0"/>
          </a:p>
        </p:txBody>
      </p:sp>
    </p:spTree>
    <p:extLst>
      <p:ext uri="{BB962C8B-B14F-4D97-AF65-F5344CB8AC3E}">
        <p14:creationId xmlns:p14="http://schemas.microsoft.com/office/powerpoint/2010/main" val="393431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wellgateprimaryblog.co.uk/wp-content/uploads/2014/04/treasure_hunt_h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54" y="230026"/>
            <a:ext cx="7704856" cy="6478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2853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ih.constantcontact.com/fs051/1104839880793/img/180.jpg?a=11101283659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5"/>
            <a:ext cx="9144000" cy="6854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79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Randomisation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Subjects are randomly assigned to a particular (treatment) group</a:t>
            </a:r>
          </a:p>
          <a:p>
            <a:pPr lvl="1"/>
            <a:r>
              <a:rPr lang="en-GB" dirty="0" smtClean="0"/>
              <a:t>Random number generator</a:t>
            </a:r>
          </a:p>
          <a:p>
            <a:pPr lvl="1"/>
            <a:r>
              <a:rPr lang="en-GB" dirty="0" smtClean="0"/>
              <a:t>Sealed envelopes</a:t>
            </a:r>
          </a:p>
          <a:p>
            <a:pPr lvl="1"/>
            <a:r>
              <a:rPr lang="en-GB" dirty="0" smtClean="0"/>
              <a:t>Batch randomisation</a:t>
            </a:r>
          </a:p>
          <a:p>
            <a:pPr lvl="1"/>
            <a:r>
              <a:rPr lang="en-GB" dirty="0" smtClean="0"/>
              <a:t>Cluster randomisation</a:t>
            </a:r>
          </a:p>
          <a:p>
            <a:pPr lvl="1"/>
            <a:endParaRPr lang="en-GB" dirty="0"/>
          </a:p>
          <a:p>
            <a:r>
              <a:rPr lang="en-GB" dirty="0" smtClean="0"/>
              <a:t>Tries to ensure each group is similar (table 1 demographics) apart from the treatment</a:t>
            </a:r>
          </a:p>
          <a:p>
            <a:endParaRPr lang="en-GB" dirty="0"/>
          </a:p>
          <a:p>
            <a:r>
              <a:rPr lang="en-GB" dirty="0" smtClean="0"/>
              <a:t>Some studies do not need randomisation! Diagnostic studies are cohorts where every subject should have test and gold standard</a:t>
            </a:r>
            <a:endParaRPr lang="en-GB" dirty="0"/>
          </a:p>
        </p:txBody>
      </p:sp>
      <p:pic>
        <p:nvPicPr>
          <p:cNvPr id="13314" name="Picture 2" descr="http://4vector.com/thumb_data/v4l-1324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2060848"/>
            <a:ext cx="2554610" cy="1852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966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Blinding</a:t>
            </a:r>
            <a:endParaRPr lang="en-GB" dirty="0"/>
          </a:p>
        </p:txBody>
      </p:sp>
      <p:sp>
        <p:nvSpPr>
          <p:cNvPr id="5" name="Content Placeholder 4"/>
          <p:cNvSpPr>
            <a:spLocks noGrp="1"/>
          </p:cNvSpPr>
          <p:nvPr>
            <p:ph idx="1"/>
          </p:nvPr>
        </p:nvSpPr>
        <p:spPr/>
        <p:txBody>
          <a:bodyPr/>
          <a:lstStyle/>
          <a:p>
            <a:r>
              <a:rPr lang="en-GB" dirty="0" smtClean="0"/>
              <a:t>Hawthorne, Rosenthal / </a:t>
            </a:r>
            <a:r>
              <a:rPr lang="en-GB" dirty="0"/>
              <a:t>P</a:t>
            </a:r>
            <a:r>
              <a:rPr lang="en-GB" dirty="0" smtClean="0"/>
              <a:t>ygmalion, John Henry effects, self fulfilling prophecy</a:t>
            </a:r>
          </a:p>
          <a:p>
            <a:endParaRPr lang="en-GB" dirty="0"/>
          </a:p>
          <a:p>
            <a:r>
              <a:rPr lang="en-GB" dirty="0" smtClean="0"/>
              <a:t>Allow for human behaviours that might affect subjective measures / outcomes</a:t>
            </a:r>
          </a:p>
          <a:p>
            <a:endParaRPr lang="en-GB" dirty="0"/>
          </a:p>
          <a:p>
            <a:r>
              <a:rPr lang="en-GB" dirty="0" smtClean="0"/>
              <a:t>Not all studies need to be</a:t>
            </a:r>
          </a:p>
          <a:p>
            <a:pPr marL="0" indent="0">
              <a:buNone/>
            </a:pPr>
            <a:r>
              <a:rPr lang="en-GB" dirty="0" smtClean="0"/>
              <a:t>blinded! Objective measures</a:t>
            </a:r>
            <a:endParaRPr lang="en-GB" dirty="0"/>
          </a:p>
        </p:txBody>
      </p:sp>
      <p:pic>
        <p:nvPicPr>
          <p:cNvPr id="14340" name="Picture 4" descr="http://i15.photobucket.com/albums/a361/Metacrock/blind_zpsc4f98b5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452" y="4748580"/>
            <a:ext cx="3619500" cy="20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8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Blinding</a:t>
            </a:r>
            <a:endParaRPr lang="en-GB" dirty="0"/>
          </a:p>
        </p:txBody>
      </p:sp>
      <p:sp>
        <p:nvSpPr>
          <p:cNvPr id="3" name="Content Placeholder 2"/>
          <p:cNvSpPr>
            <a:spLocks noGrp="1"/>
          </p:cNvSpPr>
          <p:nvPr>
            <p:ph idx="1"/>
          </p:nvPr>
        </p:nvSpPr>
        <p:spPr/>
        <p:txBody>
          <a:bodyPr/>
          <a:lstStyle/>
          <a:p>
            <a:r>
              <a:rPr lang="en-GB" dirty="0" smtClean="0"/>
              <a:t>Similar medication appearances</a:t>
            </a:r>
          </a:p>
          <a:p>
            <a:endParaRPr lang="en-GB" dirty="0"/>
          </a:p>
          <a:p>
            <a:r>
              <a:rPr lang="en-GB" dirty="0" smtClean="0"/>
              <a:t>Sham surgery</a:t>
            </a:r>
          </a:p>
          <a:p>
            <a:endParaRPr lang="en-GB" dirty="0"/>
          </a:p>
          <a:p>
            <a:r>
              <a:rPr lang="en-GB" dirty="0" smtClean="0"/>
              <a:t>Data collectors unaware of treatment group</a:t>
            </a:r>
          </a:p>
          <a:p>
            <a:endParaRPr lang="en-GB" dirty="0"/>
          </a:p>
          <a:p>
            <a:r>
              <a:rPr lang="en-GB" dirty="0" smtClean="0"/>
              <a:t>Gold standard unaware of results of test</a:t>
            </a:r>
            <a:endParaRPr lang="en-GB" dirty="0"/>
          </a:p>
        </p:txBody>
      </p:sp>
    </p:spTree>
    <p:extLst>
      <p:ext uri="{BB962C8B-B14F-4D97-AF65-F5344CB8AC3E}">
        <p14:creationId xmlns:p14="http://schemas.microsoft.com/office/powerpoint/2010/main" val="13067362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Inter-Observer Agreement</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Do you get similar results with the same test when read by different people?</a:t>
            </a:r>
          </a:p>
          <a:p>
            <a:endParaRPr lang="en-GB" dirty="0"/>
          </a:p>
          <a:p>
            <a:r>
              <a:rPr lang="en-GB" dirty="0" smtClean="0"/>
              <a:t>Kappa value</a:t>
            </a:r>
          </a:p>
          <a:p>
            <a:endParaRPr lang="en-GB" dirty="0"/>
          </a:p>
          <a:p>
            <a:r>
              <a:rPr lang="en-GB" dirty="0" smtClean="0"/>
              <a:t>-1 (complete disagreement) to +1 (complete agreement)</a:t>
            </a:r>
          </a:p>
          <a:p>
            <a:endParaRPr lang="en-GB" dirty="0"/>
          </a:p>
          <a:p>
            <a:r>
              <a:rPr lang="en-GB" dirty="0" smtClean="0"/>
              <a:t>0 = agreement purely by chance</a:t>
            </a:r>
          </a:p>
          <a:p>
            <a:endParaRPr lang="en-GB" dirty="0"/>
          </a:p>
          <a:p>
            <a:endParaRPr lang="en-GB" dirty="0"/>
          </a:p>
        </p:txBody>
      </p:sp>
    </p:spTree>
    <p:extLst>
      <p:ext uri="{BB962C8B-B14F-4D97-AF65-F5344CB8AC3E}">
        <p14:creationId xmlns:p14="http://schemas.microsoft.com/office/powerpoint/2010/main" val="4109896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Power</a:t>
            </a:r>
            <a:endParaRPr lang="en-GB" dirty="0"/>
          </a:p>
        </p:txBody>
      </p:sp>
      <p:sp>
        <p:nvSpPr>
          <p:cNvPr id="3" name="Content Placeholder 2"/>
          <p:cNvSpPr>
            <a:spLocks noGrp="1"/>
          </p:cNvSpPr>
          <p:nvPr>
            <p:ph idx="1"/>
          </p:nvPr>
        </p:nvSpPr>
        <p:spPr>
          <a:xfrm>
            <a:off x="457200" y="1340768"/>
            <a:ext cx="8229600" cy="5328592"/>
          </a:xfrm>
        </p:spPr>
        <p:txBody>
          <a:bodyPr>
            <a:normAutofit fontScale="92500" lnSpcReduction="20000"/>
          </a:bodyPr>
          <a:lstStyle/>
          <a:p>
            <a:r>
              <a:rPr lang="en-GB" dirty="0" smtClean="0"/>
              <a:t>The ability of a study to find a difference should a difference exist</a:t>
            </a:r>
          </a:p>
          <a:p>
            <a:endParaRPr lang="en-GB" dirty="0"/>
          </a:p>
          <a:p>
            <a:endParaRPr lang="en-GB" dirty="0" smtClean="0"/>
          </a:p>
          <a:p>
            <a:r>
              <a:rPr lang="en-GB" dirty="0" smtClean="0"/>
              <a:t>Determined by:</a:t>
            </a:r>
          </a:p>
          <a:p>
            <a:pPr lvl="1"/>
            <a:r>
              <a:rPr lang="en-GB" dirty="0" smtClean="0"/>
              <a:t>Size of difference</a:t>
            </a:r>
          </a:p>
          <a:p>
            <a:pPr lvl="1"/>
            <a:r>
              <a:rPr lang="en-GB" dirty="0" smtClean="0"/>
              <a:t>Level of accepted statistical significance (alpha usually standard 0.05)</a:t>
            </a:r>
          </a:p>
          <a:p>
            <a:pPr lvl="1"/>
            <a:r>
              <a:rPr lang="en-GB" dirty="0" smtClean="0"/>
              <a:t>Desired chance / ability to detect the difference (beta usually set at 80%)</a:t>
            </a:r>
          </a:p>
          <a:p>
            <a:pPr lvl="1"/>
            <a:r>
              <a:rPr lang="en-GB" dirty="0" smtClean="0"/>
              <a:t>Sample size</a:t>
            </a:r>
          </a:p>
          <a:p>
            <a:pPr marL="457200" lvl="1" indent="0">
              <a:buNone/>
            </a:pPr>
            <a:r>
              <a:rPr lang="en-GB" dirty="0" smtClean="0"/>
              <a:t>‘Sample size required is N for an 80% power to detect a difference of x at the p=0.05 level’</a:t>
            </a:r>
          </a:p>
          <a:p>
            <a:pPr lvl="1"/>
            <a:endParaRPr lang="en-GB" dirty="0"/>
          </a:p>
        </p:txBody>
      </p:sp>
      <p:pic>
        <p:nvPicPr>
          <p:cNvPr id="15362" name="Picture 2" descr="http://www.jobnimbus.com/wp-content/uploads/2013/10/tumblr_m336glqeNC1r04pib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700808"/>
            <a:ext cx="2160240"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1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Intention to Treat</a:t>
            </a:r>
            <a:endParaRPr lang="en-GB" dirty="0"/>
          </a:p>
        </p:txBody>
      </p:sp>
      <p:sp>
        <p:nvSpPr>
          <p:cNvPr id="3" name="Content Placeholder 2"/>
          <p:cNvSpPr>
            <a:spLocks noGrp="1"/>
          </p:cNvSpPr>
          <p:nvPr>
            <p:ph idx="1"/>
          </p:nvPr>
        </p:nvSpPr>
        <p:spPr/>
        <p:txBody>
          <a:bodyPr/>
          <a:lstStyle/>
          <a:p>
            <a:endParaRPr lang="en-GB"/>
          </a:p>
        </p:txBody>
      </p:sp>
      <p:pic>
        <p:nvPicPr>
          <p:cNvPr id="17410" name="Picture 2" descr="http://i.ytimg.com/vi/nnxg0FJwPjY/maxres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l="13613" r="18410" b="9432"/>
          <a:stretch/>
        </p:blipFill>
        <p:spPr bwMode="auto">
          <a:xfrm>
            <a:off x="1043608" y="1328621"/>
            <a:ext cx="7272808" cy="5450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754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Intention to Treat</a:t>
            </a:r>
            <a:endParaRPr lang="en-GB" dirty="0"/>
          </a:p>
        </p:txBody>
      </p:sp>
      <p:sp>
        <p:nvSpPr>
          <p:cNvPr id="3" name="Content Placeholder 2"/>
          <p:cNvSpPr>
            <a:spLocks noGrp="1"/>
          </p:cNvSpPr>
          <p:nvPr>
            <p:ph idx="1"/>
          </p:nvPr>
        </p:nvSpPr>
        <p:spPr/>
        <p:txBody>
          <a:bodyPr/>
          <a:lstStyle/>
          <a:p>
            <a:r>
              <a:rPr lang="en-GB" dirty="0" smtClean="0"/>
              <a:t>Preserves effects of randomisation</a:t>
            </a:r>
          </a:p>
          <a:p>
            <a:endParaRPr lang="en-GB" dirty="0"/>
          </a:p>
          <a:p>
            <a:r>
              <a:rPr lang="en-GB" dirty="0" smtClean="0"/>
              <a:t>Mirrors real world activity – withdrawals, incomplete treatments, using additional treatments</a:t>
            </a:r>
            <a:endParaRPr lang="en-GB" dirty="0"/>
          </a:p>
        </p:txBody>
      </p:sp>
    </p:spTree>
    <p:extLst>
      <p:ext uri="{BB962C8B-B14F-4D97-AF65-F5344CB8AC3E}">
        <p14:creationId xmlns:p14="http://schemas.microsoft.com/office/powerpoint/2010/main" val="52262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Characteristics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Sensitivity</a:t>
            </a:r>
          </a:p>
          <a:p>
            <a:endParaRPr lang="en-GB" dirty="0"/>
          </a:p>
          <a:p>
            <a:r>
              <a:rPr lang="en-GB" dirty="0" smtClean="0"/>
              <a:t>Specificity</a:t>
            </a:r>
          </a:p>
          <a:p>
            <a:endParaRPr lang="en-GB" dirty="0"/>
          </a:p>
          <a:p>
            <a:r>
              <a:rPr lang="en-GB" dirty="0" smtClean="0"/>
              <a:t>Predictive values</a:t>
            </a:r>
          </a:p>
          <a:p>
            <a:endParaRPr lang="en-GB" dirty="0"/>
          </a:p>
          <a:p>
            <a:r>
              <a:rPr lang="en-GB" dirty="0" smtClean="0"/>
              <a:t>Likelihood ratios</a:t>
            </a:r>
          </a:p>
          <a:p>
            <a:endParaRPr lang="en-GB" dirty="0"/>
          </a:p>
          <a:p>
            <a:r>
              <a:rPr lang="en-GB" dirty="0" smtClean="0"/>
              <a:t>ROC curve</a:t>
            </a:r>
          </a:p>
        </p:txBody>
      </p:sp>
    </p:spTree>
    <p:extLst>
      <p:ext uri="{BB962C8B-B14F-4D97-AF65-F5344CB8AC3E}">
        <p14:creationId xmlns:p14="http://schemas.microsoft.com/office/powerpoint/2010/main" val="1162730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76200"/>
            <a:ext cx="7772400" cy="1143000"/>
          </a:xfrm>
        </p:spPr>
        <p:txBody>
          <a:bodyPr/>
          <a:lstStyle/>
          <a:p>
            <a:r>
              <a:rPr lang="en-US" altLang="en-US" dirty="0"/>
              <a:t>2 x 2 </a:t>
            </a:r>
            <a:r>
              <a:rPr lang="en-US" altLang="en-US" dirty="0" smtClean="0"/>
              <a:t>Table</a:t>
            </a:r>
            <a:endParaRPr lang="en-US" altLang="en-US" dirty="0"/>
          </a:p>
        </p:txBody>
      </p:sp>
      <p:sp>
        <p:nvSpPr>
          <p:cNvPr id="71684" name="Line 4"/>
          <p:cNvSpPr>
            <a:spLocks noChangeShapeType="1"/>
          </p:cNvSpPr>
          <p:nvPr/>
        </p:nvSpPr>
        <p:spPr bwMode="auto">
          <a:xfrm>
            <a:off x="3962400" y="3048000"/>
            <a:ext cx="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85" name="Line 5"/>
          <p:cNvSpPr>
            <a:spLocks noChangeShapeType="1"/>
          </p:cNvSpPr>
          <p:nvPr/>
        </p:nvSpPr>
        <p:spPr bwMode="auto">
          <a:xfrm>
            <a:off x="3962400" y="2708275"/>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86" name="Line 6"/>
          <p:cNvSpPr>
            <a:spLocks noChangeShapeType="1"/>
          </p:cNvSpPr>
          <p:nvPr/>
        </p:nvSpPr>
        <p:spPr bwMode="auto">
          <a:xfrm>
            <a:off x="3962400" y="3868738"/>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87" name="Line 7"/>
          <p:cNvSpPr>
            <a:spLocks noChangeShapeType="1"/>
          </p:cNvSpPr>
          <p:nvPr/>
        </p:nvSpPr>
        <p:spPr bwMode="auto">
          <a:xfrm>
            <a:off x="5715000" y="2708275"/>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88" name="Line 8"/>
          <p:cNvSpPr>
            <a:spLocks noChangeShapeType="1"/>
          </p:cNvSpPr>
          <p:nvPr/>
        </p:nvSpPr>
        <p:spPr bwMode="auto">
          <a:xfrm>
            <a:off x="7467600" y="2708275"/>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89" name="Line 9"/>
          <p:cNvSpPr>
            <a:spLocks noChangeShapeType="1"/>
          </p:cNvSpPr>
          <p:nvPr/>
        </p:nvSpPr>
        <p:spPr bwMode="auto">
          <a:xfrm>
            <a:off x="3962400" y="2708275"/>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90" name="Line 10"/>
          <p:cNvSpPr>
            <a:spLocks noChangeShapeType="1"/>
          </p:cNvSpPr>
          <p:nvPr/>
        </p:nvSpPr>
        <p:spPr bwMode="auto">
          <a:xfrm>
            <a:off x="3962400" y="4191000"/>
            <a:ext cx="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91" name="Line 11"/>
          <p:cNvSpPr>
            <a:spLocks noChangeShapeType="1"/>
          </p:cNvSpPr>
          <p:nvPr/>
        </p:nvSpPr>
        <p:spPr bwMode="auto">
          <a:xfrm>
            <a:off x="4138613" y="1735138"/>
            <a:ext cx="320040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92" name="Line 12"/>
          <p:cNvSpPr>
            <a:spLocks noChangeShapeType="1"/>
          </p:cNvSpPr>
          <p:nvPr/>
        </p:nvSpPr>
        <p:spPr bwMode="auto">
          <a:xfrm>
            <a:off x="3944938" y="3276600"/>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696" name="Text Box 16"/>
          <p:cNvSpPr txBox="1">
            <a:spLocks noChangeArrowheads="1"/>
          </p:cNvSpPr>
          <p:nvPr/>
        </p:nvSpPr>
        <p:spPr bwMode="auto">
          <a:xfrm>
            <a:off x="4457700" y="1085850"/>
            <a:ext cx="24765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chemeClr val="accent1"/>
                </a:solidFill>
                <a:latin typeface="Times New Roman" pitchFamily="18" charset="0"/>
              </a:rPr>
              <a:t>Gold standard</a:t>
            </a:r>
          </a:p>
        </p:txBody>
      </p:sp>
      <p:sp>
        <p:nvSpPr>
          <p:cNvPr id="71697" name="Text Box 17"/>
          <p:cNvSpPr txBox="1">
            <a:spLocks noChangeArrowheads="1"/>
          </p:cNvSpPr>
          <p:nvPr/>
        </p:nvSpPr>
        <p:spPr bwMode="auto">
          <a:xfrm>
            <a:off x="4114800" y="1676400"/>
            <a:ext cx="322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dirty="0">
                <a:latin typeface="Times New Roman" pitchFamily="18" charset="0"/>
              </a:rPr>
              <a:t>Disease     </a:t>
            </a:r>
            <a:r>
              <a:rPr lang="en-US" altLang="en-US" sz="3200" dirty="0" err="1">
                <a:latin typeface="Times New Roman" pitchFamily="18" charset="0"/>
              </a:rPr>
              <a:t>Disease</a:t>
            </a:r>
            <a:r>
              <a:rPr lang="en-US" altLang="en-US" sz="3200" dirty="0">
                <a:latin typeface="Times New Roman" pitchFamily="18" charset="0"/>
              </a:rPr>
              <a:t/>
            </a:r>
            <a:br>
              <a:rPr lang="en-US" altLang="en-US" sz="3200" dirty="0">
                <a:latin typeface="Times New Roman" pitchFamily="18" charset="0"/>
              </a:rPr>
            </a:br>
            <a:r>
              <a:rPr lang="en-US" altLang="en-US" sz="3200" dirty="0">
                <a:latin typeface="Times New Roman" pitchFamily="18" charset="0"/>
              </a:rPr>
              <a:t>Present      Absent</a:t>
            </a:r>
          </a:p>
        </p:txBody>
      </p:sp>
      <p:sp>
        <p:nvSpPr>
          <p:cNvPr id="71698" name="Text Box 18"/>
          <p:cNvSpPr txBox="1">
            <a:spLocks noChangeArrowheads="1"/>
          </p:cNvSpPr>
          <p:nvPr/>
        </p:nvSpPr>
        <p:spPr bwMode="auto">
          <a:xfrm>
            <a:off x="912813" y="2227263"/>
            <a:ext cx="265726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dirty="0">
                <a:solidFill>
                  <a:schemeClr val="accent1"/>
                </a:solidFill>
                <a:latin typeface="Times New Roman" pitchFamily="18" charset="0"/>
              </a:rPr>
              <a:t>Test score:</a:t>
            </a:r>
          </a:p>
          <a:p>
            <a:r>
              <a:rPr lang="en-US" altLang="en-US" sz="3200" dirty="0">
                <a:latin typeface="Times New Roman" pitchFamily="18" charset="0"/>
              </a:rPr>
              <a:t>   Test positive</a:t>
            </a:r>
          </a:p>
          <a:p>
            <a:r>
              <a:rPr lang="en-US" altLang="en-US" sz="3200" dirty="0">
                <a:latin typeface="Times New Roman" pitchFamily="18" charset="0"/>
              </a:rPr>
              <a:t>   Test negative</a:t>
            </a:r>
          </a:p>
        </p:txBody>
      </p:sp>
      <p:sp>
        <p:nvSpPr>
          <p:cNvPr id="71699" name="Text Box 19"/>
          <p:cNvSpPr txBox="1">
            <a:spLocks noChangeArrowheads="1"/>
          </p:cNvSpPr>
          <p:nvPr/>
        </p:nvSpPr>
        <p:spPr bwMode="auto">
          <a:xfrm>
            <a:off x="4421188" y="2771775"/>
            <a:ext cx="2690160"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2400" dirty="0">
                <a:latin typeface="Times New Roman" pitchFamily="18" charset="0"/>
              </a:rPr>
              <a:t>a (TP)          b (FP)</a:t>
            </a:r>
          </a:p>
          <a:p>
            <a:pPr>
              <a:lnSpc>
                <a:spcPct val="90000"/>
              </a:lnSpc>
            </a:pPr>
            <a:r>
              <a:rPr lang="en-US" altLang="en-US" sz="2400" dirty="0">
                <a:latin typeface="Times New Roman" pitchFamily="18" charset="0"/>
              </a:rPr>
              <a:t/>
            </a:r>
            <a:br>
              <a:rPr lang="en-US" altLang="en-US" sz="2400" dirty="0">
                <a:latin typeface="Times New Roman" pitchFamily="18" charset="0"/>
              </a:rPr>
            </a:br>
            <a:r>
              <a:rPr lang="en-US" altLang="en-US" sz="2400" dirty="0">
                <a:latin typeface="Times New Roman" pitchFamily="18" charset="0"/>
              </a:rPr>
              <a:t>c (FN)          d (TN) </a:t>
            </a:r>
          </a:p>
        </p:txBody>
      </p:sp>
      <p:sp>
        <p:nvSpPr>
          <p:cNvPr id="71700" name="Text Box 20"/>
          <p:cNvSpPr txBox="1">
            <a:spLocks noChangeArrowheads="1"/>
          </p:cNvSpPr>
          <p:nvPr/>
        </p:nvSpPr>
        <p:spPr bwMode="auto">
          <a:xfrm>
            <a:off x="990600" y="4038600"/>
            <a:ext cx="7162800" cy="1742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dirty="0">
                <a:solidFill>
                  <a:schemeClr val="bg2"/>
                </a:solidFill>
                <a:latin typeface="Times New Roman" pitchFamily="18" charset="0"/>
              </a:rPr>
              <a:t>			</a:t>
            </a:r>
            <a:r>
              <a:rPr lang="en-US" altLang="en-US" sz="3200" dirty="0">
                <a:latin typeface="Times New Roman" pitchFamily="18" charset="0"/>
              </a:rPr>
              <a:t> Sensitivity   Specificity</a:t>
            </a:r>
          </a:p>
          <a:p>
            <a:pPr lvl="1">
              <a:lnSpc>
                <a:spcPct val="90000"/>
              </a:lnSpc>
              <a:spcBef>
                <a:spcPct val="20000"/>
              </a:spcBef>
            </a:pPr>
            <a:r>
              <a:rPr lang="en-US" altLang="en-US" sz="3200" dirty="0">
                <a:latin typeface="Times New Roman" pitchFamily="18" charset="0"/>
              </a:rPr>
              <a:t>                          = a/(</a:t>
            </a:r>
            <a:r>
              <a:rPr lang="en-US" altLang="en-US" sz="3200" dirty="0" err="1">
                <a:latin typeface="Times New Roman" pitchFamily="18" charset="0"/>
              </a:rPr>
              <a:t>a+c</a:t>
            </a:r>
            <a:r>
              <a:rPr lang="en-US" altLang="en-US" sz="3200" dirty="0">
                <a:latin typeface="Times New Roman" pitchFamily="18" charset="0"/>
              </a:rPr>
              <a:t>)     = d/(</a:t>
            </a:r>
            <a:r>
              <a:rPr lang="en-US" altLang="en-US" sz="3200" dirty="0" err="1">
                <a:latin typeface="Times New Roman" pitchFamily="18" charset="0"/>
              </a:rPr>
              <a:t>b+d</a:t>
            </a:r>
            <a:r>
              <a:rPr lang="en-US" altLang="en-US" sz="3200" dirty="0">
                <a:latin typeface="Times New Roman" pitchFamily="18" charset="0"/>
              </a:rPr>
              <a:t>)</a:t>
            </a:r>
          </a:p>
          <a:p>
            <a:endParaRPr lang="en-US" altLang="en-US" sz="4000" dirty="0">
              <a:latin typeface="Times New Roman" pitchFamily="18" charset="0"/>
            </a:endParaRPr>
          </a:p>
        </p:txBody>
      </p:sp>
      <p:sp>
        <p:nvSpPr>
          <p:cNvPr id="71703" name="Text Box 23"/>
          <p:cNvSpPr txBox="1">
            <a:spLocks noChangeArrowheads="1"/>
          </p:cNvSpPr>
          <p:nvPr/>
        </p:nvSpPr>
        <p:spPr bwMode="auto">
          <a:xfrm>
            <a:off x="609600" y="5562600"/>
            <a:ext cx="7848600" cy="5159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Lst>
        </p:spPr>
        <p:txBody>
          <a:bodyPr lIns="90488" tIns="44450" rIns="90488" bIns="44450">
            <a:spAutoFit/>
          </a:bodyPr>
          <a:lstStyle/>
          <a:p>
            <a:pPr>
              <a:spcBef>
                <a:spcPct val="50000"/>
              </a:spcBef>
            </a:pPr>
            <a:r>
              <a:rPr lang="en-GB" altLang="en-US" sz="2800" dirty="0">
                <a:effectLst>
                  <a:outerShdw blurRad="38100" dist="38100" dir="2700000" algn="tl">
                    <a:srgbClr val="C0C0C0"/>
                  </a:outerShdw>
                </a:effectLst>
                <a:latin typeface="Times New Roman" pitchFamily="18" charset="0"/>
              </a:rPr>
              <a:t>Note ‘</a:t>
            </a:r>
            <a:r>
              <a:rPr lang="en-GB" altLang="en-US" sz="2800" dirty="0" err="1">
                <a:effectLst>
                  <a:outerShdw blurRad="38100" dist="38100" dir="2700000" algn="tl">
                    <a:srgbClr val="C0C0C0"/>
                  </a:outerShdw>
                </a:effectLst>
                <a:latin typeface="Times New Roman" pitchFamily="18" charset="0"/>
              </a:rPr>
              <a:t>SpIn</a:t>
            </a:r>
            <a:r>
              <a:rPr lang="en-GB" altLang="en-US" sz="2800" dirty="0">
                <a:effectLst>
                  <a:outerShdw blurRad="38100" dist="38100" dir="2700000" algn="tl">
                    <a:srgbClr val="C0C0C0"/>
                  </a:outerShdw>
                </a:effectLst>
                <a:latin typeface="Times New Roman" pitchFamily="18" charset="0"/>
              </a:rPr>
              <a:t>’ </a:t>
            </a:r>
            <a:r>
              <a:rPr lang="en-GB" altLang="en-US" sz="2800" dirty="0" err="1">
                <a:effectLst>
                  <a:outerShdw blurRad="38100" dist="38100" dir="2700000" algn="tl">
                    <a:srgbClr val="C0C0C0"/>
                  </a:outerShdw>
                </a:effectLst>
                <a:latin typeface="Times New Roman" pitchFamily="18" charset="0"/>
              </a:rPr>
              <a:t>vs</a:t>
            </a:r>
            <a:r>
              <a:rPr lang="en-GB" altLang="en-US" sz="2800" dirty="0">
                <a:effectLst>
                  <a:outerShdw blurRad="38100" dist="38100" dir="2700000" algn="tl">
                    <a:srgbClr val="C0C0C0"/>
                  </a:outerShdw>
                </a:effectLst>
                <a:latin typeface="Times New Roman" pitchFamily="18" charset="0"/>
              </a:rPr>
              <a:t> ‘</a:t>
            </a:r>
            <a:r>
              <a:rPr lang="en-GB" altLang="en-US" sz="2800" dirty="0" err="1">
                <a:effectLst>
                  <a:outerShdw blurRad="38100" dist="38100" dir="2700000" algn="tl">
                    <a:srgbClr val="C0C0C0"/>
                  </a:outerShdw>
                </a:effectLst>
                <a:latin typeface="Times New Roman" pitchFamily="18" charset="0"/>
              </a:rPr>
              <a:t>SnOut</a:t>
            </a:r>
            <a:r>
              <a:rPr lang="en-GB" altLang="en-US" sz="2800" dirty="0">
                <a:effectLst>
                  <a:outerShdw blurRad="38100" dist="38100" dir="2700000" algn="tl">
                    <a:srgbClr val="C0C0C0"/>
                  </a:outerShdw>
                </a:effectLst>
                <a:latin typeface="Times New Roman" pitchFamily="18" charset="0"/>
              </a:rPr>
              <a:t>’</a:t>
            </a:r>
            <a:endParaRPr lang="en-US" altLang="en-US" sz="2800" dirty="0">
              <a:effectLst>
                <a:outerShdw blurRad="38100" dist="38100" dir="2700000" algn="tl">
                  <a:srgbClr val="C0C0C0"/>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3D478855-7183-48D4-B36C-A336AC46EC19}" type="slidenum">
              <a:rPr lang="en-US" altLang="en-US"/>
              <a:pPr/>
              <a:t>19</a:t>
            </a:fld>
            <a:endParaRPr lang="en-US" altLang="en-US"/>
          </a:p>
        </p:txBody>
      </p:sp>
      <p:sp>
        <p:nvSpPr>
          <p:cNvPr id="47106" name="Rectangle 2"/>
          <p:cNvSpPr>
            <a:spLocks noGrp="1" noChangeArrowheads="1"/>
          </p:cNvSpPr>
          <p:nvPr>
            <p:ph type="title"/>
          </p:nvPr>
        </p:nvSpPr>
        <p:spPr>
          <a:xfrm>
            <a:off x="460375" y="277813"/>
            <a:ext cx="8223250" cy="1139825"/>
          </a:xfrm>
        </p:spPr>
        <p:txBody>
          <a:bodyPr>
            <a:normAutofit fontScale="90000"/>
          </a:bodyPr>
          <a:lstStyle/>
          <a:p>
            <a:r>
              <a:rPr lang="en-US" altLang="en-US" sz="3400"/>
              <a:t>What Do the Sensitivity and Specificity Not tell You?</a:t>
            </a:r>
            <a:r>
              <a:rPr lang="en-US" altLang="en-US" sz="2900" b="1"/>
              <a:t> </a:t>
            </a:r>
            <a:br>
              <a:rPr lang="en-US" altLang="en-US" sz="2900" b="1"/>
            </a:br>
            <a:endParaRPr lang="en-US" altLang="en-US" sz="2900" b="1"/>
          </a:p>
        </p:txBody>
      </p:sp>
      <p:sp>
        <p:nvSpPr>
          <p:cNvPr id="47107" name="Rectangle 3"/>
          <p:cNvSpPr>
            <a:spLocks noGrp="1" noChangeArrowheads="1"/>
          </p:cNvSpPr>
          <p:nvPr>
            <p:ph type="body" idx="1"/>
          </p:nvPr>
        </p:nvSpPr>
        <p:spPr>
          <a:xfrm>
            <a:off x="685800" y="1676400"/>
            <a:ext cx="7772400" cy="5029200"/>
          </a:xfrm>
        </p:spPr>
        <p:txBody>
          <a:bodyPr/>
          <a:lstStyle/>
          <a:p>
            <a:r>
              <a:rPr lang="en-US" altLang="en-US"/>
              <a:t>Sensitivity &amp; specificity derived from comparison with gold standard</a:t>
            </a:r>
          </a:p>
          <a:p>
            <a:pPr lvl="1"/>
            <a:r>
              <a:rPr lang="en-US" altLang="en-US"/>
              <a:t>Implies you already know the diagnosis</a:t>
            </a:r>
          </a:p>
          <a:p>
            <a:pPr lvl="1"/>
            <a:endParaRPr lang="en-US" altLang="en-US"/>
          </a:p>
          <a:p>
            <a:r>
              <a:rPr lang="en-US" altLang="en-US"/>
              <a:t>Doesn’t tell you what a particular test result means for your patient</a:t>
            </a:r>
          </a:p>
          <a:p>
            <a:pPr lvl="1"/>
            <a:r>
              <a:rPr lang="en-GB" altLang="en-US"/>
              <a:t>So does my patient have disease or is the result a false positive?</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1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10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xfrm>
            <a:off x="831850" y="277813"/>
            <a:ext cx="7485063" cy="1139825"/>
          </a:xfrm>
        </p:spPr>
        <p:txBody>
          <a:bodyPr/>
          <a:lstStyle/>
          <a:p>
            <a:r>
              <a:rPr lang="en-US" altLang="en-US" sz="3400"/>
              <a:t>Most Tests Provide a Continuous Score. Selecting a Cutting Point</a:t>
            </a:r>
          </a:p>
        </p:txBody>
      </p:sp>
      <p:sp>
        <p:nvSpPr>
          <p:cNvPr id="28677" name="Line 5"/>
          <p:cNvSpPr>
            <a:spLocks noChangeShapeType="1"/>
          </p:cNvSpPr>
          <p:nvPr/>
        </p:nvSpPr>
        <p:spPr bwMode="auto">
          <a:xfrm>
            <a:off x="838200" y="4495800"/>
            <a:ext cx="77724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78" name="Freeform 6"/>
          <p:cNvSpPr>
            <a:spLocks/>
          </p:cNvSpPr>
          <p:nvPr/>
        </p:nvSpPr>
        <p:spPr bwMode="auto">
          <a:xfrm>
            <a:off x="976313" y="2057400"/>
            <a:ext cx="4986337" cy="2570163"/>
          </a:xfrm>
          <a:custGeom>
            <a:avLst/>
            <a:gdLst>
              <a:gd name="T0" fmla="*/ 0 w 3141"/>
              <a:gd name="T1" fmla="*/ 1537 h 1619"/>
              <a:gd name="T2" fmla="*/ 277 w 3141"/>
              <a:gd name="T3" fmla="*/ 1363 h 1619"/>
              <a:gd name="T4" fmla="*/ 1479 w 3141"/>
              <a:gd name="T5" fmla="*/ 0 h 1619"/>
              <a:gd name="T6" fmla="*/ 2849 w 3141"/>
              <a:gd name="T7" fmla="*/ 1363 h 1619"/>
              <a:gd name="T8" fmla="*/ 3141 w 3141"/>
              <a:gd name="T9" fmla="*/ 1537 h 1619"/>
            </a:gdLst>
            <a:ahLst/>
            <a:cxnLst>
              <a:cxn ang="0">
                <a:pos x="T0" y="T1"/>
              </a:cxn>
              <a:cxn ang="0">
                <a:pos x="T2" y="T3"/>
              </a:cxn>
              <a:cxn ang="0">
                <a:pos x="T4" y="T5"/>
              </a:cxn>
              <a:cxn ang="0">
                <a:pos x="T6" y="T7"/>
              </a:cxn>
              <a:cxn ang="0">
                <a:pos x="T8" y="T9"/>
              </a:cxn>
            </a:cxnLst>
            <a:rect l="0" t="0" r="r" b="b"/>
            <a:pathLst>
              <a:path w="3141" h="1619">
                <a:moveTo>
                  <a:pt x="0" y="1537"/>
                </a:moveTo>
                <a:cubicBezTo>
                  <a:pt x="46" y="1508"/>
                  <a:pt x="31" y="1619"/>
                  <a:pt x="277" y="1363"/>
                </a:cubicBezTo>
                <a:cubicBezTo>
                  <a:pt x="523" y="1107"/>
                  <a:pt x="1050" y="0"/>
                  <a:pt x="1479" y="0"/>
                </a:cubicBezTo>
                <a:cubicBezTo>
                  <a:pt x="1908" y="0"/>
                  <a:pt x="2572" y="1107"/>
                  <a:pt x="2849" y="1363"/>
                </a:cubicBezTo>
                <a:cubicBezTo>
                  <a:pt x="3126" y="1619"/>
                  <a:pt x="3080" y="1501"/>
                  <a:pt x="3141" y="1537"/>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79" name="Freeform 7"/>
          <p:cNvSpPr>
            <a:spLocks/>
          </p:cNvSpPr>
          <p:nvPr/>
        </p:nvSpPr>
        <p:spPr bwMode="auto">
          <a:xfrm>
            <a:off x="4114800" y="3327400"/>
            <a:ext cx="3810000" cy="1209675"/>
          </a:xfrm>
          <a:custGeom>
            <a:avLst/>
            <a:gdLst>
              <a:gd name="T0" fmla="*/ 0 w 2400"/>
              <a:gd name="T1" fmla="*/ 721 h 762"/>
              <a:gd name="T2" fmla="*/ 185 w 2400"/>
              <a:gd name="T3" fmla="*/ 634 h 762"/>
              <a:gd name="T4" fmla="*/ 1108 w 2400"/>
              <a:gd name="T5" fmla="*/ 1 h 762"/>
              <a:gd name="T6" fmla="*/ 2166 w 2400"/>
              <a:gd name="T7" fmla="*/ 642 h 762"/>
              <a:gd name="T8" fmla="*/ 2400 w 2400"/>
              <a:gd name="T9" fmla="*/ 721 h 762"/>
            </a:gdLst>
            <a:ahLst/>
            <a:cxnLst>
              <a:cxn ang="0">
                <a:pos x="T0" y="T1"/>
              </a:cxn>
              <a:cxn ang="0">
                <a:pos x="T2" y="T3"/>
              </a:cxn>
              <a:cxn ang="0">
                <a:pos x="T4" y="T5"/>
              </a:cxn>
              <a:cxn ang="0">
                <a:pos x="T6" y="T7"/>
              </a:cxn>
              <a:cxn ang="0">
                <a:pos x="T8" y="T9"/>
              </a:cxn>
            </a:cxnLst>
            <a:rect l="0" t="0" r="r" b="b"/>
            <a:pathLst>
              <a:path w="2400" h="762">
                <a:moveTo>
                  <a:pt x="0" y="721"/>
                </a:moveTo>
                <a:cubicBezTo>
                  <a:pt x="31" y="706"/>
                  <a:pt x="0" y="754"/>
                  <a:pt x="185" y="634"/>
                </a:cubicBezTo>
                <a:cubicBezTo>
                  <a:pt x="370" y="514"/>
                  <a:pt x="778" y="0"/>
                  <a:pt x="1108" y="1"/>
                </a:cubicBezTo>
                <a:cubicBezTo>
                  <a:pt x="1438" y="2"/>
                  <a:pt x="1951" y="522"/>
                  <a:pt x="2166" y="642"/>
                </a:cubicBezTo>
                <a:cubicBezTo>
                  <a:pt x="2381" y="762"/>
                  <a:pt x="2351" y="705"/>
                  <a:pt x="2400" y="721"/>
                </a:cubicBezTo>
              </a:path>
            </a:pathLst>
          </a:custGeom>
          <a:noFill/>
          <a:ln w="28575" cmpd="sng">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80" name="Text Box 8"/>
          <p:cNvSpPr txBox="1">
            <a:spLocks noChangeArrowheads="1"/>
          </p:cNvSpPr>
          <p:nvPr/>
        </p:nvSpPr>
        <p:spPr bwMode="auto">
          <a:xfrm>
            <a:off x="7355141" y="4483100"/>
            <a:ext cx="1720343"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en-US" altLang="en-US" sz="2400" dirty="0">
                <a:latin typeface="Times New Roman" pitchFamily="18" charset="0"/>
              </a:rPr>
              <a:t>Pathological</a:t>
            </a:r>
            <a:br>
              <a:rPr lang="en-US" altLang="en-US" sz="2400" dirty="0">
                <a:latin typeface="Times New Roman" pitchFamily="18" charset="0"/>
              </a:rPr>
            </a:br>
            <a:r>
              <a:rPr lang="en-US" altLang="en-US" sz="2400" dirty="0">
                <a:latin typeface="Times New Roman" pitchFamily="18" charset="0"/>
              </a:rPr>
              <a:t>scores</a:t>
            </a:r>
          </a:p>
        </p:txBody>
      </p:sp>
      <p:sp>
        <p:nvSpPr>
          <p:cNvPr id="28681" name="Text Box 9"/>
          <p:cNvSpPr txBox="1">
            <a:spLocks noChangeArrowheads="1"/>
          </p:cNvSpPr>
          <p:nvPr/>
        </p:nvSpPr>
        <p:spPr bwMode="auto">
          <a:xfrm>
            <a:off x="604637" y="4483100"/>
            <a:ext cx="1157689"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en-US" altLang="en-US" sz="2400" dirty="0">
                <a:latin typeface="Times New Roman" pitchFamily="18" charset="0"/>
              </a:rPr>
              <a:t>Healthy</a:t>
            </a:r>
            <a:br>
              <a:rPr lang="en-US" altLang="en-US" sz="2400" dirty="0">
                <a:latin typeface="Times New Roman" pitchFamily="18" charset="0"/>
              </a:rPr>
            </a:br>
            <a:r>
              <a:rPr lang="en-US" altLang="en-US" sz="2400" dirty="0">
                <a:latin typeface="Times New Roman" pitchFamily="18" charset="0"/>
              </a:rPr>
              <a:t>scores</a:t>
            </a:r>
          </a:p>
        </p:txBody>
      </p:sp>
      <p:sp>
        <p:nvSpPr>
          <p:cNvPr id="28682" name="Line 10"/>
          <p:cNvSpPr>
            <a:spLocks noChangeShapeType="1"/>
          </p:cNvSpPr>
          <p:nvPr/>
        </p:nvSpPr>
        <p:spPr bwMode="auto">
          <a:xfrm flipV="1">
            <a:off x="5181600" y="4648200"/>
            <a:ext cx="0" cy="1295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84" name="Text Box 12"/>
          <p:cNvSpPr txBox="1">
            <a:spLocks noChangeArrowheads="1"/>
          </p:cNvSpPr>
          <p:nvPr/>
        </p:nvSpPr>
        <p:spPr bwMode="auto">
          <a:xfrm>
            <a:off x="1892300" y="4965700"/>
            <a:ext cx="2609850"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US" altLang="en-US" sz="2400" dirty="0">
                <a:solidFill>
                  <a:srgbClr val="FF0000"/>
                </a:solidFill>
                <a:latin typeface="Times New Roman" pitchFamily="18" charset="0"/>
              </a:rPr>
              <a:t>Move this way to </a:t>
            </a:r>
            <a:br>
              <a:rPr lang="en-US" altLang="en-US" sz="2400" dirty="0">
                <a:solidFill>
                  <a:srgbClr val="FF0000"/>
                </a:solidFill>
                <a:latin typeface="Times New Roman" pitchFamily="18" charset="0"/>
              </a:rPr>
            </a:br>
            <a:r>
              <a:rPr lang="en-US" altLang="en-US" sz="2400" dirty="0">
                <a:solidFill>
                  <a:srgbClr val="FF0000"/>
                </a:solidFill>
                <a:latin typeface="Times New Roman" pitchFamily="18" charset="0"/>
              </a:rPr>
              <a:t>increase sensitivity</a:t>
            </a:r>
            <a:br>
              <a:rPr lang="en-US" altLang="en-US" sz="2400" dirty="0">
                <a:solidFill>
                  <a:srgbClr val="FF0000"/>
                </a:solidFill>
                <a:latin typeface="Times New Roman" pitchFamily="18" charset="0"/>
              </a:rPr>
            </a:br>
            <a:r>
              <a:rPr lang="en-US" altLang="en-US" sz="2400" dirty="0">
                <a:solidFill>
                  <a:srgbClr val="FF0000"/>
                </a:solidFill>
                <a:latin typeface="Times New Roman" pitchFamily="18" charset="0"/>
              </a:rPr>
              <a:t>(include more of</a:t>
            </a:r>
            <a:br>
              <a:rPr lang="en-US" altLang="en-US" sz="2400" dirty="0">
                <a:solidFill>
                  <a:srgbClr val="FF0000"/>
                </a:solidFill>
                <a:latin typeface="Times New Roman" pitchFamily="18" charset="0"/>
              </a:rPr>
            </a:br>
            <a:r>
              <a:rPr lang="en-US" altLang="en-US" sz="2400" dirty="0">
                <a:solidFill>
                  <a:srgbClr val="FF0000"/>
                </a:solidFill>
                <a:latin typeface="Times New Roman" pitchFamily="18" charset="0"/>
              </a:rPr>
              <a:t>sick group)</a:t>
            </a:r>
          </a:p>
        </p:txBody>
      </p:sp>
      <p:sp>
        <p:nvSpPr>
          <p:cNvPr id="28685" name="Text Box 13"/>
          <p:cNvSpPr txBox="1">
            <a:spLocks noChangeArrowheads="1"/>
          </p:cNvSpPr>
          <p:nvPr/>
        </p:nvSpPr>
        <p:spPr bwMode="auto">
          <a:xfrm>
            <a:off x="5715000" y="5067300"/>
            <a:ext cx="3349625"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US" altLang="en-US" sz="2400" dirty="0">
                <a:solidFill>
                  <a:schemeClr val="accent3">
                    <a:lumMod val="50000"/>
                  </a:schemeClr>
                </a:solidFill>
                <a:latin typeface="Times New Roman" pitchFamily="18" charset="0"/>
              </a:rPr>
              <a:t>Move this way to</a:t>
            </a:r>
            <a:br>
              <a:rPr lang="en-US" altLang="en-US" sz="2400" dirty="0">
                <a:solidFill>
                  <a:schemeClr val="accent3">
                    <a:lumMod val="50000"/>
                  </a:schemeClr>
                </a:solidFill>
                <a:latin typeface="Times New Roman" pitchFamily="18" charset="0"/>
              </a:rPr>
            </a:br>
            <a:r>
              <a:rPr lang="en-US" altLang="en-US" sz="2400" dirty="0">
                <a:solidFill>
                  <a:schemeClr val="accent3">
                    <a:lumMod val="50000"/>
                  </a:schemeClr>
                </a:solidFill>
                <a:latin typeface="Times New Roman" pitchFamily="18" charset="0"/>
              </a:rPr>
              <a:t>increase specificity</a:t>
            </a:r>
            <a:br>
              <a:rPr lang="en-US" altLang="en-US" sz="2400" dirty="0">
                <a:solidFill>
                  <a:schemeClr val="accent3">
                    <a:lumMod val="50000"/>
                  </a:schemeClr>
                </a:solidFill>
                <a:latin typeface="Times New Roman" pitchFamily="18" charset="0"/>
              </a:rPr>
            </a:br>
            <a:r>
              <a:rPr lang="en-US" altLang="en-US" sz="2400" dirty="0">
                <a:solidFill>
                  <a:schemeClr val="accent3">
                    <a:lumMod val="50000"/>
                  </a:schemeClr>
                </a:solidFill>
                <a:latin typeface="Times New Roman" pitchFamily="18" charset="0"/>
              </a:rPr>
              <a:t>(exclude healthy people)</a:t>
            </a:r>
          </a:p>
        </p:txBody>
      </p:sp>
      <p:sp>
        <p:nvSpPr>
          <p:cNvPr id="28686" name="Text Box 14"/>
          <p:cNvSpPr txBox="1">
            <a:spLocks noChangeArrowheads="1"/>
          </p:cNvSpPr>
          <p:nvPr/>
        </p:nvSpPr>
        <p:spPr bwMode="auto">
          <a:xfrm>
            <a:off x="369642" y="1524000"/>
            <a:ext cx="248016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Test scores for a </a:t>
            </a:r>
            <a:br>
              <a:rPr lang="en-US" altLang="en-US" sz="2400" dirty="0">
                <a:latin typeface="Times New Roman" pitchFamily="18" charset="0"/>
              </a:rPr>
            </a:br>
            <a:r>
              <a:rPr lang="en-US" altLang="en-US" sz="2400" dirty="0">
                <a:latin typeface="Times New Roman" pitchFamily="18" charset="0"/>
              </a:rPr>
              <a:t>healthy population</a:t>
            </a:r>
          </a:p>
        </p:txBody>
      </p:sp>
      <p:sp>
        <p:nvSpPr>
          <p:cNvPr id="28687" name="Text Box 15"/>
          <p:cNvSpPr txBox="1">
            <a:spLocks noChangeArrowheads="1"/>
          </p:cNvSpPr>
          <p:nvPr/>
        </p:nvSpPr>
        <p:spPr bwMode="auto">
          <a:xfrm>
            <a:off x="6076950" y="2895600"/>
            <a:ext cx="2103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Sick population</a:t>
            </a:r>
          </a:p>
        </p:txBody>
      </p:sp>
      <p:sp>
        <p:nvSpPr>
          <p:cNvPr id="28688" name="Text Box 16"/>
          <p:cNvSpPr txBox="1">
            <a:spLocks noChangeArrowheads="1"/>
          </p:cNvSpPr>
          <p:nvPr/>
        </p:nvSpPr>
        <p:spPr bwMode="auto">
          <a:xfrm>
            <a:off x="2276475" y="6181725"/>
            <a:ext cx="5881688"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en-US" altLang="en-US" sz="2400">
                <a:solidFill>
                  <a:schemeClr val="hlink"/>
                </a:solidFill>
                <a:latin typeface="Times New Roman" pitchFamily="18" charset="0"/>
              </a:rPr>
              <a:t>Crucial issue: changing cut-point can improve </a:t>
            </a:r>
            <a:br>
              <a:rPr lang="en-US" altLang="en-US" sz="2400">
                <a:solidFill>
                  <a:schemeClr val="hlink"/>
                </a:solidFill>
                <a:latin typeface="Times New Roman" pitchFamily="18" charset="0"/>
              </a:rPr>
            </a:br>
            <a:r>
              <a:rPr lang="en-US" altLang="en-US" sz="2400">
                <a:solidFill>
                  <a:schemeClr val="hlink"/>
                </a:solidFill>
                <a:latin typeface="Times New Roman" pitchFamily="18" charset="0"/>
              </a:rPr>
              <a:t> sensitivity </a:t>
            </a:r>
            <a:r>
              <a:rPr lang="en-US" altLang="en-US" sz="2400" i="1">
                <a:solidFill>
                  <a:schemeClr val="hlink"/>
                </a:solidFill>
                <a:latin typeface="Times New Roman" pitchFamily="18" charset="0"/>
              </a:rPr>
              <a:t>or</a:t>
            </a:r>
            <a:r>
              <a:rPr lang="en-US" altLang="en-US" sz="2400">
                <a:solidFill>
                  <a:schemeClr val="hlink"/>
                </a:solidFill>
                <a:latin typeface="Times New Roman" pitchFamily="18" charset="0"/>
              </a:rPr>
              <a:t> specificity, but never both</a:t>
            </a:r>
          </a:p>
        </p:txBody>
      </p:sp>
      <p:sp>
        <p:nvSpPr>
          <p:cNvPr id="28689" name="Text Box 17"/>
          <p:cNvSpPr txBox="1">
            <a:spLocks noChangeArrowheads="1"/>
          </p:cNvSpPr>
          <p:nvPr/>
        </p:nvSpPr>
        <p:spPr bwMode="auto">
          <a:xfrm>
            <a:off x="4038600" y="4664075"/>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latin typeface="Times New Roman" pitchFamily="18" charset="0"/>
              </a:rPr>
              <a:t>Possible cut-point</a:t>
            </a:r>
          </a:p>
        </p:txBody>
      </p:sp>
      <p:sp>
        <p:nvSpPr>
          <p:cNvPr id="28690" name="Line 18"/>
          <p:cNvSpPr>
            <a:spLocks noChangeShapeType="1"/>
          </p:cNvSpPr>
          <p:nvPr/>
        </p:nvSpPr>
        <p:spPr bwMode="auto">
          <a:xfrm>
            <a:off x="4419600" y="5562600"/>
            <a:ext cx="685800" cy="0"/>
          </a:xfrm>
          <a:prstGeom prst="line">
            <a:avLst/>
          </a:prstGeom>
          <a:noFill/>
          <a:ln w="19050">
            <a:solidFill>
              <a:srgbClr val="FF0000"/>
            </a:solidFill>
            <a:prstDash val="dash"/>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91" name="Line 19"/>
          <p:cNvSpPr>
            <a:spLocks noChangeShapeType="1"/>
          </p:cNvSpPr>
          <p:nvPr/>
        </p:nvSpPr>
        <p:spPr bwMode="auto">
          <a:xfrm>
            <a:off x="5257800" y="5562600"/>
            <a:ext cx="685800" cy="0"/>
          </a:xfrm>
          <a:prstGeom prst="line">
            <a:avLst/>
          </a:prstGeom>
          <a:noFill/>
          <a:ln w="19050">
            <a:solidFill>
              <a:schemeClr val="accent3">
                <a:lumMod val="50000"/>
              </a:schemeClr>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Slide Number Placeholder 4"/>
          <p:cNvSpPr>
            <a:spLocks noGrp="1"/>
          </p:cNvSpPr>
          <p:nvPr>
            <p:ph type="sldNum" sz="quarter" idx="12"/>
          </p:nvPr>
        </p:nvSpPr>
        <p:spPr/>
        <p:txBody>
          <a:bodyPr/>
          <a:lstStyle/>
          <a:p>
            <a:fld id="{CE11977D-96C6-493F-8E6E-AF74B91339B3}" type="slidenum">
              <a:rPr lang="en-US" altLang="en-US"/>
              <a:pPr/>
              <a:t>21</a:t>
            </a:fld>
            <a:endParaRPr lang="en-US" altLang="en-US"/>
          </a:p>
        </p:txBody>
      </p:sp>
      <p:sp>
        <p:nvSpPr>
          <p:cNvPr id="124930" name="Rectangle 2"/>
          <p:cNvSpPr>
            <a:spLocks noGrp="1" noChangeArrowheads="1"/>
          </p:cNvSpPr>
          <p:nvPr>
            <p:ph type="title"/>
          </p:nvPr>
        </p:nvSpPr>
        <p:spPr>
          <a:xfrm>
            <a:off x="685800" y="76200"/>
            <a:ext cx="7772400" cy="1143000"/>
          </a:xfrm>
        </p:spPr>
        <p:txBody>
          <a:bodyPr/>
          <a:lstStyle/>
          <a:p>
            <a:r>
              <a:rPr lang="en-US" altLang="en-US"/>
              <a:t>2 x 2 Table for Testing a Test</a:t>
            </a:r>
          </a:p>
        </p:txBody>
      </p:sp>
      <p:sp>
        <p:nvSpPr>
          <p:cNvPr id="124931" name="Line 3"/>
          <p:cNvSpPr>
            <a:spLocks noChangeShapeType="1"/>
          </p:cNvSpPr>
          <p:nvPr/>
        </p:nvSpPr>
        <p:spPr bwMode="auto">
          <a:xfrm>
            <a:off x="3962400" y="3048000"/>
            <a:ext cx="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2" name="Line 4"/>
          <p:cNvSpPr>
            <a:spLocks noChangeShapeType="1"/>
          </p:cNvSpPr>
          <p:nvPr/>
        </p:nvSpPr>
        <p:spPr bwMode="auto">
          <a:xfrm>
            <a:off x="2819400" y="2667000"/>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3" name="Line 5"/>
          <p:cNvSpPr>
            <a:spLocks noChangeShapeType="1"/>
          </p:cNvSpPr>
          <p:nvPr/>
        </p:nvSpPr>
        <p:spPr bwMode="auto">
          <a:xfrm>
            <a:off x="2819400" y="3810000"/>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4" name="Line 6"/>
          <p:cNvSpPr>
            <a:spLocks noChangeShapeType="1"/>
          </p:cNvSpPr>
          <p:nvPr/>
        </p:nvSpPr>
        <p:spPr bwMode="auto">
          <a:xfrm>
            <a:off x="4419600" y="2667000"/>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5" name="Line 7"/>
          <p:cNvSpPr>
            <a:spLocks noChangeShapeType="1"/>
          </p:cNvSpPr>
          <p:nvPr/>
        </p:nvSpPr>
        <p:spPr bwMode="auto">
          <a:xfrm>
            <a:off x="6324600" y="2667000"/>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6" name="Line 8"/>
          <p:cNvSpPr>
            <a:spLocks noChangeShapeType="1"/>
          </p:cNvSpPr>
          <p:nvPr/>
        </p:nvSpPr>
        <p:spPr bwMode="auto">
          <a:xfrm>
            <a:off x="2819400" y="2667000"/>
            <a:ext cx="0" cy="1143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7" name="Line 9"/>
          <p:cNvSpPr>
            <a:spLocks noChangeShapeType="1"/>
          </p:cNvSpPr>
          <p:nvPr/>
        </p:nvSpPr>
        <p:spPr bwMode="auto">
          <a:xfrm>
            <a:off x="3962400" y="4191000"/>
            <a:ext cx="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8" name="Line 10"/>
          <p:cNvSpPr>
            <a:spLocks noChangeShapeType="1"/>
          </p:cNvSpPr>
          <p:nvPr/>
        </p:nvSpPr>
        <p:spPr bwMode="auto">
          <a:xfrm>
            <a:off x="2895600" y="1752600"/>
            <a:ext cx="320040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39" name="Line 11"/>
          <p:cNvSpPr>
            <a:spLocks noChangeShapeType="1"/>
          </p:cNvSpPr>
          <p:nvPr/>
        </p:nvSpPr>
        <p:spPr bwMode="auto">
          <a:xfrm>
            <a:off x="2819400" y="3276600"/>
            <a:ext cx="35052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4940" name="Text Box 12"/>
          <p:cNvSpPr txBox="1">
            <a:spLocks noChangeArrowheads="1"/>
          </p:cNvSpPr>
          <p:nvPr/>
        </p:nvSpPr>
        <p:spPr bwMode="auto">
          <a:xfrm>
            <a:off x="3048000" y="1143000"/>
            <a:ext cx="24765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dirty="0">
                <a:solidFill>
                  <a:schemeClr val="accent1"/>
                </a:solidFill>
                <a:latin typeface="Times New Roman" pitchFamily="18" charset="0"/>
              </a:rPr>
              <a:t>Gold standard</a:t>
            </a:r>
          </a:p>
        </p:txBody>
      </p:sp>
      <p:sp>
        <p:nvSpPr>
          <p:cNvPr id="124941" name="Text Box 13"/>
          <p:cNvSpPr txBox="1">
            <a:spLocks noChangeArrowheads="1"/>
          </p:cNvSpPr>
          <p:nvPr/>
        </p:nvSpPr>
        <p:spPr bwMode="auto">
          <a:xfrm>
            <a:off x="2971800" y="1676400"/>
            <a:ext cx="322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dirty="0">
                <a:latin typeface="Times New Roman" pitchFamily="18" charset="0"/>
              </a:rPr>
              <a:t>Disease     </a:t>
            </a:r>
            <a:r>
              <a:rPr lang="en-US" altLang="en-US" sz="3200" dirty="0" err="1">
                <a:latin typeface="Times New Roman" pitchFamily="18" charset="0"/>
              </a:rPr>
              <a:t>Disease</a:t>
            </a:r>
            <a:r>
              <a:rPr lang="en-US" altLang="en-US" sz="3200" dirty="0">
                <a:latin typeface="Times New Roman" pitchFamily="18" charset="0"/>
              </a:rPr>
              <a:t/>
            </a:r>
            <a:br>
              <a:rPr lang="en-US" altLang="en-US" sz="3200" dirty="0">
                <a:latin typeface="Times New Roman" pitchFamily="18" charset="0"/>
              </a:rPr>
            </a:br>
            <a:r>
              <a:rPr lang="en-US" altLang="en-US" sz="3200" dirty="0">
                <a:latin typeface="Times New Roman" pitchFamily="18" charset="0"/>
              </a:rPr>
              <a:t>Present      Absent</a:t>
            </a:r>
          </a:p>
        </p:txBody>
      </p:sp>
      <p:sp>
        <p:nvSpPr>
          <p:cNvPr id="124942" name="Text Box 14"/>
          <p:cNvSpPr txBox="1">
            <a:spLocks noChangeArrowheads="1"/>
          </p:cNvSpPr>
          <p:nvPr/>
        </p:nvSpPr>
        <p:spPr bwMode="auto">
          <a:xfrm>
            <a:off x="912813" y="2227263"/>
            <a:ext cx="194655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dirty="0">
                <a:solidFill>
                  <a:schemeClr val="accent1"/>
                </a:solidFill>
                <a:latin typeface="Times New Roman" pitchFamily="18" charset="0"/>
              </a:rPr>
              <a:t>Test score:</a:t>
            </a:r>
          </a:p>
          <a:p>
            <a:r>
              <a:rPr lang="en-US" altLang="en-US" sz="3200" dirty="0">
                <a:latin typeface="Times New Roman" pitchFamily="18" charset="0"/>
              </a:rPr>
              <a:t>   Test +</a:t>
            </a:r>
            <a:r>
              <a:rPr lang="en-US" altLang="en-US" sz="3200" dirty="0" err="1">
                <a:latin typeface="Times New Roman" pitchFamily="18" charset="0"/>
              </a:rPr>
              <a:t>ve</a:t>
            </a:r>
            <a:endParaRPr lang="en-US" altLang="en-US" sz="3200" dirty="0">
              <a:latin typeface="Times New Roman" pitchFamily="18" charset="0"/>
            </a:endParaRPr>
          </a:p>
          <a:p>
            <a:r>
              <a:rPr lang="en-US" altLang="en-US" sz="3200" dirty="0">
                <a:latin typeface="Times New Roman" pitchFamily="18" charset="0"/>
              </a:rPr>
              <a:t>   Test -</a:t>
            </a:r>
            <a:r>
              <a:rPr lang="en-US" altLang="en-US" sz="3200" dirty="0" err="1">
                <a:latin typeface="Times New Roman" pitchFamily="18" charset="0"/>
              </a:rPr>
              <a:t>ve</a:t>
            </a:r>
            <a:endParaRPr lang="en-US" altLang="en-US" sz="3200" dirty="0">
              <a:latin typeface="Times New Roman" pitchFamily="18" charset="0"/>
            </a:endParaRPr>
          </a:p>
        </p:txBody>
      </p:sp>
      <p:sp>
        <p:nvSpPr>
          <p:cNvPr id="124943" name="Text Box 15"/>
          <p:cNvSpPr txBox="1">
            <a:spLocks noChangeArrowheads="1"/>
          </p:cNvSpPr>
          <p:nvPr/>
        </p:nvSpPr>
        <p:spPr bwMode="auto">
          <a:xfrm>
            <a:off x="3124200" y="2667000"/>
            <a:ext cx="2690160"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2400" dirty="0">
                <a:latin typeface="Times New Roman" pitchFamily="18" charset="0"/>
              </a:rPr>
              <a:t>a (TP)          b (FP)</a:t>
            </a:r>
          </a:p>
          <a:p>
            <a:pPr>
              <a:lnSpc>
                <a:spcPct val="90000"/>
              </a:lnSpc>
            </a:pPr>
            <a:r>
              <a:rPr lang="en-US" altLang="en-US" sz="2400" dirty="0">
                <a:latin typeface="Times New Roman" pitchFamily="18" charset="0"/>
              </a:rPr>
              <a:t/>
            </a:r>
            <a:br>
              <a:rPr lang="en-US" altLang="en-US" sz="2400" dirty="0">
                <a:latin typeface="Times New Roman" pitchFamily="18" charset="0"/>
              </a:rPr>
            </a:br>
            <a:r>
              <a:rPr lang="en-US" altLang="en-US" sz="2400" dirty="0">
                <a:latin typeface="Times New Roman" pitchFamily="18" charset="0"/>
              </a:rPr>
              <a:t>c (FN)          d (TN) </a:t>
            </a:r>
          </a:p>
        </p:txBody>
      </p:sp>
      <p:sp>
        <p:nvSpPr>
          <p:cNvPr id="124944" name="Text Box 16"/>
          <p:cNvSpPr txBox="1">
            <a:spLocks noChangeArrowheads="1"/>
          </p:cNvSpPr>
          <p:nvPr/>
        </p:nvSpPr>
        <p:spPr bwMode="auto">
          <a:xfrm>
            <a:off x="2438400" y="3962400"/>
            <a:ext cx="4267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dirty="0">
                <a:solidFill>
                  <a:schemeClr val="bg2"/>
                </a:solidFill>
                <a:latin typeface="Times New Roman" pitchFamily="18" charset="0"/>
              </a:rPr>
              <a:t> </a:t>
            </a:r>
            <a:r>
              <a:rPr lang="en-US" altLang="en-US" sz="3200" dirty="0">
                <a:latin typeface="Times New Roman" pitchFamily="18" charset="0"/>
              </a:rPr>
              <a:t>Sensitivity   Specificity</a:t>
            </a:r>
          </a:p>
          <a:p>
            <a:r>
              <a:rPr lang="en-US" altLang="en-US" sz="3200" dirty="0">
                <a:latin typeface="Times New Roman" pitchFamily="18" charset="0"/>
              </a:rPr>
              <a:t>    = a/(</a:t>
            </a:r>
            <a:r>
              <a:rPr lang="en-US" altLang="en-US" sz="3200" dirty="0" err="1">
                <a:latin typeface="Times New Roman" pitchFamily="18" charset="0"/>
              </a:rPr>
              <a:t>a+c</a:t>
            </a:r>
            <a:r>
              <a:rPr lang="en-US" altLang="en-US" sz="3200" dirty="0">
                <a:latin typeface="Times New Roman" pitchFamily="18" charset="0"/>
              </a:rPr>
              <a:t>)     = d/(</a:t>
            </a:r>
            <a:r>
              <a:rPr lang="en-US" altLang="en-US" sz="3200" dirty="0" err="1">
                <a:latin typeface="Times New Roman" pitchFamily="18" charset="0"/>
              </a:rPr>
              <a:t>b+d</a:t>
            </a:r>
            <a:r>
              <a:rPr lang="en-US" altLang="en-US" sz="3200" dirty="0">
                <a:latin typeface="Times New Roman" pitchFamily="18" charset="0"/>
              </a:rPr>
              <a:t>)</a:t>
            </a:r>
            <a:endParaRPr lang="en-US" altLang="en-US" sz="4000" dirty="0">
              <a:latin typeface="Times New Roman" pitchFamily="18" charset="0"/>
            </a:endParaRPr>
          </a:p>
        </p:txBody>
      </p:sp>
      <p:sp>
        <p:nvSpPr>
          <p:cNvPr id="124946" name="Text Box 18"/>
          <p:cNvSpPr txBox="1">
            <a:spLocks noChangeArrowheads="1"/>
          </p:cNvSpPr>
          <p:nvPr/>
        </p:nvSpPr>
        <p:spPr bwMode="auto">
          <a:xfrm>
            <a:off x="2819400" y="2667000"/>
            <a:ext cx="6324600" cy="579438"/>
          </a:xfrm>
          <a:prstGeom prst="rect">
            <a:avLst/>
          </a:prstGeom>
          <a:solidFill>
            <a:srgbClr val="0000FF">
              <a:alpha val="4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dirty="0">
                <a:solidFill>
                  <a:schemeClr val="bg2"/>
                </a:solidFill>
                <a:latin typeface="Times New Roman" pitchFamily="18" charset="0"/>
              </a:rPr>
              <a:t>				</a:t>
            </a:r>
            <a:r>
              <a:rPr lang="en-US" altLang="en-US" sz="3200" dirty="0">
                <a:latin typeface="Times New Roman" pitchFamily="18" charset="0"/>
              </a:rPr>
              <a:t>PPV = a/(</a:t>
            </a:r>
            <a:r>
              <a:rPr lang="en-US" altLang="en-US" sz="3200" dirty="0" err="1">
                <a:latin typeface="Times New Roman" pitchFamily="18" charset="0"/>
              </a:rPr>
              <a:t>a+b</a:t>
            </a:r>
            <a:r>
              <a:rPr lang="en-US" altLang="en-US" sz="3200" dirty="0">
                <a:latin typeface="Times New Roman" pitchFamily="18" charset="0"/>
              </a:rPr>
              <a:t>)</a:t>
            </a:r>
          </a:p>
        </p:txBody>
      </p:sp>
      <p:sp>
        <p:nvSpPr>
          <p:cNvPr id="124948" name="Text Box 20"/>
          <p:cNvSpPr txBox="1">
            <a:spLocks noChangeArrowheads="1"/>
          </p:cNvSpPr>
          <p:nvPr/>
        </p:nvSpPr>
        <p:spPr bwMode="auto">
          <a:xfrm>
            <a:off x="2827114" y="3253581"/>
            <a:ext cx="6324600" cy="579438"/>
          </a:xfrm>
          <a:prstGeom prst="rect">
            <a:avLst/>
          </a:prstGeom>
          <a:solidFill>
            <a:srgbClr val="800080">
              <a:alpha val="50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dirty="0">
                <a:latin typeface="Times New Roman" pitchFamily="18" charset="0"/>
              </a:rPr>
              <a:t>			</a:t>
            </a:r>
            <a:r>
              <a:rPr lang="en-US" altLang="en-US" sz="3200" dirty="0">
                <a:solidFill>
                  <a:schemeClr val="bg2"/>
                </a:solidFill>
                <a:latin typeface="Times New Roman" pitchFamily="18" charset="0"/>
              </a:rPr>
              <a:t>	</a:t>
            </a:r>
            <a:r>
              <a:rPr lang="en-US" altLang="en-US" sz="3200" dirty="0">
                <a:latin typeface="Times New Roman" pitchFamily="18" charset="0"/>
              </a:rPr>
              <a:t>NPV = d/(</a:t>
            </a:r>
            <a:r>
              <a:rPr lang="en-US" altLang="en-US" sz="3200" dirty="0" err="1">
                <a:latin typeface="Times New Roman" pitchFamily="18" charset="0"/>
              </a:rPr>
              <a:t>c+d</a:t>
            </a:r>
            <a:r>
              <a:rPr lang="en-US" altLang="en-US" sz="3200" dirty="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4946"/>
                                        </p:tgtEl>
                                        <p:attrNameLst>
                                          <p:attrName>style.visibility</p:attrName>
                                        </p:attrNameLst>
                                      </p:cBhvr>
                                      <p:to>
                                        <p:strVal val="visible"/>
                                      </p:to>
                                    </p:set>
                                    <p:animEffect transition="in" filter="fade">
                                      <p:cBhvr>
                                        <p:cTn id="7" dur="500"/>
                                        <p:tgtEl>
                                          <p:spTgt spid="124946"/>
                                        </p:tgtEl>
                                      </p:cBhvr>
                                    </p:animEffect>
                                  </p:childTnLst>
                                  <p:subTnLst>
                                    <p:set>
                                      <p:cBhvr override="childStyle">
                                        <p:cTn dur="1" fill="hold" display="0" masterRel="nextClick" afterEffect="1"/>
                                        <p:tgtEl>
                                          <p:spTgt spid="124946"/>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4948"/>
                                        </p:tgtEl>
                                        <p:attrNameLst>
                                          <p:attrName>style.visibility</p:attrName>
                                        </p:attrNameLst>
                                      </p:cBhvr>
                                      <p:to>
                                        <p:strVal val="visible"/>
                                      </p:to>
                                    </p:set>
                                    <p:animEffect transition="in" filter="fade">
                                      <p:cBhvr>
                                        <p:cTn id="12" dur="500"/>
                                        <p:tgtEl>
                                          <p:spTgt spid="124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46" grpId="0" animBg="1"/>
      <p:bldP spid="12494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152400"/>
            <a:ext cx="8686800" cy="838200"/>
          </a:xfrm>
        </p:spPr>
        <p:txBody>
          <a:bodyPr>
            <a:normAutofit fontScale="90000"/>
          </a:bodyPr>
          <a:lstStyle/>
          <a:p>
            <a:r>
              <a:rPr lang="en-US" altLang="en-US"/>
              <a:t>Positive and Negative Predictive Values</a:t>
            </a:r>
          </a:p>
        </p:txBody>
      </p:sp>
      <p:sp>
        <p:nvSpPr>
          <p:cNvPr id="9219" name="Rectangle 3"/>
          <p:cNvSpPr>
            <a:spLocks noGrp="1" noChangeArrowheads="1"/>
          </p:cNvSpPr>
          <p:nvPr>
            <p:ph type="body" idx="1"/>
          </p:nvPr>
        </p:nvSpPr>
        <p:spPr>
          <a:xfrm>
            <a:off x="381000" y="1143000"/>
            <a:ext cx="7772400" cy="4953000"/>
          </a:xfrm>
        </p:spPr>
        <p:txBody>
          <a:bodyPr/>
          <a:lstStyle/>
          <a:p>
            <a:pPr>
              <a:spcAft>
                <a:spcPct val="20000"/>
              </a:spcAft>
            </a:pPr>
            <a:r>
              <a:rPr lang="en-US" altLang="en-US"/>
              <a:t>Given a test result, what is the probability the patient has / doesn’t have disease?</a:t>
            </a:r>
          </a:p>
          <a:p>
            <a:pPr>
              <a:spcAft>
                <a:spcPct val="20000"/>
              </a:spcAft>
            </a:pPr>
            <a:r>
              <a:rPr lang="en-US" altLang="en-US"/>
              <a:t>But very dependent on prevalence  </a:t>
            </a:r>
          </a:p>
          <a:p>
            <a:pPr>
              <a:spcAft>
                <a:spcPct val="20000"/>
              </a:spcAft>
            </a:pPr>
            <a:r>
              <a:rPr lang="en-US" altLang="en-US"/>
              <a:t>As prevalence goes down, PPV goes down (it’s harder to find the smaller number of cases) and NPV rises. </a:t>
            </a:r>
          </a:p>
          <a:p>
            <a:pPr>
              <a:spcAft>
                <a:spcPct val="20000"/>
              </a:spcAft>
            </a:pPr>
            <a:r>
              <a:rPr lang="en-US" altLang="en-US"/>
              <a:t>May not be applicable to your population if local prevalence is different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3"/>
          <p:cNvSpPr>
            <a:spLocks noGrp="1"/>
          </p:cNvSpPr>
          <p:nvPr>
            <p:ph type="sldNum" sz="quarter" idx="12"/>
          </p:nvPr>
        </p:nvSpPr>
        <p:spPr/>
        <p:txBody>
          <a:bodyPr/>
          <a:lstStyle/>
          <a:p>
            <a:fld id="{FBC1364C-485D-4A2B-81AC-298CEB7EFB4C}" type="slidenum">
              <a:rPr lang="en-US" altLang="en-US"/>
              <a:pPr/>
              <a:t>23</a:t>
            </a:fld>
            <a:endParaRPr lang="en-US" altLang="en-US"/>
          </a:p>
        </p:txBody>
      </p:sp>
      <p:sp>
        <p:nvSpPr>
          <p:cNvPr id="48132" name="Text Box 4"/>
          <p:cNvSpPr txBox="1">
            <a:spLocks noChangeArrowheads="1"/>
          </p:cNvSpPr>
          <p:nvPr/>
        </p:nvSpPr>
        <p:spPr bwMode="auto">
          <a:xfrm>
            <a:off x="1584325" y="2022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CA" altLang="en-US" sz="2400">
              <a:latin typeface="Times New Roman" pitchFamily="18" charset="0"/>
            </a:endParaRPr>
          </a:p>
        </p:txBody>
      </p:sp>
      <p:sp>
        <p:nvSpPr>
          <p:cNvPr id="48133" name="Text Box 5"/>
          <p:cNvSpPr txBox="1">
            <a:spLocks noChangeArrowheads="1"/>
          </p:cNvSpPr>
          <p:nvPr/>
        </p:nvSpPr>
        <p:spPr bwMode="auto">
          <a:xfrm>
            <a:off x="1616075" y="1600200"/>
            <a:ext cx="1660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solidFill>
                  <a:schemeClr val="accent1"/>
                </a:solidFill>
                <a:latin typeface="Times New Roman" pitchFamily="18" charset="0"/>
              </a:rPr>
              <a:t>D +        D -</a:t>
            </a:r>
          </a:p>
        </p:txBody>
      </p:sp>
      <p:sp>
        <p:nvSpPr>
          <p:cNvPr id="48136" name="Text Box 8"/>
          <p:cNvSpPr txBox="1">
            <a:spLocks noChangeArrowheads="1"/>
          </p:cNvSpPr>
          <p:nvPr/>
        </p:nvSpPr>
        <p:spPr bwMode="auto">
          <a:xfrm>
            <a:off x="546100" y="2473325"/>
            <a:ext cx="617538" cy="124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5000"/>
              </a:lnSpc>
            </a:pPr>
            <a:r>
              <a:rPr lang="en-US" altLang="en-US" sz="2400" dirty="0">
                <a:solidFill>
                  <a:schemeClr val="accent1"/>
                </a:solidFill>
                <a:latin typeface="Times New Roman" pitchFamily="18" charset="0"/>
              </a:rPr>
              <a:t>T +</a:t>
            </a:r>
          </a:p>
          <a:p>
            <a:pPr>
              <a:lnSpc>
                <a:spcPct val="105000"/>
              </a:lnSpc>
            </a:pPr>
            <a:endParaRPr lang="en-US" altLang="en-US" sz="2400" dirty="0">
              <a:solidFill>
                <a:schemeClr val="accent1"/>
              </a:solidFill>
              <a:latin typeface="Times New Roman" pitchFamily="18" charset="0"/>
            </a:endParaRPr>
          </a:p>
          <a:p>
            <a:pPr>
              <a:lnSpc>
                <a:spcPct val="105000"/>
              </a:lnSpc>
            </a:pPr>
            <a:r>
              <a:rPr lang="en-US" altLang="en-US" sz="2400" dirty="0">
                <a:solidFill>
                  <a:schemeClr val="accent1"/>
                </a:solidFill>
                <a:latin typeface="Times New Roman" pitchFamily="18" charset="0"/>
              </a:rPr>
              <a:t>T -</a:t>
            </a:r>
          </a:p>
        </p:txBody>
      </p:sp>
      <p:sp>
        <p:nvSpPr>
          <p:cNvPr id="48137" name="Line 9"/>
          <p:cNvSpPr>
            <a:spLocks noChangeShapeType="1"/>
          </p:cNvSpPr>
          <p:nvPr/>
        </p:nvSpPr>
        <p:spPr bwMode="auto">
          <a:xfrm>
            <a:off x="2438400" y="2133600"/>
            <a:ext cx="0" cy="16764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8" name="Line 10"/>
          <p:cNvSpPr>
            <a:spLocks noChangeShapeType="1"/>
          </p:cNvSpPr>
          <p:nvPr/>
        </p:nvSpPr>
        <p:spPr bwMode="auto">
          <a:xfrm>
            <a:off x="1143000" y="3124200"/>
            <a:ext cx="25146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9" name="Text Box 11"/>
          <p:cNvSpPr txBox="1">
            <a:spLocks noChangeArrowheads="1"/>
          </p:cNvSpPr>
          <p:nvPr/>
        </p:nvSpPr>
        <p:spPr bwMode="auto">
          <a:xfrm>
            <a:off x="1660525" y="2365375"/>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50</a:t>
            </a:r>
          </a:p>
        </p:txBody>
      </p:sp>
      <p:sp>
        <p:nvSpPr>
          <p:cNvPr id="48140" name="Text Box 12"/>
          <p:cNvSpPr txBox="1">
            <a:spLocks noChangeArrowheads="1"/>
          </p:cNvSpPr>
          <p:nvPr/>
        </p:nvSpPr>
        <p:spPr bwMode="auto">
          <a:xfrm>
            <a:off x="1812925" y="3317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5</a:t>
            </a:r>
          </a:p>
        </p:txBody>
      </p:sp>
      <p:sp>
        <p:nvSpPr>
          <p:cNvPr id="48141" name="Text Box 13"/>
          <p:cNvSpPr txBox="1">
            <a:spLocks noChangeArrowheads="1"/>
          </p:cNvSpPr>
          <p:nvPr/>
        </p:nvSpPr>
        <p:spPr bwMode="auto">
          <a:xfrm>
            <a:off x="2727325" y="2365375"/>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10</a:t>
            </a:r>
          </a:p>
        </p:txBody>
      </p:sp>
      <p:sp>
        <p:nvSpPr>
          <p:cNvPr id="48142" name="Text Box 14"/>
          <p:cNvSpPr txBox="1">
            <a:spLocks noChangeArrowheads="1"/>
          </p:cNvSpPr>
          <p:nvPr/>
        </p:nvSpPr>
        <p:spPr bwMode="auto">
          <a:xfrm>
            <a:off x="2574925" y="3317875"/>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100</a:t>
            </a:r>
          </a:p>
        </p:txBody>
      </p:sp>
      <p:sp>
        <p:nvSpPr>
          <p:cNvPr id="48143" name="Text Box 15"/>
          <p:cNvSpPr txBox="1">
            <a:spLocks noChangeArrowheads="1"/>
          </p:cNvSpPr>
          <p:nvPr/>
        </p:nvSpPr>
        <p:spPr bwMode="auto">
          <a:xfrm>
            <a:off x="288925" y="4076700"/>
            <a:ext cx="374967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latin typeface="Times New Roman" pitchFamily="18" charset="0"/>
              </a:rPr>
              <a:t>Sensitivity = 50/55 = 91%</a:t>
            </a:r>
          </a:p>
          <a:p>
            <a:pPr algn="ctr"/>
            <a:r>
              <a:rPr lang="en-US" altLang="en-US" sz="2400" dirty="0">
                <a:latin typeface="Times New Roman" pitchFamily="18" charset="0"/>
              </a:rPr>
              <a:t>Specificity = 100/110 = 91%</a:t>
            </a:r>
          </a:p>
          <a:p>
            <a:pPr algn="ctr"/>
            <a:r>
              <a:rPr lang="en-US" altLang="en-US" sz="2400" i="1" dirty="0">
                <a:solidFill>
                  <a:schemeClr val="bg2"/>
                </a:solidFill>
                <a:latin typeface="Times New Roman" pitchFamily="18" charset="0"/>
              </a:rPr>
              <a:t/>
            </a:r>
            <a:br>
              <a:rPr lang="en-US" altLang="en-US" sz="2400" i="1" dirty="0">
                <a:solidFill>
                  <a:schemeClr val="bg2"/>
                </a:solidFill>
                <a:latin typeface="Times New Roman" pitchFamily="18" charset="0"/>
              </a:rPr>
            </a:br>
            <a:r>
              <a:rPr lang="en-US" altLang="en-US" sz="2400" i="1" dirty="0">
                <a:solidFill>
                  <a:schemeClr val="hlink"/>
                </a:solidFill>
                <a:latin typeface="Times New Roman" pitchFamily="18" charset="0"/>
              </a:rPr>
              <a:t>Prevalence = 55/165 = 33%</a:t>
            </a:r>
          </a:p>
        </p:txBody>
      </p:sp>
      <p:sp>
        <p:nvSpPr>
          <p:cNvPr id="48144" name="Text Box 16"/>
          <p:cNvSpPr txBox="1">
            <a:spLocks noChangeArrowheads="1"/>
          </p:cNvSpPr>
          <p:nvPr/>
        </p:nvSpPr>
        <p:spPr bwMode="auto">
          <a:xfrm>
            <a:off x="488950" y="1066800"/>
            <a:ext cx="3827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A.  Specialist referral hospital</a:t>
            </a:r>
          </a:p>
        </p:txBody>
      </p:sp>
      <p:sp>
        <p:nvSpPr>
          <p:cNvPr id="48145" name="Text Box 17"/>
          <p:cNvSpPr txBox="1">
            <a:spLocks noChangeArrowheads="1"/>
          </p:cNvSpPr>
          <p:nvPr/>
        </p:nvSpPr>
        <p:spPr bwMode="auto">
          <a:xfrm>
            <a:off x="522181" y="5730875"/>
            <a:ext cx="302281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 PPV = 50/60 = 83%</a:t>
            </a:r>
          </a:p>
          <a:p>
            <a:pPr algn="ctr"/>
            <a:r>
              <a:rPr lang="en-US" altLang="en-US" sz="2400" dirty="0">
                <a:latin typeface="Times New Roman" pitchFamily="18" charset="0"/>
              </a:rPr>
              <a:t>NPV = 100/105 = 95%</a:t>
            </a:r>
          </a:p>
        </p:txBody>
      </p:sp>
      <p:sp>
        <p:nvSpPr>
          <p:cNvPr id="48146" name="Text Box 18"/>
          <p:cNvSpPr txBox="1">
            <a:spLocks noChangeArrowheads="1"/>
          </p:cNvSpPr>
          <p:nvPr/>
        </p:nvSpPr>
        <p:spPr bwMode="auto">
          <a:xfrm>
            <a:off x="6172200" y="18288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CA" altLang="en-US" sz="2400">
              <a:latin typeface="Times New Roman" pitchFamily="18" charset="0"/>
            </a:endParaRPr>
          </a:p>
        </p:txBody>
      </p:sp>
      <p:sp>
        <p:nvSpPr>
          <p:cNvPr id="48147" name="Text Box 19"/>
          <p:cNvSpPr txBox="1">
            <a:spLocks noChangeArrowheads="1"/>
          </p:cNvSpPr>
          <p:nvPr/>
        </p:nvSpPr>
        <p:spPr bwMode="auto">
          <a:xfrm>
            <a:off x="6122988" y="1593850"/>
            <a:ext cx="1660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solidFill>
                  <a:schemeClr val="accent1"/>
                </a:solidFill>
                <a:latin typeface="Times New Roman" pitchFamily="18" charset="0"/>
              </a:rPr>
              <a:t>D +        D -</a:t>
            </a:r>
          </a:p>
        </p:txBody>
      </p:sp>
      <p:sp>
        <p:nvSpPr>
          <p:cNvPr id="48148" name="Text Box 20"/>
          <p:cNvSpPr txBox="1">
            <a:spLocks noChangeArrowheads="1"/>
          </p:cNvSpPr>
          <p:nvPr/>
        </p:nvSpPr>
        <p:spPr bwMode="auto">
          <a:xfrm>
            <a:off x="5053013" y="2466975"/>
            <a:ext cx="617537" cy="124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05000"/>
              </a:lnSpc>
            </a:pPr>
            <a:r>
              <a:rPr lang="en-US" altLang="en-US" sz="2400" dirty="0">
                <a:solidFill>
                  <a:schemeClr val="accent1"/>
                </a:solidFill>
                <a:latin typeface="Times New Roman" pitchFamily="18" charset="0"/>
              </a:rPr>
              <a:t>T +</a:t>
            </a:r>
          </a:p>
          <a:p>
            <a:pPr>
              <a:lnSpc>
                <a:spcPct val="105000"/>
              </a:lnSpc>
            </a:pPr>
            <a:endParaRPr lang="en-US" altLang="en-US" sz="2400" dirty="0">
              <a:solidFill>
                <a:schemeClr val="accent1"/>
              </a:solidFill>
              <a:latin typeface="Times New Roman" pitchFamily="18" charset="0"/>
            </a:endParaRPr>
          </a:p>
          <a:p>
            <a:pPr>
              <a:lnSpc>
                <a:spcPct val="105000"/>
              </a:lnSpc>
            </a:pPr>
            <a:r>
              <a:rPr lang="en-US" altLang="en-US" sz="2400" dirty="0">
                <a:solidFill>
                  <a:schemeClr val="accent1"/>
                </a:solidFill>
                <a:latin typeface="Times New Roman" pitchFamily="18" charset="0"/>
              </a:rPr>
              <a:t>T -</a:t>
            </a:r>
          </a:p>
        </p:txBody>
      </p:sp>
      <p:sp>
        <p:nvSpPr>
          <p:cNvPr id="48149" name="Line 21"/>
          <p:cNvSpPr>
            <a:spLocks noChangeShapeType="1"/>
          </p:cNvSpPr>
          <p:nvPr/>
        </p:nvSpPr>
        <p:spPr bwMode="auto">
          <a:xfrm>
            <a:off x="6945313" y="2127250"/>
            <a:ext cx="0" cy="16764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50" name="Line 22"/>
          <p:cNvSpPr>
            <a:spLocks noChangeShapeType="1"/>
          </p:cNvSpPr>
          <p:nvPr/>
        </p:nvSpPr>
        <p:spPr bwMode="auto">
          <a:xfrm>
            <a:off x="5649913" y="3117850"/>
            <a:ext cx="251460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51" name="Text Box 23"/>
          <p:cNvSpPr txBox="1">
            <a:spLocks noChangeArrowheads="1"/>
          </p:cNvSpPr>
          <p:nvPr/>
        </p:nvSpPr>
        <p:spPr bwMode="auto">
          <a:xfrm>
            <a:off x="6167438" y="2359025"/>
            <a:ext cx="488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50</a:t>
            </a:r>
          </a:p>
        </p:txBody>
      </p:sp>
      <p:sp>
        <p:nvSpPr>
          <p:cNvPr id="48152" name="Text Box 24"/>
          <p:cNvSpPr txBox="1">
            <a:spLocks noChangeArrowheads="1"/>
          </p:cNvSpPr>
          <p:nvPr/>
        </p:nvSpPr>
        <p:spPr bwMode="auto">
          <a:xfrm>
            <a:off x="6319838" y="33115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5</a:t>
            </a:r>
          </a:p>
        </p:txBody>
      </p:sp>
      <p:sp>
        <p:nvSpPr>
          <p:cNvPr id="48153" name="Text Box 25"/>
          <p:cNvSpPr txBox="1">
            <a:spLocks noChangeArrowheads="1"/>
          </p:cNvSpPr>
          <p:nvPr/>
        </p:nvSpPr>
        <p:spPr bwMode="auto">
          <a:xfrm>
            <a:off x="7234238" y="2359025"/>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100</a:t>
            </a:r>
          </a:p>
        </p:txBody>
      </p:sp>
      <p:sp>
        <p:nvSpPr>
          <p:cNvPr id="48154" name="Text Box 26"/>
          <p:cNvSpPr txBox="1">
            <a:spLocks noChangeArrowheads="1"/>
          </p:cNvSpPr>
          <p:nvPr/>
        </p:nvSpPr>
        <p:spPr bwMode="auto">
          <a:xfrm>
            <a:off x="7081838" y="3311525"/>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latin typeface="Times New Roman" pitchFamily="18" charset="0"/>
              </a:rPr>
              <a:t>1000</a:t>
            </a:r>
          </a:p>
        </p:txBody>
      </p:sp>
      <p:sp>
        <p:nvSpPr>
          <p:cNvPr id="48155" name="Text Box 27"/>
          <p:cNvSpPr txBox="1">
            <a:spLocks noChangeArrowheads="1"/>
          </p:cNvSpPr>
          <p:nvPr/>
        </p:nvSpPr>
        <p:spPr bwMode="auto">
          <a:xfrm>
            <a:off x="4782598" y="4076700"/>
            <a:ext cx="403809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Sensitivity = 50/55 = 91%</a:t>
            </a:r>
          </a:p>
          <a:p>
            <a:pPr algn="ctr"/>
            <a:r>
              <a:rPr lang="en-US" altLang="en-US" sz="2400" dirty="0">
                <a:latin typeface="Times New Roman" pitchFamily="18" charset="0"/>
              </a:rPr>
              <a:t>Specificity = 1000/1100 = 91%</a:t>
            </a:r>
          </a:p>
          <a:p>
            <a:pPr algn="ctr"/>
            <a:r>
              <a:rPr lang="en-US" altLang="en-US" sz="2400" i="1" dirty="0">
                <a:solidFill>
                  <a:schemeClr val="bg2"/>
                </a:solidFill>
                <a:latin typeface="Times New Roman" pitchFamily="18" charset="0"/>
              </a:rPr>
              <a:t/>
            </a:r>
            <a:br>
              <a:rPr lang="en-US" altLang="en-US" sz="2400" i="1" dirty="0">
                <a:solidFill>
                  <a:schemeClr val="bg2"/>
                </a:solidFill>
                <a:latin typeface="Times New Roman" pitchFamily="18" charset="0"/>
              </a:rPr>
            </a:br>
            <a:r>
              <a:rPr lang="en-US" altLang="en-US" sz="2400" i="1" dirty="0">
                <a:solidFill>
                  <a:schemeClr val="hlink"/>
                </a:solidFill>
                <a:latin typeface="Times New Roman" pitchFamily="18" charset="0"/>
              </a:rPr>
              <a:t>Prevalence = 55/1155 = 3%</a:t>
            </a:r>
          </a:p>
        </p:txBody>
      </p:sp>
      <p:sp>
        <p:nvSpPr>
          <p:cNvPr id="48156" name="Text Box 28"/>
          <p:cNvSpPr txBox="1">
            <a:spLocks noChangeArrowheads="1"/>
          </p:cNvSpPr>
          <p:nvPr/>
        </p:nvSpPr>
        <p:spPr bwMode="auto">
          <a:xfrm>
            <a:off x="5964238" y="1060450"/>
            <a:ext cx="2179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B.  Primary care</a:t>
            </a:r>
          </a:p>
        </p:txBody>
      </p:sp>
      <p:sp>
        <p:nvSpPr>
          <p:cNvPr id="48157" name="Text Box 29"/>
          <p:cNvSpPr txBox="1">
            <a:spLocks noChangeArrowheads="1"/>
          </p:cNvSpPr>
          <p:nvPr/>
        </p:nvSpPr>
        <p:spPr bwMode="auto">
          <a:xfrm>
            <a:off x="5026489" y="5730875"/>
            <a:ext cx="356142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latin typeface="Times New Roman" pitchFamily="18" charset="0"/>
              </a:rPr>
              <a:t>PPV = 50/150 = 33%</a:t>
            </a:r>
          </a:p>
          <a:p>
            <a:pPr algn="ctr"/>
            <a:r>
              <a:rPr lang="en-US" altLang="en-US" sz="2400" dirty="0">
                <a:latin typeface="Times New Roman" pitchFamily="18" charset="0"/>
              </a:rPr>
              <a:t>NPV = 1000/1005 = 99.5%</a:t>
            </a:r>
          </a:p>
        </p:txBody>
      </p:sp>
      <p:sp>
        <p:nvSpPr>
          <p:cNvPr id="48158" name="Text Box 30"/>
          <p:cNvSpPr txBox="1">
            <a:spLocks noChangeArrowheads="1"/>
          </p:cNvSpPr>
          <p:nvPr/>
        </p:nvSpPr>
        <p:spPr bwMode="auto">
          <a:xfrm>
            <a:off x="1219200" y="228600"/>
            <a:ext cx="5867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dirty="0">
                <a:latin typeface="Times New Roman" pitchFamily="18" charset="0"/>
              </a:rPr>
              <a:t>Prevalence and Predictive Values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5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4814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81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1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1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1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1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1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1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1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14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14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1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814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1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1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1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14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81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15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8155"/>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xit" presetSubtype="0" fill="hold" grpId="1" nodeType="clickEffect">
                                  <p:stCondLst>
                                    <p:cond delay="0"/>
                                  </p:stCondLst>
                                  <p:childTnLst>
                                    <p:animEffect transition="out" filter="fade">
                                      <p:cBhvr>
                                        <p:cTn id="62" dur="2000"/>
                                        <p:tgtEl>
                                          <p:spTgt spid="48143"/>
                                        </p:tgtEl>
                                      </p:cBhvr>
                                    </p:animEffect>
                                    <p:set>
                                      <p:cBhvr>
                                        <p:cTn id="63" dur="1" fill="hold">
                                          <p:stCondLst>
                                            <p:cond delay="1999"/>
                                          </p:stCondLst>
                                        </p:cTn>
                                        <p:tgtEl>
                                          <p:spTgt spid="48143"/>
                                        </p:tgtEl>
                                        <p:attrNameLst>
                                          <p:attrName>style.visibility</p:attrName>
                                        </p:attrNameLst>
                                      </p:cBhvr>
                                      <p:to>
                                        <p:strVal val="hidden"/>
                                      </p:to>
                                    </p:set>
                                  </p:childTnLst>
                                </p:cTn>
                              </p:par>
                              <p:par>
                                <p:cTn id="64" presetID="1" presetClass="entr" presetSubtype="0" fill="hold" grpId="0" nodeType="withEffect">
                                  <p:stCondLst>
                                    <p:cond delay="0"/>
                                  </p:stCondLst>
                                  <p:childTnLst>
                                    <p:set>
                                      <p:cBhvr>
                                        <p:cTn id="65" dur="1" fill="hold">
                                          <p:stCondLst>
                                            <p:cond delay="0"/>
                                          </p:stCondLst>
                                        </p:cTn>
                                        <p:tgtEl>
                                          <p:spTgt spid="48145"/>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0" presetClass="exit" presetSubtype="0" fill="hold" grpId="1" nodeType="clickEffect">
                                  <p:stCondLst>
                                    <p:cond delay="0"/>
                                  </p:stCondLst>
                                  <p:childTnLst>
                                    <p:animEffect transition="out" filter="fade">
                                      <p:cBhvr>
                                        <p:cTn id="69" dur="2000"/>
                                        <p:tgtEl>
                                          <p:spTgt spid="48155"/>
                                        </p:tgtEl>
                                      </p:cBhvr>
                                    </p:animEffect>
                                    <p:set>
                                      <p:cBhvr>
                                        <p:cTn id="70" dur="1" fill="hold">
                                          <p:stCondLst>
                                            <p:cond delay="1999"/>
                                          </p:stCondLst>
                                        </p:cTn>
                                        <p:tgtEl>
                                          <p:spTgt spid="48155"/>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48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p:bldP spid="48136" grpId="0"/>
      <p:bldP spid="48137" grpId="0" animBg="1"/>
      <p:bldP spid="48138" grpId="0" animBg="1"/>
      <p:bldP spid="48139" grpId="0"/>
      <p:bldP spid="48140" grpId="0"/>
      <p:bldP spid="48141" grpId="0"/>
      <p:bldP spid="48142" grpId="0"/>
      <p:bldP spid="48143" grpId="0"/>
      <p:bldP spid="48143" grpId="1"/>
      <p:bldP spid="48144" grpId="0"/>
      <p:bldP spid="48144" grpId="1"/>
      <p:bldP spid="48145" grpId="0"/>
      <p:bldP spid="48147" grpId="0"/>
      <p:bldP spid="48148" grpId="0"/>
      <p:bldP spid="48149" grpId="0" animBg="1"/>
      <p:bldP spid="48150" grpId="0" animBg="1"/>
      <p:bldP spid="48151" grpId="0"/>
      <p:bldP spid="48152" grpId="0"/>
      <p:bldP spid="48153" grpId="0"/>
      <p:bldP spid="48154" grpId="0"/>
      <p:bldP spid="48155" grpId="0"/>
      <p:bldP spid="48155" grpId="1"/>
      <p:bldP spid="48156" grpId="0"/>
      <p:bldP spid="48156" grpId="1"/>
      <p:bldP spid="481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152400"/>
            <a:ext cx="7772400" cy="1143000"/>
          </a:xfrm>
          <a:noFill/>
        </p:spPr>
        <p:txBody>
          <a:bodyPr/>
          <a:lstStyle/>
          <a:p>
            <a:r>
              <a:rPr lang="en-US" altLang="en-US" sz="4000"/>
              <a:t>Likelihood Ratios</a:t>
            </a:r>
          </a:p>
        </p:txBody>
      </p:sp>
      <p:sp>
        <p:nvSpPr>
          <p:cNvPr id="34819" name="Rectangle 3"/>
          <p:cNvSpPr>
            <a:spLocks noGrp="1" noChangeArrowheads="1"/>
          </p:cNvSpPr>
          <p:nvPr>
            <p:ph type="body" idx="1"/>
          </p:nvPr>
        </p:nvSpPr>
        <p:spPr>
          <a:xfrm>
            <a:off x="685800" y="1371600"/>
            <a:ext cx="8001000" cy="5257800"/>
          </a:xfrm>
        </p:spPr>
        <p:txBody>
          <a:bodyPr>
            <a:normAutofit lnSpcReduction="10000"/>
          </a:bodyPr>
          <a:lstStyle/>
          <a:p>
            <a:r>
              <a:rPr lang="en-US" altLang="en-US" sz="2600" dirty="0"/>
              <a:t>Odds of a given test result in a patient with the disease as opposed to a patient without</a:t>
            </a:r>
          </a:p>
          <a:p>
            <a:r>
              <a:rPr lang="en-US" altLang="en-US" sz="2600" dirty="0"/>
              <a:t>Advantages:</a:t>
            </a:r>
          </a:p>
          <a:p>
            <a:pPr lvl="1"/>
            <a:r>
              <a:rPr lang="en-US" altLang="en-US" sz="2200" dirty="0"/>
              <a:t>Combines sensitivity and specificity into one number</a:t>
            </a:r>
          </a:p>
          <a:p>
            <a:pPr lvl="1"/>
            <a:r>
              <a:rPr lang="en-US" altLang="en-US" sz="2200" dirty="0"/>
              <a:t>Can be calculated for many levels of the test</a:t>
            </a:r>
          </a:p>
          <a:p>
            <a:pPr lvl="1"/>
            <a:r>
              <a:rPr lang="en-GB" altLang="en-US" sz="2200" dirty="0"/>
              <a:t>Not dependent on prevalence</a:t>
            </a:r>
          </a:p>
          <a:p>
            <a:pPr lvl="1"/>
            <a:r>
              <a:rPr lang="en-GB" altLang="en-US" sz="2200" dirty="0"/>
              <a:t>Can calculate probabilities of </a:t>
            </a:r>
            <a:r>
              <a:rPr lang="en-GB" altLang="en-US" sz="2200" dirty="0" smtClean="0"/>
              <a:t>disease (Bayesian theory)</a:t>
            </a:r>
            <a:endParaRPr lang="en-GB" altLang="en-US" sz="2200" dirty="0"/>
          </a:p>
          <a:p>
            <a:pPr lvl="1"/>
            <a:endParaRPr lang="en-US" altLang="en-US" sz="2200" dirty="0"/>
          </a:p>
          <a:p>
            <a:r>
              <a:rPr lang="en-US" altLang="en-US" sz="2600" dirty="0"/>
              <a:t>LR for positive test = Sensitivity / (1-Specificity)</a:t>
            </a:r>
          </a:p>
          <a:p>
            <a:r>
              <a:rPr lang="en-US" altLang="en-US" sz="2600" dirty="0"/>
              <a:t>LR for negative test = (1-Sensitivity) / </a:t>
            </a:r>
            <a:r>
              <a:rPr lang="en-US" altLang="en-US" sz="2600" dirty="0" smtClean="0"/>
              <a:t>Specificity</a:t>
            </a:r>
          </a:p>
          <a:p>
            <a:endParaRPr lang="en-US" altLang="en-US" sz="2600" dirty="0"/>
          </a:p>
          <a:p>
            <a:r>
              <a:rPr lang="en-US" altLang="en-US" sz="2600" dirty="0" smtClean="0"/>
              <a:t>Relationship to ROC curve</a:t>
            </a:r>
            <a:endParaRPr lang="en-US" altLang="en-US" sz="2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ROC Curve</a:t>
            </a:r>
            <a:endParaRPr lang="en-GB" dirty="0"/>
          </a:p>
        </p:txBody>
      </p:sp>
      <p:pic>
        <p:nvPicPr>
          <p:cNvPr id="1026" name="Picture 2" descr="Ideal ROC cur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68800"/>
            <a:ext cx="7776864" cy="5606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763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Stats Summary</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Types of data</a:t>
            </a:r>
          </a:p>
          <a:p>
            <a:r>
              <a:rPr lang="en-GB" dirty="0" smtClean="0"/>
              <a:t>P value</a:t>
            </a:r>
          </a:p>
          <a:p>
            <a:r>
              <a:rPr lang="en-GB" dirty="0" smtClean="0"/>
              <a:t>Confidence intervals</a:t>
            </a:r>
          </a:p>
          <a:p>
            <a:r>
              <a:rPr lang="en-GB" dirty="0" smtClean="0"/>
              <a:t>Randomisation</a:t>
            </a:r>
          </a:p>
          <a:p>
            <a:r>
              <a:rPr lang="en-GB" dirty="0" smtClean="0"/>
              <a:t>Blinding</a:t>
            </a:r>
          </a:p>
          <a:p>
            <a:r>
              <a:rPr lang="en-GB" dirty="0" err="1" smtClean="0"/>
              <a:t>Interobserver</a:t>
            </a:r>
            <a:r>
              <a:rPr lang="en-GB" dirty="0" smtClean="0"/>
              <a:t> agreement</a:t>
            </a:r>
          </a:p>
          <a:p>
            <a:r>
              <a:rPr lang="en-GB" dirty="0" smtClean="0"/>
              <a:t>Power</a:t>
            </a:r>
          </a:p>
          <a:p>
            <a:r>
              <a:rPr lang="en-GB" dirty="0" smtClean="0"/>
              <a:t>Intention to treat</a:t>
            </a:r>
          </a:p>
          <a:p>
            <a:r>
              <a:rPr lang="en-GB" dirty="0" smtClean="0"/>
              <a:t>Test characteristics</a:t>
            </a:r>
          </a:p>
          <a:p>
            <a:pPr lvl="1"/>
            <a:r>
              <a:rPr lang="en-GB" dirty="0" smtClean="0"/>
              <a:t>Sensitivity / specificity</a:t>
            </a:r>
          </a:p>
          <a:p>
            <a:pPr lvl="1"/>
            <a:r>
              <a:rPr lang="en-GB" dirty="0" smtClean="0"/>
              <a:t>Predictive values</a:t>
            </a:r>
          </a:p>
          <a:p>
            <a:pPr lvl="1"/>
            <a:r>
              <a:rPr lang="en-GB" dirty="0" smtClean="0"/>
              <a:t>Likelihood ratios</a:t>
            </a:r>
          </a:p>
          <a:p>
            <a:pPr lvl="1"/>
            <a:r>
              <a:rPr lang="en-GB" dirty="0" smtClean="0"/>
              <a:t>ROC curves</a:t>
            </a:r>
            <a:endParaRPr lang="en-GB" dirty="0"/>
          </a:p>
        </p:txBody>
      </p:sp>
    </p:spTree>
    <p:extLst>
      <p:ext uri="{BB962C8B-B14F-4D97-AF65-F5344CB8AC3E}">
        <p14:creationId xmlns:p14="http://schemas.microsoft.com/office/powerpoint/2010/main" val="3857187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Format</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90 minutes</a:t>
            </a:r>
          </a:p>
          <a:p>
            <a:endParaRPr lang="en-GB" dirty="0" smtClean="0"/>
          </a:p>
          <a:p>
            <a:r>
              <a:rPr lang="en-GB" dirty="0" smtClean="0"/>
              <a:t>Diagnostic or therapeutic papers</a:t>
            </a:r>
          </a:p>
          <a:p>
            <a:endParaRPr lang="en-GB" dirty="0"/>
          </a:p>
          <a:p>
            <a:r>
              <a:rPr lang="en-GB" dirty="0" smtClean="0"/>
              <a:t>SAQ</a:t>
            </a:r>
          </a:p>
          <a:p>
            <a:pPr lvl="1"/>
            <a:r>
              <a:rPr lang="en-GB" dirty="0" smtClean="0"/>
              <a:t>Summary / abstract</a:t>
            </a:r>
          </a:p>
          <a:p>
            <a:pPr lvl="1"/>
            <a:r>
              <a:rPr lang="en-GB" dirty="0" smtClean="0"/>
              <a:t>Design – good / bad points</a:t>
            </a:r>
          </a:p>
          <a:p>
            <a:pPr lvl="1"/>
            <a:r>
              <a:rPr lang="en-GB" dirty="0" smtClean="0"/>
              <a:t>Definitions</a:t>
            </a:r>
          </a:p>
          <a:p>
            <a:pPr lvl="1"/>
            <a:r>
              <a:rPr lang="en-GB" dirty="0" smtClean="0"/>
              <a:t>What do the results mean?</a:t>
            </a:r>
          </a:p>
          <a:p>
            <a:pPr lvl="1"/>
            <a:r>
              <a:rPr lang="en-GB" dirty="0" smtClean="0"/>
              <a:t>How do the results relate to practice? Implement or not?</a:t>
            </a:r>
          </a:p>
          <a:p>
            <a:pPr lvl="1"/>
            <a:endParaRPr lang="en-GB" dirty="0" smtClean="0"/>
          </a:p>
          <a:p>
            <a:pPr lvl="1"/>
            <a:endParaRPr lang="en-GB" dirty="0"/>
          </a:p>
        </p:txBody>
      </p:sp>
    </p:spTree>
    <p:extLst>
      <p:ext uri="{BB962C8B-B14F-4D97-AF65-F5344CB8AC3E}">
        <p14:creationId xmlns:p14="http://schemas.microsoft.com/office/powerpoint/2010/main" val="15750482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 Abstract</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Aim / objective</a:t>
            </a:r>
          </a:p>
          <a:p>
            <a:pPr lvl="1"/>
            <a:r>
              <a:rPr lang="en-GB" dirty="0" smtClean="0"/>
              <a:t>What was the main point they were looking at?</a:t>
            </a:r>
          </a:p>
          <a:p>
            <a:r>
              <a:rPr lang="en-GB" dirty="0" smtClean="0"/>
              <a:t>Methods</a:t>
            </a:r>
          </a:p>
          <a:p>
            <a:pPr lvl="1"/>
            <a:r>
              <a:rPr lang="en-GB" dirty="0" smtClean="0"/>
              <a:t>Who, where, when, how</a:t>
            </a:r>
          </a:p>
          <a:p>
            <a:pPr lvl="1"/>
            <a:r>
              <a:rPr lang="en-GB" dirty="0" smtClean="0"/>
              <a:t>Randomised? Blinded? (if relevant)</a:t>
            </a:r>
            <a:endParaRPr lang="en-GB" dirty="0"/>
          </a:p>
          <a:p>
            <a:r>
              <a:rPr lang="en-GB" dirty="0" smtClean="0"/>
              <a:t>Results</a:t>
            </a:r>
          </a:p>
          <a:p>
            <a:pPr lvl="1"/>
            <a:r>
              <a:rPr lang="en-GB" dirty="0" smtClean="0"/>
              <a:t>Main points – think about the aim. Don’t get caught up with cramming in all of the secondary analyses</a:t>
            </a:r>
          </a:p>
          <a:p>
            <a:r>
              <a:rPr lang="en-GB" dirty="0" smtClean="0"/>
              <a:t>Conclusion</a:t>
            </a:r>
          </a:p>
          <a:p>
            <a:pPr lvl="1"/>
            <a:r>
              <a:rPr lang="en-GB" dirty="0" smtClean="0"/>
              <a:t>Authors’ not yours! Link back to aim</a:t>
            </a:r>
          </a:p>
          <a:p>
            <a:pPr lvl="1"/>
            <a:endParaRPr lang="en-GB" dirty="0"/>
          </a:p>
          <a:p>
            <a:r>
              <a:rPr lang="en-GB" dirty="0" smtClean="0"/>
              <a:t>200 word limit, use bullet points</a:t>
            </a:r>
            <a:endParaRPr lang="en-GB" dirty="0"/>
          </a:p>
        </p:txBody>
      </p:sp>
    </p:spTree>
    <p:extLst>
      <p:ext uri="{BB962C8B-B14F-4D97-AF65-F5344CB8AC3E}">
        <p14:creationId xmlns:p14="http://schemas.microsoft.com/office/powerpoint/2010/main" val="25966362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Design</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What are the good things about the design?</a:t>
            </a:r>
          </a:p>
          <a:p>
            <a:r>
              <a:rPr lang="en-GB" dirty="0" smtClean="0"/>
              <a:t>Are there any aspects that mean the patients may not be entirely the type of patients you see?</a:t>
            </a:r>
          </a:p>
          <a:p>
            <a:r>
              <a:rPr lang="en-GB" dirty="0" smtClean="0"/>
              <a:t>Highly selected – lots of exclusions? Restricted inclusion criteria?</a:t>
            </a:r>
          </a:p>
          <a:p>
            <a:r>
              <a:rPr lang="en-GB" dirty="0" smtClean="0"/>
              <a:t>Randomisation / blinding where appropriate – were these done well?</a:t>
            </a:r>
          </a:p>
          <a:p>
            <a:r>
              <a:rPr lang="en-GB" dirty="0" smtClean="0"/>
              <a:t>Did they use the correct statistical tests?</a:t>
            </a:r>
          </a:p>
          <a:p>
            <a:r>
              <a:rPr lang="en-GB" dirty="0" smtClean="0"/>
              <a:t>Look at the limitations (usually separate section or at beginning of Discussion)</a:t>
            </a:r>
            <a:endParaRPr lang="en-GB" dirty="0"/>
          </a:p>
        </p:txBody>
      </p:sp>
    </p:spTree>
    <p:extLst>
      <p:ext uri="{BB962C8B-B14F-4D97-AF65-F5344CB8AC3E}">
        <p14:creationId xmlns:p14="http://schemas.microsoft.com/office/powerpoint/2010/main" val="9639662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a:t>
            </a:r>
            <a:endParaRPr lang="en-GB" dirty="0"/>
          </a:p>
        </p:txBody>
      </p:sp>
      <p:sp>
        <p:nvSpPr>
          <p:cNvPr id="4" name="Content Placeholder 2"/>
          <p:cNvSpPr>
            <a:spLocks noGrp="1"/>
          </p:cNvSpPr>
          <p:nvPr>
            <p:ph idx="1"/>
          </p:nvPr>
        </p:nvSpPr>
        <p:spPr/>
        <p:txBody>
          <a:bodyPr>
            <a:normAutofit fontScale="77500" lnSpcReduction="20000"/>
          </a:bodyPr>
          <a:lstStyle/>
          <a:p>
            <a:r>
              <a:rPr lang="en-GB" dirty="0" smtClean="0"/>
              <a:t>Types of data</a:t>
            </a:r>
          </a:p>
          <a:p>
            <a:r>
              <a:rPr lang="en-GB" dirty="0" smtClean="0"/>
              <a:t>P value</a:t>
            </a:r>
          </a:p>
          <a:p>
            <a:r>
              <a:rPr lang="en-GB" dirty="0" smtClean="0"/>
              <a:t>Confidence intervals</a:t>
            </a:r>
          </a:p>
          <a:p>
            <a:r>
              <a:rPr lang="en-GB" dirty="0" smtClean="0"/>
              <a:t>Randomisation</a:t>
            </a:r>
          </a:p>
          <a:p>
            <a:r>
              <a:rPr lang="en-GB" dirty="0" smtClean="0"/>
              <a:t>Blinding</a:t>
            </a:r>
          </a:p>
          <a:p>
            <a:r>
              <a:rPr lang="en-GB" dirty="0" err="1" smtClean="0"/>
              <a:t>Interobserver</a:t>
            </a:r>
            <a:r>
              <a:rPr lang="en-GB" dirty="0" smtClean="0"/>
              <a:t> agreement</a:t>
            </a:r>
          </a:p>
          <a:p>
            <a:r>
              <a:rPr lang="en-GB" dirty="0" smtClean="0"/>
              <a:t>Power</a:t>
            </a:r>
          </a:p>
          <a:p>
            <a:r>
              <a:rPr lang="en-GB" dirty="0" smtClean="0"/>
              <a:t>Intention to treat</a:t>
            </a:r>
          </a:p>
          <a:p>
            <a:r>
              <a:rPr lang="en-GB" dirty="0" smtClean="0"/>
              <a:t>Test characteristics</a:t>
            </a:r>
          </a:p>
          <a:p>
            <a:pPr lvl="1"/>
            <a:r>
              <a:rPr lang="en-GB" dirty="0" smtClean="0"/>
              <a:t>Sensitivity / specificity</a:t>
            </a:r>
          </a:p>
          <a:p>
            <a:pPr lvl="1"/>
            <a:r>
              <a:rPr lang="en-GB" dirty="0" smtClean="0"/>
              <a:t>Predictive values</a:t>
            </a:r>
          </a:p>
          <a:p>
            <a:pPr lvl="1"/>
            <a:r>
              <a:rPr lang="en-GB" dirty="0" smtClean="0"/>
              <a:t>Likelihood ratios</a:t>
            </a:r>
            <a:endParaRPr lang="en-GB" dirty="0"/>
          </a:p>
        </p:txBody>
      </p:sp>
    </p:spTree>
    <p:extLst>
      <p:ext uri="{BB962C8B-B14F-4D97-AF65-F5344CB8AC3E}">
        <p14:creationId xmlns:p14="http://schemas.microsoft.com/office/powerpoint/2010/main" val="33055523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a:t>
            </a:r>
            <a:endParaRPr lang="en-GB" dirty="0"/>
          </a:p>
        </p:txBody>
      </p:sp>
      <p:sp>
        <p:nvSpPr>
          <p:cNvPr id="3" name="Content Placeholder 2"/>
          <p:cNvSpPr>
            <a:spLocks noGrp="1"/>
          </p:cNvSpPr>
          <p:nvPr>
            <p:ph idx="1"/>
          </p:nvPr>
        </p:nvSpPr>
        <p:spPr/>
        <p:txBody>
          <a:bodyPr>
            <a:normAutofit fontScale="92500"/>
          </a:bodyPr>
          <a:lstStyle/>
          <a:p>
            <a:r>
              <a:rPr lang="en-GB" dirty="0" smtClean="0"/>
              <a:t>Was there a difference?</a:t>
            </a:r>
          </a:p>
          <a:p>
            <a:endParaRPr lang="en-GB" dirty="0"/>
          </a:p>
          <a:p>
            <a:r>
              <a:rPr lang="en-GB" dirty="0" smtClean="0"/>
              <a:t>If so, can the findings be put into clinical practice?</a:t>
            </a:r>
          </a:p>
          <a:p>
            <a:endParaRPr lang="en-GB" dirty="0"/>
          </a:p>
          <a:p>
            <a:r>
              <a:rPr lang="en-GB" dirty="0" smtClean="0"/>
              <a:t>What is the size of difference?</a:t>
            </a:r>
          </a:p>
          <a:p>
            <a:endParaRPr lang="en-GB" dirty="0"/>
          </a:p>
          <a:p>
            <a:r>
              <a:rPr lang="en-GB" dirty="0" smtClean="0"/>
              <a:t>How does </a:t>
            </a:r>
            <a:r>
              <a:rPr lang="en-GB" dirty="0"/>
              <a:t>i</a:t>
            </a:r>
            <a:r>
              <a:rPr lang="en-GB" dirty="0" smtClean="0"/>
              <a:t>t relate to current or future practice?</a:t>
            </a:r>
            <a:endParaRPr lang="en-GB" dirty="0"/>
          </a:p>
        </p:txBody>
      </p:sp>
    </p:spTree>
    <p:extLst>
      <p:ext uri="{BB962C8B-B14F-4D97-AF65-F5344CB8AC3E}">
        <p14:creationId xmlns:p14="http://schemas.microsoft.com/office/powerpoint/2010/main" val="21370878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Relevance to Clinical Practice</a:t>
            </a:r>
            <a:endParaRPr lang="en-GB" dirty="0"/>
          </a:p>
        </p:txBody>
      </p:sp>
      <p:sp>
        <p:nvSpPr>
          <p:cNvPr id="3" name="Content Placeholder 2"/>
          <p:cNvSpPr>
            <a:spLocks noGrp="1"/>
          </p:cNvSpPr>
          <p:nvPr>
            <p:ph idx="1"/>
          </p:nvPr>
        </p:nvSpPr>
        <p:spPr/>
        <p:txBody>
          <a:bodyPr/>
          <a:lstStyle/>
          <a:p>
            <a:r>
              <a:rPr lang="en-GB" dirty="0" smtClean="0"/>
              <a:t>Would you implement the findings in the study?</a:t>
            </a:r>
          </a:p>
          <a:p>
            <a:endParaRPr lang="en-GB" dirty="0"/>
          </a:p>
          <a:p>
            <a:r>
              <a:rPr lang="en-GB" dirty="0" smtClean="0"/>
              <a:t>Look at the limitations of the study</a:t>
            </a:r>
          </a:p>
          <a:p>
            <a:endParaRPr lang="en-GB" dirty="0"/>
          </a:p>
          <a:p>
            <a:r>
              <a:rPr lang="en-GB" dirty="0" smtClean="0"/>
              <a:t>Do these limitations mean the results can’t be generalised to the population we treat?</a:t>
            </a:r>
            <a:endParaRPr lang="en-GB" dirty="0"/>
          </a:p>
        </p:txBody>
      </p:sp>
    </p:spTree>
    <p:extLst>
      <p:ext uri="{BB962C8B-B14F-4D97-AF65-F5344CB8AC3E}">
        <p14:creationId xmlns:p14="http://schemas.microsoft.com/office/powerpoint/2010/main" val="17780218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Tips</a:t>
            </a:r>
            <a:endParaRPr lang="en-GB" dirty="0"/>
          </a:p>
        </p:txBody>
      </p:sp>
      <p:sp>
        <p:nvSpPr>
          <p:cNvPr id="3" name="Content Placeholder 2"/>
          <p:cNvSpPr>
            <a:spLocks noGrp="1"/>
          </p:cNvSpPr>
          <p:nvPr>
            <p:ph idx="1"/>
          </p:nvPr>
        </p:nvSpPr>
        <p:spPr/>
        <p:txBody>
          <a:bodyPr>
            <a:normAutofit lnSpcReduction="10000"/>
          </a:bodyPr>
          <a:lstStyle/>
          <a:p>
            <a:r>
              <a:rPr lang="en-GB" dirty="0" smtClean="0"/>
              <a:t>Read the questions before reading the paper</a:t>
            </a:r>
          </a:p>
          <a:p>
            <a:r>
              <a:rPr lang="en-GB" dirty="0" smtClean="0"/>
              <a:t>Don’t worry too much about the numbers / stats, this is a comprehension exercise</a:t>
            </a:r>
          </a:p>
          <a:p>
            <a:r>
              <a:rPr lang="en-GB" dirty="0" smtClean="0"/>
              <a:t>KISS: don’t use technical jargon (unless you really know what it means, </a:t>
            </a:r>
            <a:r>
              <a:rPr lang="en-GB" u="sng" dirty="0" smtClean="0"/>
              <a:t>REALLY</a:t>
            </a:r>
            <a:r>
              <a:rPr lang="en-GB" dirty="0" smtClean="0"/>
              <a:t>)</a:t>
            </a:r>
          </a:p>
          <a:p>
            <a:r>
              <a:rPr lang="en-GB" dirty="0" smtClean="0"/>
              <a:t>Answer the question: correct but irrelevant statements don’t score</a:t>
            </a:r>
          </a:p>
          <a:p>
            <a:r>
              <a:rPr lang="en-GB" dirty="0" smtClean="0"/>
              <a:t>Look at the size of the answer box and the marks awarded to guide how much to write</a:t>
            </a:r>
            <a:endParaRPr lang="en-GB" dirty="0"/>
          </a:p>
        </p:txBody>
      </p:sp>
    </p:spTree>
    <p:extLst>
      <p:ext uri="{BB962C8B-B14F-4D97-AF65-F5344CB8AC3E}">
        <p14:creationId xmlns:p14="http://schemas.microsoft.com/office/powerpoint/2010/main" val="42783051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Papers</a:t>
            </a:r>
            <a:endParaRPr lang="en-GB" dirty="0"/>
          </a:p>
        </p:txBody>
      </p:sp>
      <p:sp>
        <p:nvSpPr>
          <p:cNvPr id="3" name="Content Placeholder 2"/>
          <p:cNvSpPr>
            <a:spLocks noGrp="1"/>
          </p:cNvSpPr>
          <p:nvPr>
            <p:ph idx="1"/>
          </p:nvPr>
        </p:nvSpPr>
        <p:spPr/>
        <p:txBody>
          <a:bodyPr>
            <a:normAutofit/>
          </a:bodyPr>
          <a:lstStyle/>
          <a:p>
            <a:pPr marL="0" indent="0">
              <a:buNone/>
            </a:pPr>
            <a:r>
              <a:rPr lang="en-GB" sz="1800" dirty="0" smtClean="0"/>
              <a:t>Prospective Validation of the </a:t>
            </a:r>
            <a:r>
              <a:rPr lang="en-GB" sz="1800" dirty="0" err="1" smtClean="0"/>
              <a:t>Pediatric</a:t>
            </a:r>
            <a:r>
              <a:rPr lang="en-GB" sz="1800" dirty="0" smtClean="0"/>
              <a:t> Appendicitis Score in a Canadian </a:t>
            </a:r>
            <a:r>
              <a:rPr lang="en-GB" sz="1800" dirty="0" err="1" smtClean="0"/>
              <a:t>Pediatric</a:t>
            </a:r>
            <a:endParaRPr lang="en-GB" sz="1800" dirty="0" smtClean="0"/>
          </a:p>
          <a:p>
            <a:pPr marL="0" indent="0">
              <a:buNone/>
            </a:pPr>
            <a:r>
              <a:rPr lang="en-GB" sz="1800" dirty="0" smtClean="0"/>
              <a:t>Emergency Department</a:t>
            </a:r>
          </a:p>
          <a:p>
            <a:pPr marL="0" indent="0">
              <a:buNone/>
            </a:pPr>
            <a:r>
              <a:rPr lang="en-GB" sz="1400" dirty="0" err="1" smtClean="0"/>
              <a:t>Maala</a:t>
            </a:r>
            <a:r>
              <a:rPr lang="en-GB" sz="1400" dirty="0" smtClean="0"/>
              <a:t> Bhatt, MD, MSc, Lawrence Joseph, PhD, Francine M. </a:t>
            </a:r>
            <a:r>
              <a:rPr lang="en-GB" sz="1400" dirty="0" err="1" smtClean="0"/>
              <a:t>Ducharme</a:t>
            </a:r>
            <a:r>
              <a:rPr lang="en-GB" sz="1400" dirty="0" smtClean="0"/>
              <a:t>, MD, MSc,</a:t>
            </a:r>
          </a:p>
          <a:p>
            <a:pPr marL="0" indent="0">
              <a:buNone/>
            </a:pPr>
            <a:r>
              <a:rPr lang="en-GB" sz="1400" dirty="0" smtClean="0"/>
              <a:t>Geoffrey Dougherty, MD, MSc, and David McGillivray, MD</a:t>
            </a:r>
          </a:p>
          <a:p>
            <a:pPr marL="0" indent="0">
              <a:buNone/>
            </a:pPr>
            <a:r>
              <a:rPr lang="en-GB" sz="1400" dirty="0" smtClean="0"/>
              <a:t>ACADEMIC EMERGENCY MEDICINE 2009; 16:591–596</a:t>
            </a:r>
            <a:endParaRPr lang="en-GB" sz="1400" dirty="0"/>
          </a:p>
        </p:txBody>
      </p:sp>
    </p:spTree>
    <p:extLst>
      <p:ext uri="{BB962C8B-B14F-4D97-AF65-F5344CB8AC3E}">
        <p14:creationId xmlns:p14="http://schemas.microsoft.com/office/powerpoint/2010/main" val="34153273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Q1</a:t>
            </a:r>
            <a:endParaRPr lang="en-GB" dirty="0"/>
          </a:p>
        </p:txBody>
      </p:sp>
      <p:sp>
        <p:nvSpPr>
          <p:cNvPr id="3" name="Content Placeholder 2"/>
          <p:cNvSpPr>
            <a:spLocks noGrp="1"/>
          </p:cNvSpPr>
          <p:nvPr>
            <p:ph idx="1"/>
          </p:nvPr>
        </p:nvSpPr>
        <p:spPr/>
        <p:txBody>
          <a:bodyPr/>
          <a:lstStyle/>
          <a:p>
            <a:pPr marL="0" indent="0">
              <a:buNone/>
            </a:pPr>
            <a:r>
              <a:rPr lang="en-GB" dirty="0" smtClean="0"/>
              <a:t>Provide a no more than 200 word summary of this paper in the box provided. Only the first 200 words will be considered – short bullet points are acceptable. Maximum of 7 marks available.</a:t>
            </a:r>
            <a:endParaRPr lang="en-GB" dirty="0"/>
          </a:p>
        </p:txBody>
      </p:sp>
    </p:spTree>
    <p:extLst>
      <p:ext uri="{BB962C8B-B14F-4D97-AF65-F5344CB8AC3E}">
        <p14:creationId xmlns:p14="http://schemas.microsoft.com/office/powerpoint/2010/main" val="687953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Q1</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Many candidates did not appear to read the title – </a:t>
            </a:r>
            <a:r>
              <a:rPr lang="en-GB" dirty="0" err="1" smtClean="0"/>
              <a:t>ie</a:t>
            </a:r>
            <a:r>
              <a:rPr lang="en-GB" dirty="0" smtClean="0"/>
              <a:t> validation , and therefore to use it in the summary </a:t>
            </a:r>
          </a:p>
          <a:p>
            <a:pPr marL="0" indent="0">
              <a:buNone/>
            </a:pPr>
            <a:r>
              <a:rPr lang="en-GB" dirty="0" smtClean="0"/>
              <a:t>Many candidates did not use all 200 words</a:t>
            </a:r>
          </a:p>
          <a:p>
            <a:pPr marL="0" indent="0">
              <a:buNone/>
            </a:pPr>
            <a:r>
              <a:rPr lang="en-GB" dirty="0" smtClean="0"/>
              <a:t>Candidates spent time counting their words – this is not useful, at standard size writing – the 200 words will fit on one side of paper</a:t>
            </a:r>
          </a:p>
          <a:p>
            <a:pPr marL="0" indent="0">
              <a:buNone/>
            </a:pPr>
            <a:r>
              <a:rPr lang="en-GB" dirty="0" smtClean="0"/>
              <a:t>Candidates did not state obvious aspects – </a:t>
            </a:r>
            <a:r>
              <a:rPr lang="en-GB" dirty="0" err="1" smtClean="0"/>
              <a:t>ie</a:t>
            </a:r>
            <a:r>
              <a:rPr lang="en-GB" dirty="0" smtClean="0"/>
              <a:t> prospective diagnostic observational study</a:t>
            </a:r>
          </a:p>
          <a:p>
            <a:pPr marL="0" indent="0">
              <a:buNone/>
            </a:pPr>
            <a:r>
              <a:rPr lang="en-GB" dirty="0" smtClean="0"/>
              <a:t>Candidates commonly did not appear to realise it was a diagnostic study – and many tried to apply a therapeutic appraisal framework including outcomes and intention to treat</a:t>
            </a:r>
          </a:p>
          <a:p>
            <a:pPr marL="0" indent="0">
              <a:buNone/>
            </a:pPr>
            <a:r>
              <a:rPr lang="en-GB" dirty="0" smtClean="0"/>
              <a:t>Candidates did not appear to realise that any validation of a diagnostic test will need a gold or reference standard – and most commonly referred to this as an “primary outcome” . simply mentioning the word standard or reference would have gained marks</a:t>
            </a:r>
            <a:endParaRPr lang="en-GB" dirty="0"/>
          </a:p>
        </p:txBody>
      </p:sp>
    </p:spTree>
    <p:extLst>
      <p:ext uri="{BB962C8B-B14F-4D97-AF65-F5344CB8AC3E}">
        <p14:creationId xmlns:p14="http://schemas.microsoft.com/office/powerpoint/2010/main" val="7307497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Q1</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A summary needs to summarise so that the summary stands alone – candidates failed to say what the cut off was – just referring to another paper (Samuel) so that the summary did not stand alone</a:t>
            </a:r>
          </a:p>
          <a:p>
            <a:pPr marL="0" indent="0">
              <a:buNone/>
            </a:pPr>
            <a:r>
              <a:rPr lang="en-GB" dirty="0" smtClean="0"/>
              <a:t>There is no need, in the summary of the paper, to summarise the background to the paper</a:t>
            </a:r>
          </a:p>
          <a:p>
            <a:pPr marL="0" indent="0">
              <a:buNone/>
            </a:pPr>
            <a:r>
              <a:rPr lang="en-GB" dirty="0" smtClean="0"/>
              <a:t>There needs to be, in the summary, actual results – numbers with some headline statistics</a:t>
            </a:r>
          </a:p>
          <a:p>
            <a:pPr marL="0" indent="0">
              <a:buNone/>
            </a:pPr>
            <a:r>
              <a:rPr lang="en-GB" dirty="0" smtClean="0"/>
              <a:t>Don’t have to put headings into the summary but if you do – don’t put results into the conclusion</a:t>
            </a:r>
          </a:p>
          <a:p>
            <a:pPr marL="0" indent="0">
              <a:buNone/>
            </a:pPr>
            <a:r>
              <a:rPr lang="en-GB" dirty="0" smtClean="0"/>
              <a:t>Use the conclusions the authors use –they will have stated them somewhere – this is an easy mark to pick up – don’t make up your own conclusions</a:t>
            </a:r>
          </a:p>
          <a:p>
            <a:pPr marL="0" indent="0">
              <a:buNone/>
            </a:pPr>
            <a:r>
              <a:rPr lang="en-GB" dirty="0" smtClean="0"/>
              <a:t>The summary should not include your opinion of the paper – the authors will not have written their own critique in the abstract!</a:t>
            </a:r>
          </a:p>
          <a:p>
            <a:pPr marL="0" indent="0">
              <a:buNone/>
            </a:pPr>
            <a:r>
              <a:rPr lang="en-GB" dirty="0" smtClean="0"/>
              <a:t>The easiest way to get marks is to learn the headings for the appraisal of a diagnostic and therapeutic paper – then write them down first in the exam and fill in the blanks</a:t>
            </a:r>
          </a:p>
          <a:p>
            <a:endParaRPr lang="en-GB" dirty="0"/>
          </a:p>
        </p:txBody>
      </p:sp>
    </p:spTree>
    <p:extLst>
      <p:ext uri="{BB962C8B-B14F-4D97-AF65-F5344CB8AC3E}">
        <p14:creationId xmlns:p14="http://schemas.microsoft.com/office/powerpoint/2010/main" val="6465747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lstStyle/>
          <a:p>
            <a:pPr marL="0" indent="0">
              <a:buNone/>
            </a:pPr>
            <a:r>
              <a:rPr lang="en-GB" dirty="0" smtClean="0"/>
              <a:t>The primary objective of this study was to determine the diagnostic properties of the </a:t>
            </a:r>
            <a:r>
              <a:rPr lang="en-GB" dirty="0" err="1" smtClean="0"/>
              <a:t>pediatric</a:t>
            </a:r>
            <a:r>
              <a:rPr lang="en-GB" dirty="0" smtClean="0"/>
              <a:t> appendicitis score cut-point of 6 for diagnosing appendicitis</a:t>
            </a:r>
          </a:p>
          <a:p>
            <a:pPr marL="0" indent="0">
              <a:buNone/>
            </a:pPr>
            <a:r>
              <a:rPr lang="en-GB" dirty="0" smtClean="0"/>
              <a:t>List four strengths of the study DESIGN in this paper </a:t>
            </a:r>
            <a:endParaRPr lang="en-GB" dirty="0"/>
          </a:p>
        </p:txBody>
      </p:sp>
    </p:spTree>
    <p:extLst>
      <p:ext uri="{BB962C8B-B14F-4D97-AF65-F5344CB8AC3E}">
        <p14:creationId xmlns:p14="http://schemas.microsoft.com/office/powerpoint/2010/main" val="24777519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dirty="0" smtClean="0"/>
              <a:t>Candidates did not list strengths of the design but of the paper in general</a:t>
            </a:r>
          </a:p>
          <a:p>
            <a:pPr marL="0" indent="0">
              <a:buNone/>
            </a:pPr>
            <a:r>
              <a:rPr lang="en-GB" dirty="0" smtClean="0"/>
              <a:t>Many candidates wrote a series of “buzz words” but in no relevant order or failed to explain what they meant. </a:t>
            </a:r>
            <a:r>
              <a:rPr lang="en-GB" dirty="0" err="1" smtClean="0"/>
              <a:t>eg</a:t>
            </a:r>
            <a:r>
              <a:rPr lang="en-GB" dirty="0" smtClean="0"/>
              <a:t> “pragmatic so </a:t>
            </a:r>
            <a:r>
              <a:rPr lang="en-GB" dirty="0" err="1" smtClean="0"/>
              <a:t>generalisable</a:t>
            </a:r>
            <a:r>
              <a:rPr lang="en-GB" dirty="0" smtClean="0"/>
              <a:t>” does not demonstrate understanding of the fact that the study was done with normal staff, using normal processes and nothing unusual required</a:t>
            </a:r>
          </a:p>
          <a:p>
            <a:pPr marL="0" indent="0">
              <a:buNone/>
            </a:pPr>
            <a:r>
              <a:rPr lang="en-GB" dirty="0" smtClean="0"/>
              <a:t>In a study such as this, it is a given that there will be ethics and consent as well as data analysis such as a ROC curve. Don’t state routine aspects as strengths</a:t>
            </a:r>
          </a:p>
          <a:p>
            <a:pPr marL="0" indent="0">
              <a:buNone/>
            </a:pPr>
            <a:r>
              <a:rPr lang="en-GB" dirty="0" smtClean="0"/>
              <a:t>Many candidates wrote correct statements – but they were not relevant to the answers</a:t>
            </a:r>
          </a:p>
          <a:p>
            <a:pPr marL="0" indent="0">
              <a:buNone/>
            </a:pPr>
            <a:r>
              <a:rPr lang="en-GB" dirty="0" smtClean="0"/>
              <a:t>Some candidates did not pay attention to detail – some stated that measuring inter-observer reliability does not decrease the error –this is incorrect, it just describes /quantifies it. </a:t>
            </a:r>
            <a:endParaRPr lang="en-GB" dirty="0"/>
          </a:p>
        </p:txBody>
      </p:sp>
    </p:spTree>
    <p:extLst>
      <p:ext uri="{BB962C8B-B14F-4D97-AF65-F5344CB8AC3E}">
        <p14:creationId xmlns:p14="http://schemas.microsoft.com/office/powerpoint/2010/main" val="3614150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Candidates put results in as strengths of design – </a:t>
            </a:r>
            <a:r>
              <a:rPr lang="en-GB" dirty="0" err="1" smtClean="0"/>
              <a:t>ie</a:t>
            </a:r>
            <a:r>
              <a:rPr lang="en-GB" dirty="0" smtClean="0"/>
              <a:t> no loss to follow up. A more suitable answer would be –“ it was designed that all patients who were not operated on would have a telephone follow up to ensure no missed diagnoses”</a:t>
            </a:r>
          </a:p>
          <a:p>
            <a:pPr marL="0" indent="0">
              <a:buNone/>
            </a:pPr>
            <a:r>
              <a:rPr lang="en-GB" dirty="0" smtClean="0"/>
              <a:t>Candidates simply stated the stats used (sensitivity and specificity) rather than indicating how the authors set out to analyse the data in a particular way (</a:t>
            </a:r>
            <a:r>
              <a:rPr lang="en-GB" dirty="0" err="1" smtClean="0"/>
              <a:t>ie</a:t>
            </a:r>
            <a:r>
              <a:rPr lang="en-GB" dirty="0" smtClean="0"/>
              <a:t> designed the study) so that they could identify the reliability of the score in diagnosing appendicitis. Explanation of why elements of the design including choice of stats enhances the study is needed for this question</a:t>
            </a:r>
          </a:p>
          <a:p>
            <a:pPr marL="0" indent="0">
              <a:buNone/>
            </a:pPr>
            <a:r>
              <a:rPr lang="en-GB" dirty="0" smtClean="0"/>
              <a:t>The fact that the issue being investigated by the study is clinically relevant is not a strength of the design of the study </a:t>
            </a:r>
          </a:p>
          <a:p>
            <a:pPr marL="0" indent="0">
              <a:buNone/>
            </a:pPr>
            <a:endParaRPr lang="en-GB" dirty="0"/>
          </a:p>
        </p:txBody>
      </p:sp>
    </p:spTree>
    <p:extLst>
      <p:ext uri="{BB962C8B-B14F-4D97-AF65-F5344CB8AC3E}">
        <p14:creationId xmlns:p14="http://schemas.microsoft.com/office/powerpoint/2010/main" val="592256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Q3</a:t>
            </a:r>
            <a:endParaRPr lang="en-GB" dirty="0"/>
          </a:p>
        </p:txBody>
      </p:sp>
      <p:sp>
        <p:nvSpPr>
          <p:cNvPr id="3" name="Content Placeholder 2"/>
          <p:cNvSpPr>
            <a:spLocks noGrp="1"/>
          </p:cNvSpPr>
          <p:nvPr>
            <p:ph idx="1"/>
          </p:nvPr>
        </p:nvSpPr>
        <p:spPr/>
        <p:txBody>
          <a:bodyPr/>
          <a:lstStyle/>
          <a:p>
            <a:pPr marL="0" indent="0">
              <a:buNone/>
            </a:pPr>
            <a:r>
              <a:rPr lang="en-GB" dirty="0" smtClean="0"/>
              <a:t>The paper does not mention whether those ascertaining the outcome diagnosis (‘appendicitis’ or ‘no appendicitis’) were blinded to the </a:t>
            </a:r>
            <a:r>
              <a:rPr lang="en-GB" dirty="0" err="1" smtClean="0"/>
              <a:t>Pediatric</a:t>
            </a:r>
            <a:r>
              <a:rPr lang="en-GB" dirty="0" smtClean="0"/>
              <a:t> Appendicitis Score.</a:t>
            </a:r>
          </a:p>
          <a:p>
            <a:pPr marL="0" indent="0">
              <a:buNone/>
            </a:pPr>
            <a:r>
              <a:rPr lang="en-GB" dirty="0" smtClean="0"/>
              <a:t> (a) Explain why a lack of such blinding may introduce possible bias into the results. (2 marks)</a:t>
            </a:r>
            <a:endParaRPr lang="en-GB" dirty="0"/>
          </a:p>
        </p:txBody>
      </p:sp>
    </p:spTree>
    <p:extLst>
      <p:ext uri="{BB962C8B-B14F-4D97-AF65-F5344CB8AC3E}">
        <p14:creationId xmlns:p14="http://schemas.microsoft.com/office/powerpoint/2010/main" val="6013516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Q3</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Blinding is an essential part of all research and you must be able to discuss who might be blinded (all assessors, reviewers and those doing follow up)</a:t>
            </a:r>
          </a:p>
          <a:p>
            <a:pPr marL="0" indent="0">
              <a:buNone/>
            </a:pPr>
            <a:r>
              <a:rPr lang="en-GB" dirty="0" smtClean="0"/>
              <a:t>You should also be able to articulate the impact of lack of blinding – both in a subjective assessment and where the measurement is more objective </a:t>
            </a:r>
            <a:r>
              <a:rPr lang="en-GB" dirty="0" err="1" smtClean="0"/>
              <a:t>eg</a:t>
            </a:r>
            <a:r>
              <a:rPr lang="en-GB" dirty="0" smtClean="0"/>
              <a:t> automated outcome, alive/dead</a:t>
            </a:r>
          </a:p>
          <a:p>
            <a:pPr marL="0" indent="0">
              <a:buNone/>
            </a:pPr>
            <a:r>
              <a:rPr lang="en-GB" dirty="0" smtClean="0"/>
              <a:t>Some candidates believed that pathology reports could not be influenced by prior case knowledge and/or the knowledge of the PAS components. </a:t>
            </a:r>
            <a:endParaRPr lang="en-GB" dirty="0"/>
          </a:p>
        </p:txBody>
      </p:sp>
    </p:spTree>
    <p:extLst>
      <p:ext uri="{BB962C8B-B14F-4D97-AF65-F5344CB8AC3E}">
        <p14:creationId xmlns:p14="http://schemas.microsoft.com/office/powerpoint/2010/main" val="1524768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Q3</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Candidates often failed to recognise that bias may work in both directions. It was common to read answers suggesting that bias could only over-diagnose appendicitis</a:t>
            </a:r>
          </a:p>
          <a:p>
            <a:pPr marL="0" indent="0">
              <a:buNone/>
            </a:pPr>
            <a:r>
              <a:rPr lang="en-GB" dirty="0" smtClean="0"/>
              <a:t>Candidates failed to recognise all components of the gold standard in this study</a:t>
            </a:r>
          </a:p>
          <a:p>
            <a:pPr marL="0" indent="0">
              <a:buNone/>
            </a:pPr>
            <a:r>
              <a:rPr lang="en-GB" dirty="0" smtClean="0"/>
              <a:t>There were specific types of bias appropriate to this paper that candidates should be aware of, </a:t>
            </a:r>
            <a:r>
              <a:rPr lang="en-GB" dirty="0" err="1"/>
              <a:t>i</a:t>
            </a:r>
            <a:r>
              <a:rPr lang="en-GB" dirty="0" err="1" smtClean="0"/>
              <a:t>e</a:t>
            </a:r>
            <a:r>
              <a:rPr lang="en-GB" dirty="0" smtClean="0"/>
              <a:t> selection, sampling or attrition bias</a:t>
            </a:r>
          </a:p>
          <a:p>
            <a:pPr marL="0" indent="0">
              <a:buNone/>
            </a:pPr>
            <a:endParaRPr lang="en-GB" dirty="0"/>
          </a:p>
        </p:txBody>
      </p:sp>
    </p:spTree>
    <p:extLst>
      <p:ext uri="{BB962C8B-B14F-4D97-AF65-F5344CB8AC3E}">
        <p14:creationId xmlns:p14="http://schemas.microsoft.com/office/powerpoint/2010/main" val="37229410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Q4</a:t>
            </a:r>
            <a:endParaRPr lang="en-GB" dirty="0"/>
          </a:p>
        </p:txBody>
      </p:sp>
      <p:sp>
        <p:nvSpPr>
          <p:cNvPr id="3" name="Content Placeholder 2"/>
          <p:cNvSpPr>
            <a:spLocks noGrp="1"/>
          </p:cNvSpPr>
          <p:nvPr>
            <p:ph idx="1"/>
          </p:nvPr>
        </p:nvSpPr>
        <p:spPr/>
        <p:txBody>
          <a:bodyPr>
            <a:normAutofit fontScale="92500" lnSpcReduction="10000"/>
          </a:bodyPr>
          <a:lstStyle/>
          <a:p>
            <a:pPr marL="514350" indent="-514350">
              <a:buAutoNum type="alphaLcParenBoth"/>
            </a:pPr>
            <a:r>
              <a:rPr lang="en-GB" dirty="0" smtClean="0"/>
              <a:t>The results section of the paper reports that a </a:t>
            </a:r>
            <a:r>
              <a:rPr lang="en-GB" dirty="0" err="1" smtClean="0"/>
              <a:t>Pediatric</a:t>
            </a:r>
            <a:r>
              <a:rPr lang="en-GB" dirty="0" smtClean="0"/>
              <a:t> Appendicitis Score cut-point of 6 or more had a sensitivity of 92.8% and a specificity of 69.3% for the diagnosis of appendicitis. Comment on the utility of this cut point in ruling out appendicitis. (2 marks) </a:t>
            </a:r>
          </a:p>
          <a:p>
            <a:pPr marL="514350" indent="-514350">
              <a:buAutoNum type="alphaLcParenBoth"/>
            </a:pPr>
            <a:r>
              <a:rPr lang="en-GB" dirty="0" smtClean="0"/>
              <a:t>With reference to the discussion section of the paper, what is the probability that a child with a </a:t>
            </a:r>
            <a:r>
              <a:rPr lang="en-GB" dirty="0" err="1" smtClean="0"/>
              <a:t>Pediatric</a:t>
            </a:r>
            <a:r>
              <a:rPr lang="en-GB" dirty="0" smtClean="0"/>
              <a:t> Appendicitis Score of 8 or more does not have appendicitis? (2 marks) </a:t>
            </a:r>
            <a:endParaRPr lang="en-GB" dirty="0"/>
          </a:p>
        </p:txBody>
      </p:sp>
    </p:spTree>
    <p:extLst>
      <p:ext uri="{BB962C8B-B14F-4D97-AF65-F5344CB8AC3E}">
        <p14:creationId xmlns:p14="http://schemas.microsoft.com/office/powerpoint/2010/main" val="1680619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Q5</a:t>
            </a:r>
            <a:endParaRPr lang="en-GB" dirty="0"/>
          </a:p>
        </p:txBody>
      </p:sp>
      <p:sp>
        <p:nvSpPr>
          <p:cNvPr id="3" name="Content Placeholder 2"/>
          <p:cNvSpPr>
            <a:spLocks noGrp="1"/>
          </p:cNvSpPr>
          <p:nvPr>
            <p:ph idx="1"/>
          </p:nvPr>
        </p:nvSpPr>
        <p:spPr/>
        <p:txBody>
          <a:bodyPr/>
          <a:lstStyle/>
          <a:p>
            <a:pPr marL="0" indent="0">
              <a:buNone/>
            </a:pPr>
            <a:r>
              <a:rPr lang="en-GB" dirty="0" smtClean="0"/>
              <a:t>Figure 2 in the paper presents a Receiver operating characteristic (ROC) curve.</a:t>
            </a:r>
          </a:p>
          <a:p>
            <a:pPr marL="0" indent="0">
              <a:buNone/>
            </a:pPr>
            <a:r>
              <a:rPr lang="en-GB" dirty="0" smtClean="0"/>
              <a:t> (a) List 2 ways by which ROC curves add to the understanding of diagnostic tests. (2 marks) </a:t>
            </a:r>
            <a:endParaRPr lang="en-GB" dirty="0"/>
          </a:p>
        </p:txBody>
      </p:sp>
    </p:spTree>
    <p:extLst>
      <p:ext uri="{BB962C8B-B14F-4D97-AF65-F5344CB8AC3E}">
        <p14:creationId xmlns:p14="http://schemas.microsoft.com/office/powerpoint/2010/main" val="3798578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Q6</a:t>
            </a:r>
            <a:endParaRPr lang="en-GB" dirty="0"/>
          </a:p>
        </p:txBody>
      </p:sp>
      <p:sp>
        <p:nvSpPr>
          <p:cNvPr id="3" name="Content Placeholder 2"/>
          <p:cNvSpPr>
            <a:spLocks noGrp="1"/>
          </p:cNvSpPr>
          <p:nvPr>
            <p:ph idx="1"/>
          </p:nvPr>
        </p:nvSpPr>
        <p:spPr/>
        <p:txBody>
          <a:bodyPr/>
          <a:lstStyle/>
          <a:p>
            <a:pPr marL="0" indent="0">
              <a:buNone/>
            </a:pPr>
            <a:r>
              <a:rPr lang="en-GB" dirty="0" smtClean="0"/>
              <a:t>Table 2 of the paper reports that 45% of those with appendicitis and 37% with no appendicitis had imaging investigations. The difference (95% CI) is 12% (-1 to 24). </a:t>
            </a:r>
          </a:p>
          <a:p>
            <a:pPr marL="514350" indent="-514350">
              <a:buAutoNum type="alphaLcParenBoth"/>
            </a:pPr>
            <a:r>
              <a:rPr lang="en-GB" dirty="0" smtClean="0"/>
              <a:t>Is this a statistically significant difference? (1 mark) </a:t>
            </a:r>
          </a:p>
          <a:p>
            <a:pPr marL="514350" indent="-514350">
              <a:buAutoNum type="alphaLcParenBoth"/>
            </a:pPr>
            <a:r>
              <a:rPr lang="en-GB" dirty="0" smtClean="0"/>
              <a:t>Explain your answer. (1 mark) </a:t>
            </a:r>
            <a:endParaRPr lang="en-GB" dirty="0"/>
          </a:p>
        </p:txBody>
      </p:sp>
    </p:spTree>
    <p:extLst>
      <p:ext uri="{BB962C8B-B14F-4D97-AF65-F5344CB8AC3E}">
        <p14:creationId xmlns:p14="http://schemas.microsoft.com/office/powerpoint/2010/main" val="35539625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Q7</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The following is a quote from the results section of the paper: ‘</a:t>
            </a:r>
            <a:r>
              <a:rPr lang="en-GB" dirty="0" err="1" smtClean="0"/>
              <a:t>Interobserver</a:t>
            </a:r>
            <a:r>
              <a:rPr lang="en-GB" dirty="0" smtClean="0"/>
              <a:t> scores were obtained in 37 (14.6%) of the 246 patients. The kappa coefficient was 0.65 (95% CI = 0.48 to 0.81) …’ (The kappa coefficient is used to express level of agreement between observers)</a:t>
            </a:r>
          </a:p>
          <a:p>
            <a:pPr marL="0" indent="0">
              <a:buNone/>
            </a:pPr>
            <a:endParaRPr lang="en-GB" dirty="0" smtClean="0"/>
          </a:p>
          <a:p>
            <a:pPr marL="0" indent="0">
              <a:buNone/>
            </a:pPr>
            <a:r>
              <a:rPr lang="en-GB" dirty="0" smtClean="0"/>
              <a:t>Comment on the level of agreement between observers in terms of the point estimate (0.65) and the 95% confidence interval (0.48 to 0.81). (2 marks) </a:t>
            </a:r>
            <a:endParaRPr lang="en-GB" dirty="0"/>
          </a:p>
        </p:txBody>
      </p:sp>
    </p:spTree>
    <p:extLst>
      <p:ext uri="{BB962C8B-B14F-4D97-AF65-F5344CB8AC3E}">
        <p14:creationId xmlns:p14="http://schemas.microsoft.com/office/powerpoint/2010/main" val="20281869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Stats</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smtClean="0"/>
              <a:t>Specificity and Sensitivity in ruling in and ruling out (SPIN and SNOUT). Candidates should understand the difference between sensitivity and specificity and be able to relate this to the performance of a test in clinical practice.</a:t>
            </a:r>
          </a:p>
          <a:p>
            <a:pPr marL="0" indent="0">
              <a:buNone/>
            </a:pPr>
            <a:r>
              <a:rPr lang="en-GB" dirty="0" smtClean="0"/>
              <a:t>Positive predictive value as a way of expressing probability. Candidates should understand what a PPV or NPV means for a given population and for the result from an individual patient.</a:t>
            </a:r>
          </a:p>
          <a:p>
            <a:pPr marL="0" indent="0">
              <a:buNone/>
            </a:pPr>
            <a:r>
              <a:rPr lang="en-GB" dirty="0" smtClean="0"/>
              <a:t>ROC curves – Candidates should be able to articulate their understanding of ROC curves. They should be able to differentiate test performance using a ROC curve. They should be familiar with the concept of area under the curve analysis using ROC curves.</a:t>
            </a:r>
          </a:p>
          <a:p>
            <a:pPr marL="0" indent="0">
              <a:buNone/>
            </a:pPr>
            <a:r>
              <a:rPr lang="en-GB" dirty="0" smtClean="0"/>
              <a:t>Interpreting confidence intervals. Candidates should be able to give a concise explanation of the meaning and usefulness of confidence intervals. Candidates should be able to demonstrate how confidence intervals may influence their thinking about the precision of a result.</a:t>
            </a:r>
          </a:p>
          <a:p>
            <a:pPr marL="0" indent="0">
              <a:buNone/>
            </a:pPr>
            <a:r>
              <a:rPr lang="en-GB" dirty="0" smtClean="0"/>
              <a:t>Candidates should understand the principles of the Kappa statistic and its magnitude, and general features of the analysis of </a:t>
            </a:r>
            <a:r>
              <a:rPr lang="en-GB" dirty="0" err="1" smtClean="0"/>
              <a:t>interobserver</a:t>
            </a:r>
            <a:r>
              <a:rPr lang="en-GB" dirty="0" smtClean="0"/>
              <a:t> reliability </a:t>
            </a:r>
            <a:endParaRPr lang="en-GB" dirty="0"/>
          </a:p>
        </p:txBody>
      </p:sp>
    </p:spTree>
    <p:extLst>
      <p:ext uri="{BB962C8B-B14F-4D97-AF65-F5344CB8AC3E}">
        <p14:creationId xmlns:p14="http://schemas.microsoft.com/office/powerpoint/2010/main" val="2122039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Q8</a:t>
            </a:r>
            <a:endParaRPr lang="en-GB" dirty="0"/>
          </a:p>
        </p:txBody>
      </p:sp>
      <p:sp>
        <p:nvSpPr>
          <p:cNvPr id="3" name="Content Placeholder 2"/>
          <p:cNvSpPr>
            <a:spLocks noGrp="1"/>
          </p:cNvSpPr>
          <p:nvPr>
            <p:ph idx="1"/>
          </p:nvPr>
        </p:nvSpPr>
        <p:spPr/>
        <p:txBody>
          <a:bodyPr/>
          <a:lstStyle/>
          <a:p>
            <a:pPr marL="0" indent="0">
              <a:buNone/>
            </a:pPr>
            <a:r>
              <a:rPr lang="en-GB" dirty="0" smtClean="0"/>
              <a:t>Give four reasons why you would not adopt this test in your Emergency Department. </a:t>
            </a:r>
            <a:endParaRPr lang="en-GB" dirty="0"/>
          </a:p>
        </p:txBody>
      </p:sp>
    </p:spTree>
    <p:extLst>
      <p:ext uri="{BB962C8B-B14F-4D97-AF65-F5344CB8AC3E}">
        <p14:creationId xmlns:p14="http://schemas.microsoft.com/office/powerpoint/2010/main" val="3678085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Q8</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Candidates stated that the test used different practice to current – that is not an acceptable reason for not adopting the test</a:t>
            </a:r>
          </a:p>
          <a:p>
            <a:pPr marL="0" indent="0">
              <a:buNone/>
            </a:pPr>
            <a:r>
              <a:rPr lang="en-GB" dirty="0" smtClean="0"/>
              <a:t>Candidates stated it was too expensive – there was no evidence of cost assessment so could not be stated</a:t>
            </a:r>
          </a:p>
          <a:p>
            <a:pPr marL="0" indent="0">
              <a:buNone/>
            </a:pPr>
            <a:r>
              <a:rPr lang="en-GB" dirty="0" smtClean="0"/>
              <a:t>Have to fully explain the statements made – cannot just say – not specific enough – you have to explain why that matters</a:t>
            </a:r>
          </a:p>
          <a:p>
            <a:pPr marL="0" indent="0">
              <a:buNone/>
            </a:pPr>
            <a:r>
              <a:rPr lang="en-GB" dirty="0" smtClean="0"/>
              <a:t>This question effectively asks the candidate to list the weaknesses/limitations of the study and its validity, applicability and importance to EM in UK. </a:t>
            </a:r>
            <a:endParaRPr lang="en-GB" dirty="0"/>
          </a:p>
        </p:txBody>
      </p:sp>
    </p:spTree>
    <p:extLst>
      <p:ext uri="{BB962C8B-B14F-4D97-AF65-F5344CB8AC3E}">
        <p14:creationId xmlns:p14="http://schemas.microsoft.com/office/powerpoint/2010/main" val="2122110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Diagnostic Studies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Derivation </a:t>
            </a:r>
            <a:r>
              <a:rPr lang="en-GB" dirty="0" err="1" smtClean="0"/>
              <a:t>vs</a:t>
            </a:r>
            <a:r>
              <a:rPr lang="en-GB" dirty="0" smtClean="0"/>
              <a:t> validation</a:t>
            </a:r>
          </a:p>
          <a:p>
            <a:r>
              <a:rPr lang="en-GB" dirty="0" smtClean="0"/>
              <a:t>Usually prospective cohort</a:t>
            </a:r>
          </a:p>
          <a:p>
            <a:r>
              <a:rPr lang="en-GB" dirty="0" smtClean="0"/>
              <a:t>Test </a:t>
            </a:r>
            <a:r>
              <a:rPr lang="en-GB" dirty="0" err="1" smtClean="0"/>
              <a:t>vs</a:t>
            </a:r>
            <a:r>
              <a:rPr lang="en-GB" dirty="0" smtClean="0"/>
              <a:t> gold / reference standard</a:t>
            </a:r>
          </a:p>
          <a:p>
            <a:r>
              <a:rPr lang="en-GB" dirty="0"/>
              <a:t>A</a:t>
            </a:r>
            <a:r>
              <a:rPr lang="en-GB" dirty="0" smtClean="0"/>
              <a:t>ll the patients receive the test and all have the gold / reference standard</a:t>
            </a:r>
          </a:p>
          <a:p>
            <a:r>
              <a:rPr lang="en-GB" dirty="0" smtClean="0"/>
              <a:t>Randomisation is not a feature</a:t>
            </a:r>
          </a:p>
          <a:p>
            <a:r>
              <a:rPr lang="en-GB" dirty="0" smtClean="0"/>
              <a:t>May need blinding</a:t>
            </a:r>
          </a:p>
          <a:p>
            <a:r>
              <a:rPr lang="en-GB" dirty="0" smtClean="0"/>
              <a:t>Are these your patients, your staff, your department?</a:t>
            </a:r>
          </a:p>
          <a:p>
            <a:r>
              <a:rPr lang="en-GB" dirty="0" smtClean="0"/>
              <a:t>Know your test characteristics</a:t>
            </a:r>
            <a:endParaRPr lang="en-GB" dirty="0"/>
          </a:p>
        </p:txBody>
      </p:sp>
    </p:spTree>
    <p:extLst>
      <p:ext uri="{BB962C8B-B14F-4D97-AF65-F5344CB8AC3E}">
        <p14:creationId xmlns:p14="http://schemas.microsoft.com/office/powerpoint/2010/main" val="1592306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Papers</a:t>
            </a:r>
            <a:endParaRPr lang="en-GB" dirty="0"/>
          </a:p>
        </p:txBody>
      </p:sp>
      <p:sp>
        <p:nvSpPr>
          <p:cNvPr id="3" name="Content Placeholder 2"/>
          <p:cNvSpPr>
            <a:spLocks noGrp="1"/>
          </p:cNvSpPr>
          <p:nvPr>
            <p:ph idx="1"/>
          </p:nvPr>
        </p:nvSpPr>
        <p:spPr/>
        <p:txBody>
          <a:bodyPr>
            <a:normAutofit/>
          </a:bodyPr>
          <a:lstStyle/>
          <a:p>
            <a:pPr marL="0" indent="0">
              <a:buNone/>
            </a:pPr>
            <a:r>
              <a:rPr lang="en-GB" sz="3000" dirty="0"/>
              <a:t>A Randomized Trial of </a:t>
            </a:r>
            <a:r>
              <a:rPr lang="en-GB" sz="3000" dirty="0" smtClean="0"/>
              <a:t>Nebulized 3</a:t>
            </a:r>
            <a:r>
              <a:rPr lang="en-GB" sz="3000" dirty="0"/>
              <a:t>% Hypertonic Saline With </a:t>
            </a:r>
            <a:r>
              <a:rPr lang="en-GB" sz="3000" dirty="0" smtClean="0"/>
              <a:t>Epinephrine in </a:t>
            </a:r>
            <a:r>
              <a:rPr lang="en-GB" sz="3000" dirty="0"/>
              <a:t>the Treatment of Acute </a:t>
            </a:r>
            <a:r>
              <a:rPr lang="en-GB" sz="3000" dirty="0" smtClean="0"/>
              <a:t>Bronchiolitis in </a:t>
            </a:r>
            <a:r>
              <a:rPr lang="en-GB" sz="3000" dirty="0"/>
              <a:t>the Emergency </a:t>
            </a:r>
            <a:r>
              <a:rPr lang="en-GB" sz="3000" dirty="0" smtClean="0"/>
              <a:t>Department</a:t>
            </a:r>
          </a:p>
          <a:p>
            <a:pPr marL="0" indent="0">
              <a:buNone/>
            </a:pPr>
            <a:r>
              <a:rPr lang="en-GB" sz="2000" dirty="0" err="1"/>
              <a:t>Simran</a:t>
            </a:r>
            <a:r>
              <a:rPr lang="en-GB" sz="2000" dirty="0"/>
              <a:t> Grewal, MD; </a:t>
            </a:r>
            <a:r>
              <a:rPr lang="en-GB" sz="2000" dirty="0" err="1"/>
              <a:t>Samina</a:t>
            </a:r>
            <a:r>
              <a:rPr lang="en-GB" sz="2000" dirty="0"/>
              <a:t> Ali, MD; Don W. McConnell, MD;</a:t>
            </a:r>
          </a:p>
          <a:p>
            <a:pPr marL="0" indent="0">
              <a:buNone/>
            </a:pPr>
            <a:r>
              <a:rPr lang="en-GB" sz="2000" dirty="0"/>
              <a:t>Ben </a:t>
            </a:r>
            <a:r>
              <a:rPr lang="en-GB" sz="2000" dirty="0" err="1"/>
              <a:t>Vandermeer</a:t>
            </a:r>
            <a:r>
              <a:rPr lang="en-GB" sz="2000" dirty="0"/>
              <a:t>, MSc; Terry P. </a:t>
            </a:r>
            <a:r>
              <a:rPr lang="en-GB" sz="2000" dirty="0" err="1"/>
              <a:t>Klassen</a:t>
            </a:r>
            <a:r>
              <a:rPr lang="en-GB" sz="2000" dirty="0"/>
              <a:t>, MSc, </a:t>
            </a:r>
            <a:r>
              <a:rPr lang="en-GB" sz="2000" dirty="0" smtClean="0"/>
              <a:t>MD</a:t>
            </a:r>
          </a:p>
          <a:p>
            <a:pPr marL="0" indent="0">
              <a:buNone/>
            </a:pPr>
            <a:r>
              <a:rPr lang="en-GB" sz="2400" dirty="0"/>
              <a:t>ARCH PEDIATR ADOLESC MED/ VOL 163 (NO. 11),  NOV 2009</a:t>
            </a:r>
          </a:p>
        </p:txBody>
      </p:sp>
    </p:spTree>
    <p:extLst>
      <p:ext uri="{BB962C8B-B14F-4D97-AF65-F5344CB8AC3E}">
        <p14:creationId xmlns:p14="http://schemas.microsoft.com/office/powerpoint/2010/main" val="2858573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Q1</a:t>
            </a:r>
            <a:endParaRPr lang="en-GB" dirty="0"/>
          </a:p>
        </p:txBody>
      </p:sp>
      <p:sp>
        <p:nvSpPr>
          <p:cNvPr id="3" name="Content Placeholder 2"/>
          <p:cNvSpPr>
            <a:spLocks noGrp="1"/>
          </p:cNvSpPr>
          <p:nvPr>
            <p:ph idx="1"/>
          </p:nvPr>
        </p:nvSpPr>
        <p:spPr/>
        <p:txBody>
          <a:bodyPr/>
          <a:lstStyle/>
          <a:p>
            <a:pPr marL="0" indent="0">
              <a:buNone/>
            </a:pPr>
            <a:r>
              <a:rPr lang="en-GB" dirty="0"/>
              <a:t>Provide a no more than 200 word summary of this paper in the box provided. Only the first 200 words will be considered – short bullet points are acceptable. Maximum of 7 marks available.</a:t>
            </a:r>
          </a:p>
          <a:p>
            <a:pPr marL="0" indent="0">
              <a:buNone/>
            </a:pPr>
            <a:endParaRPr lang="en-GB" dirty="0"/>
          </a:p>
        </p:txBody>
      </p:sp>
    </p:spTree>
    <p:extLst>
      <p:ext uri="{BB962C8B-B14F-4D97-AF65-F5344CB8AC3E}">
        <p14:creationId xmlns:p14="http://schemas.microsoft.com/office/powerpoint/2010/main" val="271028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Q1</a:t>
            </a:r>
            <a:endParaRPr lang="en-GB" dirty="0"/>
          </a:p>
        </p:txBody>
      </p:sp>
      <p:sp>
        <p:nvSpPr>
          <p:cNvPr id="3" name="Content Placeholder 2"/>
          <p:cNvSpPr>
            <a:spLocks noGrp="1"/>
          </p:cNvSpPr>
          <p:nvPr>
            <p:ph idx="1"/>
          </p:nvPr>
        </p:nvSpPr>
        <p:spPr>
          <a:xfrm>
            <a:off x="457200" y="1600200"/>
            <a:ext cx="8229600" cy="4997152"/>
          </a:xfrm>
        </p:spPr>
        <p:txBody>
          <a:bodyPr>
            <a:normAutofit fontScale="47500" lnSpcReduction="20000"/>
          </a:bodyPr>
          <a:lstStyle/>
          <a:p>
            <a:r>
              <a:rPr lang="en-GB" b="1" dirty="0"/>
              <a:t>Objective</a:t>
            </a:r>
            <a:r>
              <a:rPr lang="en-GB" dirty="0"/>
              <a:t>: To determine whether nebulised 3% hypertonic saline with epinephrine is more effective than nebulised 0.9% saline with epinephrine in the treatment of bronchiolitis in the emergency department</a:t>
            </a:r>
            <a:r>
              <a:rPr lang="en-GB" dirty="0" smtClean="0"/>
              <a:t>.</a:t>
            </a:r>
          </a:p>
          <a:p>
            <a:r>
              <a:rPr lang="en-GB" b="1" dirty="0" smtClean="0"/>
              <a:t>Design</a:t>
            </a:r>
            <a:r>
              <a:rPr lang="en-GB" dirty="0"/>
              <a:t>: Randomised double blind controlled trial </a:t>
            </a:r>
            <a:endParaRPr lang="en-GB" dirty="0" smtClean="0"/>
          </a:p>
          <a:p>
            <a:pPr marL="0" indent="0">
              <a:buNone/>
            </a:pPr>
            <a:r>
              <a:rPr lang="en-GB" dirty="0"/>
              <a:t>	</a:t>
            </a:r>
            <a:r>
              <a:rPr lang="en-GB" dirty="0" smtClean="0"/>
              <a:t>Setting</a:t>
            </a:r>
            <a:r>
              <a:rPr lang="en-GB" dirty="0"/>
              <a:t>: Single centre urban paediatric emergency department in </a:t>
            </a:r>
            <a:r>
              <a:rPr lang="en-GB" dirty="0" smtClean="0"/>
              <a:t>Canada.</a:t>
            </a:r>
          </a:p>
          <a:p>
            <a:pPr marL="0" indent="0">
              <a:buNone/>
            </a:pPr>
            <a:r>
              <a:rPr lang="en-GB" dirty="0"/>
              <a:t>	</a:t>
            </a:r>
            <a:r>
              <a:rPr lang="en-GB" dirty="0" smtClean="0"/>
              <a:t>Participants</a:t>
            </a:r>
            <a:r>
              <a:rPr lang="en-GB" dirty="0"/>
              <a:t>: </a:t>
            </a:r>
            <a:r>
              <a:rPr lang="en-GB" dirty="0" smtClean="0"/>
              <a:t>Infants </a:t>
            </a:r>
            <a:r>
              <a:rPr lang="en-GB" dirty="0"/>
              <a:t>younger than 12 months with mild to moderate bronchiolitis.</a:t>
            </a:r>
          </a:p>
          <a:p>
            <a:r>
              <a:rPr lang="en-GB" b="1" dirty="0"/>
              <a:t>Interventions</a:t>
            </a:r>
            <a:r>
              <a:rPr lang="en-GB" dirty="0"/>
              <a:t>: Patients were randomised to receive epinephrine in either hypertonic or normal saline.</a:t>
            </a:r>
          </a:p>
          <a:p>
            <a:r>
              <a:rPr lang="en-GB" b="1" dirty="0"/>
              <a:t>Outcome measures</a:t>
            </a:r>
            <a:r>
              <a:rPr lang="en-GB" dirty="0"/>
              <a:t>: The primary outcome measure was the change in respiratory distress, as measured by the Respiratory Assessment Change Score (RACS) from baseline to 120 minutes. Change in oxygen saturation was also determined. Secondary outcome measures included rates of hospital admission and </a:t>
            </a:r>
            <a:r>
              <a:rPr lang="en-GB" dirty="0" err="1"/>
              <a:t>unbooked</a:t>
            </a:r>
            <a:r>
              <a:rPr lang="en-GB" dirty="0"/>
              <a:t> return to the ED following discharge.</a:t>
            </a:r>
          </a:p>
          <a:p>
            <a:r>
              <a:rPr lang="en-GB" b="1" dirty="0"/>
              <a:t>Results</a:t>
            </a:r>
            <a:r>
              <a:rPr lang="en-GB" dirty="0"/>
              <a:t>: 46 patients were enrolled. The two groups had similar baseline characteristics. RACS from baseline to 120 minutes demonstrated no improvement in respiratory distress in the hypertonic saline </a:t>
            </a:r>
            <a:r>
              <a:rPr lang="en-GB" dirty="0" smtClean="0"/>
              <a:t>group (mean 4.39, 95% CI 2.64-6.13) </a:t>
            </a:r>
            <a:r>
              <a:rPr lang="en-GB" dirty="0"/>
              <a:t>when compared to the normal saline </a:t>
            </a:r>
            <a:r>
              <a:rPr lang="en-GB" dirty="0" smtClean="0"/>
              <a:t>group (mean 5.13, 95% CI 3.71 - 6.55). </a:t>
            </a:r>
            <a:r>
              <a:rPr lang="en-GB" dirty="0"/>
              <a:t>The change in oxygen saturations in the hypertonic group was also no different to that of the normal saline </a:t>
            </a:r>
            <a:r>
              <a:rPr lang="en-GB" dirty="0" smtClean="0"/>
              <a:t>group (difference 1.78, 95% CI -0.5 – 1.78). </a:t>
            </a:r>
            <a:r>
              <a:rPr lang="en-GB" dirty="0"/>
              <a:t>Rates of admission and unplanned return to the ED were similar between the two groups.</a:t>
            </a:r>
          </a:p>
          <a:p>
            <a:r>
              <a:rPr lang="en-GB" b="1" dirty="0"/>
              <a:t>Conclusion</a:t>
            </a:r>
            <a:r>
              <a:rPr lang="en-GB" dirty="0"/>
              <a:t>: In this study hypertonic saline with epinephrine did not improve clinical outcome in acute bronchiolitis when compared to normal saline with epinephrine.</a:t>
            </a:r>
          </a:p>
          <a:p>
            <a:pPr marL="0" indent="0">
              <a:buNone/>
            </a:pPr>
            <a:endParaRPr lang="en-GB" dirty="0"/>
          </a:p>
        </p:txBody>
      </p:sp>
    </p:spTree>
    <p:extLst>
      <p:ext uri="{BB962C8B-B14F-4D97-AF65-F5344CB8AC3E}">
        <p14:creationId xmlns:p14="http://schemas.microsoft.com/office/powerpoint/2010/main" val="1517498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lstStyle/>
          <a:p>
            <a:pPr marL="0" indent="0">
              <a:buNone/>
            </a:pPr>
            <a:r>
              <a:rPr lang="en-GB" dirty="0"/>
              <a:t>Give 3 strengths and 3 weaknesses of the study design? </a:t>
            </a:r>
            <a:r>
              <a:rPr lang="en-GB" dirty="0" smtClean="0"/>
              <a:t>(</a:t>
            </a:r>
            <a:r>
              <a:rPr lang="en-GB" b="1" dirty="0" smtClean="0"/>
              <a:t>3 </a:t>
            </a:r>
            <a:r>
              <a:rPr lang="en-GB" b="1" dirty="0"/>
              <a:t>marks)</a:t>
            </a:r>
            <a:endParaRPr lang="en-GB" dirty="0"/>
          </a:p>
        </p:txBody>
      </p:sp>
    </p:spTree>
    <p:extLst>
      <p:ext uri="{BB962C8B-B14F-4D97-AF65-F5344CB8AC3E}">
        <p14:creationId xmlns:p14="http://schemas.microsoft.com/office/powerpoint/2010/main" val="15071655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normAutofit fontScale="77500" lnSpcReduction="20000"/>
          </a:bodyPr>
          <a:lstStyle/>
          <a:p>
            <a:r>
              <a:rPr lang="en-GB" dirty="0"/>
              <a:t>Done in a paediatric ED</a:t>
            </a:r>
          </a:p>
          <a:p>
            <a:r>
              <a:rPr lang="en-GB" dirty="0"/>
              <a:t>Patients defined quite tightly in terms of clinical features and RDAI Score. Patients are thus likely to have bronchiolitis</a:t>
            </a:r>
          </a:p>
          <a:p>
            <a:r>
              <a:rPr lang="en-GB" dirty="0"/>
              <a:t>Demographic and clinical data collected by research assistants using standard data collection form.</a:t>
            </a:r>
          </a:p>
          <a:p>
            <a:r>
              <a:rPr lang="en-GB" dirty="0"/>
              <a:t>Excellent allocation concealment. Pharmacy made up identical looking syringes and retained the randomisation list until the end of the study.</a:t>
            </a:r>
          </a:p>
          <a:p>
            <a:r>
              <a:rPr lang="en-GB" dirty="0"/>
              <a:t>Blinding also good. Neither staff nor patients were aware of their treatment</a:t>
            </a:r>
          </a:p>
          <a:p>
            <a:r>
              <a:rPr lang="en-GB" dirty="0"/>
              <a:t>Outcomes are clearly defined and seem relevant and important.</a:t>
            </a:r>
          </a:p>
          <a:p>
            <a:pPr marL="0" indent="0">
              <a:buNone/>
            </a:pPr>
            <a:endParaRPr lang="en-GB" dirty="0"/>
          </a:p>
        </p:txBody>
      </p:sp>
    </p:spTree>
    <p:extLst>
      <p:ext uri="{BB962C8B-B14F-4D97-AF65-F5344CB8AC3E}">
        <p14:creationId xmlns:p14="http://schemas.microsoft.com/office/powerpoint/2010/main" val="645436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Q2</a:t>
            </a:r>
            <a:endParaRPr lang="en-GB" dirty="0"/>
          </a:p>
        </p:txBody>
      </p:sp>
      <p:sp>
        <p:nvSpPr>
          <p:cNvPr id="3" name="Content Placeholder 2"/>
          <p:cNvSpPr>
            <a:spLocks noGrp="1"/>
          </p:cNvSpPr>
          <p:nvPr>
            <p:ph idx="1"/>
          </p:nvPr>
        </p:nvSpPr>
        <p:spPr/>
        <p:txBody>
          <a:bodyPr>
            <a:normAutofit fontScale="85000" lnSpcReduction="10000"/>
          </a:bodyPr>
          <a:lstStyle/>
          <a:p>
            <a:r>
              <a:rPr lang="en-GB" dirty="0"/>
              <a:t>Limited hours of enrolment (4pm to 2 am). ? selection bias</a:t>
            </a:r>
          </a:p>
          <a:p>
            <a:r>
              <a:rPr lang="en-GB" dirty="0"/>
              <a:t>Only conducted if research assistant was available</a:t>
            </a:r>
          </a:p>
          <a:p>
            <a:r>
              <a:rPr lang="en-GB" dirty="0"/>
              <a:t>Whilst scoring system well defined it seems quite complex and open to </a:t>
            </a:r>
            <a:r>
              <a:rPr lang="en-GB" dirty="0" err="1"/>
              <a:t>interobserver</a:t>
            </a:r>
            <a:r>
              <a:rPr lang="en-GB" dirty="0"/>
              <a:t> variability (although the authors state not)</a:t>
            </a:r>
          </a:p>
          <a:p>
            <a:r>
              <a:rPr lang="en-GB" dirty="0"/>
              <a:t>It’s unclear who is assigning the RDAI </a:t>
            </a:r>
            <a:r>
              <a:rPr lang="en-GB" dirty="0" smtClean="0"/>
              <a:t>score</a:t>
            </a:r>
          </a:p>
          <a:p>
            <a:r>
              <a:rPr lang="en-GB" dirty="0" smtClean="0"/>
              <a:t>Only 2 doses of nebuliser solution available</a:t>
            </a:r>
          </a:p>
          <a:p>
            <a:r>
              <a:rPr lang="en-GB" dirty="0" smtClean="0"/>
              <a:t>Physicians could give any other treatment they thought appropriate – no indication who needed what</a:t>
            </a:r>
            <a:endParaRPr lang="en-GB" dirty="0"/>
          </a:p>
          <a:p>
            <a:pPr marL="0" indent="0">
              <a:buNone/>
            </a:pPr>
            <a:endParaRPr lang="en-GB" dirty="0"/>
          </a:p>
        </p:txBody>
      </p:sp>
    </p:spTree>
    <p:extLst>
      <p:ext uri="{BB962C8B-B14F-4D97-AF65-F5344CB8AC3E}">
        <p14:creationId xmlns:p14="http://schemas.microsoft.com/office/powerpoint/2010/main" val="17998344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Q3</a:t>
            </a:r>
            <a:endParaRPr lang="en-GB" dirty="0"/>
          </a:p>
        </p:txBody>
      </p:sp>
      <p:sp>
        <p:nvSpPr>
          <p:cNvPr id="3" name="Content Placeholder 2"/>
          <p:cNvSpPr>
            <a:spLocks noGrp="1"/>
          </p:cNvSpPr>
          <p:nvPr>
            <p:ph idx="1"/>
          </p:nvPr>
        </p:nvSpPr>
        <p:spPr/>
        <p:txBody>
          <a:bodyPr/>
          <a:lstStyle/>
          <a:p>
            <a:pPr marL="0" indent="0">
              <a:buNone/>
            </a:pPr>
            <a:r>
              <a:rPr lang="en-GB" dirty="0"/>
              <a:t>What is block randomisation</a:t>
            </a:r>
            <a:r>
              <a:rPr lang="en-GB" dirty="0" smtClean="0"/>
              <a:t>? (</a:t>
            </a:r>
            <a:r>
              <a:rPr lang="en-GB" b="1" dirty="0" smtClean="0"/>
              <a:t>1 mark</a:t>
            </a:r>
            <a:r>
              <a:rPr lang="en-GB" dirty="0" smtClean="0"/>
              <a:t>)</a:t>
            </a:r>
          </a:p>
          <a:p>
            <a:pPr marL="0" indent="0">
              <a:buNone/>
            </a:pPr>
            <a:r>
              <a:rPr lang="en-GB" dirty="0" smtClean="0"/>
              <a:t>What </a:t>
            </a:r>
            <a:r>
              <a:rPr lang="en-GB" dirty="0"/>
              <a:t>are the benefits and pitfalls of this method? </a:t>
            </a:r>
            <a:r>
              <a:rPr lang="en-GB" dirty="0" smtClean="0"/>
              <a:t>(</a:t>
            </a:r>
            <a:r>
              <a:rPr lang="en-GB" b="1" dirty="0"/>
              <a:t>2</a:t>
            </a:r>
            <a:r>
              <a:rPr lang="en-GB" b="1" dirty="0" smtClean="0"/>
              <a:t> </a:t>
            </a:r>
            <a:r>
              <a:rPr lang="en-GB" b="1" dirty="0"/>
              <a:t>marks</a:t>
            </a:r>
            <a:r>
              <a:rPr lang="en-GB" dirty="0"/>
              <a:t>)</a:t>
            </a:r>
          </a:p>
        </p:txBody>
      </p:sp>
    </p:spTree>
    <p:extLst>
      <p:ext uri="{BB962C8B-B14F-4D97-AF65-F5344CB8AC3E}">
        <p14:creationId xmlns:p14="http://schemas.microsoft.com/office/powerpoint/2010/main" val="10218559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Q3</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Randomisation occurs within small blocks of patients so that there is an equal number of subjects in each study arm within each block.</a:t>
            </a:r>
          </a:p>
          <a:p>
            <a:pPr marL="0" indent="0">
              <a:buNone/>
            </a:pPr>
            <a:r>
              <a:rPr lang="en-GB" dirty="0" smtClean="0"/>
              <a:t>This keeps the number of subjects in each study arm very similar. Useful where sample sizes are small and small random variations can have a proportionately large effect</a:t>
            </a:r>
          </a:p>
          <a:p>
            <a:pPr marL="0" indent="0">
              <a:buNone/>
            </a:pPr>
            <a:r>
              <a:rPr lang="en-GB" dirty="0" smtClean="0"/>
              <a:t>Towards the end of each block there may be the possibility of researchers predicting what comes next and affecting subjective assessments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4895803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Q4</a:t>
            </a:r>
            <a:endParaRPr lang="en-GB" dirty="0"/>
          </a:p>
        </p:txBody>
      </p:sp>
      <p:sp>
        <p:nvSpPr>
          <p:cNvPr id="3" name="Content Placeholder 2"/>
          <p:cNvSpPr>
            <a:spLocks noGrp="1"/>
          </p:cNvSpPr>
          <p:nvPr>
            <p:ph idx="1"/>
          </p:nvPr>
        </p:nvSpPr>
        <p:spPr/>
        <p:txBody>
          <a:bodyPr/>
          <a:lstStyle/>
          <a:p>
            <a:pPr marL="0" indent="0">
              <a:buNone/>
            </a:pPr>
            <a:r>
              <a:rPr lang="en-GB" dirty="0"/>
              <a:t>What do you understand by the term “intention-to-treat</a:t>
            </a:r>
            <a:r>
              <a:rPr lang="en-GB" dirty="0" smtClean="0"/>
              <a:t>”? </a:t>
            </a:r>
            <a:r>
              <a:rPr lang="en-GB" b="1" dirty="0" smtClean="0"/>
              <a:t>(1 mark)</a:t>
            </a:r>
            <a:endParaRPr lang="en-GB" dirty="0" smtClean="0"/>
          </a:p>
          <a:p>
            <a:pPr marL="0" indent="0">
              <a:buNone/>
            </a:pPr>
            <a:r>
              <a:rPr lang="en-GB" dirty="0" smtClean="0"/>
              <a:t>What </a:t>
            </a:r>
            <a:r>
              <a:rPr lang="en-GB" dirty="0"/>
              <a:t>are the advantages of this</a:t>
            </a:r>
            <a:r>
              <a:rPr lang="en-GB" dirty="0" smtClean="0"/>
              <a:t>? </a:t>
            </a:r>
            <a:r>
              <a:rPr lang="en-GB" b="1" dirty="0" smtClean="0"/>
              <a:t>(1 mark)</a:t>
            </a:r>
            <a:endParaRPr lang="en-GB" dirty="0" smtClean="0"/>
          </a:p>
          <a:p>
            <a:pPr marL="0" indent="0">
              <a:buNone/>
            </a:pPr>
            <a:r>
              <a:rPr lang="en-GB" dirty="0" smtClean="0"/>
              <a:t>What </a:t>
            </a:r>
            <a:r>
              <a:rPr lang="en-GB" dirty="0"/>
              <a:t>is the opposite approach and what advantages does this have? </a:t>
            </a:r>
            <a:r>
              <a:rPr lang="en-GB" dirty="0" smtClean="0"/>
              <a:t>(</a:t>
            </a:r>
            <a:r>
              <a:rPr lang="en-GB" b="1" dirty="0" smtClean="0"/>
              <a:t>2 </a:t>
            </a:r>
            <a:r>
              <a:rPr lang="en-GB" b="1" dirty="0"/>
              <a:t>marks)</a:t>
            </a:r>
            <a:endParaRPr lang="en-GB" dirty="0"/>
          </a:p>
        </p:txBody>
      </p:sp>
    </p:spTree>
    <p:extLst>
      <p:ext uri="{BB962C8B-B14F-4D97-AF65-F5344CB8AC3E}">
        <p14:creationId xmlns:p14="http://schemas.microsoft.com/office/powerpoint/2010/main" val="25150010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Q4</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Analysing all subjects in the study arm they were randomised to irrespective of drop out, non completion of treatment, etc..</a:t>
            </a:r>
          </a:p>
          <a:p>
            <a:pPr marL="0" indent="0">
              <a:buNone/>
            </a:pPr>
            <a:r>
              <a:rPr lang="en-GB" dirty="0" smtClean="0"/>
              <a:t>‘Real world’ evaluation of treatment effect as not all patients will have the treatment in the full and perfect way of the study protocol.</a:t>
            </a:r>
          </a:p>
          <a:p>
            <a:pPr marL="0" indent="0">
              <a:buNone/>
            </a:pPr>
            <a:r>
              <a:rPr lang="en-GB" dirty="0" smtClean="0"/>
              <a:t>Analysis ‘per protocol’. Gives a better assessment of actual treatment effect (efficacy versus effectiveness)</a:t>
            </a:r>
          </a:p>
        </p:txBody>
      </p:sp>
    </p:spTree>
    <p:extLst>
      <p:ext uri="{BB962C8B-B14F-4D97-AF65-F5344CB8AC3E}">
        <p14:creationId xmlns:p14="http://schemas.microsoft.com/office/powerpoint/2010/main" val="17179530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Q5</a:t>
            </a:r>
            <a:endParaRPr lang="en-GB" dirty="0"/>
          </a:p>
        </p:txBody>
      </p:sp>
      <p:sp>
        <p:nvSpPr>
          <p:cNvPr id="3" name="Content Placeholder 2"/>
          <p:cNvSpPr>
            <a:spLocks noGrp="1"/>
          </p:cNvSpPr>
          <p:nvPr>
            <p:ph idx="1"/>
          </p:nvPr>
        </p:nvSpPr>
        <p:spPr/>
        <p:txBody>
          <a:bodyPr/>
          <a:lstStyle/>
          <a:p>
            <a:pPr marL="0" indent="0">
              <a:buNone/>
            </a:pPr>
            <a:r>
              <a:rPr lang="en-GB" dirty="0"/>
              <a:t>The authors used Fishers Exact Test for analysis of some of their data. What type of data can be analysed in this way and when is this used </a:t>
            </a:r>
            <a:r>
              <a:rPr lang="en-GB" dirty="0" smtClean="0"/>
              <a:t>(</a:t>
            </a:r>
            <a:r>
              <a:rPr lang="en-GB" b="1" dirty="0" smtClean="0"/>
              <a:t>2 </a:t>
            </a:r>
            <a:r>
              <a:rPr lang="en-GB" b="1" dirty="0"/>
              <a:t>marks</a:t>
            </a:r>
            <a:r>
              <a:rPr lang="en-GB" dirty="0"/>
              <a:t>)</a:t>
            </a:r>
          </a:p>
        </p:txBody>
      </p:sp>
    </p:spTree>
    <p:extLst>
      <p:ext uri="{BB962C8B-B14F-4D97-AF65-F5344CB8AC3E}">
        <p14:creationId xmlns:p14="http://schemas.microsoft.com/office/powerpoint/2010/main" val="3101997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Q5</a:t>
            </a:r>
            <a:endParaRPr lang="en-GB" dirty="0"/>
          </a:p>
        </p:txBody>
      </p:sp>
      <p:sp>
        <p:nvSpPr>
          <p:cNvPr id="3" name="Content Placeholder 2"/>
          <p:cNvSpPr>
            <a:spLocks noGrp="1"/>
          </p:cNvSpPr>
          <p:nvPr>
            <p:ph idx="1"/>
          </p:nvPr>
        </p:nvSpPr>
        <p:spPr/>
        <p:txBody>
          <a:bodyPr/>
          <a:lstStyle/>
          <a:p>
            <a:pPr marL="0" indent="0">
              <a:buNone/>
            </a:pPr>
            <a:r>
              <a:rPr lang="en-GB" dirty="0" smtClean="0"/>
              <a:t>Categorical data</a:t>
            </a:r>
          </a:p>
          <a:p>
            <a:pPr marL="0" indent="0">
              <a:buNone/>
            </a:pPr>
            <a:r>
              <a:rPr lang="en-GB" dirty="0" smtClean="0"/>
              <a:t>To compare proportions of a variable across 2 different categories. Better test than chi squared if sample size is small</a:t>
            </a:r>
            <a:endParaRPr lang="en-GB" dirty="0"/>
          </a:p>
        </p:txBody>
      </p:sp>
    </p:spTree>
    <p:extLst>
      <p:ext uri="{BB962C8B-B14F-4D97-AF65-F5344CB8AC3E}">
        <p14:creationId xmlns:p14="http://schemas.microsoft.com/office/powerpoint/2010/main" val="2116894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Q6</a:t>
            </a:r>
            <a:endParaRPr lang="en-GB" dirty="0"/>
          </a:p>
        </p:txBody>
      </p:sp>
      <p:sp>
        <p:nvSpPr>
          <p:cNvPr id="3" name="Content Placeholder 2"/>
          <p:cNvSpPr>
            <a:spLocks noGrp="1"/>
          </p:cNvSpPr>
          <p:nvPr>
            <p:ph idx="1"/>
          </p:nvPr>
        </p:nvSpPr>
        <p:spPr/>
        <p:txBody>
          <a:bodyPr/>
          <a:lstStyle/>
          <a:p>
            <a:pPr marL="0" indent="0">
              <a:buNone/>
            </a:pPr>
            <a:r>
              <a:rPr lang="en-GB" dirty="0"/>
              <a:t>The authors state that a change in RACS Score of anything less than 3 would not be clinically important. Why is it important to decide on the minimally clinically important effect and how does this </a:t>
            </a:r>
            <a:r>
              <a:rPr lang="en-GB" dirty="0" smtClean="0"/>
              <a:t>affect </a:t>
            </a:r>
            <a:r>
              <a:rPr lang="en-GB" dirty="0"/>
              <a:t>power and sample size. </a:t>
            </a:r>
            <a:endParaRPr lang="en-GB" dirty="0" smtClean="0"/>
          </a:p>
          <a:p>
            <a:pPr marL="0" indent="0">
              <a:buNone/>
            </a:pPr>
            <a:r>
              <a:rPr lang="en-GB" dirty="0" smtClean="0"/>
              <a:t>(</a:t>
            </a:r>
            <a:r>
              <a:rPr lang="en-GB" b="1" dirty="0" smtClean="0"/>
              <a:t>3 </a:t>
            </a:r>
            <a:r>
              <a:rPr lang="en-GB" b="1" dirty="0"/>
              <a:t>marks</a:t>
            </a:r>
            <a:r>
              <a:rPr lang="en-GB" dirty="0"/>
              <a:t>)</a:t>
            </a:r>
          </a:p>
        </p:txBody>
      </p:sp>
    </p:spTree>
    <p:extLst>
      <p:ext uri="{BB962C8B-B14F-4D97-AF65-F5344CB8AC3E}">
        <p14:creationId xmlns:p14="http://schemas.microsoft.com/office/powerpoint/2010/main" val="30962099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Q6</a:t>
            </a:r>
            <a:endParaRPr lang="en-GB" dirty="0"/>
          </a:p>
        </p:txBody>
      </p:sp>
      <p:sp>
        <p:nvSpPr>
          <p:cNvPr id="3" name="Content Placeholder 2"/>
          <p:cNvSpPr>
            <a:spLocks noGrp="1"/>
          </p:cNvSpPr>
          <p:nvPr>
            <p:ph idx="1"/>
          </p:nvPr>
        </p:nvSpPr>
        <p:spPr/>
        <p:txBody>
          <a:bodyPr/>
          <a:lstStyle/>
          <a:p>
            <a:pPr marL="0" indent="0">
              <a:buNone/>
            </a:pPr>
            <a:r>
              <a:rPr lang="en-GB" dirty="0" smtClean="0"/>
              <a:t>There is no point making a change to practice if it does not produce an improvement in outcome that is meaningful to the patient.</a:t>
            </a:r>
          </a:p>
          <a:p>
            <a:pPr marL="0" indent="0">
              <a:buNone/>
            </a:pPr>
            <a:endParaRPr lang="en-GB" dirty="0"/>
          </a:p>
          <a:p>
            <a:pPr marL="0" indent="0">
              <a:buNone/>
            </a:pPr>
            <a:r>
              <a:rPr lang="en-GB" dirty="0" smtClean="0"/>
              <a:t>A smaller difference would mean that a larger sample size is required or that the power of the study is reduced.</a:t>
            </a:r>
            <a:endParaRPr lang="en-GB" dirty="0"/>
          </a:p>
        </p:txBody>
      </p:sp>
    </p:spTree>
    <p:extLst>
      <p:ext uri="{BB962C8B-B14F-4D97-AF65-F5344CB8AC3E}">
        <p14:creationId xmlns:p14="http://schemas.microsoft.com/office/powerpoint/2010/main" val="4197220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Q7</a:t>
            </a:r>
            <a:endParaRPr lang="en-GB" dirty="0"/>
          </a:p>
        </p:txBody>
      </p:sp>
      <p:sp>
        <p:nvSpPr>
          <p:cNvPr id="3" name="Content Placeholder 2"/>
          <p:cNvSpPr>
            <a:spLocks noGrp="1"/>
          </p:cNvSpPr>
          <p:nvPr>
            <p:ph idx="1"/>
          </p:nvPr>
        </p:nvSpPr>
        <p:spPr/>
        <p:txBody>
          <a:bodyPr/>
          <a:lstStyle/>
          <a:p>
            <a:pPr marL="0" indent="0">
              <a:buNone/>
            </a:pPr>
            <a:r>
              <a:rPr lang="en-GB" dirty="0" smtClean="0"/>
              <a:t>The paper states the change in RACS is 0.74 (95% CI -1.45 – 2.93).</a:t>
            </a:r>
          </a:p>
          <a:p>
            <a:pPr marL="0" indent="0">
              <a:buNone/>
            </a:pPr>
            <a:r>
              <a:rPr lang="en-GB" dirty="0" smtClean="0"/>
              <a:t>Define 95% confidence interval. (</a:t>
            </a:r>
            <a:r>
              <a:rPr lang="en-GB" b="1" dirty="0" smtClean="0"/>
              <a:t>1 mark)</a:t>
            </a:r>
          </a:p>
          <a:p>
            <a:pPr marL="0" indent="0">
              <a:buNone/>
            </a:pPr>
            <a:r>
              <a:rPr lang="en-GB" dirty="0" smtClean="0"/>
              <a:t>What clinical relevance does the quoted interval have? </a:t>
            </a:r>
            <a:r>
              <a:rPr lang="en-GB" b="1" dirty="0" smtClean="0"/>
              <a:t>(1 mark)</a:t>
            </a:r>
            <a:endParaRPr lang="en-GB" dirty="0"/>
          </a:p>
        </p:txBody>
      </p:sp>
    </p:spTree>
    <p:extLst>
      <p:ext uri="{BB962C8B-B14F-4D97-AF65-F5344CB8AC3E}">
        <p14:creationId xmlns:p14="http://schemas.microsoft.com/office/powerpoint/2010/main" val="11395588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Q7</a:t>
            </a:r>
            <a:endParaRPr lang="en-GB" dirty="0"/>
          </a:p>
        </p:txBody>
      </p:sp>
      <p:sp>
        <p:nvSpPr>
          <p:cNvPr id="3" name="Content Placeholder 2"/>
          <p:cNvSpPr>
            <a:spLocks noGrp="1"/>
          </p:cNvSpPr>
          <p:nvPr>
            <p:ph idx="1"/>
          </p:nvPr>
        </p:nvSpPr>
        <p:spPr/>
        <p:txBody>
          <a:bodyPr/>
          <a:lstStyle/>
          <a:p>
            <a:pPr marL="0" indent="0">
              <a:buNone/>
            </a:pPr>
            <a:r>
              <a:rPr lang="en-GB" dirty="0" smtClean="0"/>
              <a:t>The range of values that we are 95% certain the true difference lies</a:t>
            </a:r>
          </a:p>
          <a:p>
            <a:pPr marL="0" indent="0">
              <a:buNone/>
            </a:pPr>
            <a:endParaRPr lang="en-GB" dirty="0"/>
          </a:p>
          <a:p>
            <a:pPr marL="0" indent="0">
              <a:buNone/>
            </a:pPr>
            <a:r>
              <a:rPr lang="en-GB" dirty="0" smtClean="0"/>
              <a:t>The quoted interval crosses 0, meaning the actual difference may favour either treatment, i.e. there is no statistically significant difference between the two</a:t>
            </a:r>
            <a:endParaRPr lang="en-GB" dirty="0"/>
          </a:p>
        </p:txBody>
      </p:sp>
    </p:spTree>
    <p:extLst>
      <p:ext uri="{BB962C8B-B14F-4D97-AF65-F5344CB8AC3E}">
        <p14:creationId xmlns:p14="http://schemas.microsoft.com/office/powerpoint/2010/main" val="4054480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Therapeutic Studies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Double blind RCT best</a:t>
            </a:r>
          </a:p>
          <a:p>
            <a:r>
              <a:rPr lang="en-GB" dirty="0" smtClean="0"/>
              <a:t>Sample size, power calculation</a:t>
            </a:r>
          </a:p>
          <a:p>
            <a:r>
              <a:rPr lang="en-GB" dirty="0" smtClean="0"/>
              <a:t>Allocation concealment</a:t>
            </a:r>
          </a:p>
          <a:p>
            <a:r>
              <a:rPr lang="en-GB" dirty="0" smtClean="0"/>
              <a:t>Has randomisation worked?</a:t>
            </a:r>
          </a:p>
          <a:p>
            <a:r>
              <a:rPr lang="en-GB" dirty="0" smtClean="0"/>
              <a:t>Are all the patients accounted for?</a:t>
            </a:r>
          </a:p>
          <a:p>
            <a:r>
              <a:rPr lang="en-GB" dirty="0" smtClean="0"/>
              <a:t>Appropriate follow up?</a:t>
            </a:r>
          </a:p>
          <a:p>
            <a:r>
              <a:rPr lang="en-GB" dirty="0" smtClean="0"/>
              <a:t>What is the primary outcome? Secondary outcomes? Side effects?</a:t>
            </a:r>
          </a:p>
          <a:p>
            <a:r>
              <a:rPr lang="en-GB" dirty="0" smtClean="0"/>
              <a:t>Intention to treat analysis</a:t>
            </a:r>
          </a:p>
          <a:p>
            <a:r>
              <a:rPr lang="en-GB" dirty="0" smtClean="0"/>
              <a:t>Tests used appropriate for data type?</a:t>
            </a:r>
          </a:p>
          <a:p>
            <a:r>
              <a:rPr lang="en-GB" dirty="0" smtClean="0"/>
              <a:t>Are these patients similar to mine?</a:t>
            </a:r>
          </a:p>
          <a:p>
            <a:endParaRPr lang="en-GB" dirty="0" smtClean="0"/>
          </a:p>
          <a:p>
            <a:endParaRPr lang="en-GB" dirty="0"/>
          </a:p>
        </p:txBody>
      </p:sp>
    </p:spTree>
    <p:extLst>
      <p:ext uri="{BB962C8B-B14F-4D97-AF65-F5344CB8AC3E}">
        <p14:creationId xmlns:p14="http://schemas.microsoft.com/office/powerpoint/2010/main" val="1752340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3694</Words>
  <Application>Microsoft Office PowerPoint</Application>
  <PresentationFormat>On-screen Show (4:3)</PresentationFormat>
  <Paragraphs>448</Paragraphs>
  <Slides>68</Slides>
  <Notes>2</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FRCEM Critical Appraisal</vt:lpstr>
      <vt:lpstr>Format</vt:lpstr>
      <vt:lpstr>Stats You Need To Know!</vt:lpstr>
      <vt:lpstr>Types of Data</vt:lpstr>
      <vt:lpstr>P Value</vt:lpstr>
      <vt:lpstr>PowerPoint Presentation</vt:lpstr>
      <vt:lpstr>Confidence Interval</vt:lpstr>
      <vt:lpstr>PowerPoint Presentation</vt:lpstr>
      <vt:lpstr>PowerPoint Presentation</vt:lpstr>
      <vt:lpstr>Randomisation</vt:lpstr>
      <vt:lpstr>Blinding</vt:lpstr>
      <vt:lpstr>Blinding</vt:lpstr>
      <vt:lpstr>Inter-Observer Agreement</vt:lpstr>
      <vt:lpstr>Power</vt:lpstr>
      <vt:lpstr>Intention to Treat</vt:lpstr>
      <vt:lpstr>Intention to Treat</vt:lpstr>
      <vt:lpstr>Test Characteristics</vt:lpstr>
      <vt:lpstr>2 x 2 Table</vt:lpstr>
      <vt:lpstr>What Do the Sensitivity and Specificity Not tell You?  </vt:lpstr>
      <vt:lpstr>Most Tests Provide a Continuous Score. Selecting a Cutting Point</vt:lpstr>
      <vt:lpstr>2 x 2 Table for Testing a Test</vt:lpstr>
      <vt:lpstr>Positive and Negative Predictive Values</vt:lpstr>
      <vt:lpstr>PowerPoint Presentation</vt:lpstr>
      <vt:lpstr>Likelihood Ratios</vt:lpstr>
      <vt:lpstr>ROC Curve</vt:lpstr>
      <vt:lpstr>Stats Summary</vt:lpstr>
      <vt:lpstr>Format</vt:lpstr>
      <vt:lpstr>Summary / Abstract</vt:lpstr>
      <vt:lpstr>Design</vt:lpstr>
      <vt:lpstr>Definitions</vt:lpstr>
      <vt:lpstr>Results</vt:lpstr>
      <vt:lpstr>Relevance to Clinical Practice</vt:lpstr>
      <vt:lpstr>Tips</vt:lpstr>
      <vt:lpstr>Example Papers</vt:lpstr>
      <vt:lpstr>Q1</vt:lpstr>
      <vt:lpstr>Q1</vt:lpstr>
      <vt:lpstr>Q1</vt:lpstr>
      <vt:lpstr>Q2</vt:lpstr>
      <vt:lpstr>Q2</vt:lpstr>
      <vt:lpstr>Q2</vt:lpstr>
      <vt:lpstr>Q3</vt:lpstr>
      <vt:lpstr>Q3</vt:lpstr>
      <vt:lpstr>Q3</vt:lpstr>
      <vt:lpstr>Q4</vt:lpstr>
      <vt:lpstr>Q5</vt:lpstr>
      <vt:lpstr>Q6</vt:lpstr>
      <vt:lpstr>Q7</vt:lpstr>
      <vt:lpstr>Stats</vt:lpstr>
      <vt:lpstr>Q8</vt:lpstr>
      <vt:lpstr>Q8</vt:lpstr>
      <vt:lpstr>Summary of Diagnostic Studies</vt:lpstr>
      <vt:lpstr>Example Papers</vt:lpstr>
      <vt:lpstr>Q1</vt:lpstr>
      <vt:lpstr>Q1</vt:lpstr>
      <vt:lpstr>Q2</vt:lpstr>
      <vt:lpstr>Q2</vt:lpstr>
      <vt:lpstr>Q2</vt:lpstr>
      <vt:lpstr>Q3</vt:lpstr>
      <vt:lpstr>Q3</vt:lpstr>
      <vt:lpstr>Q4</vt:lpstr>
      <vt:lpstr>Q4</vt:lpstr>
      <vt:lpstr>Q5</vt:lpstr>
      <vt:lpstr>Q5</vt:lpstr>
      <vt:lpstr>Q6</vt:lpstr>
      <vt:lpstr>Q6</vt:lpstr>
      <vt:lpstr>Q7</vt:lpstr>
      <vt:lpstr>Q7</vt:lpstr>
      <vt:lpstr>Summary of Therapeutic Studies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Tong</dc:creator>
  <cp:lastModifiedBy>Tong</cp:lastModifiedBy>
  <cp:revision>35</cp:revision>
  <dcterms:created xsi:type="dcterms:W3CDTF">2015-08-17T10:06:46Z</dcterms:created>
  <dcterms:modified xsi:type="dcterms:W3CDTF">2015-08-28T10:36:23Z</dcterms:modified>
</cp:coreProperties>
</file>