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90" r:id="rId2"/>
    <p:sldId id="291" r:id="rId3"/>
    <p:sldId id="294" r:id="rId4"/>
    <p:sldId id="297" r:id="rId5"/>
    <p:sldId id="300" r:id="rId6"/>
    <p:sldId id="302" r:id="rId7"/>
    <p:sldId id="303" r:id="rId8"/>
    <p:sldId id="304" r:id="rId9"/>
    <p:sldId id="305" r:id="rId10"/>
    <p:sldId id="308" r:id="rId11"/>
    <p:sldId id="309" r:id="rId12"/>
    <p:sldId id="311" r:id="rId13"/>
    <p:sldId id="314" r:id="rId14"/>
    <p:sldId id="316" r:id="rId15"/>
    <p:sldId id="318" r:id="rId16"/>
    <p:sldId id="320" r:id="rId17"/>
    <p:sldId id="32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79CBD-76A3-48A2-A723-5B2515222D78}" type="datetimeFigureOut">
              <a:rPr lang="en-GB" smtClean="0"/>
              <a:t>18/08/2015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B38680-0009-4D2D-B6AE-4141073CB1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7458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54DE6-7167-4926-A281-B1D731CADACB}" type="datetimeFigureOut">
              <a:rPr lang="en-GB" smtClean="0"/>
              <a:t>18/08/2015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3609-9ECA-4C7D-A462-01AB5913E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855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54DE6-7167-4926-A281-B1D731CADACB}" type="datetimeFigureOut">
              <a:rPr lang="en-GB" smtClean="0"/>
              <a:t>18/08/2015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3609-9ECA-4C7D-A462-01AB5913E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182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54DE6-7167-4926-A281-B1D731CADACB}" type="datetimeFigureOut">
              <a:rPr lang="en-GB" smtClean="0"/>
              <a:t>18/08/2015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3609-9ECA-4C7D-A462-01AB5913E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873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54DE6-7167-4926-A281-B1D731CADACB}" type="datetimeFigureOut">
              <a:rPr lang="en-GB" smtClean="0"/>
              <a:t>18/08/2015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3609-9ECA-4C7D-A462-01AB5913E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604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54DE6-7167-4926-A281-B1D731CADACB}" type="datetimeFigureOut">
              <a:rPr lang="en-GB" smtClean="0"/>
              <a:t>18/08/2015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3609-9ECA-4C7D-A462-01AB5913E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150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54DE6-7167-4926-A281-B1D731CADACB}" type="datetimeFigureOut">
              <a:rPr lang="en-GB" smtClean="0"/>
              <a:t>18/08/2015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3609-9ECA-4C7D-A462-01AB5913E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9323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54DE6-7167-4926-A281-B1D731CADACB}" type="datetimeFigureOut">
              <a:rPr lang="en-GB" smtClean="0"/>
              <a:t>18/08/2015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3609-9ECA-4C7D-A462-01AB5913E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01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54DE6-7167-4926-A281-B1D731CADACB}" type="datetimeFigureOut">
              <a:rPr lang="en-GB" smtClean="0"/>
              <a:t>18/08/2015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3609-9ECA-4C7D-A462-01AB5913E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839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54DE6-7167-4926-A281-B1D731CADACB}" type="datetimeFigureOut">
              <a:rPr lang="en-GB" smtClean="0"/>
              <a:t>18/08/2015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3609-9ECA-4C7D-A462-01AB5913E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828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54DE6-7167-4926-A281-B1D731CADACB}" type="datetimeFigureOut">
              <a:rPr lang="en-GB" smtClean="0"/>
              <a:t>18/08/2015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3609-9ECA-4C7D-A462-01AB5913E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140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54DE6-7167-4926-A281-B1D731CADACB}" type="datetimeFigureOut">
              <a:rPr lang="en-GB" smtClean="0"/>
              <a:t>18/08/2015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E3609-9ECA-4C7D-A462-01AB5913E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095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254DE6-7167-4926-A281-B1D731CADACB}" type="datetimeFigureOut">
              <a:rPr lang="en-GB" smtClean="0"/>
              <a:t>18/08/2015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E3609-9ECA-4C7D-A462-01AB5913E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16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 Papers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 smtClean="0"/>
              <a:t>Prospective Validation of the </a:t>
            </a:r>
            <a:r>
              <a:rPr lang="en-GB" sz="1800" dirty="0" err="1" smtClean="0"/>
              <a:t>Pediatric</a:t>
            </a:r>
            <a:r>
              <a:rPr lang="en-GB" sz="1800" dirty="0" smtClean="0"/>
              <a:t> Appendicitis Score in a Canadian </a:t>
            </a:r>
            <a:r>
              <a:rPr lang="en-GB" sz="1800" dirty="0" err="1" smtClean="0"/>
              <a:t>Pediatric</a:t>
            </a:r>
            <a:endParaRPr lang="en-GB" sz="1800" dirty="0" smtClean="0"/>
          </a:p>
          <a:p>
            <a:pPr marL="0" indent="0">
              <a:buNone/>
            </a:pPr>
            <a:r>
              <a:rPr lang="en-GB" sz="1800" dirty="0" smtClean="0"/>
              <a:t>Emergency Department</a:t>
            </a:r>
          </a:p>
          <a:p>
            <a:pPr marL="0" indent="0">
              <a:buNone/>
            </a:pPr>
            <a:r>
              <a:rPr lang="en-GB" sz="1400" dirty="0" err="1" smtClean="0"/>
              <a:t>Maala</a:t>
            </a:r>
            <a:r>
              <a:rPr lang="en-GB" sz="1400" dirty="0" smtClean="0"/>
              <a:t> Bhatt, MD, MSc, Lawrence Joseph, PhD, Francine M. </a:t>
            </a:r>
            <a:r>
              <a:rPr lang="en-GB" sz="1400" dirty="0" err="1" smtClean="0"/>
              <a:t>Ducharme</a:t>
            </a:r>
            <a:r>
              <a:rPr lang="en-GB" sz="1400" dirty="0" smtClean="0"/>
              <a:t>, MD, MSc,</a:t>
            </a:r>
          </a:p>
          <a:p>
            <a:pPr marL="0" indent="0">
              <a:buNone/>
            </a:pPr>
            <a:r>
              <a:rPr lang="en-GB" sz="1400" dirty="0" smtClean="0"/>
              <a:t>Geoffrey Dougherty, MD, MSc, and David McGillivray, MD</a:t>
            </a:r>
          </a:p>
          <a:p>
            <a:pPr marL="0" indent="0">
              <a:buNone/>
            </a:pPr>
            <a:r>
              <a:rPr lang="en-GB" sz="1400" dirty="0" smtClean="0"/>
              <a:t>ACADEMIC EMERGENCY MEDICINE 2009; 16:591–596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415327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Provide a no more than 200 word summary of this paper in the box provided. Only the first 200 words will be considered – short bullet points are acceptable. Maximum of 7 marks available.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795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The primary objective of this study was to determine the diagnostic properties of the </a:t>
            </a:r>
            <a:r>
              <a:rPr lang="en-GB" dirty="0" err="1" smtClean="0"/>
              <a:t>pediatric</a:t>
            </a:r>
            <a:r>
              <a:rPr lang="en-GB" dirty="0" smtClean="0"/>
              <a:t> appendicitis score cut-point of 6 for diagnosing appendicitis</a:t>
            </a:r>
          </a:p>
          <a:p>
            <a:pPr marL="0" indent="0">
              <a:buNone/>
            </a:pPr>
            <a:r>
              <a:rPr lang="en-GB" dirty="0" smtClean="0"/>
              <a:t>List four strengths of the study DESIGN in this paper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7751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The paper does not mention whether those ascertaining the outcome diagnosis (‘appendicitis’ or ‘no appendicitis’) were blinded to the </a:t>
            </a:r>
            <a:r>
              <a:rPr lang="en-GB" dirty="0" err="1" smtClean="0"/>
              <a:t>Pediatric</a:t>
            </a:r>
            <a:r>
              <a:rPr lang="en-GB" dirty="0" smtClean="0"/>
              <a:t> Appendicitis Score.</a:t>
            </a:r>
          </a:p>
          <a:p>
            <a:pPr marL="0" indent="0">
              <a:buNone/>
            </a:pPr>
            <a:r>
              <a:rPr lang="en-GB" dirty="0" smtClean="0"/>
              <a:t> (a) Explain why a lack of such blinding may introduce possible bias into the results. (2 marks)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1351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Q4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AutoNum type="alphaLcParenBoth"/>
            </a:pPr>
            <a:r>
              <a:rPr lang="en-GB" dirty="0" smtClean="0"/>
              <a:t>The results section of the paper reports that a </a:t>
            </a:r>
            <a:r>
              <a:rPr lang="en-GB" dirty="0" err="1" smtClean="0"/>
              <a:t>Pediatric</a:t>
            </a:r>
            <a:r>
              <a:rPr lang="en-GB" dirty="0" smtClean="0"/>
              <a:t> Appendicitis Score cut-point of 6 or more had a sensitivity of 92.8% and a specificity of 69.3% for the diagnosis of appendicitis. Comment on the utility of this cut point in ruling out appendicitis. (2 marks) </a:t>
            </a:r>
          </a:p>
          <a:p>
            <a:pPr marL="514350" indent="-514350">
              <a:buAutoNum type="alphaLcParenBoth"/>
            </a:pPr>
            <a:r>
              <a:rPr lang="en-GB" dirty="0" smtClean="0"/>
              <a:t>With reference to the discussion section of the paper, what is the probability that a child with a </a:t>
            </a:r>
            <a:r>
              <a:rPr lang="en-GB" dirty="0" err="1" smtClean="0"/>
              <a:t>Pediatric</a:t>
            </a:r>
            <a:r>
              <a:rPr lang="en-GB" dirty="0" smtClean="0"/>
              <a:t> Appendicitis Score of 8 or more does not have appendicitis? (2 marks)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0619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Q5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Figure 2 in the paper presents a Receiver operating characteristic (ROC) curve.</a:t>
            </a:r>
          </a:p>
          <a:p>
            <a:pPr marL="0" indent="0">
              <a:buNone/>
            </a:pPr>
            <a:r>
              <a:rPr lang="en-GB" dirty="0" smtClean="0"/>
              <a:t> (a) List 2 ways by which ROC curves add to the understanding of diagnostic tests. (2 marks)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8578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Q6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Table 2 of the paper reports that 45% of those with appendicitis and 37% with no appendicitis had imaging investigations. The difference (95% CI) is 12% (-1 to 24). </a:t>
            </a:r>
          </a:p>
          <a:p>
            <a:pPr marL="514350" indent="-514350">
              <a:buAutoNum type="alphaLcParenBoth"/>
            </a:pPr>
            <a:r>
              <a:rPr lang="en-GB" dirty="0" smtClean="0"/>
              <a:t>Is this a statistically significant difference? (1 mark) </a:t>
            </a:r>
          </a:p>
          <a:p>
            <a:pPr marL="514350" indent="-514350">
              <a:buAutoNum type="alphaLcParenBoth"/>
            </a:pPr>
            <a:r>
              <a:rPr lang="en-GB" dirty="0" smtClean="0"/>
              <a:t>Explain your answer. (1 mark)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3962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Q7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 smtClean="0"/>
              <a:t>The following is a quote from the results section of the paper: ‘</a:t>
            </a:r>
            <a:r>
              <a:rPr lang="en-GB" dirty="0" err="1" smtClean="0"/>
              <a:t>Interobserver</a:t>
            </a:r>
            <a:r>
              <a:rPr lang="en-GB" dirty="0" smtClean="0"/>
              <a:t> scores were obtained in 37 (14.6%) of the 246 patients. The kappa coefficient was 0.65 (95% CI = 0.48 to 0.81) …’ (The kappa coefficient is used to express level of agreement between observers)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Comment on the level of agreement between observers in terms of the point estimate (0.65) and the 95% confidence interval (0.48 to 0.81). (2 marks)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8186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Q8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Give four reasons why you would not adopt this test in your Emergency Department.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8085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 Papers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000" dirty="0"/>
              <a:t>A Randomized Trial of </a:t>
            </a:r>
            <a:r>
              <a:rPr lang="en-GB" sz="3000" dirty="0" smtClean="0"/>
              <a:t>Nebulized 3</a:t>
            </a:r>
            <a:r>
              <a:rPr lang="en-GB" sz="3000" dirty="0"/>
              <a:t>% Hypertonic Saline With </a:t>
            </a:r>
            <a:r>
              <a:rPr lang="en-GB" sz="3000" dirty="0" smtClean="0"/>
              <a:t>Epinephrine in </a:t>
            </a:r>
            <a:r>
              <a:rPr lang="en-GB" sz="3000" dirty="0"/>
              <a:t>the Treatment of Acute </a:t>
            </a:r>
            <a:r>
              <a:rPr lang="en-GB" sz="3000" dirty="0" smtClean="0"/>
              <a:t>Bronchiolitis in </a:t>
            </a:r>
            <a:r>
              <a:rPr lang="en-GB" sz="3000" dirty="0"/>
              <a:t>the Emergency </a:t>
            </a:r>
            <a:r>
              <a:rPr lang="en-GB" sz="3000" dirty="0" smtClean="0"/>
              <a:t>Department</a:t>
            </a:r>
          </a:p>
          <a:p>
            <a:pPr marL="0" indent="0">
              <a:buNone/>
            </a:pPr>
            <a:r>
              <a:rPr lang="en-GB" sz="2000" dirty="0" err="1"/>
              <a:t>Simran</a:t>
            </a:r>
            <a:r>
              <a:rPr lang="en-GB" sz="2000" dirty="0"/>
              <a:t> Grewal, MD; </a:t>
            </a:r>
            <a:r>
              <a:rPr lang="en-GB" sz="2000" dirty="0" err="1"/>
              <a:t>Samina</a:t>
            </a:r>
            <a:r>
              <a:rPr lang="en-GB" sz="2000" dirty="0"/>
              <a:t> Ali, MD; Don W. McConnell, MD;</a:t>
            </a:r>
          </a:p>
          <a:p>
            <a:pPr marL="0" indent="0">
              <a:buNone/>
            </a:pPr>
            <a:r>
              <a:rPr lang="en-GB" sz="2000" dirty="0"/>
              <a:t>Ben </a:t>
            </a:r>
            <a:r>
              <a:rPr lang="en-GB" sz="2000" dirty="0" err="1"/>
              <a:t>Vandermeer</a:t>
            </a:r>
            <a:r>
              <a:rPr lang="en-GB" sz="2000" dirty="0"/>
              <a:t>, MSc; Terry P. </a:t>
            </a:r>
            <a:r>
              <a:rPr lang="en-GB" sz="2000" dirty="0" err="1"/>
              <a:t>Klassen</a:t>
            </a:r>
            <a:r>
              <a:rPr lang="en-GB" sz="2000" dirty="0"/>
              <a:t>, MSc, </a:t>
            </a:r>
            <a:r>
              <a:rPr lang="en-GB" sz="2000" dirty="0" smtClean="0"/>
              <a:t>MD</a:t>
            </a:r>
          </a:p>
          <a:p>
            <a:pPr marL="0" indent="0">
              <a:buNone/>
            </a:pPr>
            <a:r>
              <a:rPr lang="en-GB" sz="2400" dirty="0"/>
              <a:t>ARCH PEDIATR ADOLESC MED/ VOL 163 (NO. 11),  NOV 2009</a:t>
            </a:r>
          </a:p>
        </p:txBody>
      </p:sp>
    </p:spTree>
    <p:extLst>
      <p:ext uri="{BB962C8B-B14F-4D97-AF65-F5344CB8AC3E}">
        <p14:creationId xmlns:p14="http://schemas.microsoft.com/office/powerpoint/2010/main" val="2858573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Provide a no more than 200 word summary of this paper in the box provided. Only the first 200 words will be considered – short bullet points are acceptable. Maximum of 7 marks available.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028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Give 3 strengths and 3 weaknesses of the study design? </a:t>
            </a:r>
            <a:r>
              <a:rPr lang="en-GB" dirty="0" smtClean="0"/>
              <a:t>(</a:t>
            </a:r>
            <a:r>
              <a:rPr lang="en-GB" b="1" dirty="0" smtClean="0"/>
              <a:t>3 </a:t>
            </a:r>
            <a:r>
              <a:rPr lang="en-GB" b="1" dirty="0"/>
              <a:t>marks)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7165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Q3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What is block randomisation</a:t>
            </a:r>
            <a:r>
              <a:rPr lang="en-GB" dirty="0" smtClean="0"/>
              <a:t>? (</a:t>
            </a:r>
            <a:r>
              <a:rPr lang="en-GB" b="1" dirty="0" smtClean="0"/>
              <a:t>1 mark</a:t>
            </a:r>
            <a:r>
              <a:rPr lang="en-GB" dirty="0" smtClean="0"/>
              <a:t>)</a:t>
            </a:r>
          </a:p>
          <a:p>
            <a:pPr marL="0" indent="0">
              <a:buNone/>
            </a:pPr>
            <a:r>
              <a:rPr lang="en-GB" dirty="0" smtClean="0"/>
              <a:t>What </a:t>
            </a:r>
            <a:r>
              <a:rPr lang="en-GB" dirty="0"/>
              <a:t>are the benefits and pitfalls of this method? </a:t>
            </a:r>
            <a:r>
              <a:rPr lang="en-GB" dirty="0" smtClean="0"/>
              <a:t>(</a:t>
            </a:r>
            <a:r>
              <a:rPr lang="en-GB" b="1" dirty="0"/>
              <a:t>2</a:t>
            </a:r>
            <a:r>
              <a:rPr lang="en-GB" b="1" dirty="0" smtClean="0"/>
              <a:t> </a:t>
            </a:r>
            <a:r>
              <a:rPr lang="en-GB" b="1" dirty="0"/>
              <a:t>marks</a:t>
            </a:r>
            <a:r>
              <a:rPr lang="en-GB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218559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Q4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What do you understand by the term “intention-to-treat</a:t>
            </a:r>
            <a:r>
              <a:rPr lang="en-GB" dirty="0" smtClean="0"/>
              <a:t>”? </a:t>
            </a:r>
            <a:r>
              <a:rPr lang="en-GB" b="1" dirty="0" smtClean="0"/>
              <a:t>(1 mark)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What </a:t>
            </a:r>
            <a:r>
              <a:rPr lang="en-GB" dirty="0"/>
              <a:t>are the advantages of this</a:t>
            </a:r>
            <a:r>
              <a:rPr lang="en-GB" dirty="0" smtClean="0"/>
              <a:t>? </a:t>
            </a:r>
            <a:r>
              <a:rPr lang="en-GB" b="1" dirty="0" smtClean="0"/>
              <a:t>(1 mark)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What </a:t>
            </a:r>
            <a:r>
              <a:rPr lang="en-GB" dirty="0"/>
              <a:t>is the opposite approach and what advantages does this have? </a:t>
            </a:r>
            <a:r>
              <a:rPr lang="en-GB" dirty="0" smtClean="0"/>
              <a:t>(</a:t>
            </a:r>
            <a:r>
              <a:rPr lang="en-GB" b="1" dirty="0" smtClean="0"/>
              <a:t>2 </a:t>
            </a:r>
            <a:r>
              <a:rPr lang="en-GB" b="1" dirty="0"/>
              <a:t>marks)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5001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Q5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The authors used Fishers Exact Test for analysis of some of their data. What type of data can be analysed in this way and when is this used </a:t>
            </a:r>
            <a:r>
              <a:rPr lang="en-GB" dirty="0" smtClean="0"/>
              <a:t>(</a:t>
            </a:r>
            <a:r>
              <a:rPr lang="en-GB" b="1" dirty="0" smtClean="0"/>
              <a:t>2 </a:t>
            </a:r>
            <a:r>
              <a:rPr lang="en-GB" b="1" dirty="0"/>
              <a:t>marks</a:t>
            </a:r>
            <a:r>
              <a:rPr lang="en-GB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01997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Q6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The authors state that a change in RACS Score of anything less than 3 would not be clinically important. Why is it important to decide on the minimally clinically important effect and how does this </a:t>
            </a:r>
            <a:r>
              <a:rPr lang="en-GB" dirty="0" smtClean="0"/>
              <a:t>affect </a:t>
            </a:r>
            <a:r>
              <a:rPr lang="en-GB" dirty="0"/>
              <a:t>power and sample size. 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(</a:t>
            </a:r>
            <a:r>
              <a:rPr lang="en-GB" b="1" dirty="0" smtClean="0"/>
              <a:t>3 </a:t>
            </a:r>
            <a:r>
              <a:rPr lang="en-GB" b="1" dirty="0"/>
              <a:t>marks</a:t>
            </a:r>
            <a:r>
              <a:rPr lang="en-GB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96209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Q7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The paper states the change in RACS is 0.74 (95% CI -1.45 – 2.93).</a:t>
            </a:r>
          </a:p>
          <a:p>
            <a:pPr marL="0" indent="0">
              <a:buNone/>
            </a:pPr>
            <a:r>
              <a:rPr lang="en-GB" dirty="0" smtClean="0"/>
              <a:t>Define 95% confidence interval. (</a:t>
            </a:r>
            <a:r>
              <a:rPr lang="en-GB" b="1" dirty="0" smtClean="0"/>
              <a:t>1 mark)</a:t>
            </a:r>
          </a:p>
          <a:p>
            <a:pPr marL="0" indent="0">
              <a:buNone/>
            </a:pPr>
            <a:r>
              <a:rPr lang="en-GB" dirty="0" smtClean="0"/>
              <a:t>What clinical relevance does the quoted interval have? </a:t>
            </a:r>
            <a:r>
              <a:rPr lang="en-GB" b="1" dirty="0" smtClean="0"/>
              <a:t>(1 mark)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9558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778</Words>
  <Application>Microsoft Office PowerPoint</Application>
  <PresentationFormat>On-screen Show (4:3)</PresentationFormat>
  <Paragraphs>55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Example Papers</vt:lpstr>
      <vt:lpstr>Q1</vt:lpstr>
      <vt:lpstr>Q2</vt:lpstr>
      <vt:lpstr>Q3</vt:lpstr>
      <vt:lpstr>Q4</vt:lpstr>
      <vt:lpstr>Q5</vt:lpstr>
      <vt:lpstr>Q6</vt:lpstr>
      <vt:lpstr>Q7</vt:lpstr>
      <vt:lpstr>Q8</vt:lpstr>
      <vt:lpstr>Example Papers</vt:lpstr>
      <vt:lpstr>Q1</vt:lpstr>
      <vt:lpstr>Q2</vt:lpstr>
      <vt:lpstr>Q3</vt:lpstr>
      <vt:lpstr>Q4</vt:lpstr>
      <vt:lpstr>Q5</vt:lpstr>
      <vt:lpstr>Q6</vt:lpstr>
      <vt:lpstr>Q7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Tong</dc:creator>
  <cp:lastModifiedBy>Tong</cp:lastModifiedBy>
  <cp:revision>35</cp:revision>
  <dcterms:created xsi:type="dcterms:W3CDTF">2015-08-17T10:06:46Z</dcterms:created>
  <dcterms:modified xsi:type="dcterms:W3CDTF">2015-08-18T09:47:53Z</dcterms:modified>
</cp:coreProperties>
</file>