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304" r:id="rId5"/>
    <p:sldId id="2145707883" r:id="rId6"/>
    <p:sldId id="259" r:id="rId7"/>
    <p:sldId id="2145707878" r:id="rId8"/>
    <p:sldId id="2145707877" r:id="rId9"/>
    <p:sldId id="2145707882" r:id="rId10"/>
    <p:sldId id="2145707884" r:id="rId11"/>
    <p:sldId id="214570788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FFCC"/>
    <a:srgbClr val="FB25EC"/>
    <a:srgbClr val="C70EA9"/>
    <a:srgbClr val="9D8396"/>
    <a:srgbClr val="C103B3"/>
    <a:srgbClr val="DAE3F3"/>
    <a:srgbClr val="FF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789289-6CD5-4521-8C2B-BA829232B674}" v="25" dt="2022-11-16T10:21:16.5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0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7D4462-7A56-4315-A193-2451E8FA887A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66F5D3-1570-4029-92A9-DF56E3F3A5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446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A54B37-5F0C-4225-B35C-DDE00D21720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898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18641-2B83-4066-B59F-4BFAC737A2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EA67E9-97E8-48D1-9251-1930BFF25B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B6EAFE-816C-4A68-8288-6DDFAC2B3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B3B53-3555-4E28-8A70-08415D2D7D2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55262-7517-4F2A-857E-6E0EEA333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EC1A7-5573-4E84-957E-8462C8A12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0FC60-92A4-42EA-B45F-BDB955DDF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1120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0DA01-4349-41D5-B75A-E05E0626B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DC75C-7A39-4544-8688-6CE7C12E9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8662B-306B-4A8A-A617-DD71475F2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B3B53-3555-4E28-8A70-08415D2D7D2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007A7-ECE6-49B8-9DE8-15B3D1B44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3EA76-6BFB-47B2-958B-E2F1AAB97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0FC60-92A4-42EA-B45F-BDB955DDF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525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61ED3-8CA9-42AE-9F71-333B7F6C0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C6F0A2-2C7E-41F1-8765-553C034C3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B891C-25C0-4D1A-85B2-18C26C3D8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B3B53-3555-4E28-8A70-08415D2D7D2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E05290-6F26-4860-B1F7-79381197F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3D830-16A2-4D7F-B90E-303E5A897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0FC60-92A4-42EA-B45F-BDB955DDF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047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09363-A4DB-48B0-945F-CB402A84B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69ABF-673E-4D1F-9E76-674E539AB2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3F0929-058B-44E5-AD69-BB231AD1AA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6C6798-2FB4-4554-86E8-4FDF1B5B3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B3B53-3555-4E28-8A70-08415D2D7D2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E55E83-9AE8-4187-8F09-BB7FB4F7D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8C93A-7AFE-49DB-910A-6EBF6DEFB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0FC60-92A4-42EA-B45F-BDB955DDF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579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54E59-AEB9-4B8D-8289-EF90E2079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A08C40-55E8-4DEE-914D-AE39BE21FB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54A2F0-AF7F-410D-8B30-640ACE5121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C730DA-0DE1-43D9-A87F-6AD509F3D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7E259B-C0F0-44D7-82CB-8E5FACFB31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BDDB1B-D081-4937-ADE5-C98FCCCEB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B3B53-3555-4E28-8A70-08415D2D7D2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30D931-E167-46BD-A512-AB1F78D51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31E43E-7209-4AD4-8E58-A4590C6E1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0FC60-92A4-42EA-B45F-BDB955DDF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121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7E146-9C39-4916-9617-E61320A47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4A3B88-25E1-41B7-827B-C4ABCBD04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B3B53-3555-4E28-8A70-08415D2D7D2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A30B37-5A87-4BA8-A243-34604BD68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6A1FF2-7401-4F62-A9A2-98F82BC2D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0FC60-92A4-42EA-B45F-BDB955DDF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283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EF6491-09A3-4908-9170-206E1F779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B3B53-3555-4E28-8A70-08415D2D7D2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56CA1D-5220-482F-A3CE-6D04E594F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3C8271-3E8D-4D18-B2F5-2C634BB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0FC60-92A4-42EA-B45F-BDB955DDF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185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0A673-935B-4A3E-9B75-07E0C669D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D08A8-7E00-4CFA-82CD-15526D0D6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ACC8F2-EC9F-4C0E-AACA-819EDE8648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F05EA6-99B0-42B3-89EE-91A1A26AB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B3B53-3555-4E28-8A70-08415D2D7D2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146BC9-E985-45C5-BDA0-07996AF18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A43ECC-FEC8-4922-B329-A45FB4F8E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0FC60-92A4-42EA-B45F-BDB955DDF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02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3CA12-186D-4966-83E8-97A834981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FA89CF-64F5-453A-939D-52D1F15050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BCB14A-F24E-4BD9-A114-85A2360589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C78A3C-B46C-4582-AEC6-7BB4083A9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B3B53-3555-4E28-8A70-08415D2D7D2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9E2606-8CFA-47ED-A277-89BA3DD5D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3F9DF3-3282-4AFB-B9DA-D75F6E818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0FC60-92A4-42EA-B45F-BDB955DDF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576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E5BA8-4BE7-472E-A1B0-F83E70874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9992AA-50E4-45BD-AC85-CF449B5B3B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FF73E-410D-4BBC-9DAF-210996BE5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B3B53-3555-4E28-8A70-08415D2D7D2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FF519-9E7C-42CE-AB87-8DA5F2748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0B725A-F5C5-4BEF-A8F4-EA1481FCA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0FC60-92A4-42EA-B45F-BDB955DDF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006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983305-E579-4DB1-81EA-CFD4DBDF75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CBE38D-C522-4393-AC7B-EEB9C29033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917A0-68A7-4E84-B418-21C989CCB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B3B53-3555-4E28-8A70-08415D2D7D2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99FB8-C241-4CFE-8D2F-4F2875B06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3E4E6-3BE0-448E-BD6B-33FDAA2E3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0FC60-92A4-42EA-B45F-BDB955DDF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335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BA2032-1E9C-CC4C-BFF0-6DA696E7C2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0290" y="1686909"/>
            <a:ext cx="11207441" cy="4126774"/>
          </a:xfr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94106C35-02CE-5440-BDE3-E3C93BA85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863" y="423163"/>
            <a:ext cx="6584335" cy="8435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23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61FA01-E755-404A-9552-9D58FBF4FD0F}"/>
              </a:ext>
            </a:extLst>
          </p:cNvPr>
          <p:cNvSpPr/>
          <p:nvPr userDrawn="1"/>
        </p:nvSpPr>
        <p:spPr>
          <a:xfrm>
            <a:off x="174567" y="0"/>
            <a:ext cx="1413164" cy="1463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7B8A83-E94F-40BA-BB22-2E31E66BA588}"/>
              </a:ext>
            </a:extLst>
          </p:cNvPr>
          <p:cNvSpPr/>
          <p:nvPr userDrawn="1"/>
        </p:nvSpPr>
        <p:spPr>
          <a:xfrm>
            <a:off x="5312488" y="6434836"/>
            <a:ext cx="6707716" cy="4785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7699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E38C66A-BB49-0F4B-8CD5-DD58CA18CCB9}"/>
              </a:ext>
            </a:extLst>
          </p:cNvPr>
          <p:cNvSpPr/>
          <p:nvPr userDrawn="1"/>
        </p:nvSpPr>
        <p:spPr>
          <a:xfrm>
            <a:off x="0" y="6334539"/>
            <a:ext cx="12192000" cy="52346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D6DDEC-27DF-6B44-8A5C-8BA7D7877CEA}"/>
              </a:ext>
            </a:extLst>
          </p:cNvPr>
          <p:cNvSpPr/>
          <p:nvPr userDrawn="1"/>
        </p:nvSpPr>
        <p:spPr>
          <a:xfrm>
            <a:off x="0" y="5996520"/>
            <a:ext cx="12192000" cy="17212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11DC39-0F96-FC4D-9C92-F1BB1A8B409F}"/>
              </a:ext>
            </a:extLst>
          </p:cNvPr>
          <p:cNvSpPr/>
          <p:nvPr userDrawn="1"/>
        </p:nvSpPr>
        <p:spPr>
          <a:xfrm>
            <a:off x="0" y="6162416"/>
            <a:ext cx="12192000" cy="17212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Footer Placeholder 16">
            <a:extLst>
              <a:ext uri="{FF2B5EF4-FFF2-40B4-BE49-F238E27FC236}">
                <a16:creationId xmlns:a16="http://schemas.microsoft.com/office/drawing/2014/main" id="{A0451A68-537B-AF4D-BD45-6E48D4DB2BDE}"/>
              </a:ext>
            </a:extLst>
          </p:cNvPr>
          <p:cNvSpPr txBox="1">
            <a:spLocks/>
          </p:cNvSpPr>
          <p:nvPr userDrawn="1"/>
        </p:nvSpPr>
        <p:spPr>
          <a:xfrm>
            <a:off x="559904" y="6371168"/>
            <a:ext cx="7116549" cy="48683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733" b="1">
                <a:solidFill>
                  <a:schemeClr val="accent5"/>
                </a:solidFill>
              </a:rPr>
              <a:t>@</a:t>
            </a:r>
            <a:r>
              <a:rPr lang="en-GB" sz="1733" b="1" err="1">
                <a:solidFill>
                  <a:schemeClr val="accent5"/>
                </a:solidFill>
              </a:rPr>
              <a:t>NHS_HealthEdEng</a:t>
            </a:r>
            <a:endParaRPr lang="en-GB" sz="1733" b="1">
              <a:solidFill>
                <a:schemeClr val="accent5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C4BA2FD-240E-7D42-9001-70573928D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904" y="1395170"/>
            <a:ext cx="10515600" cy="6362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8872E4C-32C0-0E43-B171-E68384BD2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4" y="2292627"/>
            <a:ext cx="7815469" cy="3355996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5934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7AAF2D-A4B6-4AF5-B0B1-CB75D4810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F9624-8ED0-4E7B-98E5-1996155E49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7F1DC-D015-4C4C-898D-204732F4F2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B3B53-3555-4E28-8A70-08415D2D7D2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8C065-ED90-443C-B73F-D42C970284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E65CC7-A2F3-401E-9250-CBF692238B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0FC60-92A4-42EA-B45F-BDB955DDF4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893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jamboard.google.com/d/1pkqcNY9CTcpULrE-Ru7AEBqng8aRtbpyLlTPkfgypz4/viewer?f=0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hyperlink" Target="mailto:multiprofessionalschool.eoe@hee.nhs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75749F-F487-4EFB-ABC7-C1359590E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303693-DB32-49C4-899B-3AC0E18DA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6755" y="1479380"/>
            <a:ext cx="3268665" cy="306745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>
              <a:spcAft>
                <a:spcPts val="800"/>
              </a:spcAft>
            </a:pPr>
            <a:r>
              <a:rPr lang="en-US" sz="36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East of England: Multiprofessional Foundation School within HEE – an Introduction </a:t>
            </a:r>
            <a:br>
              <a:rPr lang="en-US" sz="18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18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18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1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A picture containing person&#10;&#10;Description automatically generated">
            <a:extLst>
              <a:ext uri="{FF2B5EF4-FFF2-40B4-BE49-F238E27FC236}">
                <a16:creationId xmlns:a16="http://schemas.microsoft.com/office/drawing/2014/main" id="{EC24BFAB-0F78-4463-B771-09D708F4E1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56" r="21342" b="-4"/>
          <a:stretch/>
        </p:blipFill>
        <p:spPr>
          <a:xfrm>
            <a:off x="5498278" y="1301313"/>
            <a:ext cx="2888477" cy="2529942"/>
          </a:xfrm>
          <a:custGeom>
            <a:avLst/>
            <a:gdLst/>
            <a:ahLst/>
            <a:cxnLst/>
            <a:rect l="l" t="t" r="r" b="b"/>
            <a:pathLst>
              <a:path w="2298408" h="2013116">
                <a:moveTo>
                  <a:pt x="655742" y="0"/>
                </a:moveTo>
                <a:cubicBezTo>
                  <a:pt x="1644875" y="0"/>
                  <a:pt x="1644875" y="0"/>
                  <a:pt x="1644875" y="0"/>
                </a:cubicBezTo>
                <a:cubicBezTo>
                  <a:pt x="1694920" y="0"/>
                  <a:pt x="1759685" y="34910"/>
                  <a:pt x="1786179" y="78547"/>
                </a:cubicBezTo>
                <a:cubicBezTo>
                  <a:pt x="2280745" y="925103"/>
                  <a:pt x="2280745" y="925103"/>
                  <a:pt x="2280745" y="925103"/>
                </a:cubicBezTo>
                <a:cubicBezTo>
                  <a:pt x="2304296" y="971649"/>
                  <a:pt x="2304296" y="1041468"/>
                  <a:pt x="2280745" y="1088014"/>
                </a:cubicBezTo>
                <a:cubicBezTo>
                  <a:pt x="1786179" y="1934570"/>
                  <a:pt x="1786179" y="1934570"/>
                  <a:pt x="1786179" y="1934570"/>
                </a:cubicBezTo>
                <a:cubicBezTo>
                  <a:pt x="1759685" y="1978207"/>
                  <a:pt x="1694920" y="2013116"/>
                  <a:pt x="1644875" y="2013116"/>
                </a:cubicBezTo>
                <a:lnTo>
                  <a:pt x="655742" y="2013116"/>
                </a:lnTo>
                <a:cubicBezTo>
                  <a:pt x="602753" y="2013116"/>
                  <a:pt x="537989" y="1978207"/>
                  <a:pt x="514438" y="1934570"/>
                </a:cubicBezTo>
                <a:cubicBezTo>
                  <a:pt x="19872" y="1088014"/>
                  <a:pt x="19872" y="1088014"/>
                  <a:pt x="19872" y="1088014"/>
                </a:cubicBezTo>
                <a:cubicBezTo>
                  <a:pt x="-6623" y="1041468"/>
                  <a:pt x="-6623" y="971649"/>
                  <a:pt x="19872" y="925103"/>
                </a:cubicBezTo>
                <a:cubicBezTo>
                  <a:pt x="514438" y="78547"/>
                  <a:pt x="514438" y="78547"/>
                  <a:pt x="514438" y="78547"/>
                </a:cubicBezTo>
                <a:cubicBezTo>
                  <a:pt x="537989" y="34910"/>
                  <a:pt x="602753" y="0"/>
                  <a:pt x="655742" y="0"/>
                </a:cubicBezTo>
                <a:close/>
              </a:path>
            </a:pathLst>
          </a:custGeom>
        </p:spPr>
      </p:pic>
      <p:pic>
        <p:nvPicPr>
          <p:cNvPr id="7" name="Picture 6" descr="A group of people sitting in front of computers&#10;&#10;Description automatically generated with low confidence">
            <a:extLst>
              <a:ext uri="{FF2B5EF4-FFF2-40B4-BE49-F238E27FC236}">
                <a16:creationId xmlns:a16="http://schemas.microsoft.com/office/drawing/2014/main" id="{7969137D-833E-4B88-87A3-E055460BBD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1" r="-2" b="43738"/>
          <a:stretch/>
        </p:blipFill>
        <p:spPr>
          <a:xfrm>
            <a:off x="2" y="1"/>
            <a:ext cx="6948167" cy="2456679"/>
          </a:xfrm>
          <a:custGeom>
            <a:avLst/>
            <a:gdLst/>
            <a:ahLst/>
            <a:cxnLst/>
            <a:rect l="l" t="t" r="r" b="b"/>
            <a:pathLst>
              <a:path w="6948167" h="2456679">
                <a:moveTo>
                  <a:pt x="6948167" y="603033"/>
                </a:moveTo>
                <a:lnTo>
                  <a:pt x="6948167" y="617220"/>
                </a:lnTo>
                <a:lnTo>
                  <a:pt x="6946213" y="610127"/>
                </a:lnTo>
                <a:close/>
                <a:moveTo>
                  <a:pt x="0" y="0"/>
                </a:moveTo>
                <a:lnTo>
                  <a:pt x="6766605" y="0"/>
                </a:lnTo>
                <a:lnTo>
                  <a:pt x="6638979" y="219780"/>
                </a:lnTo>
                <a:cubicBezTo>
                  <a:pt x="5552228" y="2091240"/>
                  <a:pt x="5552228" y="2091240"/>
                  <a:pt x="5552228" y="2091240"/>
                </a:cubicBezTo>
                <a:cubicBezTo>
                  <a:pt x="5429962" y="2317464"/>
                  <a:pt x="5185434" y="2456679"/>
                  <a:pt x="4932171" y="2456679"/>
                </a:cubicBezTo>
                <a:cubicBezTo>
                  <a:pt x="888708" y="2456679"/>
                  <a:pt x="888708" y="2456679"/>
                  <a:pt x="888708" y="2456679"/>
                </a:cubicBezTo>
                <a:cubicBezTo>
                  <a:pt x="626713" y="2456679"/>
                  <a:pt x="390917" y="2317464"/>
                  <a:pt x="259919" y="2091240"/>
                </a:cubicBezTo>
                <a:cubicBezTo>
                  <a:pt x="196877" y="1982206"/>
                  <a:pt x="135804" y="1876580"/>
                  <a:pt x="76640" y="1774254"/>
                </a:cubicBezTo>
                <a:lnTo>
                  <a:pt x="0" y="1641704"/>
                </a:lnTo>
                <a:close/>
              </a:path>
            </a:pathLst>
          </a:custGeom>
        </p:spPr>
      </p:pic>
      <p:pic>
        <p:nvPicPr>
          <p:cNvPr id="5" name="Picture 4" descr="A group of men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8D352108-2D77-4C66-A1C3-64641A2644B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1" r="-2" b="10642"/>
          <a:stretch/>
        </p:blipFill>
        <p:spPr>
          <a:xfrm>
            <a:off x="2" y="2619612"/>
            <a:ext cx="7676573" cy="4238389"/>
          </a:xfrm>
          <a:custGeom>
            <a:avLst/>
            <a:gdLst/>
            <a:ahLst/>
            <a:cxnLst/>
            <a:rect l="l" t="t" r="r" b="b"/>
            <a:pathLst>
              <a:path w="7676573" h="4238389">
                <a:moveTo>
                  <a:pt x="6948167" y="1839459"/>
                </a:moveTo>
                <a:lnTo>
                  <a:pt x="6948167" y="1853646"/>
                </a:lnTo>
                <a:lnTo>
                  <a:pt x="6946213" y="1846552"/>
                </a:lnTo>
                <a:close/>
                <a:moveTo>
                  <a:pt x="888708" y="0"/>
                </a:moveTo>
                <a:cubicBezTo>
                  <a:pt x="888708" y="0"/>
                  <a:pt x="888708" y="0"/>
                  <a:pt x="4932171" y="0"/>
                </a:cubicBezTo>
                <a:cubicBezTo>
                  <a:pt x="5185434" y="0"/>
                  <a:pt x="5429962" y="139215"/>
                  <a:pt x="5552228" y="365439"/>
                </a:cubicBezTo>
                <a:cubicBezTo>
                  <a:pt x="5552228" y="365439"/>
                  <a:pt x="5552228" y="365439"/>
                  <a:pt x="7578324" y="3854515"/>
                </a:cubicBezTo>
                <a:cubicBezTo>
                  <a:pt x="7643823" y="3963277"/>
                  <a:pt x="7676573" y="4087266"/>
                  <a:pt x="7676573" y="4211255"/>
                </a:cubicBezTo>
                <a:lnTo>
                  <a:pt x="7672952" y="4238389"/>
                </a:lnTo>
                <a:lnTo>
                  <a:pt x="0" y="4238389"/>
                </a:lnTo>
                <a:lnTo>
                  <a:pt x="0" y="814976"/>
                </a:lnTo>
                <a:lnTo>
                  <a:pt x="76640" y="682425"/>
                </a:lnTo>
                <a:cubicBezTo>
                  <a:pt x="135804" y="580099"/>
                  <a:pt x="196877" y="474473"/>
                  <a:pt x="259919" y="365439"/>
                </a:cubicBezTo>
                <a:cubicBezTo>
                  <a:pt x="390917" y="139215"/>
                  <a:pt x="626713" y="0"/>
                  <a:pt x="88870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91656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142C8E3-9AD1-F4AC-57BC-6DD910BCAC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12" r="36434" b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719777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2D4098-6633-9729-DA45-F355E3297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4" y="640263"/>
            <a:ext cx="6619811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/>
              <a:t>Our New Multiprofessional </a:t>
            </a:r>
            <a:r>
              <a:rPr lang="en-US" sz="4000" b="1" dirty="0"/>
              <a:t>Team at HEE!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80A6D4-2C3F-2C0C-6799-F886F9A0A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4109" y="2121763"/>
            <a:ext cx="6620505" cy="3773010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indent="-228600">
              <a:lnSpc>
                <a:spcPct val="90000"/>
              </a:lnSpc>
            </a:pPr>
            <a:r>
              <a:rPr lang="en-US" sz="2000" b="1" dirty="0"/>
              <a:t>Dr Helen Johnson </a:t>
            </a:r>
            <a:r>
              <a:rPr lang="en-US" sz="2000" dirty="0"/>
              <a:t>– Deputy Dean and lead for the Multiprofessional School </a:t>
            </a:r>
          </a:p>
          <a:p>
            <a:pPr indent="-228600">
              <a:lnSpc>
                <a:spcPct val="90000"/>
              </a:lnSpc>
            </a:pPr>
            <a:r>
              <a:rPr lang="en-US" sz="2000" b="1" dirty="0"/>
              <a:t>Dr Maria Christou </a:t>
            </a:r>
            <a:r>
              <a:rPr lang="en-US" sz="2000" dirty="0"/>
              <a:t>- Multiprofessional Foundation Training Education Lead for Pharmacy </a:t>
            </a:r>
          </a:p>
          <a:p>
            <a:pPr indent="-228600">
              <a:lnSpc>
                <a:spcPct val="90000"/>
              </a:lnSpc>
            </a:pPr>
            <a:r>
              <a:rPr lang="en-US" sz="2000" b="1" dirty="0"/>
              <a:t>Dr Thirza Pieters- </a:t>
            </a:r>
            <a:r>
              <a:rPr lang="en-GB" sz="2000" dirty="0"/>
              <a:t>Multiprofessional Educational Delivery and Evaluation Lead – medical </a:t>
            </a:r>
          </a:p>
          <a:p>
            <a:pPr indent="-228600">
              <a:lnSpc>
                <a:spcPct val="90000"/>
              </a:lnSpc>
            </a:pPr>
            <a:r>
              <a:rPr lang="en-US" sz="2000" b="1" dirty="0"/>
              <a:t>Dr Zilley Khan - </a:t>
            </a:r>
            <a:r>
              <a:rPr lang="en-US" sz="2000" dirty="0"/>
              <a:t>Multiprofessional Foundation School TPD </a:t>
            </a:r>
          </a:p>
          <a:p>
            <a:pPr indent="-228600">
              <a:lnSpc>
                <a:spcPct val="90000"/>
              </a:lnSpc>
            </a:pPr>
            <a:r>
              <a:rPr lang="en-US" sz="2000" b="1" dirty="0"/>
              <a:t>TBC - </a:t>
            </a:r>
            <a:r>
              <a:rPr lang="en-US" sz="2000" dirty="0"/>
              <a:t>Project Support Officer  </a:t>
            </a:r>
          </a:p>
          <a:p>
            <a:pPr indent="-228600">
              <a:lnSpc>
                <a:spcPct val="90000"/>
              </a:lnSpc>
            </a:pPr>
            <a:r>
              <a:rPr lang="en-US" sz="2000" b="1" dirty="0"/>
              <a:t>Dr Charleen Liu </a:t>
            </a:r>
            <a:r>
              <a:rPr lang="en-US" sz="2000" dirty="0"/>
              <a:t>- Multiprofessional Simulation Lead </a:t>
            </a:r>
          </a:p>
          <a:p>
            <a:pPr indent="-228600">
              <a:lnSpc>
                <a:spcPct val="90000"/>
              </a:lnSpc>
            </a:pPr>
            <a:r>
              <a:rPr lang="en-US" sz="2000" b="1" dirty="0"/>
              <a:t>Mark Bullock </a:t>
            </a:r>
            <a:r>
              <a:rPr lang="en-US" sz="2000" dirty="0"/>
              <a:t>– Project Manager </a:t>
            </a:r>
          </a:p>
          <a:p>
            <a:pPr indent="-228600">
              <a:lnSpc>
                <a:spcPct val="90000"/>
              </a:lnSpc>
            </a:pPr>
            <a:r>
              <a:rPr lang="en-US" sz="2000" b="1" dirty="0"/>
              <a:t>Christopher Beynon </a:t>
            </a:r>
            <a:r>
              <a:rPr lang="en-US" sz="2000" dirty="0"/>
              <a:t>– Administrative Assistant </a:t>
            </a:r>
          </a:p>
          <a:p>
            <a:pPr marL="57150" indent="0">
              <a:lnSpc>
                <a:spcPct val="90000"/>
              </a:lnSpc>
              <a:buNone/>
            </a:pPr>
            <a:r>
              <a:rPr lang="en-US" sz="2000" b="1" dirty="0"/>
              <a:t>Linking closely with our Pharmacy and Dental teams and our Physician Associate Programme </a:t>
            </a:r>
          </a:p>
        </p:txBody>
      </p:sp>
    </p:spTree>
    <p:extLst>
      <p:ext uri="{BB962C8B-B14F-4D97-AF65-F5344CB8AC3E}">
        <p14:creationId xmlns:p14="http://schemas.microsoft.com/office/powerpoint/2010/main" val="137503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29F4FEF-3F4E-4042-8E6D-C24E201FB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B44457-5D19-4E4D-8EF1-82E833EF4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7835" y="-709757"/>
            <a:ext cx="5105400" cy="2579692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defRPr/>
            </a:pP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Learning in a multiprofessional space</a:t>
            </a:r>
          </a:p>
        </p:txBody>
      </p:sp>
      <p:pic>
        <p:nvPicPr>
          <p:cNvPr id="8" name="Picture 7" descr="A picture containing text, person, indoor, computer&#10;&#10;Description automatically generated">
            <a:extLst>
              <a:ext uri="{FF2B5EF4-FFF2-40B4-BE49-F238E27FC236}">
                <a16:creationId xmlns:a16="http://schemas.microsoft.com/office/drawing/2014/main" id="{49EB1E00-8FF9-4CE4-80D6-C726F91506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2" r="2" b="2"/>
          <a:stretch/>
        </p:blipFill>
        <p:spPr>
          <a:xfrm>
            <a:off x="20" y="10"/>
            <a:ext cx="6105116" cy="4191736"/>
          </a:xfrm>
          <a:custGeom>
            <a:avLst/>
            <a:gdLst/>
            <a:ahLst/>
            <a:cxnLst/>
            <a:rect l="l" t="t" r="r" b="b"/>
            <a:pathLst>
              <a:path w="6105136" h="4191746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007468" y="4190779"/>
                  <a:pt x="1790648" y="4201115"/>
                  <a:pt x="1535079" y="4190306"/>
                </a:cubicBez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</p:spPr>
      </p:pic>
      <p:pic>
        <p:nvPicPr>
          <p:cNvPr id="10" name="Picture 9" descr="A group of men standing around a person in a hospital bed&#10;&#10;Description automatically generated with medium confidence">
            <a:extLst>
              <a:ext uri="{FF2B5EF4-FFF2-40B4-BE49-F238E27FC236}">
                <a16:creationId xmlns:a16="http://schemas.microsoft.com/office/drawing/2014/main" id="{0D502621-DD41-462B-8F57-2E15DCE34C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9339"/>
          <a:stretch/>
        </p:blipFill>
        <p:spPr>
          <a:xfrm>
            <a:off x="462420" y="4304418"/>
            <a:ext cx="5414116" cy="2553582"/>
          </a:xfrm>
          <a:custGeom>
            <a:avLst/>
            <a:gdLst/>
            <a:ahLst/>
            <a:cxnLst/>
            <a:rect l="l" t="t" r="r" b="b"/>
            <a:pathLst>
              <a:path w="5414116" h="2553582">
                <a:moveTo>
                  <a:pt x="158526" y="1316979"/>
                </a:moveTo>
                <a:lnTo>
                  <a:pt x="156754" y="1330318"/>
                </a:lnTo>
                <a:lnTo>
                  <a:pt x="150357" y="1343402"/>
                </a:lnTo>
                <a:cubicBezTo>
                  <a:pt x="148595" y="1346671"/>
                  <a:pt x="147784" y="1347597"/>
                  <a:pt x="148224" y="1345403"/>
                </a:cubicBezTo>
                <a:cubicBezTo>
                  <a:pt x="148536" y="1343890"/>
                  <a:pt x="150150" y="1339188"/>
                  <a:pt x="152759" y="1332109"/>
                </a:cubicBezTo>
                <a:close/>
                <a:moveTo>
                  <a:pt x="183999" y="1247985"/>
                </a:moveTo>
                <a:lnTo>
                  <a:pt x="185425" y="1249095"/>
                </a:lnTo>
                <a:lnTo>
                  <a:pt x="177909" y="1267545"/>
                </a:lnTo>
                <a:cubicBezTo>
                  <a:pt x="172543" y="1280910"/>
                  <a:pt x="167559" y="1293511"/>
                  <a:pt x="163267" y="1304542"/>
                </a:cubicBezTo>
                <a:lnTo>
                  <a:pt x="158526" y="1316979"/>
                </a:lnTo>
                <a:lnTo>
                  <a:pt x="160096" y="1305161"/>
                </a:lnTo>
                <a:cubicBezTo>
                  <a:pt x="166154" y="1273946"/>
                  <a:pt x="174799" y="1251295"/>
                  <a:pt x="183999" y="1247985"/>
                </a:cubicBezTo>
                <a:close/>
                <a:moveTo>
                  <a:pt x="2747400" y="406"/>
                </a:moveTo>
                <a:cubicBezTo>
                  <a:pt x="3035071" y="-4281"/>
                  <a:pt x="3341945" y="31161"/>
                  <a:pt x="3649095" y="133697"/>
                </a:cubicBezTo>
                <a:cubicBezTo>
                  <a:pt x="3849864" y="200721"/>
                  <a:pt x="4603144" y="576730"/>
                  <a:pt x="4698157" y="641897"/>
                </a:cubicBezTo>
                <a:cubicBezTo>
                  <a:pt x="4795794" y="709015"/>
                  <a:pt x="4865356" y="805949"/>
                  <a:pt x="4969229" y="864848"/>
                </a:cubicBezTo>
                <a:cubicBezTo>
                  <a:pt x="5024230" y="895855"/>
                  <a:pt x="5072076" y="940214"/>
                  <a:pt x="5031717" y="1024948"/>
                </a:cubicBezTo>
                <a:cubicBezTo>
                  <a:pt x="5020170" y="1048963"/>
                  <a:pt x="5029183" y="1072811"/>
                  <a:pt x="5057014" y="1071682"/>
                </a:cubicBezTo>
                <a:cubicBezTo>
                  <a:pt x="5109680" y="1069387"/>
                  <a:pt x="5118666" y="1110271"/>
                  <a:pt x="5135838" y="1143392"/>
                </a:cubicBezTo>
                <a:cubicBezTo>
                  <a:pt x="5166252" y="1202027"/>
                  <a:pt x="5193622" y="1263285"/>
                  <a:pt x="5266156" y="1289064"/>
                </a:cubicBezTo>
                <a:cubicBezTo>
                  <a:pt x="5238324" y="1323279"/>
                  <a:pt x="5215649" y="1311585"/>
                  <a:pt x="5195858" y="1298567"/>
                </a:cubicBezTo>
                <a:cubicBezTo>
                  <a:pt x="5143669" y="1263879"/>
                  <a:pt x="5093474" y="1226987"/>
                  <a:pt x="5041179" y="1192607"/>
                </a:cubicBezTo>
                <a:cubicBezTo>
                  <a:pt x="5007224" y="1170236"/>
                  <a:pt x="4975133" y="1142623"/>
                  <a:pt x="4918135" y="1145234"/>
                </a:cubicBezTo>
                <a:cubicBezTo>
                  <a:pt x="4935797" y="1231274"/>
                  <a:pt x="5007025" y="1262427"/>
                  <a:pt x="5060171" y="1300349"/>
                </a:cubicBezTo>
                <a:cubicBezTo>
                  <a:pt x="5126536" y="1347737"/>
                  <a:pt x="5152263" y="1413621"/>
                  <a:pt x="5184421" y="1487704"/>
                </a:cubicBezTo>
                <a:cubicBezTo>
                  <a:pt x="5122415" y="1489134"/>
                  <a:pt x="5103753" y="1435610"/>
                  <a:pt x="5058648" y="1427657"/>
                </a:cubicBezTo>
                <a:cubicBezTo>
                  <a:pt x="5053296" y="1435084"/>
                  <a:pt x="5045346" y="1445577"/>
                  <a:pt x="5045794" y="1446015"/>
                </a:cubicBezTo>
                <a:cubicBezTo>
                  <a:pt x="5106451" y="1496737"/>
                  <a:pt x="5117537" y="1568193"/>
                  <a:pt x="5101767" y="1647359"/>
                </a:cubicBezTo>
                <a:cubicBezTo>
                  <a:pt x="5093584" y="1688209"/>
                  <a:pt x="5115626" y="1706770"/>
                  <a:pt x="5135030" y="1731061"/>
                </a:cubicBezTo>
                <a:cubicBezTo>
                  <a:pt x="5203090" y="1816944"/>
                  <a:pt x="5278566" y="1897224"/>
                  <a:pt x="5321944" y="2003361"/>
                </a:cubicBezTo>
                <a:cubicBezTo>
                  <a:pt x="5239878" y="1971324"/>
                  <a:pt x="5191106" y="1897335"/>
                  <a:pt x="5107240" y="1850840"/>
                </a:cubicBezTo>
                <a:cubicBezTo>
                  <a:pt x="5146549" y="1965041"/>
                  <a:pt x="5224816" y="2036621"/>
                  <a:pt x="5290952" y="2116036"/>
                </a:cubicBezTo>
                <a:cubicBezTo>
                  <a:pt x="5321198" y="2152238"/>
                  <a:pt x="5345753" y="2195120"/>
                  <a:pt x="5388446" y="2220887"/>
                </a:cubicBezTo>
                <a:cubicBezTo>
                  <a:pt x="5403552" y="2230128"/>
                  <a:pt x="5428090" y="2247608"/>
                  <a:pt x="5403992" y="2273010"/>
                </a:cubicBezTo>
                <a:cubicBezTo>
                  <a:pt x="5383871" y="2294002"/>
                  <a:pt x="5363583" y="2281535"/>
                  <a:pt x="5345240" y="2269525"/>
                </a:cubicBezTo>
                <a:cubicBezTo>
                  <a:pt x="5301305" y="2240459"/>
                  <a:pt x="5249677" y="2227961"/>
                  <a:pt x="5181971" y="2212341"/>
                </a:cubicBezTo>
                <a:cubicBezTo>
                  <a:pt x="5210776" y="2304349"/>
                  <a:pt x="5323140" y="2305426"/>
                  <a:pt x="5342451" y="2399541"/>
                </a:cubicBezTo>
                <a:cubicBezTo>
                  <a:pt x="5276493" y="2399374"/>
                  <a:pt x="5240279" y="2358756"/>
                  <a:pt x="5193127" y="2341296"/>
                </a:cubicBezTo>
                <a:cubicBezTo>
                  <a:pt x="5150483" y="2325566"/>
                  <a:pt x="5134316" y="2337131"/>
                  <a:pt x="5128778" y="2384953"/>
                </a:cubicBezTo>
                <a:cubicBezTo>
                  <a:pt x="5120098" y="2459440"/>
                  <a:pt x="5082689" y="2490060"/>
                  <a:pt x="5024779" y="2455361"/>
                </a:cubicBezTo>
                <a:cubicBezTo>
                  <a:pt x="4971160" y="2423009"/>
                  <a:pt x="4955618" y="2448088"/>
                  <a:pt x="4957119" y="2492221"/>
                </a:cubicBezTo>
                <a:cubicBezTo>
                  <a:pt x="4957659" y="2508307"/>
                  <a:pt x="4955422" y="2522819"/>
                  <a:pt x="4951208" y="2536243"/>
                </a:cubicBezTo>
                <a:lnTo>
                  <a:pt x="4942986" y="2553582"/>
                </a:lnTo>
                <a:lnTo>
                  <a:pt x="0" y="2553582"/>
                </a:lnTo>
                <a:lnTo>
                  <a:pt x="10415" y="2540282"/>
                </a:lnTo>
                <a:cubicBezTo>
                  <a:pt x="21321" y="2529317"/>
                  <a:pt x="34083" y="2520126"/>
                  <a:pt x="50390" y="2514109"/>
                </a:cubicBezTo>
                <a:cubicBezTo>
                  <a:pt x="60150" y="2510393"/>
                  <a:pt x="69288" y="2504190"/>
                  <a:pt x="78593" y="2498362"/>
                </a:cubicBezTo>
                <a:cubicBezTo>
                  <a:pt x="79663" y="2490260"/>
                  <a:pt x="77016" y="2483287"/>
                  <a:pt x="68604" y="2478966"/>
                </a:cubicBezTo>
                <a:cubicBezTo>
                  <a:pt x="15119" y="2451323"/>
                  <a:pt x="33815" y="2412284"/>
                  <a:pt x="51592" y="2367344"/>
                </a:cubicBezTo>
                <a:cubicBezTo>
                  <a:pt x="73482" y="2311677"/>
                  <a:pt x="117178" y="2293901"/>
                  <a:pt x="167239" y="2281968"/>
                </a:cubicBezTo>
                <a:cubicBezTo>
                  <a:pt x="184333" y="2277976"/>
                  <a:pt x="204809" y="2283134"/>
                  <a:pt x="218700" y="2261009"/>
                </a:cubicBezTo>
                <a:cubicBezTo>
                  <a:pt x="202945" y="2233233"/>
                  <a:pt x="167661" y="2244301"/>
                  <a:pt x="144260" y="2232104"/>
                </a:cubicBezTo>
                <a:cubicBezTo>
                  <a:pt x="124982" y="2221882"/>
                  <a:pt x="89225" y="2216464"/>
                  <a:pt x="132450" y="2182200"/>
                </a:cubicBezTo>
                <a:cubicBezTo>
                  <a:pt x="145069" y="2172139"/>
                  <a:pt x="138401" y="2161211"/>
                  <a:pt x="128269" y="2157485"/>
                </a:cubicBezTo>
                <a:cubicBezTo>
                  <a:pt x="45771" y="2128357"/>
                  <a:pt x="114856" y="2054401"/>
                  <a:pt x="102768" y="2004430"/>
                </a:cubicBezTo>
                <a:cubicBezTo>
                  <a:pt x="99143" y="1990876"/>
                  <a:pt x="114661" y="1971808"/>
                  <a:pt x="128485" y="1969383"/>
                </a:cubicBezTo>
                <a:cubicBezTo>
                  <a:pt x="216478" y="1953355"/>
                  <a:pt x="255260" y="1875600"/>
                  <a:pt x="316632" y="1814867"/>
                </a:cubicBezTo>
                <a:cubicBezTo>
                  <a:pt x="286607" y="1778049"/>
                  <a:pt x="240843" y="1760915"/>
                  <a:pt x="204084" y="1732869"/>
                </a:cubicBezTo>
                <a:cubicBezTo>
                  <a:pt x="165873" y="1703815"/>
                  <a:pt x="170805" y="1689937"/>
                  <a:pt x="227085" y="1644378"/>
                </a:cubicBezTo>
                <a:cubicBezTo>
                  <a:pt x="135002" y="1609983"/>
                  <a:pt x="135002" y="1609983"/>
                  <a:pt x="194840" y="1531510"/>
                </a:cubicBezTo>
                <a:cubicBezTo>
                  <a:pt x="155738" y="1518118"/>
                  <a:pt x="147268" y="1431235"/>
                  <a:pt x="153201" y="1357062"/>
                </a:cubicBezTo>
                <a:lnTo>
                  <a:pt x="156754" y="1330318"/>
                </a:lnTo>
                <a:lnTo>
                  <a:pt x="158203" y="1327353"/>
                </a:lnTo>
                <a:cubicBezTo>
                  <a:pt x="164944" y="1313010"/>
                  <a:pt x="174305" y="1292418"/>
                  <a:pt x="183908" y="1271808"/>
                </a:cubicBezTo>
                <a:lnTo>
                  <a:pt x="192178" y="1254359"/>
                </a:lnTo>
                <a:lnTo>
                  <a:pt x="197963" y="1258870"/>
                </a:lnTo>
                <a:cubicBezTo>
                  <a:pt x="201319" y="1265759"/>
                  <a:pt x="204343" y="1269123"/>
                  <a:pt x="207082" y="1270177"/>
                </a:cubicBezTo>
                <a:cubicBezTo>
                  <a:pt x="215301" y="1273335"/>
                  <a:pt x="220953" y="1255680"/>
                  <a:pt x="225258" y="1249926"/>
                </a:cubicBezTo>
                <a:cubicBezTo>
                  <a:pt x="239225" y="1231830"/>
                  <a:pt x="229470" y="1215162"/>
                  <a:pt x="225383" y="1197822"/>
                </a:cubicBezTo>
                <a:cubicBezTo>
                  <a:pt x="223809" y="1191435"/>
                  <a:pt x="212069" y="1213060"/>
                  <a:pt x="198195" y="1241661"/>
                </a:cubicBezTo>
                <a:lnTo>
                  <a:pt x="192178" y="1254359"/>
                </a:lnTo>
                <a:lnTo>
                  <a:pt x="185425" y="1249095"/>
                </a:lnTo>
                <a:lnTo>
                  <a:pt x="194847" y="1225969"/>
                </a:lnTo>
                <a:cubicBezTo>
                  <a:pt x="218144" y="1169629"/>
                  <a:pt x="242658" y="1113997"/>
                  <a:pt x="248781" y="1110761"/>
                </a:cubicBezTo>
                <a:cubicBezTo>
                  <a:pt x="313786" y="1076283"/>
                  <a:pt x="321395" y="965784"/>
                  <a:pt x="418181" y="974220"/>
                </a:cubicBezTo>
                <a:cubicBezTo>
                  <a:pt x="461819" y="977818"/>
                  <a:pt x="495215" y="944914"/>
                  <a:pt x="532987" y="931088"/>
                </a:cubicBezTo>
                <a:cubicBezTo>
                  <a:pt x="664440" y="883526"/>
                  <a:pt x="768295" y="806734"/>
                  <a:pt x="846702" y="686183"/>
                </a:cubicBezTo>
                <a:cubicBezTo>
                  <a:pt x="868484" y="652881"/>
                  <a:pt x="913166" y="632329"/>
                  <a:pt x="946487" y="606427"/>
                </a:cubicBezTo>
                <a:cubicBezTo>
                  <a:pt x="943857" y="580742"/>
                  <a:pt x="867909" y="616319"/>
                  <a:pt x="909859" y="561037"/>
                </a:cubicBezTo>
                <a:cubicBezTo>
                  <a:pt x="941546" y="519374"/>
                  <a:pt x="991572" y="500749"/>
                  <a:pt x="1038549" y="483076"/>
                </a:cubicBezTo>
                <a:cubicBezTo>
                  <a:pt x="1092404" y="463016"/>
                  <a:pt x="1148626" y="449861"/>
                  <a:pt x="1187871" y="397948"/>
                </a:cubicBezTo>
                <a:cubicBezTo>
                  <a:pt x="1194206" y="389666"/>
                  <a:pt x="1884389" y="14461"/>
                  <a:pt x="2747400" y="406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8D395-DA41-C44E-9841-AA52A390E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69935"/>
            <a:ext cx="5874327" cy="4715592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900" b="0" dirty="0">
                <a:effectLst/>
              </a:rPr>
              <a:t>This is a unique opportunity to be creative and support the development of multiprofessional learning and adoption of shared culture within our earliest post graduate years, and their educational faculty.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900" b="0" dirty="0"/>
              <a:t>We have foundation schools in Medicine, Pharmacy, Dentistry and a first year post graduation Physician Associate offer all providing innovative and exciting educational provision.</a:t>
            </a:r>
            <a:endParaRPr lang="en-US" sz="1900" b="0" dirty="0">
              <a:effectLst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900" b="0" dirty="0">
                <a:effectLst/>
              </a:rPr>
              <a:t>Reviewing the </a:t>
            </a:r>
            <a:r>
              <a:rPr lang="en-US" sz="1900" b="0" dirty="0" err="1">
                <a:effectLst/>
              </a:rPr>
              <a:t>curriculae</a:t>
            </a:r>
            <a:r>
              <a:rPr lang="en-US" sz="1900" b="0" dirty="0">
                <a:effectLst/>
              </a:rPr>
              <a:t>, there are many commonalities of shared learning objectives/professional competencies, and this is anticipated to also be the case as the PA profession become licensed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900" b="0" dirty="0"/>
              <a:t>We can utilize the opportunity to share resources and facilities and create communities of practice </a:t>
            </a:r>
            <a:r>
              <a:rPr lang="en-US" sz="1900" b="0" dirty="0" err="1"/>
              <a:t>centred</a:t>
            </a:r>
            <a:r>
              <a:rPr lang="en-US" sz="1900" b="0" dirty="0"/>
              <a:t> around the locality footprints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GB" sz="1900" b="0" dirty="0">
                <a:effectLst/>
              </a:rPr>
              <a:t>In the East of England</a:t>
            </a:r>
            <a:r>
              <a:rPr lang="en-GB" sz="1900" b="0" dirty="0"/>
              <a:t> c</a:t>
            </a:r>
            <a:r>
              <a:rPr lang="en-GB" sz="1900" b="0" dirty="0">
                <a:effectLst/>
              </a:rPr>
              <a:t>urrently focused on an initial 12-month trial period. We are also working to a 3-year strategy to integrate our foundation schools in Medicine, Pharmacy, Dentistry and Physician Associates.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GB" sz="1900" b="0" dirty="0">
                <a:effectLst/>
              </a:rPr>
              <a:t>We hope to not only offer the educational package, with a translation into a multiprofessional approach, but seek to allow the opportunity for our learners to follow a patient journey in the system, work with MDT colleagues and explore partnerships working with non-NHS organisations.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600" b="0" dirty="0">
              <a:effectLst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1100" b="0" dirty="0"/>
          </a:p>
        </p:txBody>
      </p:sp>
    </p:spTree>
    <p:extLst>
      <p:ext uri="{BB962C8B-B14F-4D97-AF65-F5344CB8AC3E}">
        <p14:creationId xmlns:p14="http://schemas.microsoft.com/office/powerpoint/2010/main" val="1678130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9EB1E00-8FF9-4CE4-80D6-C726F91506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" r="1451"/>
          <a:stretch/>
        </p:blipFill>
        <p:spPr>
          <a:xfrm>
            <a:off x="20" y="10"/>
            <a:ext cx="6105116" cy="4191736"/>
          </a:xfrm>
          <a:custGeom>
            <a:avLst/>
            <a:gdLst/>
            <a:ahLst/>
            <a:cxnLst/>
            <a:rect l="l" t="t" r="r" b="b"/>
            <a:pathLst>
              <a:path w="6105136" h="4191746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007468" y="4190779"/>
                  <a:pt x="1790648" y="4201115"/>
                  <a:pt x="1535079" y="4190306"/>
                </a:cubicBez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</p:spPr>
      </p:pic>
      <p:pic>
        <p:nvPicPr>
          <p:cNvPr id="10" name="Picture 9" descr="A group of men standing around a person in a hospital bed&#10;&#10;Description automatically generated with medium confidence">
            <a:extLst>
              <a:ext uri="{FF2B5EF4-FFF2-40B4-BE49-F238E27FC236}">
                <a16:creationId xmlns:a16="http://schemas.microsoft.com/office/drawing/2014/main" id="{0D502621-DD41-462B-8F57-2E15DCE34C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9339"/>
          <a:stretch/>
        </p:blipFill>
        <p:spPr>
          <a:xfrm>
            <a:off x="4183473" y="3429000"/>
            <a:ext cx="5414116" cy="2553582"/>
          </a:xfrm>
          <a:custGeom>
            <a:avLst/>
            <a:gdLst/>
            <a:ahLst/>
            <a:cxnLst/>
            <a:rect l="l" t="t" r="r" b="b"/>
            <a:pathLst>
              <a:path w="5414116" h="2553582">
                <a:moveTo>
                  <a:pt x="158526" y="1316979"/>
                </a:moveTo>
                <a:lnTo>
                  <a:pt x="156754" y="1330318"/>
                </a:lnTo>
                <a:lnTo>
                  <a:pt x="150357" y="1343402"/>
                </a:lnTo>
                <a:cubicBezTo>
                  <a:pt x="148595" y="1346671"/>
                  <a:pt x="147784" y="1347597"/>
                  <a:pt x="148224" y="1345403"/>
                </a:cubicBezTo>
                <a:cubicBezTo>
                  <a:pt x="148536" y="1343890"/>
                  <a:pt x="150150" y="1339188"/>
                  <a:pt x="152759" y="1332109"/>
                </a:cubicBezTo>
                <a:close/>
                <a:moveTo>
                  <a:pt x="183999" y="1247985"/>
                </a:moveTo>
                <a:lnTo>
                  <a:pt x="185425" y="1249095"/>
                </a:lnTo>
                <a:lnTo>
                  <a:pt x="177909" y="1267545"/>
                </a:lnTo>
                <a:cubicBezTo>
                  <a:pt x="172543" y="1280910"/>
                  <a:pt x="167559" y="1293511"/>
                  <a:pt x="163267" y="1304542"/>
                </a:cubicBezTo>
                <a:lnTo>
                  <a:pt x="158526" y="1316979"/>
                </a:lnTo>
                <a:lnTo>
                  <a:pt x="160096" y="1305161"/>
                </a:lnTo>
                <a:cubicBezTo>
                  <a:pt x="166154" y="1273946"/>
                  <a:pt x="174799" y="1251295"/>
                  <a:pt x="183999" y="1247985"/>
                </a:cubicBezTo>
                <a:close/>
                <a:moveTo>
                  <a:pt x="2747400" y="406"/>
                </a:moveTo>
                <a:cubicBezTo>
                  <a:pt x="3035071" y="-4281"/>
                  <a:pt x="3341945" y="31161"/>
                  <a:pt x="3649095" y="133697"/>
                </a:cubicBezTo>
                <a:cubicBezTo>
                  <a:pt x="3849864" y="200721"/>
                  <a:pt x="4603144" y="576730"/>
                  <a:pt x="4698157" y="641897"/>
                </a:cubicBezTo>
                <a:cubicBezTo>
                  <a:pt x="4795794" y="709015"/>
                  <a:pt x="4865356" y="805949"/>
                  <a:pt x="4969229" y="864848"/>
                </a:cubicBezTo>
                <a:cubicBezTo>
                  <a:pt x="5024230" y="895855"/>
                  <a:pt x="5072076" y="940214"/>
                  <a:pt x="5031717" y="1024948"/>
                </a:cubicBezTo>
                <a:cubicBezTo>
                  <a:pt x="5020170" y="1048963"/>
                  <a:pt x="5029183" y="1072811"/>
                  <a:pt x="5057014" y="1071682"/>
                </a:cubicBezTo>
                <a:cubicBezTo>
                  <a:pt x="5109680" y="1069387"/>
                  <a:pt x="5118666" y="1110271"/>
                  <a:pt x="5135838" y="1143392"/>
                </a:cubicBezTo>
                <a:cubicBezTo>
                  <a:pt x="5166252" y="1202027"/>
                  <a:pt x="5193622" y="1263285"/>
                  <a:pt x="5266156" y="1289064"/>
                </a:cubicBezTo>
                <a:cubicBezTo>
                  <a:pt x="5238324" y="1323279"/>
                  <a:pt x="5215649" y="1311585"/>
                  <a:pt x="5195858" y="1298567"/>
                </a:cubicBezTo>
                <a:cubicBezTo>
                  <a:pt x="5143669" y="1263879"/>
                  <a:pt x="5093474" y="1226987"/>
                  <a:pt x="5041179" y="1192607"/>
                </a:cubicBezTo>
                <a:cubicBezTo>
                  <a:pt x="5007224" y="1170236"/>
                  <a:pt x="4975133" y="1142623"/>
                  <a:pt x="4918135" y="1145234"/>
                </a:cubicBezTo>
                <a:cubicBezTo>
                  <a:pt x="4935797" y="1231274"/>
                  <a:pt x="5007025" y="1262427"/>
                  <a:pt x="5060171" y="1300349"/>
                </a:cubicBezTo>
                <a:cubicBezTo>
                  <a:pt x="5126536" y="1347737"/>
                  <a:pt x="5152263" y="1413621"/>
                  <a:pt x="5184421" y="1487704"/>
                </a:cubicBezTo>
                <a:cubicBezTo>
                  <a:pt x="5122415" y="1489134"/>
                  <a:pt x="5103753" y="1435610"/>
                  <a:pt x="5058648" y="1427657"/>
                </a:cubicBezTo>
                <a:cubicBezTo>
                  <a:pt x="5053296" y="1435084"/>
                  <a:pt x="5045346" y="1445577"/>
                  <a:pt x="5045794" y="1446015"/>
                </a:cubicBezTo>
                <a:cubicBezTo>
                  <a:pt x="5106451" y="1496737"/>
                  <a:pt x="5117537" y="1568193"/>
                  <a:pt x="5101767" y="1647359"/>
                </a:cubicBezTo>
                <a:cubicBezTo>
                  <a:pt x="5093584" y="1688209"/>
                  <a:pt x="5115626" y="1706770"/>
                  <a:pt x="5135030" y="1731061"/>
                </a:cubicBezTo>
                <a:cubicBezTo>
                  <a:pt x="5203090" y="1816944"/>
                  <a:pt x="5278566" y="1897224"/>
                  <a:pt x="5321944" y="2003361"/>
                </a:cubicBezTo>
                <a:cubicBezTo>
                  <a:pt x="5239878" y="1971324"/>
                  <a:pt x="5191106" y="1897335"/>
                  <a:pt x="5107240" y="1850840"/>
                </a:cubicBezTo>
                <a:cubicBezTo>
                  <a:pt x="5146549" y="1965041"/>
                  <a:pt x="5224816" y="2036621"/>
                  <a:pt x="5290952" y="2116036"/>
                </a:cubicBezTo>
                <a:cubicBezTo>
                  <a:pt x="5321198" y="2152238"/>
                  <a:pt x="5345753" y="2195120"/>
                  <a:pt x="5388446" y="2220887"/>
                </a:cubicBezTo>
                <a:cubicBezTo>
                  <a:pt x="5403552" y="2230128"/>
                  <a:pt x="5428090" y="2247608"/>
                  <a:pt x="5403992" y="2273010"/>
                </a:cubicBezTo>
                <a:cubicBezTo>
                  <a:pt x="5383871" y="2294002"/>
                  <a:pt x="5363583" y="2281535"/>
                  <a:pt x="5345240" y="2269525"/>
                </a:cubicBezTo>
                <a:cubicBezTo>
                  <a:pt x="5301305" y="2240459"/>
                  <a:pt x="5249677" y="2227961"/>
                  <a:pt x="5181971" y="2212341"/>
                </a:cubicBezTo>
                <a:cubicBezTo>
                  <a:pt x="5210776" y="2304349"/>
                  <a:pt x="5323140" y="2305426"/>
                  <a:pt x="5342451" y="2399541"/>
                </a:cubicBezTo>
                <a:cubicBezTo>
                  <a:pt x="5276493" y="2399374"/>
                  <a:pt x="5240279" y="2358756"/>
                  <a:pt x="5193127" y="2341296"/>
                </a:cubicBezTo>
                <a:cubicBezTo>
                  <a:pt x="5150483" y="2325566"/>
                  <a:pt x="5134316" y="2337131"/>
                  <a:pt x="5128778" y="2384953"/>
                </a:cubicBezTo>
                <a:cubicBezTo>
                  <a:pt x="5120098" y="2459440"/>
                  <a:pt x="5082689" y="2490060"/>
                  <a:pt x="5024779" y="2455361"/>
                </a:cubicBezTo>
                <a:cubicBezTo>
                  <a:pt x="4971160" y="2423009"/>
                  <a:pt x="4955618" y="2448088"/>
                  <a:pt x="4957119" y="2492221"/>
                </a:cubicBezTo>
                <a:cubicBezTo>
                  <a:pt x="4957659" y="2508307"/>
                  <a:pt x="4955422" y="2522819"/>
                  <a:pt x="4951208" y="2536243"/>
                </a:cubicBezTo>
                <a:lnTo>
                  <a:pt x="4942986" y="2553582"/>
                </a:lnTo>
                <a:lnTo>
                  <a:pt x="0" y="2553582"/>
                </a:lnTo>
                <a:lnTo>
                  <a:pt x="10415" y="2540282"/>
                </a:lnTo>
                <a:cubicBezTo>
                  <a:pt x="21321" y="2529317"/>
                  <a:pt x="34083" y="2520126"/>
                  <a:pt x="50390" y="2514109"/>
                </a:cubicBezTo>
                <a:cubicBezTo>
                  <a:pt x="60150" y="2510393"/>
                  <a:pt x="69288" y="2504190"/>
                  <a:pt x="78593" y="2498362"/>
                </a:cubicBezTo>
                <a:cubicBezTo>
                  <a:pt x="79663" y="2490260"/>
                  <a:pt x="77016" y="2483287"/>
                  <a:pt x="68604" y="2478966"/>
                </a:cubicBezTo>
                <a:cubicBezTo>
                  <a:pt x="15119" y="2451323"/>
                  <a:pt x="33815" y="2412284"/>
                  <a:pt x="51592" y="2367344"/>
                </a:cubicBezTo>
                <a:cubicBezTo>
                  <a:pt x="73482" y="2311677"/>
                  <a:pt x="117178" y="2293901"/>
                  <a:pt x="167239" y="2281968"/>
                </a:cubicBezTo>
                <a:cubicBezTo>
                  <a:pt x="184333" y="2277976"/>
                  <a:pt x="204809" y="2283134"/>
                  <a:pt x="218700" y="2261009"/>
                </a:cubicBezTo>
                <a:cubicBezTo>
                  <a:pt x="202945" y="2233233"/>
                  <a:pt x="167661" y="2244301"/>
                  <a:pt x="144260" y="2232104"/>
                </a:cubicBezTo>
                <a:cubicBezTo>
                  <a:pt x="124982" y="2221882"/>
                  <a:pt x="89225" y="2216464"/>
                  <a:pt x="132450" y="2182200"/>
                </a:cubicBezTo>
                <a:cubicBezTo>
                  <a:pt x="145069" y="2172139"/>
                  <a:pt x="138401" y="2161211"/>
                  <a:pt x="128269" y="2157485"/>
                </a:cubicBezTo>
                <a:cubicBezTo>
                  <a:pt x="45771" y="2128357"/>
                  <a:pt x="114856" y="2054401"/>
                  <a:pt x="102768" y="2004430"/>
                </a:cubicBezTo>
                <a:cubicBezTo>
                  <a:pt x="99143" y="1990876"/>
                  <a:pt x="114661" y="1971808"/>
                  <a:pt x="128485" y="1969383"/>
                </a:cubicBezTo>
                <a:cubicBezTo>
                  <a:pt x="216478" y="1953355"/>
                  <a:pt x="255260" y="1875600"/>
                  <a:pt x="316632" y="1814867"/>
                </a:cubicBezTo>
                <a:cubicBezTo>
                  <a:pt x="286607" y="1778049"/>
                  <a:pt x="240843" y="1760915"/>
                  <a:pt x="204084" y="1732869"/>
                </a:cubicBezTo>
                <a:cubicBezTo>
                  <a:pt x="165873" y="1703815"/>
                  <a:pt x="170805" y="1689937"/>
                  <a:pt x="227085" y="1644378"/>
                </a:cubicBezTo>
                <a:cubicBezTo>
                  <a:pt x="135002" y="1609983"/>
                  <a:pt x="135002" y="1609983"/>
                  <a:pt x="194840" y="1531510"/>
                </a:cubicBezTo>
                <a:cubicBezTo>
                  <a:pt x="155738" y="1518118"/>
                  <a:pt x="147268" y="1431235"/>
                  <a:pt x="153201" y="1357062"/>
                </a:cubicBezTo>
                <a:lnTo>
                  <a:pt x="156754" y="1330318"/>
                </a:lnTo>
                <a:lnTo>
                  <a:pt x="158203" y="1327353"/>
                </a:lnTo>
                <a:cubicBezTo>
                  <a:pt x="164944" y="1313010"/>
                  <a:pt x="174305" y="1292418"/>
                  <a:pt x="183908" y="1271808"/>
                </a:cubicBezTo>
                <a:lnTo>
                  <a:pt x="192178" y="1254359"/>
                </a:lnTo>
                <a:lnTo>
                  <a:pt x="197963" y="1258870"/>
                </a:lnTo>
                <a:cubicBezTo>
                  <a:pt x="201319" y="1265759"/>
                  <a:pt x="204343" y="1269123"/>
                  <a:pt x="207082" y="1270177"/>
                </a:cubicBezTo>
                <a:cubicBezTo>
                  <a:pt x="215301" y="1273335"/>
                  <a:pt x="220953" y="1255680"/>
                  <a:pt x="225258" y="1249926"/>
                </a:cubicBezTo>
                <a:cubicBezTo>
                  <a:pt x="239225" y="1231830"/>
                  <a:pt x="229470" y="1215162"/>
                  <a:pt x="225383" y="1197822"/>
                </a:cubicBezTo>
                <a:cubicBezTo>
                  <a:pt x="223809" y="1191435"/>
                  <a:pt x="212069" y="1213060"/>
                  <a:pt x="198195" y="1241661"/>
                </a:cubicBezTo>
                <a:lnTo>
                  <a:pt x="192178" y="1254359"/>
                </a:lnTo>
                <a:lnTo>
                  <a:pt x="185425" y="1249095"/>
                </a:lnTo>
                <a:lnTo>
                  <a:pt x="194847" y="1225969"/>
                </a:lnTo>
                <a:cubicBezTo>
                  <a:pt x="218144" y="1169629"/>
                  <a:pt x="242658" y="1113997"/>
                  <a:pt x="248781" y="1110761"/>
                </a:cubicBezTo>
                <a:cubicBezTo>
                  <a:pt x="313786" y="1076283"/>
                  <a:pt x="321395" y="965784"/>
                  <a:pt x="418181" y="974220"/>
                </a:cubicBezTo>
                <a:cubicBezTo>
                  <a:pt x="461819" y="977818"/>
                  <a:pt x="495215" y="944914"/>
                  <a:pt x="532987" y="931088"/>
                </a:cubicBezTo>
                <a:cubicBezTo>
                  <a:pt x="664440" y="883526"/>
                  <a:pt x="768295" y="806734"/>
                  <a:pt x="846702" y="686183"/>
                </a:cubicBezTo>
                <a:cubicBezTo>
                  <a:pt x="868484" y="652881"/>
                  <a:pt x="913166" y="632329"/>
                  <a:pt x="946487" y="606427"/>
                </a:cubicBezTo>
                <a:cubicBezTo>
                  <a:pt x="943857" y="580742"/>
                  <a:pt x="867909" y="616319"/>
                  <a:pt x="909859" y="561037"/>
                </a:cubicBezTo>
                <a:cubicBezTo>
                  <a:pt x="941546" y="519374"/>
                  <a:pt x="991572" y="500749"/>
                  <a:pt x="1038549" y="483076"/>
                </a:cubicBezTo>
                <a:cubicBezTo>
                  <a:pt x="1092404" y="463016"/>
                  <a:pt x="1148626" y="449861"/>
                  <a:pt x="1187871" y="397948"/>
                </a:cubicBezTo>
                <a:cubicBezTo>
                  <a:pt x="1194206" y="389666"/>
                  <a:pt x="1884389" y="14461"/>
                  <a:pt x="2747400" y="406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8D395-DA41-C44E-9841-AA52A390E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8201" y="749300"/>
            <a:ext cx="5966142" cy="3442447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dirty="0"/>
              <a:t>We have approx.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dirty="0"/>
              <a:t>1500 foundation doctors in a 2 year programme.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dirty="0"/>
              <a:t>85 Foundation Pharmacy trainees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dirty="0"/>
              <a:t>85 Dental Foundation Trainees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b="0" dirty="0"/>
              <a:t>40 PA internships across the region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b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DA773E-B835-570C-D92F-5B1DA376767F}"/>
              </a:ext>
            </a:extLst>
          </p:cNvPr>
          <p:cNvSpPr txBox="1"/>
          <p:nvPr/>
        </p:nvSpPr>
        <p:spPr>
          <a:xfrm>
            <a:off x="5767199" y="0"/>
            <a:ext cx="5604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+mj-lt"/>
              </a:rPr>
              <a:t>Our current numbers</a:t>
            </a:r>
          </a:p>
        </p:txBody>
      </p:sp>
    </p:spTree>
    <p:extLst>
      <p:ext uri="{BB962C8B-B14F-4D97-AF65-F5344CB8AC3E}">
        <p14:creationId xmlns:p14="http://schemas.microsoft.com/office/powerpoint/2010/main" val="3990847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D502621-DD41-462B-8F57-2E15DCE34C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14" r="-2" b="15512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EB1E00-8FF9-4CE4-80D6-C726F91506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7" r="-2" b="28759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B44457-5D19-4E4D-8EF1-82E833EF4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284" y="0"/>
            <a:ext cx="4832802" cy="124358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Growing together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8D395-DA41-C44E-9841-AA52A390E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297" y="993913"/>
            <a:ext cx="5002562" cy="4834191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0" dirty="0">
                <a:effectLst/>
              </a:rPr>
              <a:t>This isn’t an immediate ‘off the peg’ plan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0" dirty="0"/>
              <a:t>It is a bespoke solution and an iterative process.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/>
              <a:t>It is not embedded as formal school in which applicants to Foundation/Pharmacy/Dental ‘sign up for’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0" dirty="0"/>
              <a:t>Together we are going to look at the first practical steps.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0" dirty="0">
                <a:effectLst/>
              </a:rPr>
              <a:t>Working together, accommodating, adapting.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b="0" dirty="0"/>
              <a:t>Its exciting!</a:t>
            </a:r>
            <a:endParaRPr lang="en-US" sz="2400" b="0" dirty="0">
              <a:effectLst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2529882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EFADC-C574-5DF4-C0BB-654C13AC2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20" y="-706582"/>
            <a:ext cx="11012680" cy="2072545"/>
          </a:xfrm>
        </p:spPr>
        <p:txBody>
          <a:bodyPr>
            <a:normAutofit/>
          </a:bodyPr>
          <a:lstStyle/>
          <a:p>
            <a:pPr algn="ctr"/>
            <a:r>
              <a:rPr lang="en-GB" b="1" dirty="0"/>
              <a:t>Our current offers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15F787A-3774-A72C-A3F4-C85AD3A1E8F6}"/>
              </a:ext>
            </a:extLst>
          </p:cNvPr>
          <p:cNvSpPr/>
          <p:nvPr/>
        </p:nvSpPr>
        <p:spPr>
          <a:xfrm>
            <a:off x="151245" y="3592825"/>
            <a:ext cx="6426837" cy="2304781"/>
          </a:xfrm>
          <a:prstGeom prst="roundRect">
            <a:avLst/>
          </a:prstGeom>
          <a:solidFill>
            <a:srgbClr val="CC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/>
              <a:t>Enhance programme:</a:t>
            </a:r>
          </a:p>
          <a:p>
            <a:r>
              <a:rPr lang="en-GB" sz="2400" dirty="0"/>
              <a:t>Re-orienting so the enhance learning programme can be accessed by all via Bridge our online learning platform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B374D40-E405-669B-97A5-CD9920E0836E}"/>
              </a:ext>
            </a:extLst>
          </p:cNvPr>
          <p:cNvSpPr/>
          <p:nvPr/>
        </p:nvSpPr>
        <p:spPr>
          <a:xfrm>
            <a:off x="147583" y="748597"/>
            <a:ext cx="6561128" cy="260324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/>
              <a:t>Medical Training Hubs: </a:t>
            </a:r>
          </a:p>
          <a:p>
            <a:r>
              <a:rPr lang="en-GB" sz="2400" dirty="0"/>
              <a:t>interactive teaching sessions currently attended by Foundation medical trainees</a:t>
            </a:r>
          </a:p>
          <a:p>
            <a:r>
              <a:rPr lang="en-GB" sz="2400" b="0" dirty="0"/>
              <a:t>Multiprofessional ticketing for current hubs</a:t>
            </a:r>
          </a:p>
          <a:p>
            <a:r>
              <a:rPr lang="en-GB" sz="2400" b="0" dirty="0"/>
              <a:t>Developing new </a:t>
            </a:r>
            <a:r>
              <a:rPr lang="en-GB" sz="2400" b="0" dirty="0" err="1"/>
              <a:t>multiprofessionally</a:t>
            </a:r>
            <a:r>
              <a:rPr lang="en-GB" sz="2400" b="0" dirty="0"/>
              <a:t> oriented hubs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7345E10-B5DC-B699-9006-5F7694E963D8}"/>
              </a:ext>
            </a:extLst>
          </p:cNvPr>
          <p:cNvSpPr/>
          <p:nvPr/>
        </p:nvSpPr>
        <p:spPr>
          <a:xfrm>
            <a:off x="7272963" y="656898"/>
            <a:ext cx="4269557" cy="5146741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/>
              <a:t>Simulation: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dirty="0"/>
              <a:t>Pharmacy, PA have equality of access to OMS VR in medical education centres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dirty="0"/>
              <a:t>New simulation events planned – 2-3 days in each ICS of human factors/</a:t>
            </a:r>
            <a:r>
              <a:rPr lang="en-GB" sz="2400" b="0" dirty="0" err="1"/>
              <a:t>cbd</a:t>
            </a:r>
            <a:r>
              <a:rPr lang="en-GB" sz="2400" b="0" dirty="0"/>
              <a:t>/hi fidelity sim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0" dirty="0"/>
              <a:t>Offer of additional VR </a:t>
            </a:r>
            <a:r>
              <a:rPr lang="en-GB" sz="2400" dirty="0"/>
              <a:t>Headsets</a:t>
            </a:r>
            <a:r>
              <a:rPr lang="en-GB" sz="2400" b="0" dirty="0"/>
              <a:t> to acute trusts/Mental Health trusts </a:t>
            </a:r>
          </a:p>
        </p:txBody>
      </p:sp>
    </p:spTree>
    <p:extLst>
      <p:ext uri="{BB962C8B-B14F-4D97-AF65-F5344CB8AC3E}">
        <p14:creationId xmlns:p14="http://schemas.microsoft.com/office/powerpoint/2010/main" val="786207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146288A-5194-2792-36D6-6B83D3536529}"/>
              </a:ext>
            </a:extLst>
          </p:cNvPr>
          <p:cNvSpPr txBox="1"/>
          <p:nvPr/>
        </p:nvSpPr>
        <p:spPr>
          <a:xfrm>
            <a:off x="3279393" y="349642"/>
            <a:ext cx="60952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/>
              <a:t>Other Considerations </a:t>
            </a:r>
            <a:endParaRPr lang="en-GB" sz="3600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1AC5D2C-5868-2F34-0ECC-3E8501035F04}"/>
              </a:ext>
            </a:extLst>
          </p:cNvPr>
          <p:cNvSpPr/>
          <p:nvPr/>
        </p:nvSpPr>
        <p:spPr>
          <a:xfrm>
            <a:off x="391570" y="1642304"/>
            <a:ext cx="5775649" cy="92333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800" b="1" dirty="0">
                <a:solidFill>
                  <a:schemeClr val="bg1"/>
                </a:solidFill>
              </a:rPr>
              <a:t>Taster days:</a:t>
            </a:r>
          </a:p>
          <a:p>
            <a:r>
              <a:rPr lang="en-GB" sz="1800" b="0" dirty="0" err="1">
                <a:solidFill>
                  <a:schemeClr val="bg1"/>
                </a:solidFill>
              </a:rPr>
              <a:t>Multiprofessionals</a:t>
            </a:r>
            <a:r>
              <a:rPr lang="en-GB" sz="1800" b="0" dirty="0">
                <a:solidFill>
                  <a:schemeClr val="bg1"/>
                </a:solidFill>
              </a:rPr>
              <a:t> shadowing each other for a day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8F49ED8-BECD-BFA6-FA16-2FDE4B539EEE}"/>
              </a:ext>
            </a:extLst>
          </p:cNvPr>
          <p:cNvSpPr/>
          <p:nvPr/>
        </p:nvSpPr>
        <p:spPr>
          <a:xfrm>
            <a:off x="391571" y="2750300"/>
            <a:ext cx="5775649" cy="92333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800" b="1" dirty="0">
                <a:solidFill>
                  <a:schemeClr val="bg1"/>
                </a:solidFill>
              </a:rPr>
              <a:t>Teaching programme access:</a:t>
            </a:r>
          </a:p>
          <a:p>
            <a:r>
              <a:rPr lang="en-GB" sz="1800" b="0" dirty="0">
                <a:solidFill>
                  <a:schemeClr val="bg1"/>
                </a:solidFill>
              </a:rPr>
              <a:t>Sharing the access to teaching programmes where numbers are not limiting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FB8C31A-38AE-64F7-0575-3743392F193A}"/>
              </a:ext>
            </a:extLst>
          </p:cNvPr>
          <p:cNvSpPr/>
          <p:nvPr/>
        </p:nvSpPr>
        <p:spPr>
          <a:xfrm>
            <a:off x="391569" y="3858296"/>
            <a:ext cx="5775649" cy="92333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800" b="1" dirty="0">
                <a:solidFill>
                  <a:schemeClr val="bg1"/>
                </a:solidFill>
              </a:rPr>
              <a:t>Peer to peer mentoring hubs: </a:t>
            </a:r>
          </a:p>
          <a:p>
            <a:r>
              <a:rPr lang="en-GB" sz="1800" b="0" dirty="0">
                <a:solidFill>
                  <a:schemeClr val="bg1"/>
                </a:solidFill>
              </a:rPr>
              <a:t>HEE will soon offer trusts the opportunity to set these up with some funding attached 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2CA533D-AF6D-AA63-42A7-7D6B28415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7004" y="1107679"/>
            <a:ext cx="5679623" cy="378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233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6AC90-CA9F-1C0E-F5EC-750AFFF15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80" y="312991"/>
            <a:ext cx="10515600" cy="886635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How can I contribute ideas for Multiprofessional working?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EAA69A-53AD-F91B-BC5F-72B8EA88C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0556" y="312991"/>
            <a:ext cx="1686160" cy="16385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72CE7C-DDA6-F40B-04E5-E70A5F9E44B6}"/>
              </a:ext>
            </a:extLst>
          </p:cNvPr>
          <p:cNvSpPr txBox="1"/>
          <p:nvPr/>
        </p:nvSpPr>
        <p:spPr>
          <a:xfrm>
            <a:off x="876300" y="1447800"/>
            <a:ext cx="998948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r>
              <a:rPr lang="en-GB" sz="2400" b="1" dirty="0"/>
              <a:t>Add ideas to The Multiprofessional School </a:t>
            </a:r>
            <a:r>
              <a:rPr lang="en-GB" sz="2400" b="1" dirty="0" err="1"/>
              <a:t>Jamboard</a:t>
            </a:r>
            <a:r>
              <a:rPr lang="en-GB" sz="2400" b="1" dirty="0"/>
              <a:t> (we are very open to ALL ideas):</a:t>
            </a:r>
          </a:p>
          <a:p>
            <a:endParaRPr lang="en-GB" sz="2400" dirty="0"/>
          </a:p>
          <a:p>
            <a:r>
              <a:rPr lang="en-GB" sz="2400" dirty="0">
                <a:hlinkClick r:id="rId3"/>
              </a:rPr>
              <a:t>https://jamboard.google.com/d/1pkqcNY9CTcpULrE-Ru7AEBqng8aRtbpyLlTPkfgypz4/viewer?f=0</a:t>
            </a:r>
            <a:r>
              <a:rPr lang="en-GB" sz="2400" dirty="0"/>
              <a:t> </a:t>
            </a:r>
          </a:p>
          <a:p>
            <a:endParaRPr lang="en-GB" sz="2400" dirty="0"/>
          </a:p>
          <a:p>
            <a:r>
              <a:rPr lang="en-GB" sz="2400" b="1" dirty="0"/>
              <a:t>Email the Team: </a:t>
            </a:r>
            <a:r>
              <a:rPr lang="en-GB" sz="2400" dirty="0">
                <a:hlinkClick r:id="rId4"/>
              </a:rPr>
              <a:t>multiprofessionalschool.eoe@hee.nhs.uk</a:t>
            </a:r>
            <a:r>
              <a:rPr lang="en-GB" sz="2400" dirty="0"/>
              <a:t> </a:t>
            </a:r>
          </a:p>
          <a:p>
            <a:endParaRPr lang="en-GB" sz="2400" dirty="0"/>
          </a:p>
          <a:p>
            <a:r>
              <a:rPr lang="en-GB" sz="2400" b="1" dirty="0"/>
              <a:t>We will also be running numerous online and some face to face Multiprofessional events in the coming year!</a:t>
            </a:r>
          </a:p>
        </p:txBody>
      </p:sp>
    </p:spTree>
    <p:extLst>
      <p:ext uri="{BB962C8B-B14F-4D97-AF65-F5344CB8AC3E}">
        <p14:creationId xmlns:p14="http://schemas.microsoft.com/office/powerpoint/2010/main" val="426891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81CB69146B35448B16FD83091BAE39" ma:contentTypeVersion="14" ma:contentTypeDescription="Create a new document." ma:contentTypeScope="" ma:versionID="182017877034c1843dc2b6b375c7a0aa">
  <xsd:schema xmlns:xsd="http://www.w3.org/2001/XMLSchema" xmlns:xs="http://www.w3.org/2001/XMLSchema" xmlns:p="http://schemas.microsoft.com/office/2006/metadata/properties" xmlns:ns3="ea271217-0f8a-4c4a-8e1a-4c23e3f69525" xmlns:ns4="1b3a8a31-b8c5-4bea-b50a-ef549abe28b1" targetNamespace="http://schemas.microsoft.com/office/2006/metadata/properties" ma:root="true" ma:fieldsID="d6e57a11eba31adc2494b0901ab341c5" ns3:_="" ns4:_="">
    <xsd:import namespace="ea271217-0f8a-4c4a-8e1a-4c23e3f69525"/>
    <xsd:import namespace="1b3a8a31-b8c5-4bea-b50a-ef549abe28b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271217-0f8a-4c4a-8e1a-4c23e3f695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3a8a31-b8c5-4bea-b50a-ef549abe2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8048B0-50CD-4851-B529-52EDA46CF544}">
  <ds:schemaRefs>
    <ds:schemaRef ds:uri="http://schemas.openxmlformats.org/package/2006/metadata/core-properties"/>
    <ds:schemaRef ds:uri="http://purl.org/dc/elements/1.1/"/>
    <ds:schemaRef ds:uri="http://purl.org/dc/dcmitype/"/>
    <ds:schemaRef ds:uri="http://www.w3.org/XML/1998/namespace"/>
    <ds:schemaRef ds:uri="http://purl.org/dc/terms/"/>
    <ds:schemaRef ds:uri="http://schemas.microsoft.com/office/2006/documentManagement/types"/>
    <ds:schemaRef ds:uri="1b3a8a31-b8c5-4bea-b50a-ef549abe28b1"/>
    <ds:schemaRef ds:uri="ea271217-0f8a-4c4a-8e1a-4c23e3f69525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1C628C7-D021-46C5-8A5D-7AFC9CB1C9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271217-0f8a-4c4a-8e1a-4c23e3f69525"/>
    <ds:schemaRef ds:uri="1b3a8a31-b8c5-4bea-b50a-ef549abe28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37500D3-CCD8-4C46-B4B0-8FB204A374F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26551</TotalTime>
  <Words>614</Words>
  <Application>Microsoft Office PowerPoint</Application>
  <PresentationFormat>Widescreen</PresentationFormat>
  <Paragraphs>59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East of England: Multiprofessional Foundation School within HEE – an Introduction        </vt:lpstr>
      <vt:lpstr>Our New Multiprofessional Team at HEE!</vt:lpstr>
      <vt:lpstr>Learning in a multiprofessional space</vt:lpstr>
      <vt:lpstr>PowerPoint Presentation</vt:lpstr>
      <vt:lpstr>Growing together</vt:lpstr>
      <vt:lpstr>Our current offers</vt:lpstr>
      <vt:lpstr>PowerPoint Presentation</vt:lpstr>
      <vt:lpstr>How can I contribute ideas for Multiprofessional working?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Isabelle Felix</dc:creator>
  <cp:lastModifiedBy>Mark Bullock</cp:lastModifiedBy>
  <cp:revision>9</cp:revision>
  <dcterms:created xsi:type="dcterms:W3CDTF">2022-02-22T09:07:48Z</dcterms:created>
  <dcterms:modified xsi:type="dcterms:W3CDTF">2022-11-16T10:21:27Z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0x010100A481CB69146B35448B16FD83091BAE39</vt:lpwstr>
  </property>
</Properties>
</file>