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7" r:id="rId9"/>
    <p:sldId id="265" r:id="rId10"/>
    <p:sldId id="268" r:id="rId11"/>
    <p:sldId id="272" r:id="rId12"/>
    <p:sldId id="269" r:id="rId13"/>
    <p:sldId id="270" r:id="rId14"/>
    <p:sldId id="271" r:id="rId15"/>
    <p:sldId id="273" r:id="rId16"/>
    <p:sldId id="274" r:id="rId17"/>
    <p:sldId id="280" r:id="rId18"/>
    <p:sldId id="281" r:id="rId19"/>
    <p:sldId id="282" r:id="rId20"/>
    <p:sldId id="283" r:id="rId21"/>
    <p:sldId id="279" r:id="rId22"/>
    <p:sldId id="276" r:id="rId23"/>
    <p:sldId id="286" r:id="rId24"/>
    <p:sldId id="278" r:id="rId25"/>
    <p:sldId id="277" r:id="rId26"/>
    <p:sldId id="291" r:id="rId27"/>
    <p:sldId id="284" r:id="rId28"/>
    <p:sldId id="275" r:id="rId29"/>
    <p:sldId id="289" r:id="rId30"/>
    <p:sldId id="288" r:id="rId31"/>
    <p:sldId id="29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8"/>
    <p:restoredTop sz="80268"/>
  </p:normalViewPr>
  <p:slideViewPr>
    <p:cSldViewPr snapToGrid="0" snapToObjects="1">
      <p:cViewPr>
        <p:scale>
          <a:sx n="64" d="100"/>
          <a:sy n="64" d="100"/>
        </p:scale>
        <p:origin x="-1440" y="-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3E9B52-AB45-5647-9D9F-F09802E11847}" type="doc">
      <dgm:prSet loTypeId="urn:microsoft.com/office/officeart/2005/8/layout/cycle6" loCatId="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1C404F6-5BAC-6A4A-BC75-54FDE25E1ADB}">
      <dgm:prSet/>
      <dgm:spPr/>
      <dgm:t>
        <a:bodyPr/>
        <a:lstStyle/>
        <a:p>
          <a:r>
            <a:rPr lang="en-US"/>
            <a:t>Coagulopathy</a:t>
          </a:r>
        </a:p>
      </dgm:t>
    </dgm:pt>
    <dgm:pt modelId="{3B6C157E-D6CD-6149-A127-2F13145F09D8}" type="parTrans" cxnId="{939C72CD-E84A-D946-BAB3-2450854C4C7D}">
      <dgm:prSet/>
      <dgm:spPr/>
      <dgm:t>
        <a:bodyPr/>
        <a:lstStyle/>
        <a:p>
          <a:endParaRPr lang="en-US"/>
        </a:p>
      </dgm:t>
    </dgm:pt>
    <dgm:pt modelId="{0D8540D3-92A3-644C-86E4-672EBFFD90C6}" type="sibTrans" cxnId="{939C72CD-E84A-D946-BAB3-2450854C4C7D}">
      <dgm:prSet/>
      <dgm:spPr/>
      <dgm:t>
        <a:bodyPr/>
        <a:lstStyle/>
        <a:p>
          <a:endParaRPr lang="en-US"/>
        </a:p>
      </dgm:t>
    </dgm:pt>
    <dgm:pt modelId="{E134EB5C-59BB-A14D-913A-216C1999A771}">
      <dgm:prSet/>
      <dgm:spPr/>
      <dgm:t>
        <a:bodyPr/>
        <a:lstStyle/>
        <a:p>
          <a:r>
            <a:rPr lang="en-US"/>
            <a:t>Hypothermia</a:t>
          </a:r>
          <a:endParaRPr lang="en-US" dirty="0"/>
        </a:p>
      </dgm:t>
    </dgm:pt>
    <dgm:pt modelId="{C81FADA5-6928-F645-B92C-D4089CBA00CD}" type="parTrans" cxnId="{49F4F6FA-375D-F841-A550-6CE10E95AEF3}">
      <dgm:prSet/>
      <dgm:spPr/>
      <dgm:t>
        <a:bodyPr/>
        <a:lstStyle/>
        <a:p>
          <a:endParaRPr lang="en-US"/>
        </a:p>
      </dgm:t>
    </dgm:pt>
    <dgm:pt modelId="{1D659388-15EF-F249-B269-D0B27FF02079}" type="sibTrans" cxnId="{49F4F6FA-375D-F841-A550-6CE10E95AEF3}">
      <dgm:prSet/>
      <dgm:spPr/>
      <dgm:t>
        <a:bodyPr/>
        <a:lstStyle/>
        <a:p>
          <a:endParaRPr lang="en-US"/>
        </a:p>
      </dgm:t>
    </dgm:pt>
    <dgm:pt modelId="{FC0425B7-3CA3-1943-B336-621B73289BF4}">
      <dgm:prSet/>
      <dgm:spPr/>
      <dgm:t>
        <a:bodyPr/>
        <a:lstStyle/>
        <a:p>
          <a:r>
            <a:rPr lang="en-US" dirty="0"/>
            <a:t>Acidosis</a:t>
          </a:r>
        </a:p>
      </dgm:t>
    </dgm:pt>
    <dgm:pt modelId="{AA5E645E-AF4E-7F4E-B719-B4B7D97FD166}" type="parTrans" cxnId="{83E00C24-DA3D-8947-B3C9-A4EDA14FD7D9}">
      <dgm:prSet/>
      <dgm:spPr/>
      <dgm:t>
        <a:bodyPr/>
        <a:lstStyle/>
        <a:p>
          <a:endParaRPr lang="en-US"/>
        </a:p>
      </dgm:t>
    </dgm:pt>
    <dgm:pt modelId="{13CE21E1-3DC4-BF47-9873-0F2A771F6B88}" type="sibTrans" cxnId="{83E00C24-DA3D-8947-B3C9-A4EDA14FD7D9}">
      <dgm:prSet/>
      <dgm:spPr/>
      <dgm:t>
        <a:bodyPr/>
        <a:lstStyle/>
        <a:p>
          <a:endParaRPr lang="en-US"/>
        </a:p>
      </dgm:t>
    </dgm:pt>
    <dgm:pt modelId="{5AAFBD13-7C4F-E44A-936D-74DCBB6F9AE4}" type="pres">
      <dgm:prSet presAssocID="{643E9B52-AB45-5647-9D9F-F09802E1184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9C05188-7F1D-9048-960B-8F0065B1AD9B}" type="pres">
      <dgm:prSet presAssocID="{E1C404F6-5BAC-6A4A-BC75-54FDE25E1ADB}" presName="node" presStyleLbl="node1" presStyleIdx="0" presStyleCnt="3" custScaleY="5258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C65D44-8C1D-A048-8099-FF94998A3ECA}" type="pres">
      <dgm:prSet presAssocID="{E1C404F6-5BAC-6A4A-BC75-54FDE25E1ADB}" presName="spNode" presStyleCnt="0"/>
      <dgm:spPr/>
    </dgm:pt>
    <dgm:pt modelId="{B37F3811-334C-4545-86AC-4105EFF8EC06}" type="pres">
      <dgm:prSet presAssocID="{0D8540D3-92A3-644C-86E4-672EBFFD90C6}" presName="sibTrans" presStyleLbl="sibTrans1D1" presStyleIdx="0" presStyleCnt="3"/>
      <dgm:spPr/>
      <dgm:t>
        <a:bodyPr/>
        <a:lstStyle/>
        <a:p>
          <a:endParaRPr lang="en-GB"/>
        </a:p>
      </dgm:t>
    </dgm:pt>
    <dgm:pt modelId="{EA331114-802D-0A49-B25C-E0BF69C0AB55}" type="pres">
      <dgm:prSet presAssocID="{E134EB5C-59BB-A14D-913A-216C1999A771}" presName="node" presStyleLbl="node1" presStyleIdx="1" presStyleCnt="3" custScaleX="114802" custScaleY="59307" custRadScaleRad="92416" custRadScaleInc="-315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38643B-4560-1847-B754-6083EE4E116F}" type="pres">
      <dgm:prSet presAssocID="{E134EB5C-59BB-A14D-913A-216C1999A771}" presName="spNode" presStyleCnt="0"/>
      <dgm:spPr/>
    </dgm:pt>
    <dgm:pt modelId="{17386A53-D6BE-5246-B6B9-236CFC721AFC}" type="pres">
      <dgm:prSet presAssocID="{1D659388-15EF-F249-B269-D0B27FF02079}" presName="sibTrans" presStyleLbl="sibTrans1D1" presStyleIdx="1" presStyleCnt="3"/>
      <dgm:spPr/>
      <dgm:t>
        <a:bodyPr/>
        <a:lstStyle/>
        <a:p>
          <a:endParaRPr lang="en-GB"/>
        </a:p>
      </dgm:t>
    </dgm:pt>
    <dgm:pt modelId="{C823DF59-C513-1F44-B3C2-89F0D635EF15}" type="pres">
      <dgm:prSet presAssocID="{FC0425B7-3CA3-1943-B336-621B73289BF4}" presName="node" presStyleLbl="node1" presStyleIdx="2" presStyleCnt="3" custScaleY="6191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8257C0D-55DD-A249-9E7C-066A5957BE5C}" type="pres">
      <dgm:prSet presAssocID="{FC0425B7-3CA3-1943-B336-621B73289BF4}" presName="spNode" presStyleCnt="0"/>
      <dgm:spPr/>
    </dgm:pt>
    <dgm:pt modelId="{EADEB50B-7BCA-1F46-A9F3-9487AD9D17EA}" type="pres">
      <dgm:prSet presAssocID="{13CE21E1-3DC4-BF47-9873-0F2A771F6B88}" presName="sibTrans" presStyleLbl="sibTrans1D1" presStyleIdx="2" presStyleCnt="3"/>
      <dgm:spPr/>
      <dgm:t>
        <a:bodyPr/>
        <a:lstStyle/>
        <a:p>
          <a:endParaRPr lang="en-GB"/>
        </a:p>
      </dgm:t>
    </dgm:pt>
  </dgm:ptLst>
  <dgm:cxnLst>
    <dgm:cxn modelId="{A4623702-75E3-0840-8C50-05EBD592D7C2}" type="presOf" srcId="{E1C404F6-5BAC-6A4A-BC75-54FDE25E1ADB}" destId="{79C05188-7F1D-9048-960B-8F0065B1AD9B}" srcOrd="0" destOrd="0" presId="urn:microsoft.com/office/officeart/2005/8/layout/cycle6"/>
    <dgm:cxn modelId="{407B1649-8438-BD4F-A5B1-CFB715D233CC}" type="presOf" srcId="{643E9B52-AB45-5647-9D9F-F09802E11847}" destId="{5AAFBD13-7C4F-E44A-936D-74DCBB6F9AE4}" srcOrd="0" destOrd="0" presId="urn:microsoft.com/office/officeart/2005/8/layout/cycle6"/>
    <dgm:cxn modelId="{8917DC52-03B7-5142-965D-41288603E9BD}" type="presOf" srcId="{0D8540D3-92A3-644C-86E4-672EBFFD90C6}" destId="{B37F3811-334C-4545-86AC-4105EFF8EC06}" srcOrd="0" destOrd="0" presId="urn:microsoft.com/office/officeart/2005/8/layout/cycle6"/>
    <dgm:cxn modelId="{592D3185-79B8-C84C-BD80-C7D032CEBCCA}" type="presOf" srcId="{1D659388-15EF-F249-B269-D0B27FF02079}" destId="{17386A53-D6BE-5246-B6B9-236CFC721AFC}" srcOrd="0" destOrd="0" presId="urn:microsoft.com/office/officeart/2005/8/layout/cycle6"/>
    <dgm:cxn modelId="{CB1D88D2-F865-094F-83ED-2C3B57F7ECE0}" type="presOf" srcId="{E134EB5C-59BB-A14D-913A-216C1999A771}" destId="{EA331114-802D-0A49-B25C-E0BF69C0AB55}" srcOrd="0" destOrd="0" presId="urn:microsoft.com/office/officeart/2005/8/layout/cycle6"/>
    <dgm:cxn modelId="{49F4F6FA-375D-F841-A550-6CE10E95AEF3}" srcId="{643E9B52-AB45-5647-9D9F-F09802E11847}" destId="{E134EB5C-59BB-A14D-913A-216C1999A771}" srcOrd="1" destOrd="0" parTransId="{C81FADA5-6928-F645-B92C-D4089CBA00CD}" sibTransId="{1D659388-15EF-F249-B269-D0B27FF02079}"/>
    <dgm:cxn modelId="{C1C80D3D-04D2-5C47-9601-8354B7A8FDC9}" type="presOf" srcId="{FC0425B7-3CA3-1943-B336-621B73289BF4}" destId="{C823DF59-C513-1F44-B3C2-89F0D635EF15}" srcOrd="0" destOrd="0" presId="urn:microsoft.com/office/officeart/2005/8/layout/cycle6"/>
    <dgm:cxn modelId="{939C72CD-E84A-D946-BAB3-2450854C4C7D}" srcId="{643E9B52-AB45-5647-9D9F-F09802E11847}" destId="{E1C404F6-5BAC-6A4A-BC75-54FDE25E1ADB}" srcOrd="0" destOrd="0" parTransId="{3B6C157E-D6CD-6149-A127-2F13145F09D8}" sibTransId="{0D8540D3-92A3-644C-86E4-672EBFFD90C6}"/>
    <dgm:cxn modelId="{83E00C24-DA3D-8947-B3C9-A4EDA14FD7D9}" srcId="{643E9B52-AB45-5647-9D9F-F09802E11847}" destId="{FC0425B7-3CA3-1943-B336-621B73289BF4}" srcOrd="2" destOrd="0" parTransId="{AA5E645E-AF4E-7F4E-B719-B4B7D97FD166}" sibTransId="{13CE21E1-3DC4-BF47-9873-0F2A771F6B88}"/>
    <dgm:cxn modelId="{613371C0-561C-B840-853F-14EE60E15EBF}" type="presOf" srcId="{13CE21E1-3DC4-BF47-9873-0F2A771F6B88}" destId="{EADEB50B-7BCA-1F46-A9F3-9487AD9D17EA}" srcOrd="0" destOrd="0" presId="urn:microsoft.com/office/officeart/2005/8/layout/cycle6"/>
    <dgm:cxn modelId="{3712335D-9B54-6E4C-8753-BE7779A6BD1E}" type="presParOf" srcId="{5AAFBD13-7C4F-E44A-936D-74DCBB6F9AE4}" destId="{79C05188-7F1D-9048-960B-8F0065B1AD9B}" srcOrd="0" destOrd="0" presId="urn:microsoft.com/office/officeart/2005/8/layout/cycle6"/>
    <dgm:cxn modelId="{BD2ECD0B-AEB6-E04B-BBA7-32F7D83C33D8}" type="presParOf" srcId="{5AAFBD13-7C4F-E44A-936D-74DCBB6F9AE4}" destId="{33C65D44-8C1D-A048-8099-FF94998A3ECA}" srcOrd="1" destOrd="0" presId="urn:microsoft.com/office/officeart/2005/8/layout/cycle6"/>
    <dgm:cxn modelId="{0358DD37-89CE-6846-BBC2-E585564A0D5E}" type="presParOf" srcId="{5AAFBD13-7C4F-E44A-936D-74DCBB6F9AE4}" destId="{B37F3811-334C-4545-86AC-4105EFF8EC06}" srcOrd="2" destOrd="0" presId="urn:microsoft.com/office/officeart/2005/8/layout/cycle6"/>
    <dgm:cxn modelId="{77E21608-5255-A740-9233-E541BB23D2F9}" type="presParOf" srcId="{5AAFBD13-7C4F-E44A-936D-74DCBB6F9AE4}" destId="{EA331114-802D-0A49-B25C-E0BF69C0AB55}" srcOrd="3" destOrd="0" presId="urn:microsoft.com/office/officeart/2005/8/layout/cycle6"/>
    <dgm:cxn modelId="{6A467D8C-1939-8A41-8FBA-3AE61B559956}" type="presParOf" srcId="{5AAFBD13-7C4F-E44A-936D-74DCBB6F9AE4}" destId="{3238643B-4560-1847-B754-6083EE4E116F}" srcOrd="4" destOrd="0" presId="urn:microsoft.com/office/officeart/2005/8/layout/cycle6"/>
    <dgm:cxn modelId="{19D1F851-5A69-8A43-B582-F90982FD0140}" type="presParOf" srcId="{5AAFBD13-7C4F-E44A-936D-74DCBB6F9AE4}" destId="{17386A53-D6BE-5246-B6B9-236CFC721AFC}" srcOrd="5" destOrd="0" presId="urn:microsoft.com/office/officeart/2005/8/layout/cycle6"/>
    <dgm:cxn modelId="{21003303-9B4E-E940-B05D-F2F895675FA8}" type="presParOf" srcId="{5AAFBD13-7C4F-E44A-936D-74DCBB6F9AE4}" destId="{C823DF59-C513-1F44-B3C2-89F0D635EF15}" srcOrd="6" destOrd="0" presId="urn:microsoft.com/office/officeart/2005/8/layout/cycle6"/>
    <dgm:cxn modelId="{05DF924D-9B5A-674D-9C7B-33BF8B568082}" type="presParOf" srcId="{5AAFBD13-7C4F-E44A-936D-74DCBB6F9AE4}" destId="{A8257C0D-55DD-A249-9E7C-066A5957BE5C}" srcOrd="7" destOrd="0" presId="urn:microsoft.com/office/officeart/2005/8/layout/cycle6"/>
    <dgm:cxn modelId="{887B11FF-18BD-B44B-902E-26BCA9ECCC56}" type="presParOf" srcId="{5AAFBD13-7C4F-E44A-936D-74DCBB6F9AE4}" destId="{EADEB50B-7BCA-1F46-A9F3-9487AD9D17EA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831C8-E142-724E-9CD9-F435E50F27A2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7CF4D-0E07-1544-84D2-9C97483E9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32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Got to keep you all awake on Friday afternoon.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4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Pre-Alert</a:t>
            </a:r>
          </a:p>
          <a:p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alcoholic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fatty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disease (NAFLD) </a:t>
            </a:r>
          </a:p>
          <a:p>
            <a:r>
              <a:rPr lang="en-US" dirty="0"/>
              <a:t>ETA 10 min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07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78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Specific </a:t>
            </a:r>
            <a:r>
              <a:rPr lang="en-US" dirty="0" err="1"/>
              <a:t>manoeuvres</a:t>
            </a:r>
            <a:r>
              <a:rPr lang="en-US" dirty="0"/>
              <a:t> will depend on pathology </a:t>
            </a:r>
            <a:r>
              <a:rPr lang="en-US" dirty="0" err="1"/>
              <a:t>eg</a:t>
            </a:r>
            <a:r>
              <a:rPr lang="en-US" dirty="0"/>
              <a:t> cervical clot retrieval to allow </a:t>
            </a:r>
            <a:r>
              <a:rPr lang="en-US" dirty="0" err="1"/>
              <a:t>os</a:t>
            </a:r>
            <a:r>
              <a:rPr lang="en-US" dirty="0"/>
              <a:t> to close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494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However…</a:t>
            </a:r>
          </a:p>
          <a:p>
            <a:r>
              <a:rPr lang="en-US" dirty="0"/>
              <a:t>Mention controlled resuscitation. Are you going to get the bleeding stopped?</a:t>
            </a:r>
          </a:p>
          <a:p>
            <a:endParaRPr lang="en-US" dirty="0"/>
          </a:p>
          <a:p>
            <a:r>
              <a:rPr lang="en-US" dirty="0"/>
              <a:t>If not, risk of under-resuscitation &amp; hypoperfusion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604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described 1990. These are not new</a:t>
            </a:r>
          </a:p>
          <a:p>
            <a:r>
              <a:rPr lang="en-US" dirty="0"/>
              <a:t>Hypoperfusion causes inflammation, endothelial damage, </a:t>
            </a:r>
            <a:r>
              <a:rPr lang="en-US" dirty="0" err="1"/>
              <a:t>plt</a:t>
            </a:r>
            <a:r>
              <a:rPr lang="en-US" dirty="0"/>
              <a:t> activation / dysfunction, endogenous heparinization &amp; </a:t>
            </a:r>
            <a:r>
              <a:rPr lang="en-US" dirty="0" err="1"/>
              <a:t>coag</a:t>
            </a:r>
            <a:r>
              <a:rPr lang="en-US" dirty="0"/>
              <a:t> factor consumption. Hyperfibrinolysis</a:t>
            </a:r>
          </a:p>
          <a:p>
            <a:r>
              <a:rPr lang="en-US" dirty="0"/>
              <a:t>(Triad of coagulation - damage to endothelium, clotting factors, </a:t>
            </a:r>
            <a:r>
              <a:rPr lang="en-US" dirty="0" err="1"/>
              <a:t>plts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628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used ISS &gt;25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29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 Trauma 1997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611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93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getting some guidance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929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 military trauma registry</a:t>
            </a:r>
          </a:p>
          <a:p>
            <a:r>
              <a:rPr lang="en-US" dirty="0"/>
              <a:t>Changed cause of death from majority bleeding to Sepsis / MOF / CNS. Deaths occurred later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86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Johanson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Backed up by German Trauma Registry  - showed mortality decreased if FFP &gt;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pRBCs</a:t>
            </a:r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2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Spahn</a:t>
            </a:r>
            <a:r>
              <a:rPr lang="en-US" dirty="0"/>
              <a:t> et al (UK represented by Tim Coates)</a:t>
            </a:r>
          </a:p>
          <a:p>
            <a:endParaRPr lang="en-US" dirty="0"/>
          </a:p>
          <a:p>
            <a:r>
              <a:rPr lang="en-US" dirty="0"/>
              <a:t>Drugs – TXA (CRASH 2 – reported in 2013 after being stopped early.) </a:t>
            </a:r>
          </a:p>
          <a:p>
            <a:r>
              <a:rPr lang="en-US" dirty="0"/>
              <a:t>Other drugs show less evidence: FVIII monitoring &amp; replacement, PCCs as per labs and/or viscoelastic evidence of delayed clotting. </a:t>
            </a:r>
            <a:r>
              <a:rPr lang="en-US" dirty="0" err="1"/>
              <a:t>Cryo</a:t>
            </a:r>
            <a:r>
              <a:rPr lang="en-US" dirty="0"/>
              <a:t> if Fibrinogen &lt;1.5</a:t>
            </a:r>
          </a:p>
          <a:p>
            <a:endParaRPr lang="en-US" dirty="0"/>
          </a:p>
          <a:p>
            <a:r>
              <a:rPr lang="en-US" dirty="0"/>
              <a:t>Apply principles across 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14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Includes Marc </a:t>
            </a:r>
            <a:r>
              <a:rPr lang="en-US" dirty="0" err="1"/>
              <a:t>Maegele</a:t>
            </a:r>
            <a:r>
              <a:rPr lang="en-US" dirty="0"/>
              <a:t> (German Trauma Registry contributed)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European guideline on management of major bleeding and coagulopathy following trauma: fifth edition. Changed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Spahn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 Critical Care (2019) 23:98 https://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doi.org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/10.1186/s13054-019-2347-3 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52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least 1:2 recommended for initial resuscitation. Remember lab results 1-2 hrs behind the story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guide by lab measurement of factors (FFP / PCCs), fibrinogen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Cryo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15-20u or Fibrinogen 3-4g as per viscoelasticity or lab fibrinogen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 calcium – use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CaCl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Plt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rFVIIa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first line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856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 guideline that has survived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20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 risk of VTE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20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TEMPO guidelines for Trauma. Regional guidelines may only have different terminology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773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Organised</a:t>
            </a:r>
            <a:r>
              <a:rPr lang="en-US" dirty="0"/>
              <a:t> into 9 principles - flowcharts</a:t>
            </a:r>
          </a:p>
          <a:p>
            <a:r>
              <a:rPr lang="en-US" dirty="0"/>
              <a:t>Multiple incidences of peri-trauma VTE</a:t>
            </a:r>
          </a:p>
          <a:p>
            <a:r>
              <a:rPr lang="en-US" dirty="0"/>
              <a:t>Principle 9: quality control &amp; audit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250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Civilian population – different pathologies, older / less medically fit / more pharmacological manipulation of clotting</a:t>
            </a:r>
          </a:p>
          <a:p>
            <a:r>
              <a:rPr lang="en-US" dirty="0"/>
              <a:t>Increased risk of TRALI (</a:t>
            </a:r>
            <a:r>
              <a:rPr lang="en-US" dirty="0" err="1"/>
              <a:t>tx</a:t>
            </a:r>
            <a:r>
              <a:rPr lang="en-US" dirty="0"/>
              <a:t> related acute lung injury), TACO (</a:t>
            </a:r>
            <a:r>
              <a:rPr lang="en-US" dirty="0" err="1"/>
              <a:t>tx</a:t>
            </a:r>
            <a:r>
              <a:rPr lang="en-US" dirty="0"/>
              <a:t> related circulatory overload), allergy </a:t>
            </a:r>
            <a:r>
              <a:rPr lang="en-US" dirty="0" err="1"/>
              <a:t>esp</a:t>
            </a:r>
            <a:r>
              <a:rPr lang="en-US" dirty="0"/>
              <a:t> with large volumes FFP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3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Universal guideline from JPAC (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Joint United Kingdom (UK) Blood Transfusion and Tissue Transplantation Services Professional Advisory Committee) Transfusion Handbook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82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massive blood loss?  Definitions as per JPAC (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Joint United Kingdom (UK) Blood Transfusion and Tissue Transplantation Services Professional Advisory Committee) Transfusion Handbook</a:t>
            </a:r>
          </a:p>
          <a:p>
            <a:endParaRPr lang="en-US" dirty="0"/>
          </a:p>
          <a:p>
            <a:r>
              <a:rPr lang="en-US" dirty="0"/>
              <a:t>Aim for 1:1</a:t>
            </a:r>
          </a:p>
          <a:p>
            <a:r>
              <a:rPr lang="en-US" dirty="0"/>
              <a:t>Right turn resuscitation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690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2:1 to try and moderate FFP exposure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Practicalities mean 2 packs subsequent – FFP takes 30 min to thaw (unless dried available).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may have to come from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 order when &lt;100 (national guidelines say 75)</a:t>
            </a:r>
          </a:p>
          <a:p>
            <a:r>
              <a:rPr lang="en-US" dirty="0"/>
              <a:t>TXA accepted in surgical &amp; Gynae </a:t>
            </a:r>
            <a:r>
              <a:rPr lang="en-US" dirty="0" err="1"/>
              <a:t>haemorrhage</a:t>
            </a:r>
            <a:r>
              <a:rPr lang="en-US" dirty="0"/>
              <a:t>. </a:t>
            </a:r>
          </a:p>
          <a:p>
            <a:r>
              <a:rPr lang="en-US" dirty="0"/>
              <a:t>TXA in GI bleed? HALT-IT trial ongoing &amp; not reported yet</a:t>
            </a:r>
          </a:p>
          <a:p>
            <a:r>
              <a:rPr lang="en-US" dirty="0"/>
              <a:t>rFV11a – no evidence of increased survival, but increases thrombotic complications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945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alcoholic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fatty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disease (NAFLD) </a:t>
            </a:r>
          </a:p>
          <a:p>
            <a:r>
              <a:rPr lang="en-US" dirty="0"/>
              <a:t>ETA 10 min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39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Cryo</a:t>
            </a:r>
            <a:r>
              <a:rPr lang="en-US" dirty="0"/>
              <a:t> as early fibrinogen low</a:t>
            </a:r>
          </a:p>
          <a:p>
            <a:r>
              <a:rPr lang="en-US" dirty="0" err="1"/>
              <a:t>Stabilised</a:t>
            </a:r>
            <a:r>
              <a:rPr lang="en-US" dirty="0"/>
              <a:t> after 2u blood.</a:t>
            </a:r>
          </a:p>
          <a:p>
            <a:r>
              <a:rPr lang="en-US" dirty="0"/>
              <a:t>Discharged after 3weeks in hospital</a:t>
            </a:r>
          </a:p>
          <a:p>
            <a:r>
              <a:rPr lang="en-US" dirty="0"/>
              <a:t>pH 7.4 (bicarb 19), pCO</a:t>
            </a:r>
            <a:r>
              <a:rPr lang="en-US" baseline="-25000" dirty="0"/>
              <a:t>2</a:t>
            </a:r>
            <a:r>
              <a:rPr lang="en-US" dirty="0"/>
              <a:t> 4.23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PT 14, Fibrinogen 1.2, WBC 13.7,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49,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233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JPAC – GI bleed consumes 14% of RBCs in UK. PCCs are off-label even though ?liver failure unless warfarin (plus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Over-transfusion increases risk of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rebleed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appropriate to stop when stabilised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832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8. 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Patients must wear an ID band (or equivalent) with name, date of birth and unique ID number. </a:t>
            </a:r>
          </a:p>
          <a:p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Nationally agreed to have 2 samples. Not required at the time if previous blood group done.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274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87CF4D-0E07-1544-84D2-9C97483E9E5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654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80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90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75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78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8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69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70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7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8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5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1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E21F1-49DB-0C4C-8F55-D6EAB7888391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2F70B-473A-BD42-A0EC-22DD00D8F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32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86/s13054-019-2347-3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ice.org.uk/guidance/ng24/chapter/Recommendations" TargetMode="External"/><Relationship Id="rId5" Type="http://schemas.openxmlformats.org/officeDocument/2006/relationships/hyperlink" Target="https://www.transfusionguidelines.org/uk-transfusion-committees/regional-transfusion-committees/east-of-england/policies" TargetMode="External"/><Relationship Id="rId4" Type="http://schemas.openxmlformats.org/officeDocument/2006/relationships/hyperlink" Target="https://www.transfusionguidelines.org/transfusion-handboo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E292CD-37FE-0042-B2D3-7731D9292C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39000"/>
                    </a:srgbClr>
                  </a:outerShdw>
                </a:effectLst>
              </a:rPr>
              <a:t>Massive Blood Loss</a:t>
            </a:r>
            <a:b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39000"/>
                    </a:srgbClr>
                  </a:outerShdw>
                </a:effectLst>
              </a:rPr>
            </a:br>
            <a:r>
              <a:rPr lang="en-US" sz="33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39000"/>
                    </a:srgbClr>
                  </a:outerShdw>
                </a:effectLst>
              </a:rPr>
              <a:t>(and some </a:t>
            </a:r>
            <a:r>
              <a:rPr lang="en-US" sz="3300" dirty="0" err="1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39000"/>
                    </a:srgbClr>
                  </a:outerShdw>
                </a:effectLst>
              </a:rPr>
              <a:t>transfusiony</a:t>
            </a:r>
            <a:r>
              <a:rPr lang="en-US" sz="33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39000"/>
                    </a:srgbClr>
                  </a:outerShdw>
                </a:effectLst>
              </a:rPr>
              <a:t> bits)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138D22F-FD75-F844-93FD-00F2E48EE7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pPr algn="r"/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C Thompson</a:t>
            </a:r>
          </a:p>
          <a:p>
            <a:pPr algn="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Consultant in Emergency Medicine</a:t>
            </a:r>
          </a:p>
          <a:p>
            <a:pPr algn="r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Peterborough City Hospital</a:t>
            </a:r>
          </a:p>
        </p:txBody>
      </p:sp>
    </p:spTree>
    <p:extLst>
      <p:ext uri="{BB962C8B-B14F-4D97-AF65-F5344CB8AC3E}">
        <p14:creationId xmlns:p14="http://schemas.microsoft.com/office/powerpoint/2010/main" val="419359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9A9D93-1004-4B4F-B336-B4FE46CB4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54000" tIns="45720" rIns="10800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Case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34C8D4-CAD1-A146-86D7-244AEB674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833" y="1349115"/>
            <a:ext cx="8889167" cy="529152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72 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yr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old female 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pt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Known 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oesophageal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varices due to NAFLD</a:t>
            </a: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PR bleed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Obs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RR 20, 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Sats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91%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P 112, BP 93/47   T36.6°C, BM 10.4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2A87FE8-5979-7046-8850-EC606E70A602}"/>
              </a:ext>
            </a:extLst>
          </p:cNvPr>
          <p:cNvSpPr txBox="1"/>
          <p:nvPr/>
        </p:nvSpPr>
        <p:spPr>
          <a:xfrm>
            <a:off x="5493896" y="3565502"/>
            <a:ext cx="3328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ETA 10 minutes</a:t>
            </a:r>
          </a:p>
        </p:txBody>
      </p:sp>
    </p:spTree>
    <p:extLst>
      <p:ext uri="{BB962C8B-B14F-4D97-AF65-F5344CB8AC3E}">
        <p14:creationId xmlns:p14="http://schemas.microsoft.com/office/powerpoint/2010/main" val="255837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0E3FD9-08CA-C443-8E1B-EB87C0AB6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629" y="12848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</a:rPr>
              <a:t>On Arrival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7F462A-F1A6-B44A-B93B-EDA5A368C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81" y="1454046"/>
            <a:ext cx="8844197" cy="490178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Pale    		Active bleeding PR</a:t>
            </a:r>
          </a:p>
          <a:p>
            <a:pPr lvl="6"/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Talking  		RR 20, 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Sats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91% RA (97% on 4l)</a:t>
            </a:r>
          </a:p>
          <a:p>
            <a:pPr lvl="6"/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BP 77/36    P 120     	</a:t>
            </a: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Cardiorespiratory system intact</a:t>
            </a:r>
          </a:p>
          <a:p>
            <a:pPr lvl="5"/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GCS E3 V5 M6</a:t>
            </a:r>
          </a:p>
          <a:p>
            <a:pPr lvl="4"/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Abdomen distended, non-tender, soft.  T36°C</a:t>
            </a:r>
          </a:p>
          <a:p>
            <a:endParaRPr lang="en-US" sz="27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725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05AD85-C598-674B-BAD8-319984E15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6073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A810F9A-199D-9941-947F-ED311A290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25266"/>
            <a:ext cx="7886700" cy="3577555"/>
          </a:xfrm>
        </p:spPr>
        <p:txBody>
          <a:bodyPr>
            <a:normAutofit/>
          </a:bodyPr>
          <a:lstStyle/>
          <a:p>
            <a:pPr marL="557213" indent="-557213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Stop the Bleeding</a:t>
            </a:r>
          </a:p>
          <a:p>
            <a:pPr marL="557213" indent="-557213">
              <a:buFont typeface="+mj-lt"/>
              <a:buAutoNum type="arabicPeriod"/>
            </a:pPr>
            <a:endParaRPr lang="en-US" sz="3300" dirty="0">
              <a:solidFill>
                <a:schemeClr val="bg1">
                  <a:lumMod val="85000"/>
                </a:schemeClr>
              </a:solidFill>
            </a:endParaRPr>
          </a:p>
          <a:p>
            <a:pPr marL="557213" indent="-557213" algn="r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Replace losses</a:t>
            </a:r>
          </a:p>
          <a:p>
            <a:pPr marL="557213" indent="-557213">
              <a:buFont typeface="+mj-lt"/>
              <a:buAutoNum type="arabicPeriod"/>
            </a:pPr>
            <a:endParaRPr lang="en-US" sz="3300" dirty="0">
              <a:solidFill>
                <a:schemeClr val="bg1">
                  <a:lumMod val="85000"/>
                </a:schemeClr>
              </a:solidFill>
            </a:endParaRPr>
          </a:p>
          <a:p>
            <a:pPr marL="557213" indent="-557213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Prevent worsening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xmlns="" id="{C682A894-4181-7640-89C8-6A11DCE40067}"/>
              </a:ext>
            </a:extLst>
          </p:cNvPr>
          <p:cNvCxnSpPr/>
          <p:nvPr/>
        </p:nvCxnSpPr>
        <p:spPr>
          <a:xfrm>
            <a:off x="4901784" y="2251335"/>
            <a:ext cx="1933732" cy="786984"/>
          </a:xfrm>
          <a:prstGeom prst="curvedConnector3">
            <a:avLst>
              <a:gd name="adj1" fmla="val 112790"/>
            </a:avLst>
          </a:prstGeom>
          <a:ln w="76200" cap="rnd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xmlns="" id="{66F27013-4CA6-854E-855E-9E36D9179D7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901784" y="3937728"/>
            <a:ext cx="2169826" cy="994035"/>
          </a:xfrm>
          <a:prstGeom prst="curvedConnector3">
            <a:avLst>
              <a:gd name="adj1" fmla="val -8031"/>
            </a:avLst>
          </a:prstGeom>
          <a:ln w="76200" cap="rnd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xmlns="" id="{7E8D8B35-4C91-1948-AC26-101469FF125E}"/>
              </a:ext>
            </a:extLst>
          </p:cNvPr>
          <p:cNvCxnSpPr/>
          <p:nvPr/>
        </p:nvCxnSpPr>
        <p:spPr>
          <a:xfrm rot="16200000" flipV="1">
            <a:off x="1630182" y="3274414"/>
            <a:ext cx="1472783" cy="281066"/>
          </a:xfrm>
          <a:prstGeom prst="curvedConnector3">
            <a:avLst>
              <a:gd name="adj1" fmla="val -382"/>
            </a:avLst>
          </a:prstGeom>
          <a:ln w="76200" cap="rnd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45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760E4E-59FB-FD4C-9D7E-6618CB64D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Stopping Bleeding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B1C4E0-C340-A94C-AB0F-34F7E1F5C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6753" y="1965109"/>
            <a:ext cx="421504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Specific</a:t>
            </a:r>
          </a:p>
          <a:p>
            <a:pPr marL="0" indent="0">
              <a:buNone/>
            </a:pP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Terlipressin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pPr lvl="4"/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Variceal banding (OGD)</a:t>
            </a:r>
          </a:p>
          <a:p>
            <a:pPr lvl="4"/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Sengstaken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tube</a:t>
            </a:r>
          </a:p>
          <a:p>
            <a:pPr lvl="4"/>
            <a:endParaRPr lang="en-US" sz="2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CD52C38-00E4-E74E-9116-69BE226D0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0553" y="1965109"/>
            <a:ext cx="3886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General</a:t>
            </a:r>
          </a:p>
          <a:p>
            <a:pPr marL="0" indent="0">
              <a:buNone/>
            </a:pP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TXA?</a:t>
            </a:r>
          </a:p>
          <a:p>
            <a:pPr lvl="2"/>
            <a:endParaRPr lang="en-US" sz="28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Surgery </a:t>
            </a:r>
          </a:p>
          <a:p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1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54BDAA-6558-3945-8A35-07CED5488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Resuscitate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66556D-BF2F-5B47-A67B-111FF083B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Principle of Like for like</a:t>
            </a:r>
          </a:p>
          <a:p>
            <a:endParaRPr lang="en-US" sz="4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Blood</a:t>
            </a:r>
          </a:p>
          <a:p>
            <a:endParaRPr lang="en-US" sz="4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What are you aiming for?</a:t>
            </a:r>
          </a:p>
        </p:txBody>
      </p:sp>
    </p:spTree>
    <p:extLst>
      <p:ext uri="{BB962C8B-B14F-4D97-AF65-F5344CB8AC3E}">
        <p14:creationId xmlns:p14="http://schemas.microsoft.com/office/powerpoint/2010/main" val="102317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DC54FC-4AB2-2E47-830C-2BDC6D622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798" y="260194"/>
            <a:ext cx="78867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Prevent Worsening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6C23E2-DA4B-8242-A9D5-59C5C5466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93" y="1825625"/>
            <a:ext cx="8724274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Why does the situation spiral downhill?</a:t>
            </a:r>
          </a:p>
        </p:txBody>
      </p:sp>
    </p:spTree>
    <p:extLst>
      <p:ext uri="{BB962C8B-B14F-4D97-AF65-F5344CB8AC3E}">
        <p14:creationId xmlns:p14="http://schemas.microsoft.com/office/powerpoint/2010/main" val="3934982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DC54FC-4AB2-2E47-830C-2BDC6D622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39" y="203751"/>
            <a:ext cx="78867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Prevent Worsening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748D2E12-84EE-8149-96D8-3CC9584A62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0239804"/>
              </p:ext>
            </p:extLst>
          </p:nvPr>
        </p:nvGraphicFramePr>
        <p:xfrm>
          <a:off x="104931" y="1397000"/>
          <a:ext cx="8934138" cy="5183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675E185-B6E3-6D41-800B-301CCC4817DE}"/>
              </a:ext>
            </a:extLst>
          </p:cNvPr>
          <p:cNvSpPr txBox="1"/>
          <p:nvPr/>
        </p:nvSpPr>
        <p:spPr>
          <a:xfrm>
            <a:off x="6850505" y="749509"/>
            <a:ext cx="2188564" cy="15696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>
                    <a:lumMod val="85000"/>
                  </a:schemeClr>
                </a:solidFill>
              </a:rPr>
              <a:t>Haemodilution</a:t>
            </a: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Consumption</a:t>
            </a:r>
          </a:p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Drugs / PMHx</a:t>
            </a:r>
          </a:p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[Calcium]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251C8E0-FBA9-FF40-9D86-6EE54124C057}"/>
              </a:ext>
            </a:extLst>
          </p:cNvPr>
          <p:cNvSpPr txBox="1"/>
          <p:nvPr/>
        </p:nvSpPr>
        <p:spPr>
          <a:xfrm>
            <a:off x="7120327" y="5802764"/>
            <a:ext cx="2188564" cy="83099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Examination</a:t>
            </a:r>
          </a:p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Procedures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6C11ABA-16B2-5B4B-9A01-771FACF7D812}"/>
              </a:ext>
            </a:extLst>
          </p:cNvPr>
          <p:cNvSpPr txBox="1"/>
          <p:nvPr/>
        </p:nvSpPr>
        <p:spPr>
          <a:xfrm>
            <a:off x="7869836" y="3803594"/>
            <a:ext cx="1079292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Fluids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AE53C2B-50A0-7F4F-9127-0BC0FE396807}"/>
              </a:ext>
            </a:extLst>
          </p:cNvPr>
          <p:cNvSpPr txBox="1"/>
          <p:nvPr/>
        </p:nvSpPr>
        <p:spPr>
          <a:xfrm>
            <a:off x="3691094" y="3386097"/>
            <a:ext cx="1761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BLEEDING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240BAD8-1859-024C-BB00-E3A09D4182FA}"/>
              </a:ext>
            </a:extLst>
          </p:cNvPr>
          <p:cNvSpPr txBox="1"/>
          <p:nvPr/>
        </p:nvSpPr>
        <p:spPr>
          <a:xfrm>
            <a:off x="89472" y="3114674"/>
            <a:ext cx="2113614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Hypoperfusion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C60E9B05-4E83-6C49-8420-33171C8F7F5B}"/>
              </a:ext>
            </a:extLst>
          </p:cNvPr>
          <p:cNvCxnSpPr/>
          <p:nvPr/>
        </p:nvCxnSpPr>
        <p:spPr>
          <a:xfrm flipH="1">
            <a:off x="5861154" y="1534339"/>
            <a:ext cx="824459" cy="279471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F2329A40-517B-1A40-9F75-BE6A090A2CD8}"/>
              </a:ext>
            </a:extLst>
          </p:cNvPr>
          <p:cNvCxnSpPr>
            <a:cxnSpLocks/>
          </p:cNvCxnSpPr>
          <p:nvPr/>
        </p:nvCxnSpPr>
        <p:spPr>
          <a:xfrm flipH="1">
            <a:off x="7435121" y="4135685"/>
            <a:ext cx="344775" cy="346173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7D5D8F4C-930A-5948-A6D2-20AAEE6C1E7D}"/>
              </a:ext>
            </a:extLst>
          </p:cNvPr>
          <p:cNvCxnSpPr>
            <a:cxnSpLocks/>
          </p:cNvCxnSpPr>
          <p:nvPr/>
        </p:nvCxnSpPr>
        <p:spPr>
          <a:xfrm flipH="1" flipV="1">
            <a:off x="7569799" y="5419014"/>
            <a:ext cx="479919" cy="379309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E365A94D-7989-DC44-A47C-D468C2DD9C15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1146279" y="3576339"/>
            <a:ext cx="202367" cy="301318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4B797914-BF4A-AF4A-B7B0-935143B71AF7}"/>
              </a:ext>
            </a:extLst>
          </p:cNvPr>
          <p:cNvCxnSpPr>
            <a:cxnSpLocks/>
          </p:cNvCxnSpPr>
          <p:nvPr/>
        </p:nvCxnSpPr>
        <p:spPr>
          <a:xfrm flipV="1">
            <a:off x="3065490" y="3834367"/>
            <a:ext cx="655819" cy="630953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AC177B1E-5613-E647-AC63-03BA7074DF2B}"/>
              </a:ext>
            </a:extLst>
          </p:cNvPr>
          <p:cNvCxnSpPr>
            <a:cxnSpLocks/>
          </p:cNvCxnSpPr>
          <p:nvPr/>
        </p:nvCxnSpPr>
        <p:spPr>
          <a:xfrm>
            <a:off x="4437089" y="2451736"/>
            <a:ext cx="0" cy="934361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xmlns="" id="{7E09A9B2-113B-5947-BDAE-610CABAD74A2}"/>
              </a:ext>
            </a:extLst>
          </p:cNvPr>
          <p:cNvCxnSpPr>
            <a:cxnSpLocks/>
          </p:cNvCxnSpPr>
          <p:nvPr/>
        </p:nvCxnSpPr>
        <p:spPr>
          <a:xfrm flipH="1" flipV="1">
            <a:off x="5066678" y="3803594"/>
            <a:ext cx="476168" cy="661726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xmlns="" id="{BA32EBAF-B224-8443-8347-18D3B4575D81}"/>
              </a:ext>
            </a:extLst>
          </p:cNvPr>
          <p:cNvCxnSpPr>
            <a:cxnSpLocks/>
          </p:cNvCxnSpPr>
          <p:nvPr/>
        </p:nvCxnSpPr>
        <p:spPr>
          <a:xfrm>
            <a:off x="1376597" y="3933259"/>
            <a:ext cx="202367" cy="301318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6623E61E-F988-0145-89C1-8C29C4E9CD2A}"/>
              </a:ext>
            </a:extLst>
          </p:cNvPr>
          <p:cNvCxnSpPr>
            <a:cxnSpLocks/>
          </p:cNvCxnSpPr>
          <p:nvPr/>
        </p:nvCxnSpPr>
        <p:spPr>
          <a:xfrm>
            <a:off x="1618937" y="4237266"/>
            <a:ext cx="202367" cy="301318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xmlns="" id="{86BD5871-1D48-9B4B-A77B-4C16DF5FB353}"/>
              </a:ext>
            </a:extLst>
          </p:cNvPr>
          <p:cNvCxnSpPr/>
          <p:nvPr/>
        </p:nvCxnSpPr>
        <p:spPr>
          <a:xfrm flipV="1">
            <a:off x="1146279" y="2603715"/>
            <a:ext cx="675025" cy="356461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xmlns="" id="{A14A770B-6907-3641-8FC1-8F34F3EC5BD3}"/>
              </a:ext>
            </a:extLst>
          </p:cNvPr>
          <p:cNvCxnSpPr/>
          <p:nvPr/>
        </p:nvCxnSpPr>
        <p:spPr>
          <a:xfrm flipV="1">
            <a:off x="1844805" y="2244246"/>
            <a:ext cx="675025" cy="356461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xmlns="" id="{C7F3C983-9A73-F04E-B6BF-34B8BFD39E3B}"/>
              </a:ext>
            </a:extLst>
          </p:cNvPr>
          <p:cNvCxnSpPr/>
          <p:nvPr/>
        </p:nvCxnSpPr>
        <p:spPr>
          <a:xfrm flipV="1">
            <a:off x="2519830" y="1874132"/>
            <a:ext cx="675025" cy="356461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66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AEAF82-DAFC-6F4D-A4F2-93A460A50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98979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EF3F02-3CF8-2F43-A0A5-6FEE896B8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4105"/>
            <a:ext cx="7886700" cy="49477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German Trauma Registry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	17200 Patients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	8000 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coag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data complete</a:t>
            </a:r>
          </a:p>
          <a:p>
            <a:pPr marL="0" indent="0">
              <a:buNone/>
            </a:pP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Bleeding was the major cause of death</a:t>
            </a:r>
          </a:p>
          <a:p>
            <a:pPr marL="0" indent="0">
              <a:buNone/>
            </a:pP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34% Coagulopathic on arrival</a:t>
            </a:r>
          </a:p>
          <a:p>
            <a:pPr marL="0" indent="0">
              <a:buNone/>
            </a:pP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6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4A8CDD-AE33-6747-A283-8DE1A9E8B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Probability of Coagulopathy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8F8B537B-5FAF-3644-968A-C2CF673B21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397925"/>
              </p:ext>
            </p:extLst>
          </p:nvPr>
        </p:nvGraphicFramePr>
        <p:xfrm>
          <a:off x="628650" y="1825625"/>
          <a:ext cx="7886700" cy="39755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xmlns="" val="1639570638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xmlns="" val="31393021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xmlns="" val="3346858402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xmlns="" val="3174483986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xmlns="" val="100686151"/>
                    </a:ext>
                  </a:extLst>
                </a:gridCol>
              </a:tblGrid>
              <a:tr h="56793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ISS &gt;25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SBP &lt;70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pH &lt;7.1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T &lt;34°C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Probability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54518762"/>
                  </a:ext>
                </a:extLst>
              </a:tr>
              <a:tr h="567938">
                <a:tc gridSpan="4">
                  <a:txBody>
                    <a:bodyPr/>
                    <a:lstStyle/>
                    <a:p>
                      <a:pPr algn="l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No Risk Factors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&lt;1%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09271741"/>
                  </a:ext>
                </a:extLst>
              </a:tr>
              <a:tr h="56793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75208293"/>
                  </a:ext>
                </a:extLst>
              </a:tr>
              <a:tr h="56793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34573265"/>
                  </a:ext>
                </a:extLst>
              </a:tr>
              <a:tr h="56793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19994004"/>
                  </a:ext>
                </a:extLst>
              </a:tr>
              <a:tr h="56793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69189907"/>
                  </a:ext>
                </a:extLst>
              </a:tr>
              <a:tr h="56793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95%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05118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7865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2D6506-52E8-BE44-A24C-9E233A6FA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34518"/>
            <a:ext cx="7886700" cy="54424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Independent predictor of mortality</a:t>
            </a:r>
          </a:p>
          <a:p>
            <a:pPr marL="0" indent="0">
              <a:buNone/>
            </a:pP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48453063-D359-244A-B49E-8390BE05BF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963792"/>
              </p:ext>
            </p:extLst>
          </p:nvPr>
        </p:nvGraphicFramePr>
        <p:xfrm>
          <a:off x="374754" y="1397000"/>
          <a:ext cx="8019738" cy="3939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62531">
                  <a:extLst>
                    <a:ext uri="{9D8B030D-6E8A-4147-A177-3AD203B41FA5}">
                      <a16:colId xmlns:a16="http://schemas.microsoft.com/office/drawing/2014/main" xmlns="" val="2536160315"/>
                    </a:ext>
                  </a:extLst>
                </a:gridCol>
                <a:gridCol w="2023672">
                  <a:extLst>
                    <a:ext uri="{9D8B030D-6E8A-4147-A177-3AD203B41FA5}">
                      <a16:colId xmlns:a16="http://schemas.microsoft.com/office/drawing/2014/main" xmlns="" val="1826739227"/>
                    </a:ext>
                  </a:extLst>
                </a:gridCol>
                <a:gridCol w="2233535">
                  <a:extLst>
                    <a:ext uri="{9D8B030D-6E8A-4147-A177-3AD203B41FA5}">
                      <a16:colId xmlns:a16="http://schemas.microsoft.com/office/drawing/2014/main" xmlns="" val="3325615742"/>
                    </a:ext>
                  </a:extLst>
                </a:gridCol>
              </a:tblGrid>
              <a:tr h="984875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Coagulopathy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39848738"/>
                  </a:ext>
                </a:extLst>
              </a:tr>
              <a:tr h="9848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Multi-Organ Failure</a:t>
                      </a:r>
                    </a:p>
                    <a:p>
                      <a:pPr algn="ctr"/>
                      <a:endParaRPr lang="en-US" sz="28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4164815"/>
                  </a:ext>
                </a:extLst>
              </a:tr>
              <a:tr h="9848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In hospital mortality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2014021"/>
                  </a:ext>
                </a:extLst>
              </a:tr>
              <a:tr h="9848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Mortality within 24 </a:t>
                      </a:r>
                      <a:r>
                        <a:rPr lang="en-US" sz="2800" dirty="0" err="1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hrs</a:t>
                      </a:r>
                      <a:endParaRPr lang="en-US" sz="28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98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687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C9285C-1BA3-8642-BC74-04A3E0B67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Therefore…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FC8B8F0-DD88-BF43-A1FA-58E530F73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744" y="1627528"/>
            <a:ext cx="8364512" cy="496814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Use blood &amp; avoid hypoperfusion</a:t>
            </a:r>
          </a:p>
          <a:p>
            <a:pPr lvl="5"/>
            <a:endParaRPr lang="en-US" sz="2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Replace coagulation factors</a:t>
            </a:r>
          </a:p>
          <a:p>
            <a:pPr lvl="5"/>
            <a:endParaRPr lang="en-US" sz="2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Remember platelets</a:t>
            </a:r>
          </a:p>
          <a:p>
            <a:pPr lvl="4"/>
            <a:endParaRPr lang="en-US" sz="2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Remember other factors – Ca</a:t>
            </a:r>
            <a:r>
              <a:rPr lang="en-US" sz="3600" baseline="30000" dirty="0">
                <a:solidFill>
                  <a:schemeClr val="bg1">
                    <a:lumMod val="85000"/>
                  </a:schemeClr>
                </a:solidFill>
              </a:rPr>
              <a:t>2+</a:t>
            </a: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, Fibrinogen</a:t>
            </a:r>
          </a:p>
          <a:p>
            <a:pPr lvl="3"/>
            <a:endParaRPr lang="en-US" sz="2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Keep warm</a:t>
            </a:r>
          </a:p>
        </p:txBody>
      </p:sp>
    </p:spTree>
    <p:extLst>
      <p:ext uri="{BB962C8B-B14F-4D97-AF65-F5344CB8AC3E}">
        <p14:creationId xmlns:p14="http://schemas.microsoft.com/office/powerpoint/2010/main" val="220291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B262FE-4A82-F14A-812E-4789DB36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What to use?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A30879-3F99-FF48-AAC4-2DD0394D3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Mortality from: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23100BFB-CE67-8C4E-85F9-15F5CE762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718021"/>
              </p:ext>
            </p:extLst>
          </p:nvPr>
        </p:nvGraphicFramePr>
        <p:xfrm>
          <a:off x="628651" y="2523014"/>
          <a:ext cx="7540989" cy="2072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3663">
                  <a:extLst>
                    <a:ext uri="{9D8B030D-6E8A-4147-A177-3AD203B41FA5}">
                      <a16:colId xmlns:a16="http://schemas.microsoft.com/office/drawing/2014/main" xmlns="" val="2853828990"/>
                    </a:ext>
                  </a:extLst>
                </a:gridCol>
                <a:gridCol w="2513663">
                  <a:extLst>
                    <a:ext uri="{9D8B030D-6E8A-4147-A177-3AD203B41FA5}">
                      <a16:colId xmlns:a16="http://schemas.microsoft.com/office/drawing/2014/main" xmlns="" val="1028162281"/>
                    </a:ext>
                  </a:extLst>
                </a:gridCol>
                <a:gridCol w="2513663">
                  <a:extLst>
                    <a:ext uri="{9D8B030D-6E8A-4147-A177-3AD203B41FA5}">
                      <a16:colId xmlns:a16="http://schemas.microsoft.com/office/drawing/2014/main" xmlns="" val="23190548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pRBCs</a:t>
                      </a:r>
                      <a:endParaRPr lang="en-US" sz="2800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FFP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Mortality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630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5029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1344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1967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032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4B4469-0729-7F4F-94B9-4D088D09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Non-Traumatic Bleeding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05664C-37DE-C44D-8486-A57F1390B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55581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 err="1">
                <a:solidFill>
                  <a:schemeClr val="bg1">
                    <a:lumMod val="85000"/>
                  </a:schemeClr>
                </a:solidFill>
              </a:rPr>
              <a:t>rAAA</a:t>
            </a: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   </a:t>
            </a: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”Package” of blood</a:t>
            </a:r>
          </a:p>
          <a:p>
            <a:pPr lvl="4"/>
            <a:endParaRPr lang="en-US" sz="2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1:1 package vs normal practice</a:t>
            </a:r>
          </a:p>
          <a:p>
            <a:pPr lvl="4"/>
            <a:endParaRPr lang="en-US" sz="2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Decrease in mortality</a:t>
            </a:r>
          </a:p>
          <a:p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530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29CF76-3224-2842-9BA8-7F509E530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6765"/>
            <a:ext cx="78867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European Guidelines 2007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BB440C-612A-7C49-94DD-EDE2CF5FE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2328"/>
            <a:ext cx="7886700" cy="4800027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Decrease the time from injury to surgery</a:t>
            </a:r>
          </a:p>
          <a:p>
            <a:pPr lvl="6"/>
            <a:endParaRPr lang="en-US" sz="2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If source of bleeding unknown, imaging should be used</a:t>
            </a:r>
          </a:p>
          <a:p>
            <a:pPr lvl="5"/>
            <a:endParaRPr lang="en-US" sz="2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Damage Control Surgery</a:t>
            </a:r>
          </a:p>
          <a:p>
            <a:pPr lvl="7"/>
            <a:endParaRPr lang="en-US" sz="2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Use of blood products, coagulation factors &amp; drugs</a:t>
            </a:r>
          </a:p>
        </p:txBody>
      </p:sp>
    </p:spTree>
    <p:extLst>
      <p:ext uri="{BB962C8B-B14F-4D97-AF65-F5344CB8AC3E}">
        <p14:creationId xmlns:p14="http://schemas.microsoft.com/office/powerpoint/2010/main" val="3177608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11EDB6-965B-AD45-AE44-A0AA4939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901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Update 2019: 5</a:t>
            </a:r>
            <a:r>
              <a:rPr lang="en-US" sz="5400" b="1" baseline="30000" dirty="0">
                <a:solidFill>
                  <a:schemeClr val="bg1"/>
                </a:solidFill>
              </a:rPr>
              <a:t>th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Ed</a:t>
            </a:r>
            <a:r>
              <a:rPr lang="en-US" sz="5400" b="1" baseline="30000" dirty="0" err="1">
                <a:solidFill>
                  <a:schemeClr val="bg1"/>
                </a:solidFill>
              </a:rPr>
              <a:t>n</a:t>
            </a:r>
            <a:endParaRPr lang="en-US" sz="5400" b="1" baseline="30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41B7E7-EEB4-F747-86EA-12870248A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813" y="1304145"/>
            <a:ext cx="8664315" cy="533649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Rapid transport to specialist MTC</a:t>
            </a:r>
          </a:p>
          <a:p>
            <a:pPr lvl="4"/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dirty="0"/>
              <a:t>Early monitoring &amp; support of coagulation with  goal-directed treatment strategy.</a:t>
            </a:r>
          </a:p>
          <a:p>
            <a:pPr lvl="5"/>
            <a:endParaRPr lang="en-GB" dirty="0"/>
          </a:p>
          <a:p>
            <a:r>
              <a:rPr lang="en-GB" dirty="0"/>
              <a:t>Damage Control Surgery.</a:t>
            </a:r>
          </a:p>
          <a:p>
            <a:pPr lvl="5"/>
            <a:endParaRPr lang="en-GB" dirty="0"/>
          </a:p>
          <a:p>
            <a:r>
              <a:rPr lang="en-GB" dirty="0"/>
              <a:t>Coagulation support / </a:t>
            </a:r>
            <a:r>
              <a:rPr lang="en-GB" dirty="0" err="1"/>
              <a:t>thromboprophylactic</a:t>
            </a:r>
            <a:r>
              <a:rPr lang="en-GB" dirty="0"/>
              <a:t> strategies should consider trauma patients who have been pre-treated with anticoagulants or platelet inhibitors.</a:t>
            </a:r>
          </a:p>
          <a:p>
            <a:pPr lvl="3"/>
            <a:endParaRPr lang="en-GB" dirty="0"/>
          </a:p>
          <a:p>
            <a:r>
              <a:rPr lang="en-GB" dirty="0"/>
              <a:t>Local adherence to a multidisciplinary, evidence-based treatment protocol with audit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04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11EDB6-965B-AD45-AE44-A0AA4939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901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Update 2019: 5</a:t>
            </a:r>
            <a:r>
              <a:rPr lang="en-US" sz="5400" b="1" baseline="30000" dirty="0">
                <a:solidFill>
                  <a:schemeClr val="bg1"/>
                </a:solidFill>
              </a:rPr>
              <a:t>th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Ed</a:t>
            </a:r>
            <a:r>
              <a:rPr lang="en-US" sz="5400" b="1" baseline="30000" dirty="0" err="1">
                <a:solidFill>
                  <a:schemeClr val="bg1"/>
                </a:solidFill>
              </a:rPr>
              <a:t>n</a:t>
            </a:r>
            <a:endParaRPr lang="en-US" sz="5400" b="1" baseline="30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41B7E7-EEB4-F747-86EA-12870248A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813" y="1304145"/>
            <a:ext cx="8664315" cy="5336498"/>
          </a:xfrm>
        </p:spPr>
        <p:txBody>
          <a:bodyPr>
            <a:normAutofit/>
          </a:bodyPr>
          <a:lstStyle/>
          <a:p>
            <a:r>
              <a:rPr lang="en-GB" dirty="0"/>
              <a:t>Rapid transport to specialist MTC</a:t>
            </a:r>
          </a:p>
          <a:p>
            <a:pPr lvl="4"/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Early monitoring &amp; support of coagulation with  goal-directed treatment strategy.</a:t>
            </a:r>
          </a:p>
          <a:p>
            <a:pPr lvl="5"/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dirty="0"/>
              <a:t>Damage Control Surgery.</a:t>
            </a:r>
          </a:p>
          <a:p>
            <a:pPr lvl="5"/>
            <a:endParaRPr lang="en-GB" dirty="0"/>
          </a:p>
          <a:p>
            <a:r>
              <a:rPr lang="en-GB" dirty="0"/>
              <a:t>Coagulation support / </a:t>
            </a:r>
            <a:r>
              <a:rPr lang="en-GB" dirty="0" err="1"/>
              <a:t>thromboprophylactic</a:t>
            </a:r>
            <a:r>
              <a:rPr lang="en-GB" dirty="0"/>
              <a:t> strategies should consider trauma patients who have been pre-treated with anticoagulants or platelet inhibitors.</a:t>
            </a:r>
          </a:p>
          <a:p>
            <a:pPr lvl="3"/>
            <a:endParaRPr lang="en-GB" dirty="0"/>
          </a:p>
          <a:p>
            <a:r>
              <a:rPr lang="en-GB" dirty="0"/>
              <a:t>Local adherence to a multidisciplinary, evidence-based treatment protocol with audit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599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11EDB6-965B-AD45-AE44-A0AA4939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901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Update 2019: 5</a:t>
            </a:r>
            <a:r>
              <a:rPr lang="en-US" sz="5400" b="1" baseline="30000" dirty="0">
                <a:solidFill>
                  <a:schemeClr val="bg1"/>
                </a:solidFill>
              </a:rPr>
              <a:t>th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Ed</a:t>
            </a:r>
            <a:r>
              <a:rPr lang="en-US" sz="5400" b="1" baseline="30000" dirty="0" err="1">
                <a:solidFill>
                  <a:schemeClr val="bg1"/>
                </a:solidFill>
              </a:rPr>
              <a:t>n</a:t>
            </a:r>
            <a:endParaRPr lang="en-US" sz="5400" b="1" baseline="30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41B7E7-EEB4-F747-86EA-12870248A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813" y="1304145"/>
            <a:ext cx="8664315" cy="5336498"/>
          </a:xfrm>
        </p:spPr>
        <p:txBody>
          <a:bodyPr>
            <a:normAutofit/>
          </a:bodyPr>
          <a:lstStyle/>
          <a:p>
            <a:r>
              <a:rPr lang="en-GB" dirty="0"/>
              <a:t>Rapid transport to specialist MTC</a:t>
            </a:r>
          </a:p>
          <a:p>
            <a:pPr lvl="4"/>
            <a:endParaRPr lang="en-GB" dirty="0"/>
          </a:p>
          <a:p>
            <a:r>
              <a:rPr lang="en-GB" dirty="0"/>
              <a:t>Early monitoring &amp; support of coagulation with  goal-directed treatment strategy.</a:t>
            </a:r>
          </a:p>
          <a:p>
            <a:pPr lvl="5"/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Damage Control Surgery.</a:t>
            </a:r>
          </a:p>
          <a:p>
            <a:pPr lvl="5"/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dirty="0"/>
              <a:t>Coagulation support / </a:t>
            </a:r>
            <a:r>
              <a:rPr lang="en-GB" dirty="0" err="1"/>
              <a:t>thromboprophylactic</a:t>
            </a:r>
            <a:r>
              <a:rPr lang="en-GB" dirty="0"/>
              <a:t> strategies should consider trauma patients who have been pre-treated with anticoagulants or platelet inhibitors.</a:t>
            </a:r>
          </a:p>
          <a:p>
            <a:pPr lvl="3"/>
            <a:endParaRPr lang="en-GB" dirty="0"/>
          </a:p>
          <a:p>
            <a:r>
              <a:rPr lang="en-GB" dirty="0"/>
              <a:t>Local adherence to a multidisciplinary, evidence-based treatment protocol with audit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461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11EDB6-965B-AD45-AE44-A0AA4939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901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Update 2019: 5</a:t>
            </a:r>
            <a:r>
              <a:rPr lang="en-US" sz="5400" b="1" baseline="30000" dirty="0">
                <a:solidFill>
                  <a:schemeClr val="bg1"/>
                </a:solidFill>
              </a:rPr>
              <a:t>th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Ed</a:t>
            </a:r>
            <a:r>
              <a:rPr lang="en-US" sz="5400" b="1" baseline="30000" dirty="0" err="1">
                <a:solidFill>
                  <a:schemeClr val="bg1"/>
                </a:solidFill>
              </a:rPr>
              <a:t>n</a:t>
            </a:r>
            <a:endParaRPr lang="en-US" sz="5400" b="1" baseline="30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41B7E7-EEB4-F747-86EA-12870248A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813" y="1304145"/>
            <a:ext cx="8664315" cy="5336498"/>
          </a:xfrm>
        </p:spPr>
        <p:txBody>
          <a:bodyPr>
            <a:normAutofit/>
          </a:bodyPr>
          <a:lstStyle/>
          <a:p>
            <a:r>
              <a:rPr lang="en-GB" dirty="0"/>
              <a:t>Rapid transport to specialist MTC</a:t>
            </a:r>
          </a:p>
          <a:p>
            <a:pPr lvl="4"/>
            <a:endParaRPr lang="en-GB" dirty="0"/>
          </a:p>
          <a:p>
            <a:r>
              <a:rPr lang="en-GB" dirty="0"/>
              <a:t>Early monitoring &amp; support of coagulation with  goal-directed treatment strategy.</a:t>
            </a:r>
          </a:p>
          <a:p>
            <a:pPr lvl="5"/>
            <a:endParaRPr lang="en-GB" dirty="0"/>
          </a:p>
          <a:p>
            <a:r>
              <a:rPr lang="en-GB" dirty="0"/>
              <a:t>Damage Control Surgery.</a:t>
            </a:r>
          </a:p>
          <a:p>
            <a:pPr lvl="5"/>
            <a:endParaRPr lang="en-GB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Coagulation support / </a:t>
            </a:r>
            <a:r>
              <a:rPr lang="en-GB" b="1" dirty="0" err="1">
                <a:solidFill>
                  <a:schemeClr val="bg1">
                    <a:lumMod val="85000"/>
                  </a:schemeClr>
                </a:solidFill>
              </a:rPr>
              <a:t>thromboprophylactic</a:t>
            </a:r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 strategies should consider trauma patients who have been pre-treated with anticoagulants or platelet inhibitors.</a:t>
            </a:r>
          </a:p>
          <a:p>
            <a:pPr lvl="3"/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dirty="0"/>
              <a:t>Local adherence to a multidisciplinary, evidence-based treatment protocol with audit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346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11EDB6-965B-AD45-AE44-A0AA4939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901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Update 2019: 5</a:t>
            </a:r>
            <a:r>
              <a:rPr lang="en-US" sz="5400" b="1" baseline="30000" dirty="0">
                <a:solidFill>
                  <a:schemeClr val="bg1"/>
                </a:solidFill>
              </a:rPr>
              <a:t>th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Ed</a:t>
            </a:r>
            <a:r>
              <a:rPr lang="en-US" sz="5400" b="1" baseline="30000" dirty="0" err="1">
                <a:solidFill>
                  <a:schemeClr val="bg1"/>
                </a:solidFill>
              </a:rPr>
              <a:t>n</a:t>
            </a:r>
            <a:endParaRPr lang="en-US" sz="5400" b="1" baseline="30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41B7E7-EEB4-F747-86EA-12870248A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813" y="1304145"/>
            <a:ext cx="8664315" cy="5336498"/>
          </a:xfrm>
        </p:spPr>
        <p:txBody>
          <a:bodyPr>
            <a:normAutofit/>
          </a:bodyPr>
          <a:lstStyle/>
          <a:p>
            <a:r>
              <a:rPr lang="en-GB" dirty="0"/>
              <a:t>Rapid transport to specialist MTC</a:t>
            </a:r>
          </a:p>
          <a:p>
            <a:pPr lvl="4"/>
            <a:endParaRPr lang="en-GB" dirty="0"/>
          </a:p>
          <a:p>
            <a:r>
              <a:rPr lang="en-GB" dirty="0"/>
              <a:t>Early monitoring &amp; support of coagulation with  goal-directed treatment strategy.</a:t>
            </a:r>
          </a:p>
          <a:p>
            <a:pPr lvl="5"/>
            <a:endParaRPr lang="en-GB" dirty="0"/>
          </a:p>
          <a:p>
            <a:r>
              <a:rPr lang="en-GB" dirty="0"/>
              <a:t>Damage Control Surgery.</a:t>
            </a:r>
          </a:p>
          <a:p>
            <a:pPr lvl="5"/>
            <a:endParaRPr lang="en-GB" dirty="0"/>
          </a:p>
          <a:p>
            <a:r>
              <a:rPr lang="en-GB" dirty="0"/>
              <a:t>Coagulation support / </a:t>
            </a:r>
            <a:r>
              <a:rPr lang="en-GB" dirty="0" err="1"/>
              <a:t>thromboprophylactic</a:t>
            </a:r>
            <a:r>
              <a:rPr lang="en-GB" dirty="0"/>
              <a:t> strategies should consider trauma patients who have been pre-treated with anticoagulants or platelet inhibitors.</a:t>
            </a:r>
          </a:p>
          <a:p>
            <a:pPr lvl="3"/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b="1" dirty="0">
                <a:solidFill>
                  <a:schemeClr val="bg1">
                    <a:lumMod val="85000"/>
                  </a:schemeClr>
                </a:solidFill>
              </a:rPr>
              <a:t>Local adherence to a multidisciplinary, evidence-based treatment protocol with audit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620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338CD9-B14B-9644-AC2F-78D06D3F8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14495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Update 2019: 5</a:t>
            </a:r>
            <a:r>
              <a:rPr lang="en-US" sz="5400" baseline="30000" dirty="0">
                <a:solidFill>
                  <a:schemeClr val="bg1"/>
                </a:solidFill>
              </a:rPr>
              <a:t>th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Ed</a:t>
            </a:r>
            <a:r>
              <a:rPr lang="en-US" sz="5400" baseline="30000" dirty="0" err="1">
                <a:solidFill>
                  <a:schemeClr val="bg1"/>
                </a:solidFill>
              </a:rPr>
              <a:t>n</a:t>
            </a:r>
            <a:endParaRPr lang="en-US" sz="5400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0E1AC63-9DA3-5B4E-B6C4-592D71D67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6" y="872373"/>
            <a:ext cx="8502316" cy="55666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Initial resus &amp; </a:t>
            </a:r>
            <a:r>
              <a:rPr lang="en-US" sz="3600" dirty="0" err="1">
                <a:solidFill>
                  <a:schemeClr val="bg1">
                    <a:lumMod val="85000"/>
                  </a:schemeClr>
                </a:solidFill>
              </a:rPr>
              <a:t>prevent</a:t>
            </a:r>
            <a:r>
              <a:rPr lang="en-US" sz="3600" baseline="30000" dirty="0" err="1">
                <a:solidFill>
                  <a:schemeClr val="bg1">
                    <a:lumMod val="85000"/>
                  </a:schemeClr>
                </a:solidFill>
              </a:rPr>
              <a:t>n</a:t>
            </a: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 further bleeding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Diagnosis /monitoring of bleeding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Tissue oxygenation, volume, fluids, temp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Rapid control of bleeding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Initial Mx bleeding &amp; coagulopathy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Goal directed clotting management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Reversal of anti-</a:t>
            </a:r>
            <a:r>
              <a:rPr lang="en-US" sz="3600" dirty="0" err="1">
                <a:solidFill>
                  <a:schemeClr val="bg1">
                    <a:lumMod val="85000"/>
                  </a:schemeClr>
                </a:solidFill>
              </a:rPr>
              <a:t>thrombotics</a:t>
            </a: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Thromboprophylaxis</a:t>
            </a:r>
          </a:p>
        </p:txBody>
      </p:sp>
    </p:spTree>
    <p:extLst>
      <p:ext uri="{BB962C8B-B14F-4D97-AF65-F5344CB8AC3E}">
        <p14:creationId xmlns:p14="http://schemas.microsoft.com/office/powerpoint/2010/main" val="174870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AA8C4F-4B7D-0349-ACF9-CD81314D6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So What?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95101DC-73DF-5E46-8A24-EC421C714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823" y="1825624"/>
            <a:ext cx="8440224" cy="479215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Basic principles the same</a:t>
            </a: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Extrapolated to civilian population</a:t>
            </a:r>
          </a:p>
          <a:p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Many more patients on DOACs / anti-platelets / anti-coagulants</a:t>
            </a:r>
          </a:p>
          <a:p>
            <a:pPr marL="0" indent="0">
              <a:buNone/>
            </a:pP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How do we do it?</a:t>
            </a:r>
          </a:p>
          <a:p>
            <a:pPr marL="0" indent="0" algn="r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(Get to the point)</a:t>
            </a:r>
          </a:p>
        </p:txBody>
      </p:sp>
    </p:spTree>
    <p:extLst>
      <p:ext uri="{BB962C8B-B14F-4D97-AF65-F5344CB8AC3E}">
        <p14:creationId xmlns:p14="http://schemas.microsoft.com/office/powerpoint/2010/main" val="138272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www.transfusionguidelines.org/public/transfusion-handbook/figure-7.2.png">
            <a:extLst>
              <a:ext uri="{FF2B5EF4-FFF2-40B4-BE49-F238E27FC236}">
                <a16:creationId xmlns:a16="http://schemas.microsoft.com/office/drawing/2014/main" xmlns="" id="{00AF5B6B-60E5-A149-B6CC-552534EFE6E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86" y="0"/>
            <a:ext cx="672737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2120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3DAF2EE-23F6-9642-8AB9-F5C7A0392C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95500" y="161717"/>
            <a:ext cx="4934887" cy="6523896"/>
          </a:xfrm>
        </p:spPr>
      </p:pic>
    </p:spTree>
    <p:extLst>
      <p:ext uri="{BB962C8B-B14F-4D97-AF65-F5344CB8AC3E}">
        <p14:creationId xmlns:p14="http://schemas.microsoft.com/office/powerpoint/2010/main" val="2004717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487D826-44BE-5048-BF69-288CFD902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858" y="0"/>
            <a:ext cx="4982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7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094EB07-136B-B14F-9EDF-2152598A88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000" y="309299"/>
            <a:ext cx="4197799" cy="593336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40C335C-189B-1240-8778-61CE551E3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400" y="309299"/>
            <a:ext cx="4197800" cy="593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543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9A9D93-1004-4B4F-B336-B4FE46CB4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54000" tIns="45720" rIns="108000" bIns="45720" rtlCol="0" anchor="ctr"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Case to consider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34C8D4-CAD1-A146-86D7-244AEB674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833" y="1349115"/>
            <a:ext cx="8567817" cy="529152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72 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yr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old 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pt</a:t>
            </a:r>
            <a:endParaRPr lang="en-US" sz="32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Known 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oesophageal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varices due to NAFLD</a:t>
            </a:r>
          </a:p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PR bleed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Obs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RR 20, </a:t>
            </a:r>
            <a:r>
              <a:rPr lang="en-US" sz="3200" dirty="0" err="1">
                <a:solidFill>
                  <a:schemeClr val="bg1">
                    <a:lumMod val="85000"/>
                  </a:schemeClr>
                </a:solidFill>
              </a:rPr>
              <a:t>Sats</a:t>
            </a: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 91%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P 112, BP 93/47   T36.6°C, BM 10.4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2A87FE8-5979-7046-8850-EC606E70A602}"/>
              </a:ext>
            </a:extLst>
          </p:cNvPr>
          <p:cNvSpPr txBox="1"/>
          <p:nvPr/>
        </p:nvSpPr>
        <p:spPr>
          <a:xfrm>
            <a:off x="5493896" y="3565502"/>
            <a:ext cx="3328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ETA 10 minutes</a:t>
            </a:r>
          </a:p>
        </p:txBody>
      </p:sp>
    </p:spTree>
    <p:extLst>
      <p:ext uri="{BB962C8B-B14F-4D97-AF65-F5344CB8AC3E}">
        <p14:creationId xmlns:p14="http://schemas.microsoft.com/office/powerpoint/2010/main" val="425463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685032-FF28-AD48-B248-46A97224D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Treated with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3EECB7-6BEF-CF4A-90AF-9034EB49F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90689"/>
            <a:ext cx="8572500" cy="4486274"/>
          </a:xfrm>
        </p:spPr>
        <p:txBody>
          <a:bodyPr/>
          <a:lstStyle/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Blood – O negative</a:t>
            </a: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MBL protocol activated</a:t>
            </a:r>
          </a:p>
          <a:p>
            <a:pPr lvl="1"/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2 units </a:t>
            </a:r>
            <a:r>
              <a:rPr lang="en-US" sz="2800" dirty="0" err="1">
                <a:solidFill>
                  <a:schemeClr val="bg1">
                    <a:lumMod val="85000"/>
                  </a:schemeClr>
                </a:solidFill>
              </a:rPr>
              <a:t>pRBCs</a:t>
            </a:r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 given</a:t>
            </a:r>
          </a:p>
          <a:p>
            <a:r>
              <a:rPr lang="en-US" sz="3600" dirty="0" err="1">
                <a:solidFill>
                  <a:schemeClr val="bg1">
                    <a:lumMod val="85000"/>
                  </a:schemeClr>
                </a:solidFill>
              </a:rPr>
              <a:t>Cryoppt</a:t>
            </a: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Measured coagulation, calcium, pH</a:t>
            </a:r>
          </a:p>
          <a:p>
            <a:r>
              <a:rPr lang="en-US" sz="3600" dirty="0" err="1">
                <a:solidFill>
                  <a:schemeClr val="bg1">
                    <a:lumMod val="85000"/>
                  </a:schemeClr>
                </a:solidFill>
              </a:rPr>
              <a:t>Hb</a:t>
            </a:r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, Fibrinogen, INR</a:t>
            </a:r>
          </a:p>
        </p:txBody>
      </p:sp>
    </p:spTree>
    <p:extLst>
      <p:ext uri="{BB962C8B-B14F-4D97-AF65-F5344CB8AC3E}">
        <p14:creationId xmlns:p14="http://schemas.microsoft.com/office/powerpoint/2010/main" val="1845452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61F528-9BA6-0D46-AD22-998A0297F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6766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The 10 Commandments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5BEA01-444C-1D45-92AF-178C38B39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959" y="1208868"/>
            <a:ext cx="8384583" cy="531591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Transfusion should only be used when the benefits outweigh the risks and there are no appropriate alternatives.</a:t>
            </a:r>
          </a:p>
          <a:p>
            <a:pPr marL="2800350" lvl="5" indent="-514350">
              <a:buFont typeface="+mj-lt"/>
              <a:buAutoNum type="arabicPeriod"/>
            </a:pPr>
            <a:endParaRPr lang="en-GB" sz="800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Results of laboratory tests are not the sole deciding factor for transfusion.</a:t>
            </a:r>
          </a:p>
          <a:p>
            <a:pPr marL="1371600" lvl="3" indent="0">
              <a:buNone/>
            </a:pPr>
            <a:endParaRPr lang="en-GB" sz="800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Transfusion decisions should be based on clinical assessment underpinned by evidence-based clinical guidelines.</a:t>
            </a:r>
          </a:p>
          <a:p>
            <a:pPr marL="1885950" lvl="3" indent="-514350">
              <a:buFont typeface="+mj-lt"/>
              <a:buAutoNum type="arabicPeriod"/>
            </a:pPr>
            <a:endParaRPr lang="en-GB" sz="800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Not all anaemic patients need transfusion</a:t>
            </a:r>
          </a:p>
          <a:p>
            <a:pPr marL="2343150" lvl="4" indent="-514350">
              <a:buFont typeface="+mj-lt"/>
              <a:buAutoNum type="arabicPeriod"/>
            </a:pPr>
            <a:endParaRPr lang="en-GB" sz="800" dirty="0">
              <a:solidFill>
                <a:schemeClr val="bg1">
                  <a:lumMod val="8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Discuss risks, benefits and alternatives to transfusion with patients and gain consent.</a:t>
            </a:r>
          </a:p>
        </p:txBody>
      </p:sp>
    </p:spTree>
    <p:extLst>
      <p:ext uri="{BB962C8B-B14F-4D97-AF65-F5344CB8AC3E}">
        <p14:creationId xmlns:p14="http://schemas.microsoft.com/office/powerpoint/2010/main" val="21447734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6A8AA5-A762-F74C-AB85-219F6F560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03" y="194645"/>
            <a:ext cx="7886700" cy="905735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The 10 Commandments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2C352E6-320E-A949-AEF4-04663A2DE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977" y="1255362"/>
            <a:ext cx="8663552" cy="53469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6. Reasons for transfusion should be documented in notes.</a:t>
            </a:r>
          </a:p>
          <a:p>
            <a:pPr marL="0" indent="0">
              <a:buNone/>
            </a:pPr>
            <a:r>
              <a:rPr lang="en-GB" sz="900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7. Timely provision of blood components in major haemorrhage can improve outcome – good communication and team work are essential.</a:t>
            </a:r>
          </a:p>
          <a:p>
            <a:pPr marL="0" indent="0">
              <a:buNone/>
            </a:pPr>
            <a:endParaRPr lang="en-GB" sz="10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8. Failure to check patient identity can be fatal. Confirm identity at every stage of the transfusion process. Patient identifiers on ID band and blood pack must be identical. 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Any discrepancy, DO NOT TRANSFUSE.</a:t>
            </a:r>
          </a:p>
          <a:p>
            <a:pPr marL="0" indent="0">
              <a:buNone/>
            </a:pPr>
            <a:endParaRPr lang="en-GB" sz="8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9. Patients must be monitored during the transfusion.</a:t>
            </a:r>
          </a:p>
          <a:p>
            <a:pPr marL="0" indent="0">
              <a:buNone/>
            </a:pPr>
            <a:endParaRPr lang="en-GB" sz="900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10. Education and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7899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3A5CAB-8325-FF40-9C17-D80B910E9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11760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E655B5-F198-5647-B101-F133A9C13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99067"/>
            <a:ext cx="7886700" cy="5435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Spahn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et al. Critical Care (2019) 23:98 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https://doi.org/10.1186/s13054-019-2347-3 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  <a:hlinkClick r:id="rId4"/>
              </a:rPr>
              <a:t>https://www.transfusionguidelines.org/transfusion-handbook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East of England pages</a:t>
            </a: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  <a:hlinkClick r:id="rId5"/>
              </a:rPr>
              <a:t>https://www.transfusionguidelines.org/uk-transfusion-committees/regional-transfusion-committees/east-of-england</a:t>
            </a:r>
            <a:r>
              <a:rPr lang="en-GB">
                <a:solidFill>
                  <a:schemeClr val="bg1">
                    <a:lumMod val="85000"/>
                  </a:schemeClr>
                </a:solidFill>
                <a:hlinkClick r:id="rId5"/>
              </a:rPr>
              <a:t>/policies</a:t>
            </a:r>
            <a:endParaRPr lang="en-GB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  <a:hlinkClick r:id="rId6"/>
              </a:rPr>
              <a:t>https://www.nice.org.uk/guidance/ng24/chapter/Recommendations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121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EAEAEA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340</TotalTime>
  <Words>1503</Words>
  <Application>Microsoft Office PowerPoint</Application>
  <PresentationFormat>On-screen Show (4:3)</PresentationFormat>
  <Paragraphs>361</Paragraphs>
  <Slides>31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Massive Blood Loss (and some transfusiony bits)</vt:lpstr>
      <vt:lpstr>Case to consider</vt:lpstr>
      <vt:lpstr>On Arrival</vt:lpstr>
      <vt:lpstr>Principles</vt:lpstr>
      <vt:lpstr>Stopping Bleeding</vt:lpstr>
      <vt:lpstr>Resuscitate</vt:lpstr>
      <vt:lpstr>Prevent Worsening</vt:lpstr>
      <vt:lpstr>Prevent Worsening</vt:lpstr>
      <vt:lpstr>Evidence</vt:lpstr>
      <vt:lpstr>Probability of Coagulopathy</vt:lpstr>
      <vt:lpstr>PowerPoint Presentation</vt:lpstr>
      <vt:lpstr>Therefore…</vt:lpstr>
      <vt:lpstr>What to use?</vt:lpstr>
      <vt:lpstr>Non-Traumatic Bleeding</vt:lpstr>
      <vt:lpstr>European Guidelines 2007</vt:lpstr>
      <vt:lpstr>Update 2019: 5th Edn</vt:lpstr>
      <vt:lpstr>Update 2019: 5th Edn</vt:lpstr>
      <vt:lpstr>Update 2019: 5th Edn</vt:lpstr>
      <vt:lpstr>Update 2019: 5th Edn</vt:lpstr>
      <vt:lpstr>Update 2019: 5th Edn</vt:lpstr>
      <vt:lpstr>Update 2019: 5th Edn</vt:lpstr>
      <vt:lpstr>So What?</vt:lpstr>
      <vt:lpstr>PowerPoint Presentation</vt:lpstr>
      <vt:lpstr>PowerPoint Presentation</vt:lpstr>
      <vt:lpstr>PowerPoint Presentation</vt:lpstr>
      <vt:lpstr>PowerPoint Presentation</vt:lpstr>
      <vt:lpstr>Case to consider</vt:lpstr>
      <vt:lpstr>Treated with</vt:lpstr>
      <vt:lpstr>The 10 Commandments</vt:lpstr>
      <vt:lpstr>The 10 Commandments</vt:lpstr>
      <vt:lpstr>Further Reading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Massive Blood Loss (and some transfusiony bits)</dc:title>
  <dc:creator>Cat Thompson</dc:creator>
  <cp:lastModifiedBy>Frost, Anna</cp:lastModifiedBy>
  <cp:revision>54</cp:revision>
  <dcterms:created xsi:type="dcterms:W3CDTF">2019-09-17T16:24:11Z</dcterms:created>
  <dcterms:modified xsi:type="dcterms:W3CDTF">2019-10-02T20:00:30Z</dcterms:modified>
</cp:coreProperties>
</file>