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25"/>
  </p:notesMasterIdLst>
  <p:sldIdLst>
    <p:sldId id="256" r:id="rId2"/>
    <p:sldId id="257" r:id="rId3"/>
    <p:sldId id="283" r:id="rId4"/>
    <p:sldId id="284" r:id="rId5"/>
    <p:sldId id="286" r:id="rId6"/>
    <p:sldId id="287" r:id="rId7"/>
    <p:sldId id="288" r:id="rId8"/>
    <p:sldId id="289" r:id="rId9"/>
    <p:sldId id="290" r:id="rId10"/>
    <p:sldId id="293" r:id="rId11"/>
    <p:sldId id="294" r:id="rId12"/>
    <p:sldId id="291" r:id="rId13"/>
    <p:sldId id="292" r:id="rId14"/>
    <p:sldId id="301" r:id="rId15"/>
    <p:sldId id="296" r:id="rId16"/>
    <p:sldId id="298" r:id="rId17"/>
    <p:sldId id="299" r:id="rId18"/>
    <p:sldId id="300" r:id="rId19"/>
    <p:sldId id="297" r:id="rId20"/>
    <p:sldId id="302" r:id="rId21"/>
    <p:sldId id="303" r:id="rId22"/>
    <p:sldId id="285" r:id="rId23"/>
    <p:sldId id="282" r:id="rId24"/>
  </p:sldIdLst>
  <p:sldSz cx="12192000" cy="6858000"/>
  <p:notesSz cx="6819900" cy="9918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" id="{B6FED178-9A1F-4627-BBEF-FE65ABF0480E}">
          <p14:sldIdLst>
            <p14:sldId id="256"/>
          </p14:sldIdLst>
        </p14:section>
        <p14:section name="Body Content" id="{2B69EE77-E166-42C1-AD4B-3E4F98990896}">
          <p14:sldIdLst>
            <p14:sldId id="257"/>
            <p14:sldId id="283"/>
            <p14:sldId id="284"/>
            <p14:sldId id="286"/>
            <p14:sldId id="287"/>
            <p14:sldId id="288"/>
            <p14:sldId id="289"/>
            <p14:sldId id="290"/>
            <p14:sldId id="293"/>
            <p14:sldId id="294"/>
            <p14:sldId id="291"/>
            <p14:sldId id="292"/>
            <p14:sldId id="301"/>
            <p14:sldId id="296"/>
            <p14:sldId id="298"/>
            <p14:sldId id="299"/>
            <p14:sldId id="300"/>
            <p14:sldId id="297"/>
            <p14:sldId id="302"/>
            <p14:sldId id="303"/>
            <p14:sldId id="285"/>
          </p14:sldIdLst>
        </p14:section>
        <p14:section name="End of presentation slide" id="{3DEFE252-2300-493E-B711-856B44168019}">
          <p14:sldIdLst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5D4E"/>
    <a:srgbClr val="193E72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1"/>
    <p:restoredTop sz="93463" autoAdjust="0"/>
  </p:normalViewPr>
  <p:slideViewPr>
    <p:cSldViewPr snapToGrid="0" snapToObjects="1">
      <p:cViewPr varScale="1">
        <p:scale>
          <a:sx n="104" d="100"/>
          <a:sy n="104" d="100"/>
        </p:scale>
        <p:origin x="76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-152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85635-6CC3-40BC-96C9-99170C63F8A4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F8EDF-B48D-4E87-AECF-0A34B1E49C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701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F8EDF-B48D-4E87-AECF-0A34B1E49CF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619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500"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F8EDF-B48D-4E87-AECF-0A34B1E49CF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922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F8EDF-B48D-4E87-AECF-0A34B1E49CF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828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F8EDF-B48D-4E87-AECF-0A34B1E49CF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491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F8EDF-B48D-4E87-AECF-0A34B1E49CF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487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emf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emf"/><Relationship Id="rId5" Type="http://schemas.openxmlformats.org/officeDocument/2006/relationships/image" Target="../media/image20.emf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C1C9C2-FB98-9449-B8F0-39AAEDD3E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9D3C52-456B-CF49-8D86-ABB528E08D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" r="6601" b="-36686"/>
          <a:stretch/>
        </p:blipFill>
        <p:spPr>
          <a:xfrm>
            <a:off x="436035" y="858109"/>
            <a:ext cx="11387159" cy="45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C8F958-22FC-904F-8492-ECBB12608F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5446" b="23513"/>
          <a:stretch/>
        </p:blipFill>
        <p:spPr>
          <a:xfrm>
            <a:off x="0" y="4799507"/>
            <a:ext cx="1737360" cy="20584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304E4C-D148-DF45-B7F2-E70F5B2E24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239225" y="1795994"/>
            <a:ext cx="1579199" cy="1184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422C64-CDB5-E34F-8C97-66C6D9D51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noFill/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74537D-7872-3E4B-A3AB-665CBC6EA0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6194"/>
            <a:ext cx="9144000" cy="127160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257D-A0E0-EF48-ABA3-7782115D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1A55DE-D795-7B44-9085-719E51EC44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3C93AA-AEC1-E348-A455-2BBDEC699ED7}"/>
              </a:ext>
            </a:extLst>
          </p:cNvPr>
          <p:cNvSpPr txBox="1"/>
          <p:nvPr userDrawn="1"/>
        </p:nvSpPr>
        <p:spPr>
          <a:xfrm>
            <a:off x="873762" y="-538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D173F14-E50B-9448-B526-F682F520006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36035" y="313200"/>
            <a:ext cx="3196167" cy="36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54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9AFDC-EFD0-1441-9AC7-904E00203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65467"/>
          </a:xfrm>
        </p:spPr>
        <p:txBody>
          <a:bodyPr>
            <a:normAutofit/>
          </a:bodyPr>
          <a:lstStyle>
            <a:lvl1pPr>
              <a:defRPr sz="3200">
                <a:solidFill>
                  <a:srgbClr val="193E7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B93FD-A511-F946-93C8-9398D1A82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5067"/>
            <a:ext cx="10515600" cy="4256453"/>
          </a:xfrm>
        </p:spPr>
        <p:txBody>
          <a:bodyPr>
            <a:normAutofit/>
          </a:bodyPr>
          <a:lstStyle>
            <a:lvl1pPr>
              <a:defRPr sz="2400">
                <a:solidFill>
                  <a:srgbClr val="193E7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6DB81-3C1D-8A49-8C87-0F6BE5A9E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A55DE-D795-7B44-9085-719E51EC44B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DD63F6-ADE9-5746-BDEA-40192755F6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2423" y="6316820"/>
            <a:ext cx="3196167" cy="3687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EA3455-F170-324C-88B5-2877182648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00053" y="6070928"/>
            <a:ext cx="11056823" cy="6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645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9D158A6-16D0-6D4E-9EF9-E79EBBCE06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E9AFDC-EFD0-1441-9AC7-904E00203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6546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B93FD-A511-F946-93C8-9398D1A82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5067"/>
            <a:ext cx="10515600" cy="425645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6DB81-3C1D-8A49-8C87-0F6BE5A9E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1A55DE-D795-7B44-9085-719E51EC44B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CD15111-C891-504A-AA43-3B56AC6196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9659" y="6295304"/>
            <a:ext cx="3196167" cy="3687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EA3455-F170-324C-88B5-2877182648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5" r="8043" b="-142998"/>
          <a:stretch/>
        </p:blipFill>
        <p:spPr>
          <a:xfrm>
            <a:off x="400053" y="6070928"/>
            <a:ext cx="11056823" cy="6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20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2F2127-EBD7-8848-B8B4-DAD7CA931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396B99-1C3E-534F-B516-F100DE2F27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" r="6601" b="-36686"/>
          <a:stretch/>
        </p:blipFill>
        <p:spPr>
          <a:xfrm>
            <a:off x="402423" y="868935"/>
            <a:ext cx="11387159" cy="45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208493-8149-6E45-81CC-EE362D4F2B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2423" y="318528"/>
            <a:ext cx="3196167" cy="3687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AAB2EA-8363-5F45-8970-190A7BD6C0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8151" b="33145"/>
          <a:stretch/>
        </p:blipFill>
        <p:spPr>
          <a:xfrm>
            <a:off x="2" y="4480662"/>
            <a:ext cx="3091180" cy="23773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E5CE05-CB7F-B34C-8754-EF71B55DB91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445751" y="1519647"/>
            <a:ext cx="1155700" cy="927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BF6DC9-37E3-D144-87B7-81B5E7C27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8690"/>
            <a:ext cx="9403080" cy="1133477"/>
          </a:xfrm>
        </p:spPr>
        <p:txBody>
          <a:bodyPr anchor="b">
            <a:noAutofit/>
          </a:bodyPr>
          <a:lstStyle>
            <a:lvl1pPr>
              <a:defRPr sz="4800">
                <a:solidFill>
                  <a:srgbClr val="193E7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44CE4-06ED-E046-944B-D3D4DDDF1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EE1A55DE-D795-7B44-9085-719E51EC44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443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37E0DDE-BBC8-534D-8F87-23B9287D0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396B99-1C3E-534F-B516-F100DE2F27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" r="6601" b="-36686"/>
          <a:stretch/>
        </p:blipFill>
        <p:spPr>
          <a:xfrm>
            <a:off x="402423" y="868935"/>
            <a:ext cx="11387159" cy="457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BF6DC9-37E3-D144-87B7-81B5E7C27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8690"/>
            <a:ext cx="9403080" cy="1133477"/>
          </a:xfrm>
        </p:spPr>
        <p:txBody>
          <a:bodyPr anchor="b">
            <a:noAutofit/>
          </a:bodyPr>
          <a:lstStyle>
            <a:lvl1pPr>
              <a:defRPr sz="4800">
                <a:solidFill>
                  <a:srgbClr val="193E7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44CE4-06ED-E046-944B-D3D4DDDF1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EE1A55DE-D795-7B44-9085-719E51EC44B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EBF669-8E10-C845-A121-DB25AD1063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054" b="22345"/>
          <a:stretch/>
        </p:blipFill>
        <p:spPr>
          <a:xfrm>
            <a:off x="0" y="4812138"/>
            <a:ext cx="1737360" cy="20458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B6504F-0738-AD4E-B37A-159E120E906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129460" y="1714919"/>
            <a:ext cx="1579205" cy="11844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F176EB0-C59A-D44C-9789-8AACE9AEFD6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2423" y="318528"/>
            <a:ext cx="3196167" cy="36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45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6B69119-1B1B-404C-BA90-94A99EE401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806AC6-9229-B641-B36F-4C5719D6B6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" r="6601" b="-36686"/>
          <a:stretch/>
        </p:blipFill>
        <p:spPr>
          <a:xfrm>
            <a:off x="402423" y="868935"/>
            <a:ext cx="11387159" cy="457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F6D999-A485-5C45-B8F6-106D8EF2E22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2423" y="318528"/>
            <a:ext cx="3196167" cy="3687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ED9402-3D88-6049-B554-357C36611E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24256" b="21461"/>
          <a:stretch/>
        </p:blipFill>
        <p:spPr>
          <a:xfrm>
            <a:off x="1" y="4015298"/>
            <a:ext cx="2780031" cy="28427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F6015D-0869-6549-8C39-D73FF762841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782855">
            <a:off x="10190480" y="1552292"/>
            <a:ext cx="1351280" cy="6756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A4281D-3412-5E48-9A52-70612FA4E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5275"/>
            <a:ext cx="9159240" cy="1325563"/>
          </a:xfrm>
        </p:spPr>
        <p:txBody>
          <a:bodyPr>
            <a:normAutofit/>
          </a:bodyPr>
          <a:lstStyle>
            <a:lvl1pPr>
              <a:defRPr sz="4800">
                <a:solidFill>
                  <a:srgbClr val="193E7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9B6C91-4419-6945-B1FB-13E02AAEB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A55DE-D795-7B44-9085-719E51EC4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847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3200FBBD-6CC4-A349-B70B-313BAD04B6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396B99-1C3E-534F-B516-F100DE2F27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" r="6601" b="-36686"/>
          <a:stretch/>
        </p:blipFill>
        <p:spPr>
          <a:xfrm>
            <a:off x="402423" y="868935"/>
            <a:ext cx="11387159" cy="457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BF6DC9-37E3-D144-87B7-81B5E7C27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8690"/>
            <a:ext cx="9403080" cy="1133477"/>
          </a:xfrm>
        </p:spPr>
        <p:txBody>
          <a:bodyPr anchor="b">
            <a:noAutofit/>
          </a:bodyPr>
          <a:lstStyle>
            <a:lvl1pPr>
              <a:defRPr sz="4800">
                <a:solidFill>
                  <a:srgbClr val="193E7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44CE4-06ED-E046-944B-D3D4DDDF1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EE1A55DE-D795-7B44-9085-719E51EC44B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69C07FA-383C-2346-AEDD-0EAEBB2C666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2423" y="318528"/>
            <a:ext cx="3196167" cy="36878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B3F5BD8-0C81-4A4E-A8A7-821DBE90955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927307">
            <a:off x="10464019" y="1601144"/>
            <a:ext cx="1081455" cy="5407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80507CF-0871-4D45-B2B1-43EE3CCCD78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5141460"/>
            <a:ext cx="2582984" cy="171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75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C3FA3C1-F34D-4D4A-A999-6BD04B870E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806AC6-9229-B641-B36F-4C5719D6B6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" r="6601" b="-36686"/>
          <a:stretch/>
        </p:blipFill>
        <p:spPr>
          <a:xfrm>
            <a:off x="402423" y="868935"/>
            <a:ext cx="11387159" cy="457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F6D999-A485-5C45-B8F6-106D8EF2E22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2423" y="318528"/>
            <a:ext cx="3196167" cy="3687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A4281D-3412-5E48-9A52-70612FA4E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62305"/>
            <a:ext cx="9159240" cy="1325563"/>
          </a:xfrm>
        </p:spPr>
        <p:txBody>
          <a:bodyPr>
            <a:normAutofit/>
          </a:bodyPr>
          <a:lstStyle>
            <a:lvl1pPr>
              <a:defRPr sz="4800">
                <a:solidFill>
                  <a:srgbClr val="193E72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9B6C91-4419-6945-B1FB-13E02AAEB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A55DE-D795-7B44-9085-719E51EC44B5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D905AD-F873-2A44-82D4-3A8989E2B37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2288281">
            <a:off x="10164503" y="1227960"/>
            <a:ext cx="1342276" cy="12856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FD4E0F-C273-6D40-A933-CEE0CA6AA3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8151" b="33145"/>
          <a:stretch/>
        </p:blipFill>
        <p:spPr>
          <a:xfrm>
            <a:off x="2" y="4480662"/>
            <a:ext cx="3091180" cy="237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88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C1C9C2-FB98-9449-B8F0-39AAEDD3E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9D3C52-456B-CF49-8D86-ABB528E08D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" r="6601" b="-36686"/>
          <a:stretch/>
        </p:blipFill>
        <p:spPr>
          <a:xfrm>
            <a:off x="436035" y="858109"/>
            <a:ext cx="11387159" cy="45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C8F958-22FC-904F-8492-ECBB12608F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5446" b="23513"/>
          <a:stretch/>
        </p:blipFill>
        <p:spPr>
          <a:xfrm>
            <a:off x="0" y="4799507"/>
            <a:ext cx="1737360" cy="20584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304E4C-D148-DF45-B7F2-E70F5B2E24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239225" y="1795994"/>
            <a:ext cx="1579199" cy="11844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B257D-A0E0-EF48-ABA3-7782115D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1A55DE-D795-7B44-9085-719E51EC44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3C93AA-AEC1-E348-A455-2BBDEC699ED7}"/>
              </a:ext>
            </a:extLst>
          </p:cNvPr>
          <p:cNvSpPr txBox="1"/>
          <p:nvPr userDrawn="1"/>
        </p:nvSpPr>
        <p:spPr>
          <a:xfrm>
            <a:off x="873762" y="-538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D173F14-E50B-9448-B526-F682F520006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36035" y="313200"/>
            <a:ext cx="3196167" cy="36878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C69DFD5-858D-D642-ADE1-D548CB19E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8690"/>
            <a:ext cx="9403080" cy="1133477"/>
          </a:xfrm>
        </p:spPr>
        <p:txBody>
          <a:bodyPr anchor="b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803733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9F6C1B-6F37-CE43-80CB-13FD9EE06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E29E7-16A9-6340-9E9F-790043ED9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31A5E-D10C-0845-A242-397F9C9F20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0D2F0-1F10-854B-834D-FF8C54AAA49C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3ACE8-7DC1-FF47-A286-E7FBD724D0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9C6CA-BF73-CC4A-BED8-DE34849C7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A55DE-D795-7B44-9085-719E51EC4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1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61" r:id="rId3"/>
    <p:sldLayoutId id="2147483654" r:id="rId4"/>
    <p:sldLayoutId id="2147483660" r:id="rId5"/>
    <p:sldLayoutId id="2147483655" r:id="rId6"/>
    <p:sldLayoutId id="2147483658" r:id="rId7"/>
    <p:sldLayoutId id="2147483659" r:id="rId8"/>
    <p:sldLayoutId id="2147483657" r:id="rId9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hr.ac.uk/our-research-community/NIHR-academy/nihr-training-programmes/NIHR%20infrastructure/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hr.ac.uk/fellow" TargetMode="External"/><Relationship Id="rId2" Type="http://schemas.openxmlformats.org/officeDocument/2006/relationships/hyperlink" Target="https://www.nihr.ac.uk/our-research-community/NIHR-academy/nihr-training-programmes/fellowship-programme/nihr-doctoral-fellowship.htm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hr.ac.uk/funding-and-support/documents/Fellowships/Academy-NIHR-Remit-For-Personal-Awards.pdf" TargetMode="External"/><Relationship Id="rId2" Type="http://schemas.openxmlformats.org/officeDocument/2006/relationships/hyperlink" Target="https://www.nihr.ac.uk/our-research-community/NIHR-academy/nihr-training-programmes/fellowship-programme/nihr-advanced-fellowship.htm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hyperlink" Target="http://www.nihr.ac.uk/fellow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hr.ac.uk/our-research-community/NIHR%20ACADEMY/Fellowships/Doctoral%20and%20Advanced%20Fellowships%20-%20Guidance%20FINAL.pdf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hr.ac.uk/our-research-community/NIHR-academy/nihr-training-programmes/nihr-hee-ica-programme/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ihr.ac.uk/acfs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ihr.ac.uk/cls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ihr.ac.uk/ipf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academy-awards@nihr.ac.u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://www.nihr.ac.uk/fellow" TargetMode="External"/><Relationship Id="rId4" Type="http://schemas.openxmlformats.org/officeDocument/2006/relationships/hyperlink" Target="https://www.nihr.ac.uk/academ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524000" y="1979987"/>
            <a:ext cx="9144000" cy="2387600"/>
          </a:xfrm>
        </p:spPr>
        <p:txBody>
          <a:bodyPr>
            <a:noAutofit/>
          </a:bodyPr>
          <a:lstStyle/>
          <a:p>
            <a:r>
              <a:rPr lang="en-GB" sz="4400" dirty="0" smtClean="0"/>
              <a:t>NIHR Research Training Opportunities</a:t>
            </a:r>
            <a:br>
              <a:rPr lang="en-GB" sz="4400" dirty="0" smtClean="0"/>
            </a:br>
            <a:r>
              <a:rPr lang="en-GB" sz="4400" dirty="0" smtClean="0"/>
              <a:t/>
            </a:r>
            <a:br>
              <a:rPr lang="en-GB" sz="4400" dirty="0" smtClean="0"/>
            </a:br>
            <a:r>
              <a:rPr lang="en-GB" sz="3600" dirty="0" smtClean="0"/>
              <a:t>21 June </a:t>
            </a:r>
            <a:r>
              <a:rPr lang="en-GB" sz="3600" dirty="0" smtClean="0"/>
              <a:t>2019</a:t>
            </a:r>
            <a:endParaRPr lang="en-GB" sz="36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524000" y="4843818"/>
            <a:ext cx="9144000" cy="1271607"/>
          </a:xfrm>
        </p:spPr>
        <p:txBody>
          <a:bodyPr/>
          <a:lstStyle/>
          <a:p>
            <a:r>
              <a:rPr lang="en-GB" dirty="0" smtClean="0"/>
              <a:t>Tom Pratt</a:t>
            </a:r>
            <a:endParaRPr lang="en-GB" dirty="0" smtClean="0"/>
          </a:p>
          <a:p>
            <a:r>
              <a:rPr lang="en-GB" dirty="0" smtClean="0"/>
              <a:t>NIHR Academy</a:t>
            </a:r>
          </a:p>
        </p:txBody>
      </p:sp>
    </p:spTree>
    <p:extLst>
      <p:ext uri="{BB962C8B-B14F-4D97-AF65-F5344CB8AC3E}">
        <p14:creationId xmlns:p14="http://schemas.microsoft.com/office/powerpoint/2010/main" val="175740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493400"/>
            <a:ext cx="5496859" cy="530297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493401"/>
            <a:ext cx="5761318" cy="53029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b="1" dirty="0"/>
              <a:t>The research arm of the NHS</a:t>
            </a:r>
          </a:p>
          <a:p>
            <a:r>
              <a:rPr lang="en-GB" sz="3200" dirty="0"/>
              <a:t>Established in 2006 as a vehicle for implementing Government’s strategy for applied health research</a:t>
            </a:r>
          </a:p>
          <a:p>
            <a:r>
              <a:rPr lang="en-GB" sz="3200" dirty="0"/>
              <a:t>£</a:t>
            </a:r>
            <a:r>
              <a:rPr lang="en-GB" sz="3200" dirty="0" smtClean="0"/>
              <a:t>1billion </a:t>
            </a:r>
            <a:r>
              <a:rPr lang="en-GB" sz="3200" dirty="0"/>
              <a:t>annual spend 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sz="3200" b="1" dirty="0" smtClean="0"/>
              <a:t>Vision</a:t>
            </a:r>
            <a:endParaRPr lang="en-GB" sz="3200" b="1" dirty="0"/>
          </a:p>
          <a:p>
            <a:r>
              <a:rPr lang="en-GB" sz="3200" dirty="0"/>
              <a:t>To improve the health and wealth of the nation through </a:t>
            </a:r>
            <a:r>
              <a:rPr lang="en-GB" sz="3200" dirty="0" smtClean="0"/>
              <a:t>research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7721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087" y="365129"/>
            <a:ext cx="10535714" cy="865467"/>
          </a:xfrm>
        </p:spPr>
        <p:txBody>
          <a:bodyPr>
            <a:normAutofit/>
          </a:bodyPr>
          <a:lstStyle/>
          <a:p>
            <a:r>
              <a:rPr lang="en-GB" b="1" dirty="0"/>
              <a:t>Research Capacity </a:t>
            </a:r>
            <a:r>
              <a:rPr lang="en-GB" b="1" dirty="0" smtClean="0">
                <a:solidFill>
                  <a:srgbClr val="EA5D4E"/>
                </a:solidFill>
              </a:rPr>
              <a:t>Development</a:t>
            </a:r>
            <a:endParaRPr lang="en-GB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86" y="1791303"/>
            <a:ext cx="4476889" cy="29090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ctangle 8"/>
          <p:cNvSpPr/>
          <p:nvPr/>
        </p:nvSpPr>
        <p:spPr>
          <a:xfrm>
            <a:off x="6096000" y="1024614"/>
            <a:ext cx="5702968" cy="5505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>
              <a:solidFill>
                <a:schemeClr val="bg1"/>
              </a:solidFill>
            </a:endParaRPr>
          </a:p>
          <a:p>
            <a:r>
              <a:rPr lang="en-GB" sz="2000" b="1" dirty="0" smtClean="0">
                <a:solidFill>
                  <a:schemeClr val="bg1"/>
                </a:solidFill>
              </a:rPr>
              <a:t>The NIHR </a:t>
            </a:r>
            <a:r>
              <a:rPr lang="en-GB" sz="2000" b="1" dirty="0">
                <a:solidFill>
                  <a:schemeClr val="bg1"/>
                </a:solidFill>
              </a:rPr>
              <a:t>Academy </a:t>
            </a:r>
            <a:r>
              <a:rPr lang="en-GB" sz="2000" dirty="0" smtClean="0">
                <a:solidFill>
                  <a:schemeClr val="bg1"/>
                </a:solidFill>
              </a:rPr>
              <a:t>provides </a:t>
            </a:r>
            <a:r>
              <a:rPr lang="en-GB" sz="2000" dirty="0">
                <a:solidFill>
                  <a:schemeClr val="bg1"/>
                </a:solidFill>
              </a:rPr>
              <a:t>training and career development awards </a:t>
            </a:r>
            <a:r>
              <a:rPr lang="en-GB" sz="2000" dirty="0" smtClean="0">
                <a:solidFill>
                  <a:schemeClr val="bg1"/>
                </a:solidFill>
              </a:rPr>
              <a:t>to:</a:t>
            </a:r>
          </a:p>
          <a:p>
            <a:endParaRPr lang="en-GB" sz="105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Build </a:t>
            </a:r>
            <a:r>
              <a:rPr lang="en-GB" sz="2000" dirty="0">
                <a:solidFill>
                  <a:schemeClr val="bg1"/>
                </a:solidFill>
              </a:rPr>
              <a:t>a leading health and social care </a:t>
            </a:r>
            <a:r>
              <a:rPr lang="en-GB" sz="2000" dirty="0" smtClean="0">
                <a:solidFill>
                  <a:schemeClr val="bg1"/>
                </a:solidFill>
              </a:rPr>
              <a:t>research faculty</a:t>
            </a:r>
            <a:endParaRPr lang="en-GB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D</a:t>
            </a:r>
            <a:r>
              <a:rPr lang="en-GB" sz="2000" dirty="0" smtClean="0">
                <a:solidFill>
                  <a:schemeClr val="bg1"/>
                </a:solidFill>
              </a:rPr>
              <a:t>evelop </a:t>
            </a:r>
            <a:r>
              <a:rPr lang="en-GB" sz="2000" dirty="0">
                <a:solidFill>
                  <a:schemeClr val="bg1"/>
                </a:solidFill>
              </a:rPr>
              <a:t>research careers, research </a:t>
            </a:r>
            <a:r>
              <a:rPr lang="en-GB" sz="2000" dirty="0" smtClean="0">
                <a:solidFill>
                  <a:schemeClr val="bg1"/>
                </a:solidFill>
              </a:rPr>
              <a:t>leaders and collaborators</a:t>
            </a:r>
          </a:p>
          <a:p>
            <a:pPr>
              <a:lnSpc>
                <a:spcPct val="150000"/>
              </a:lnSpc>
            </a:pPr>
            <a:endParaRPr lang="en-GB" sz="105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000" b="1" dirty="0" smtClean="0">
                <a:solidFill>
                  <a:schemeClr val="bg1"/>
                </a:solidFill>
              </a:rPr>
              <a:t>NIHR Academy Members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Conduct research </a:t>
            </a:r>
            <a:r>
              <a:rPr lang="en-GB" sz="2000" dirty="0">
                <a:solidFill>
                  <a:schemeClr val="bg1"/>
                </a:solidFill>
              </a:rPr>
              <a:t>to benefit NHS, public health, </a:t>
            </a:r>
            <a:r>
              <a:rPr lang="en-GB" sz="2000" dirty="0" smtClean="0">
                <a:solidFill>
                  <a:schemeClr val="bg1"/>
                </a:solidFill>
              </a:rPr>
              <a:t>and social care</a:t>
            </a:r>
            <a:endParaRPr lang="en-GB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Prioritise </a:t>
            </a:r>
            <a:r>
              <a:rPr lang="en-GB" sz="2000" dirty="0">
                <a:solidFill>
                  <a:schemeClr val="bg1"/>
                </a:solidFill>
              </a:rPr>
              <a:t>questions where need and opportunity is greatest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Accelerate the translation </a:t>
            </a:r>
            <a:r>
              <a:rPr lang="en-GB" sz="2000" dirty="0">
                <a:solidFill>
                  <a:schemeClr val="bg1"/>
                </a:solidFill>
              </a:rPr>
              <a:t>of discoveries into improved treatments and services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43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7" t="20485" r="5111" b="8813"/>
          <a:stretch/>
        </p:blipFill>
        <p:spPr>
          <a:xfrm>
            <a:off x="706580" y="211780"/>
            <a:ext cx="10754773" cy="576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3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712" y="138545"/>
            <a:ext cx="7876576" cy="588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73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Key </a:t>
            </a:r>
            <a:r>
              <a:rPr lang="en-GB" b="1" dirty="0" smtClean="0">
                <a:solidFill>
                  <a:srgbClr val="EA5D4E"/>
                </a:solidFill>
              </a:rPr>
              <a:t>changes</a:t>
            </a:r>
            <a:endParaRPr lang="en-GB" b="1" dirty="0">
              <a:solidFill>
                <a:srgbClr val="EA5D4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8473"/>
            <a:ext cx="10515600" cy="4503047"/>
          </a:xfrm>
        </p:spPr>
        <p:txBody>
          <a:bodyPr>
            <a:noAutofit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en-GB" sz="2800" dirty="0"/>
              <a:t>Amalgamation and simplification of existing schemes.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en-GB" sz="2800" dirty="0"/>
              <a:t>2 rounds per year for Doctoral </a:t>
            </a:r>
            <a:r>
              <a:rPr lang="en-GB" sz="2800" dirty="0" smtClean="0"/>
              <a:t>Fellowships and </a:t>
            </a:r>
            <a:r>
              <a:rPr lang="en-GB" sz="2800" dirty="0"/>
              <a:t>Advanced Fellowships.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en-GB" sz="2800" dirty="0" smtClean="0"/>
              <a:t>The Advanced </a:t>
            </a:r>
            <a:r>
              <a:rPr lang="en-GB" sz="2800" dirty="0"/>
              <a:t>Fellowship will cover up to 40% clinical time for </a:t>
            </a:r>
            <a:r>
              <a:rPr lang="en-GB" sz="2800" i="1" dirty="0"/>
              <a:t>all</a:t>
            </a:r>
            <a:r>
              <a:rPr lang="en-GB" sz="2800" dirty="0"/>
              <a:t> clinical applicants. 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en-GB" sz="2800" dirty="0"/>
              <a:t>Options for partnership with charities and industry.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en-GB" sz="2800" dirty="0"/>
              <a:t>Increased flexibility for part-time fellowships (50% to 100% options).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en-GB" sz="2800" dirty="0"/>
              <a:t>Limits on number of times a reapplication can be made.</a:t>
            </a:r>
          </a:p>
        </p:txBody>
      </p:sp>
    </p:spTree>
    <p:extLst>
      <p:ext uri="{BB962C8B-B14F-4D97-AF65-F5344CB8AC3E}">
        <p14:creationId xmlns:p14="http://schemas.microsoft.com/office/powerpoint/2010/main" val="139716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The NIHR </a:t>
            </a:r>
            <a:r>
              <a:rPr lang="en-GB" b="1" dirty="0" smtClean="0">
                <a:solidFill>
                  <a:srgbClr val="EA5D4E"/>
                </a:solidFill>
              </a:rPr>
              <a:t>remit</a:t>
            </a:r>
            <a:endParaRPr lang="en-GB" b="1" dirty="0">
              <a:solidFill>
                <a:srgbClr val="EA5D4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3391"/>
            <a:ext cx="10515600" cy="4638129"/>
          </a:xfrm>
        </p:spPr>
        <p:txBody>
          <a:bodyPr>
            <a:normAutofit/>
          </a:bodyPr>
          <a:lstStyle/>
          <a:p>
            <a:r>
              <a:rPr lang="en-GB" sz="2800" dirty="0" smtClean="0"/>
              <a:t>The NIHR funds </a:t>
            </a:r>
            <a:r>
              <a:rPr lang="en-GB" sz="2800" dirty="0"/>
              <a:t>early translational (experimental medicine), </a:t>
            </a:r>
            <a:r>
              <a:rPr lang="en-GB" sz="2800" dirty="0" smtClean="0"/>
              <a:t>clinical and applied health, and social care. </a:t>
            </a:r>
            <a:endParaRPr lang="en-GB" sz="2800" dirty="0"/>
          </a:p>
          <a:p>
            <a:r>
              <a:rPr lang="en-GB" sz="2800" dirty="0" smtClean="0"/>
              <a:t>Early </a:t>
            </a:r>
            <a:r>
              <a:rPr lang="en-GB" sz="2800" dirty="0"/>
              <a:t>translational research </a:t>
            </a:r>
            <a:r>
              <a:rPr lang="en-GB" sz="2800" dirty="0" smtClean="0"/>
              <a:t>and global health is </a:t>
            </a:r>
            <a:r>
              <a:rPr lang="en-GB" sz="2800" dirty="0"/>
              <a:t>funded through </a:t>
            </a:r>
            <a:r>
              <a:rPr lang="en-GB" sz="2800" dirty="0" smtClean="0"/>
              <a:t>the </a:t>
            </a:r>
            <a:r>
              <a:rPr lang="en-GB" sz="2800" dirty="0" smtClean="0">
                <a:hlinkClick r:id="rId2"/>
              </a:rPr>
              <a:t>NIHR Infrastructure</a:t>
            </a:r>
            <a:r>
              <a:rPr lang="en-GB" sz="2800" dirty="0" smtClean="0"/>
              <a:t> (e.g. BRCs, CLAHRCs, NIHR Schools)</a:t>
            </a:r>
          </a:p>
          <a:p>
            <a:r>
              <a:rPr lang="en-GB" sz="2800" dirty="0" smtClean="0"/>
              <a:t>NIHR </a:t>
            </a:r>
            <a:r>
              <a:rPr lang="en-GB" sz="2800" dirty="0"/>
              <a:t>will support educational research and methodological research provided it has potential for practical application and the impact on patients and the public is clear</a:t>
            </a:r>
            <a:r>
              <a:rPr lang="en-GB" sz="2800" dirty="0" smtClean="0"/>
              <a:t>.</a:t>
            </a:r>
            <a:endParaRPr lang="en-GB" sz="2800" dirty="0"/>
          </a:p>
          <a:p>
            <a:r>
              <a:rPr lang="en-GB" sz="2800" dirty="0" smtClean="0"/>
              <a:t>The NIHR </a:t>
            </a:r>
            <a:r>
              <a:rPr lang="en-GB" sz="2800" dirty="0"/>
              <a:t>does not support basic research or work involving animals or </a:t>
            </a:r>
            <a:r>
              <a:rPr lang="en-GB" sz="2800" dirty="0" smtClean="0"/>
              <a:t>their </a:t>
            </a:r>
            <a:r>
              <a:rPr lang="en-GB" sz="2800" dirty="0"/>
              <a:t>tissue. </a:t>
            </a: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59031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Personal Awards </a:t>
            </a:r>
            <a:r>
              <a:rPr lang="en-GB" b="1" dirty="0" smtClean="0">
                <a:solidFill>
                  <a:srgbClr val="EA5D4E"/>
                </a:solidFill>
              </a:rPr>
              <a:t>Remit</a:t>
            </a:r>
            <a:endParaRPr lang="en-GB" b="1" dirty="0">
              <a:solidFill>
                <a:srgbClr val="EA5D4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3391"/>
            <a:ext cx="5257800" cy="46381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2800" u="sng" dirty="0" smtClean="0">
                <a:solidFill>
                  <a:srgbClr val="00B0F0"/>
                </a:solidFill>
                <a:uFill>
                  <a:solidFill>
                    <a:srgbClr val="00B0F0"/>
                  </a:solidFill>
                </a:uFill>
                <a:hlinkClick r:id="rId2"/>
              </a:rPr>
              <a:t>Doctoral </a:t>
            </a:r>
            <a:r>
              <a:rPr lang="en-GB" sz="2800" dirty="0" smtClean="0">
                <a:solidFill>
                  <a:srgbClr val="00B0F0"/>
                </a:solidFill>
                <a:uFill>
                  <a:solidFill>
                    <a:srgbClr val="00B0F0"/>
                  </a:solidFill>
                </a:uFill>
                <a:hlinkClick r:id="rId2"/>
              </a:rPr>
              <a:t>Fellowship</a:t>
            </a:r>
            <a:r>
              <a:rPr lang="en-GB" sz="2800" dirty="0" smtClean="0">
                <a:solidFill>
                  <a:srgbClr val="00B0F0"/>
                </a:solidFill>
                <a:uFill>
                  <a:solidFill>
                    <a:srgbClr val="00B0F0"/>
                  </a:solidFill>
                </a:uFill>
              </a:rPr>
              <a:t> </a:t>
            </a:r>
            <a:r>
              <a:rPr lang="en-GB" sz="2800" dirty="0" smtClean="0"/>
              <a:t>proposals: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must </a:t>
            </a:r>
            <a:r>
              <a:rPr lang="en-GB" dirty="0">
                <a:solidFill>
                  <a:schemeClr val="bg1"/>
                </a:solidFill>
              </a:rPr>
              <a:t>be for clinical and applied health research, </a:t>
            </a:r>
            <a:r>
              <a:rPr lang="en-GB" dirty="0" smtClean="0">
                <a:solidFill>
                  <a:schemeClr val="bg1"/>
                </a:solidFill>
              </a:rPr>
              <a:t>or </a:t>
            </a:r>
            <a:r>
              <a:rPr lang="en-GB" dirty="0">
                <a:solidFill>
                  <a:schemeClr val="bg1"/>
                </a:solidFill>
              </a:rPr>
              <a:t>social care research</a:t>
            </a:r>
          </a:p>
          <a:p>
            <a:r>
              <a:rPr lang="en-GB" dirty="0">
                <a:solidFill>
                  <a:schemeClr val="bg1"/>
                </a:solidFill>
              </a:rPr>
              <a:t>must have clear potential </a:t>
            </a:r>
            <a:r>
              <a:rPr lang="en-GB" dirty="0" smtClean="0">
                <a:solidFill>
                  <a:schemeClr val="bg1"/>
                </a:solidFill>
              </a:rPr>
              <a:t>to </a:t>
            </a:r>
            <a:r>
              <a:rPr lang="en-GB" dirty="0">
                <a:solidFill>
                  <a:schemeClr val="bg1"/>
                </a:solidFill>
              </a:rPr>
              <a:t>directly </a:t>
            </a:r>
            <a:r>
              <a:rPr lang="en-GB" dirty="0" smtClean="0">
                <a:solidFill>
                  <a:schemeClr val="bg1"/>
                </a:solidFill>
              </a:rPr>
              <a:t>benefit </a:t>
            </a:r>
            <a:r>
              <a:rPr lang="en-GB" dirty="0">
                <a:solidFill>
                  <a:schemeClr val="bg1"/>
                </a:solidFill>
              </a:rPr>
              <a:t>patients and the public (but recognising the training element of the research)</a:t>
            </a:r>
          </a:p>
          <a:p>
            <a:r>
              <a:rPr lang="en-GB" dirty="0">
                <a:solidFill>
                  <a:schemeClr val="bg1"/>
                </a:solidFill>
              </a:rPr>
              <a:t>can involve: </a:t>
            </a:r>
            <a:r>
              <a:rPr lang="en-GB" dirty="0" smtClean="0">
                <a:solidFill>
                  <a:schemeClr val="bg1"/>
                </a:solidFill>
              </a:rPr>
              <a:t>patients, </a:t>
            </a:r>
            <a:r>
              <a:rPr lang="en-GB" dirty="0">
                <a:solidFill>
                  <a:schemeClr val="bg1"/>
                </a:solidFill>
              </a:rPr>
              <a:t>samples or data from </a:t>
            </a:r>
            <a:r>
              <a:rPr lang="en-GB" dirty="0" smtClean="0">
                <a:solidFill>
                  <a:schemeClr val="bg1"/>
                </a:solidFill>
              </a:rPr>
              <a:t>patients, people, populations, </a:t>
            </a:r>
            <a:r>
              <a:rPr lang="en-GB" dirty="0">
                <a:solidFill>
                  <a:schemeClr val="bg1"/>
                </a:solidFill>
              </a:rPr>
              <a:t>health technology </a:t>
            </a:r>
            <a:r>
              <a:rPr lang="en-GB" dirty="0" smtClean="0">
                <a:solidFill>
                  <a:schemeClr val="bg1"/>
                </a:solidFill>
              </a:rPr>
              <a:t>assessment, </a:t>
            </a:r>
            <a:r>
              <a:rPr lang="en-GB" dirty="0">
                <a:solidFill>
                  <a:schemeClr val="bg1"/>
                </a:solidFill>
              </a:rPr>
              <a:t>or health services </a:t>
            </a:r>
            <a:r>
              <a:rPr lang="en-GB" dirty="0" smtClean="0">
                <a:solidFill>
                  <a:schemeClr val="bg1"/>
                </a:solidFill>
              </a:rPr>
              <a:t>research.</a:t>
            </a:r>
          </a:p>
          <a:p>
            <a:r>
              <a:rPr lang="en-GB" dirty="0" smtClean="0">
                <a:hlinkClick r:id="rId3"/>
              </a:rPr>
              <a:t>www.nihr.ac.uk/fellow</a:t>
            </a:r>
            <a:r>
              <a:rPr lang="en-GB" dirty="0" smtClean="0"/>
              <a:t> </a:t>
            </a:r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532728" y="1059971"/>
            <a:ext cx="4603845" cy="4476185"/>
            <a:chOff x="6532728" y="1533097"/>
            <a:chExt cx="4603845" cy="4476185"/>
          </a:xfrm>
        </p:grpSpPr>
        <p:sp>
          <p:nvSpPr>
            <p:cNvPr id="8" name="Rectangle 7"/>
            <p:cNvSpPr/>
            <p:nvPr/>
          </p:nvSpPr>
          <p:spPr>
            <a:xfrm>
              <a:off x="6532728" y="1533097"/>
              <a:ext cx="4603845" cy="44761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76580" y="1576308"/>
              <a:ext cx="4514850" cy="3362325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6594777" y="5017716"/>
              <a:ext cx="449665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dirty="0"/>
                <a:t>There are two application rounds per year. You can apply for a Doctoral Fellowship in </a:t>
              </a:r>
              <a:r>
                <a:rPr lang="en-GB" u="sng" dirty="0"/>
                <a:t>either</a:t>
              </a:r>
              <a:r>
                <a:rPr lang="en-GB" dirty="0"/>
                <a:t> Round 1 </a:t>
              </a:r>
              <a:r>
                <a:rPr lang="en-GB" u="sng" dirty="0"/>
                <a:t>or</a:t>
              </a:r>
              <a:r>
                <a:rPr lang="en-GB" dirty="0"/>
                <a:t> Round </a:t>
              </a:r>
              <a:r>
                <a:rPr lang="en-GB" dirty="0" smtClean="0"/>
                <a:t>2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63830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3391"/>
            <a:ext cx="5257800" cy="46381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600" dirty="0" smtClean="0">
                <a:hlinkClick r:id="rId2"/>
              </a:rPr>
              <a:t>Advanced Fellowship</a:t>
            </a:r>
            <a:r>
              <a:rPr lang="en-GB" sz="2600" dirty="0" smtClean="0"/>
              <a:t> proposals:</a:t>
            </a:r>
          </a:p>
          <a:p>
            <a:r>
              <a:rPr lang="en-GB" sz="2200" dirty="0" smtClean="0"/>
              <a:t>May include early </a:t>
            </a:r>
            <a:r>
              <a:rPr lang="en-GB" sz="2200" dirty="0"/>
              <a:t>translational (experimental medicine) </a:t>
            </a:r>
            <a:r>
              <a:rPr lang="en-GB" sz="2200" dirty="0" smtClean="0"/>
              <a:t>research; however, a </a:t>
            </a:r>
            <a:r>
              <a:rPr lang="en-GB" sz="2200" dirty="0"/>
              <a:t>clear and plausible path to patient or public benefit </a:t>
            </a:r>
            <a:r>
              <a:rPr lang="en-GB" sz="2200" dirty="0" smtClean="0"/>
              <a:t>must </a:t>
            </a:r>
            <a:r>
              <a:rPr lang="en-GB" sz="2200" dirty="0"/>
              <a:t>be demonstrable. </a:t>
            </a:r>
            <a:endParaRPr lang="en-GB" sz="2200" dirty="0" smtClean="0"/>
          </a:p>
          <a:p>
            <a:endParaRPr lang="en-GB" sz="2200" dirty="0" smtClean="0"/>
          </a:p>
          <a:p>
            <a:r>
              <a:rPr lang="en-GB" sz="2200" dirty="0" smtClean="0"/>
              <a:t>Read the full NIHR remit for personal awards </a:t>
            </a:r>
            <a:r>
              <a:rPr lang="en-GB" sz="2200" dirty="0" smtClean="0">
                <a:hlinkClick r:id="rId3"/>
              </a:rPr>
              <a:t>here</a:t>
            </a:r>
            <a:endParaRPr lang="en-GB" sz="2200" dirty="0" smtClean="0"/>
          </a:p>
          <a:p>
            <a:endParaRPr lang="en-GB" sz="2200" dirty="0"/>
          </a:p>
          <a:p>
            <a:r>
              <a:rPr lang="en-GB" dirty="0">
                <a:hlinkClick r:id="rId4"/>
              </a:rPr>
              <a:t>www.nihr.ac.uk/fellow</a:t>
            </a:r>
            <a:r>
              <a:rPr lang="en-GB" dirty="0"/>
              <a:t>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449200" y="1059971"/>
            <a:ext cx="4423516" cy="4476185"/>
            <a:chOff x="6449200" y="1533097"/>
            <a:chExt cx="4687373" cy="4476185"/>
          </a:xfrm>
        </p:grpSpPr>
        <p:sp>
          <p:nvSpPr>
            <p:cNvPr id="5" name="Rectangle 4"/>
            <p:cNvSpPr/>
            <p:nvPr/>
          </p:nvSpPr>
          <p:spPr>
            <a:xfrm>
              <a:off x="6532728" y="1533097"/>
              <a:ext cx="4603845" cy="44761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449200" y="5017716"/>
              <a:ext cx="468737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dirty="0"/>
                <a:t>There are two application rounds per year. You can apply for </a:t>
              </a:r>
              <a:r>
                <a:rPr lang="en-GB" dirty="0" smtClean="0"/>
                <a:t>an Advanced  </a:t>
              </a:r>
              <a:r>
                <a:rPr lang="en-GB" dirty="0"/>
                <a:t>Fellowship in </a:t>
              </a:r>
              <a:r>
                <a:rPr lang="en-GB" u="sng" dirty="0"/>
                <a:t>either</a:t>
              </a:r>
              <a:r>
                <a:rPr lang="en-GB" dirty="0"/>
                <a:t> Round 1 </a:t>
              </a:r>
              <a:r>
                <a:rPr lang="en-GB" u="sng" dirty="0"/>
                <a:t>or</a:t>
              </a:r>
              <a:r>
                <a:rPr lang="en-GB" dirty="0"/>
                <a:t> </a:t>
              </a:r>
              <a:r>
                <a:rPr lang="en-GB" dirty="0" smtClean="0"/>
                <a:t>Round 2</a:t>
              </a:r>
              <a:endParaRPr lang="en-GB" dirty="0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9326" y="1126097"/>
            <a:ext cx="4182405" cy="3444953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65467"/>
          </a:xfrm>
        </p:spPr>
        <p:txBody>
          <a:bodyPr/>
          <a:lstStyle/>
          <a:p>
            <a:r>
              <a:rPr lang="en-GB" b="1" dirty="0"/>
              <a:t>Personal Awards </a:t>
            </a:r>
            <a:r>
              <a:rPr lang="en-GB" b="1" dirty="0">
                <a:solidFill>
                  <a:srgbClr val="EA5D4E"/>
                </a:solidFill>
              </a:rPr>
              <a:t>Remit</a:t>
            </a:r>
          </a:p>
        </p:txBody>
      </p:sp>
    </p:spTree>
    <p:extLst>
      <p:ext uri="{BB962C8B-B14F-4D97-AF65-F5344CB8AC3E}">
        <p14:creationId xmlns:p14="http://schemas.microsoft.com/office/powerpoint/2010/main" val="195247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Doctoral</a:t>
            </a:r>
            <a:r>
              <a:rPr lang="en-GB" dirty="0" smtClean="0"/>
              <a:t> </a:t>
            </a:r>
            <a:r>
              <a:rPr lang="en-GB" b="1" dirty="0" smtClean="0">
                <a:solidFill>
                  <a:srgbClr val="EA5D4E"/>
                </a:solidFill>
              </a:rPr>
              <a:t>Fellowship</a:t>
            </a:r>
            <a:endParaRPr lang="en-GB" b="1" dirty="0">
              <a:solidFill>
                <a:srgbClr val="EA5D4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5067"/>
            <a:ext cx="9300713" cy="4256453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GB" altLang="en-US" dirty="0" smtClean="0">
                <a:cs typeface="Arial" panose="020B0604020202020204" pitchFamily="34" charset="0"/>
              </a:rPr>
              <a:t>Fellowship </a:t>
            </a:r>
            <a:r>
              <a:rPr lang="en-GB" altLang="en-US" dirty="0">
                <a:cs typeface="Arial" panose="020B0604020202020204" pitchFamily="34" charset="0"/>
              </a:rPr>
              <a:t>to </a:t>
            </a:r>
            <a:r>
              <a:rPr lang="en-GB" altLang="en-US" dirty="0" smtClean="0">
                <a:cs typeface="Arial" panose="020B0604020202020204" pitchFamily="34" charset="0"/>
              </a:rPr>
              <a:t>fund </a:t>
            </a:r>
            <a:r>
              <a:rPr lang="en-GB" altLang="en-US" dirty="0">
                <a:cs typeface="Arial" panose="020B0604020202020204" pitchFamily="34" charset="0"/>
              </a:rPr>
              <a:t>a PhD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GB" altLang="en-US" dirty="0">
                <a:cs typeface="Arial" panose="020B0604020202020204" pitchFamily="34" charset="0"/>
              </a:rPr>
              <a:t>Majority of funding awarded in response mode with minor proportion to NIHR Academy Strategic Themes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GB" altLang="en-US" dirty="0">
                <a:cs typeface="Arial" panose="020B0604020202020204" pitchFamily="34" charset="0"/>
              </a:rPr>
              <a:t>Open to clinical and non-clinical </a:t>
            </a:r>
            <a:r>
              <a:rPr lang="en-GB" altLang="en-US" dirty="0" smtClean="0">
                <a:cs typeface="Arial" panose="020B0604020202020204" pitchFamily="34" charset="0"/>
              </a:rPr>
              <a:t>applicants</a:t>
            </a:r>
          </a:p>
          <a:p>
            <a:r>
              <a:rPr lang="en-GB" dirty="0"/>
              <a:t>Funding and support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3 years </a:t>
            </a:r>
            <a:r>
              <a:rPr lang="en-GB" dirty="0" smtClean="0">
                <a:solidFill>
                  <a:schemeClr val="bg1"/>
                </a:solidFill>
              </a:rPr>
              <a:t>(100% WTE; between </a:t>
            </a:r>
            <a:r>
              <a:rPr lang="en-GB" dirty="0">
                <a:solidFill>
                  <a:schemeClr val="bg1"/>
                </a:solidFill>
              </a:rPr>
              <a:t>50 and 100% </a:t>
            </a:r>
            <a:r>
              <a:rPr lang="en-GB" dirty="0" smtClean="0">
                <a:solidFill>
                  <a:schemeClr val="bg1"/>
                </a:solidFill>
              </a:rPr>
              <a:t>WTE options)</a:t>
            </a:r>
            <a:endParaRPr lang="en-GB" dirty="0">
              <a:solidFill>
                <a:schemeClr val="bg1"/>
              </a:solidFill>
            </a:endParaRPr>
          </a:p>
          <a:p>
            <a:pPr lvl="1"/>
            <a:r>
              <a:rPr lang="en-GB" dirty="0">
                <a:solidFill>
                  <a:schemeClr val="bg1"/>
                </a:solidFill>
              </a:rPr>
              <a:t>Funding for salary, research </a:t>
            </a:r>
            <a:r>
              <a:rPr lang="en-GB" dirty="0" smtClean="0">
                <a:solidFill>
                  <a:schemeClr val="bg1"/>
                </a:solidFill>
              </a:rPr>
              <a:t>costs, </a:t>
            </a:r>
            <a:r>
              <a:rPr lang="en-GB" dirty="0">
                <a:solidFill>
                  <a:schemeClr val="bg1"/>
                </a:solidFill>
              </a:rPr>
              <a:t>and training and development </a:t>
            </a:r>
            <a:endParaRPr lang="en-GB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90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Advanced</a:t>
            </a:r>
            <a:r>
              <a:rPr lang="en-GB" dirty="0" smtClean="0"/>
              <a:t> </a:t>
            </a:r>
            <a:r>
              <a:rPr lang="en-GB" b="1" dirty="0" smtClean="0">
                <a:solidFill>
                  <a:srgbClr val="EA5D4E"/>
                </a:solidFill>
              </a:rPr>
              <a:t>Fellowship</a:t>
            </a:r>
            <a:endParaRPr lang="en-GB" b="1" dirty="0">
              <a:solidFill>
                <a:srgbClr val="EA5D4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8943"/>
            <a:ext cx="10515600" cy="4612577"/>
          </a:xfrm>
        </p:spPr>
        <p:txBody>
          <a:bodyPr>
            <a:normAutofit lnSpcReduction="10000"/>
          </a:bodyPr>
          <a:lstStyle/>
          <a:p>
            <a:r>
              <a:rPr lang="en-GB" dirty="0"/>
              <a:t>Fellowship designed to support the following points at post-doctoral level: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Early post-doc career following award of PhD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Establishment of independence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Transition or return from a career break</a:t>
            </a:r>
          </a:p>
          <a:p>
            <a:r>
              <a:rPr lang="en-GB" dirty="0"/>
              <a:t>Majority of funding awarded in response mode with minor proportion to NIHR Academy Strategic Themes</a:t>
            </a:r>
          </a:p>
          <a:p>
            <a:r>
              <a:rPr lang="en-GB" dirty="0"/>
              <a:t>Open to clinical and non-clinical applicants</a:t>
            </a:r>
          </a:p>
          <a:p>
            <a:r>
              <a:rPr lang="en-GB" dirty="0"/>
              <a:t>Funding and support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2-5 years </a:t>
            </a:r>
            <a:r>
              <a:rPr lang="en-GB" dirty="0" smtClean="0">
                <a:solidFill>
                  <a:schemeClr val="bg1"/>
                </a:solidFill>
              </a:rPr>
              <a:t>(100% WTE; between </a:t>
            </a:r>
            <a:r>
              <a:rPr lang="en-GB" dirty="0">
                <a:solidFill>
                  <a:schemeClr val="bg1"/>
                </a:solidFill>
              </a:rPr>
              <a:t>50 and 100% </a:t>
            </a:r>
            <a:r>
              <a:rPr lang="en-GB" dirty="0" smtClean="0">
                <a:solidFill>
                  <a:schemeClr val="bg1"/>
                </a:solidFill>
              </a:rPr>
              <a:t>WTE options)</a:t>
            </a:r>
            <a:endParaRPr lang="en-GB" dirty="0">
              <a:solidFill>
                <a:schemeClr val="bg1"/>
              </a:solidFill>
            </a:endParaRPr>
          </a:p>
          <a:p>
            <a:pPr lvl="1"/>
            <a:r>
              <a:rPr lang="en-GB" dirty="0">
                <a:solidFill>
                  <a:schemeClr val="bg1"/>
                </a:solidFill>
              </a:rPr>
              <a:t>Funding for salary, research </a:t>
            </a:r>
            <a:r>
              <a:rPr lang="en-GB" dirty="0" smtClean="0">
                <a:solidFill>
                  <a:schemeClr val="bg1"/>
                </a:solidFill>
              </a:rPr>
              <a:t>costs, </a:t>
            </a:r>
            <a:r>
              <a:rPr lang="en-GB" dirty="0">
                <a:solidFill>
                  <a:schemeClr val="bg1"/>
                </a:solidFill>
              </a:rPr>
              <a:t>and training and development 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Can </a:t>
            </a:r>
            <a:r>
              <a:rPr lang="en-GB" dirty="0">
                <a:solidFill>
                  <a:schemeClr val="bg1"/>
                </a:solidFill>
              </a:rPr>
              <a:t>apply for 2 sequential </a:t>
            </a:r>
            <a:r>
              <a:rPr lang="en-GB" dirty="0" smtClean="0">
                <a:solidFill>
                  <a:schemeClr val="bg1"/>
                </a:solidFill>
              </a:rPr>
              <a:t>Advanced Fellowships </a:t>
            </a:r>
            <a:r>
              <a:rPr lang="en-GB" dirty="0">
                <a:solidFill>
                  <a:schemeClr val="bg1"/>
                </a:solidFill>
              </a:rPr>
              <a:t>up to a total of 8 years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016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Partnership </a:t>
            </a:r>
            <a:r>
              <a:rPr lang="en-GB" b="1" dirty="0" smtClean="0">
                <a:solidFill>
                  <a:srgbClr val="EA5D4E"/>
                </a:solidFill>
              </a:rPr>
              <a:t>Fellowships</a:t>
            </a:r>
            <a:endParaRPr lang="en-GB" b="1" dirty="0">
              <a:solidFill>
                <a:srgbClr val="EA5D4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7481"/>
            <a:ext cx="7696200" cy="4454039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Through partnership with </a:t>
            </a:r>
            <a:r>
              <a:rPr lang="en-GB" dirty="0"/>
              <a:t>seven of the UK's leading medical </a:t>
            </a:r>
            <a:r>
              <a:rPr lang="en-GB" dirty="0" smtClean="0"/>
              <a:t>charities, NIHR is offering </a:t>
            </a:r>
            <a:r>
              <a:rPr lang="en-GB" dirty="0"/>
              <a:t>jointly funded </a:t>
            </a:r>
            <a:r>
              <a:rPr lang="en-GB" dirty="0" smtClean="0"/>
              <a:t>Fellowships </a:t>
            </a:r>
            <a:r>
              <a:rPr lang="en-GB" dirty="0"/>
              <a:t>at </a:t>
            </a:r>
            <a:r>
              <a:rPr lang="en-GB" dirty="0" smtClean="0"/>
              <a:t>Doctoral </a:t>
            </a:r>
            <a:r>
              <a:rPr lang="en-GB" dirty="0"/>
              <a:t>and Advanced (post-doctoral) level.</a:t>
            </a:r>
          </a:p>
          <a:p>
            <a:r>
              <a:rPr lang="en-GB" dirty="0" smtClean="0"/>
              <a:t>Partnership Fellows will engage </a:t>
            </a:r>
            <a:r>
              <a:rPr lang="en-GB" dirty="0"/>
              <a:t>with and receive valuable input from patient groups, making the most of the public and patient engagement/involvement opportunities available.</a:t>
            </a:r>
          </a:p>
          <a:p>
            <a:r>
              <a:rPr lang="en-GB" dirty="0" smtClean="0"/>
              <a:t>The Fellowships will provide </a:t>
            </a:r>
            <a:r>
              <a:rPr lang="en-GB" dirty="0"/>
              <a:t>greater research exposure through a variety of media and communication channels.</a:t>
            </a:r>
          </a:p>
          <a:p>
            <a:r>
              <a:rPr lang="en-GB" dirty="0"/>
              <a:t>The </a:t>
            </a:r>
            <a:r>
              <a:rPr lang="en-GB" dirty="0">
                <a:hlinkClick r:id="rId2"/>
              </a:rPr>
              <a:t>Guidance Notes</a:t>
            </a:r>
            <a:r>
              <a:rPr lang="en-GB" dirty="0"/>
              <a:t> contain further details regarding the specific eligibility criteria for each charity </a:t>
            </a:r>
            <a:r>
              <a:rPr lang="en-GB" dirty="0" smtClean="0"/>
              <a:t>partner, </a:t>
            </a:r>
            <a:r>
              <a:rPr lang="en-GB" dirty="0"/>
              <a:t>the level of award available and the contact details for the relevant </a:t>
            </a:r>
            <a:r>
              <a:rPr lang="en-GB" dirty="0" smtClean="0"/>
              <a:t>charity.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761863" y="1014296"/>
            <a:ext cx="2820537" cy="4062651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b="1" dirty="0" smtClean="0">
                <a:solidFill>
                  <a:srgbClr val="EA5D4E"/>
                </a:solidFill>
                <a:latin typeface="Lato"/>
              </a:rPr>
              <a:t>Partners</a:t>
            </a:r>
          </a:p>
          <a:p>
            <a:pPr algn="ctr">
              <a:lnSpc>
                <a:spcPct val="150000"/>
              </a:lnSpc>
            </a:pPr>
            <a:r>
              <a:rPr lang="en-GB" b="1" dirty="0" err="1">
                <a:solidFill>
                  <a:schemeClr val="bg1"/>
                </a:solidFill>
                <a:latin typeface="Lato"/>
              </a:rPr>
              <a:t>Castang</a:t>
            </a:r>
            <a:r>
              <a:rPr lang="en-GB" b="1" dirty="0">
                <a:solidFill>
                  <a:schemeClr val="bg1"/>
                </a:solidFill>
                <a:latin typeface="Lato"/>
              </a:rPr>
              <a:t> Foundation</a:t>
            </a:r>
          </a:p>
          <a:p>
            <a:pPr algn="ctr">
              <a:lnSpc>
                <a:spcPct val="150000"/>
              </a:lnSpc>
            </a:pPr>
            <a:r>
              <a:rPr lang="en-GB" b="1" dirty="0" smtClean="0">
                <a:solidFill>
                  <a:schemeClr val="bg1"/>
                </a:solidFill>
                <a:latin typeface="Lato"/>
              </a:rPr>
              <a:t>Diabetes </a:t>
            </a:r>
            <a:r>
              <a:rPr lang="en-GB" b="1" dirty="0">
                <a:solidFill>
                  <a:schemeClr val="bg1"/>
                </a:solidFill>
                <a:latin typeface="Lato"/>
              </a:rPr>
              <a:t>UK</a:t>
            </a:r>
          </a:p>
          <a:p>
            <a:pPr algn="ctr">
              <a:lnSpc>
                <a:spcPct val="150000"/>
              </a:lnSpc>
            </a:pPr>
            <a:r>
              <a:rPr lang="en-GB" b="1" dirty="0">
                <a:solidFill>
                  <a:schemeClr val="bg1"/>
                </a:solidFill>
                <a:latin typeface="Lato"/>
              </a:rPr>
              <a:t>Kidney Research UK</a:t>
            </a:r>
          </a:p>
          <a:p>
            <a:pPr algn="ctr">
              <a:lnSpc>
                <a:spcPct val="150000"/>
              </a:lnSpc>
            </a:pPr>
            <a:r>
              <a:rPr lang="en-GB" b="1" dirty="0" err="1">
                <a:solidFill>
                  <a:schemeClr val="bg1"/>
                </a:solidFill>
                <a:latin typeface="Lato"/>
              </a:rPr>
              <a:t>Moorfields</a:t>
            </a:r>
            <a:r>
              <a:rPr lang="en-GB" b="1" dirty="0">
                <a:solidFill>
                  <a:schemeClr val="bg1"/>
                </a:solidFill>
                <a:latin typeface="Lato"/>
              </a:rPr>
              <a:t> Eye Charity</a:t>
            </a:r>
          </a:p>
          <a:p>
            <a:pPr algn="ctr">
              <a:lnSpc>
                <a:spcPct val="150000"/>
              </a:lnSpc>
            </a:pPr>
            <a:r>
              <a:rPr lang="en-GB" b="1" dirty="0">
                <a:solidFill>
                  <a:schemeClr val="bg1"/>
                </a:solidFill>
                <a:latin typeface="Lato"/>
              </a:rPr>
              <a:t>MS Society</a:t>
            </a:r>
          </a:p>
          <a:p>
            <a:pPr algn="ctr">
              <a:lnSpc>
                <a:spcPct val="150000"/>
              </a:lnSpc>
            </a:pPr>
            <a:r>
              <a:rPr lang="en-GB" b="1" dirty="0">
                <a:solidFill>
                  <a:schemeClr val="bg1"/>
                </a:solidFill>
                <a:latin typeface="Lato"/>
              </a:rPr>
              <a:t>Muscular Dystrophy UK</a:t>
            </a:r>
          </a:p>
          <a:p>
            <a:pPr algn="ctr">
              <a:lnSpc>
                <a:spcPct val="150000"/>
              </a:lnSpc>
            </a:pPr>
            <a:r>
              <a:rPr lang="en-GB" b="1" dirty="0">
                <a:solidFill>
                  <a:schemeClr val="bg1"/>
                </a:solidFill>
                <a:latin typeface="Lato"/>
              </a:rPr>
              <a:t>Pancreatic Cancer UK</a:t>
            </a:r>
          </a:p>
          <a:p>
            <a:pPr algn="ctr">
              <a:lnSpc>
                <a:spcPct val="150000"/>
              </a:lnSpc>
            </a:pPr>
            <a:r>
              <a:rPr lang="en-GB" b="1" dirty="0">
                <a:solidFill>
                  <a:schemeClr val="bg1"/>
                </a:solidFill>
                <a:latin typeface="Lato"/>
              </a:rPr>
              <a:t>Parkinson's UK</a:t>
            </a:r>
            <a:endParaRPr lang="en-GB" b="1" i="0" dirty="0">
              <a:solidFill>
                <a:schemeClr val="bg1"/>
              </a:solidFill>
              <a:effectLst/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90309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Development and Skills Enhancement </a:t>
            </a:r>
            <a:r>
              <a:rPr lang="en-GB" b="1" dirty="0" smtClean="0">
                <a:solidFill>
                  <a:srgbClr val="EA5D4E"/>
                </a:solidFill>
              </a:rPr>
              <a:t>Award</a:t>
            </a:r>
            <a:endParaRPr lang="en-GB" b="1" dirty="0">
              <a:solidFill>
                <a:srgbClr val="EA5D4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For NIHR Academy Members to gain specific skills and experience</a:t>
            </a:r>
          </a:p>
          <a:p>
            <a:r>
              <a:rPr lang="en-GB" dirty="0"/>
              <a:t>Mix of </a:t>
            </a:r>
            <a:r>
              <a:rPr lang="en-GB" dirty="0" smtClean="0"/>
              <a:t>response mode awards and applications </a:t>
            </a:r>
            <a:r>
              <a:rPr lang="en-GB" dirty="0"/>
              <a:t>in Strategic </a:t>
            </a:r>
            <a:r>
              <a:rPr lang="en-GB" dirty="0" smtClean="0"/>
              <a:t>Themes</a:t>
            </a:r>
            <a:endParaRPr lang="en-GB" dirty="0"/>
          </a:p>
          <a:p>
            <a:r>
              <a:rPr lang="en-GB" dirty="0"/>
              <a:t>Includes support for career continuity for those who haven’t been able to source support elsewhere </a:t>
            </a:r>
          </a:p>
          <a:p>
            <a:r>
              <a:rPr lang="en-GB" dirty="0"/>
              <a:t>Funding and support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1 year maximum (between 50 and 100% WTE)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Funding for salary, training and development, and supervision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Expectation of matched funding from host </a:t>
            </a:r>
          </a:p>
          <a:p>
            <a:endParaRPr lang="en-GB" dirty="0" smtClean="0"/>
          </a:p>
          <a:p>
            <a:r>
              <a:rPr lang="en-GB" b="1" dirty="0" smtClean="0"/>
              <a:t>Applications open every </a:t>
            </a:r>
            <a:r>
              <a:rPr lang="en-GB" b="1" dirty="0"/>
              <a:t>4 months from May 2019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889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8650" y="1594435"/>
            <a:ext cx="10451726" cy="4485090"/>
          </a:xfrm>
        </p:spPr>
        <p:txBody>
          <a:bodyPr>
            <a:noAutofit/>
          </a:bodyPr>
          <a:lstStyle/>
          <a:p>
            <a:r>
              <a:rPr lang="en-GB" dirty="0" smtClean="0"/>
              <a:t>The </a:t>
            </a:r>
            <a:r>
              <a:rPr lang="en-GB" dirty="0"/>
              <a:t>ICA Programme launched in </a:t>
            </a:r>
            <a:r>
              <a:rPr lang="en-GB" dirty="0" smtClean="0"/>
              <a:t>2015, combining the HEE-funded </a:t>
            </a:r>
            <a:r>
              <a:rPr lang="en-GB" dirty="0"/>
              <a:t>Clinical Academic Training (CAT) Programme for Nurses, Midwives and AHPs and the Healthcare Science Research Fellowship (HCS) Programme</a:t>
            </a:r>
          </a:p>
          <a:p>
            <a:r>
              <a:rPr lang="en-GB" dirty="0" smtClean="0"/>
              <a:t>The </a:t>
            </a:r>
            <a:r>
              <a:rPr lang="en-GB" dirty="0"/>
              <a:t>ICA Programme is open to </a:t>
            </a:r>
            <a:r>
              <a:rPr lang="en-GB" dirty="0" smtClean="0"/>
              <a:t>all </a:t>
            </a:r>
            <a:r>
              <a:rPr lang="en-GB" dirty="0"/>
              <a:t>statutorily registered healthcare </a:t>
            </a:r>
            <a:r>
              <a:rPr lang="en-GB" dirty="0" smtClean="0"/>
              <a:t>professionals, </a:t>
            </a:r>
            <a:r>
              <a:rPr lang="en-GB" dirty="0"/>
              <a:t>excluding doctors and </a:t>
            </a:r>
            <a:r>
              <a:rPr lang="en-GB" dirty="0" smtClean="0"/>
              <a:t>dentists</a:t>
            </a:r>
          </a:p>
          <a:p>
            <a:r>
              <a:rPr lang="en-GB" dirty="0" smtClean="0"/>
              <a:t>The programme focus is to develop </a:t>
            </a:r>
            <a:r>
              <a:rPr lang="en-GB" dirty="0"/>
              <a:t>individuals and careers that combine clinical research and research leadership with continued clinical practice and clinical </a:t>
            </a:r>
            <a:r>
              <a:rPr lang="en-GB" dirty="0" smtClean="0"/>
              <a:t>development.</a:t>
            </a:r>
          </a:p>
          <a:p>
            <a:r>
              <a:rPr lang="en-GB" dirty="0" smtClean="0"/>
              <a:t>Awards are available from Internship to Senior Clinical Lectureship.</a:t>
            </a:r>
          </a:p>
          <a:p>
            <a:r>
              <a:rPr lang="en-GB" dirty="0" smtClean="0">
                <a:hlinkClick r:id="rId2"/>
              </a:rPr>
              <a:t>ICA webpage</a:t>
            </a:r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>
                <a:latin typeface="Arial" charset="0"/>
              </a:rPr>
              <a:t>HEE/NIHR Integrated Clinical Academic </a:t>
            </a:r>
            <a:r>
              <a:rPr lang="en-GB" altLang="en-US" b="1" dirty="0">
                <a:solidFill>
                  <a:srgbClr val="EA5D4E"/>
                </a:solidFill>
                <a:latin typeface="Arial" charset="0"/>
              </a:rPr>
              <a:t>Programme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596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Integrated Academic </a:t>
            </a:r>
            <a:r>
              <a:rPr lang="en-GB" b="1" dirty="0" smtClean="0">
                <a:solidFill>
                  <a:srgbClr val="EA5D4E"/>
                </a:solidFill>
              </a:rPr>
              <a:t>Training</a:t>
            </a:r>
            <a:endParaRPr lang="en-GB" b="1" dirty="0">
              <a:solidFill>
                <a:srgbClr val="EA5D4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/>
              <a:t>Academic Clinical Fellowships &amp; Clinical Lectureships</a:t>
            </a:r>
            <a:r>
              <a:rPr lang="en-GB" dirty="0"/>
              <a:t> </a:t>
            </a:r>
          </a:p>
          <a:p>
            <a:r>
              <a:rPr lang="en-GB" dirty="0" smtClean="0"/>
              <a:t>Integrated academic </a:t>
            </a:r>
            <a:r>
              <a:rPr lang="en-GB" dirty="0"/>
              <a:t>training </a:t>
            </a:r>
            <a:r>
              <a:rPr lang="en-GB" dirty="0" smtClean="0"/>
              <a:t>for doctors and dentists undertaking </a:t>
            </a:r>
            <a:r>
              <a:rPr lang="en-GB" dirty="0"/>
              <a:t>specialty training</a:t>
            </a:r>
          </a:p>
          <a:p>
            <a:r>
              <a:rPr lang="en-GB" dirty="0"/>
              <a:t>ACFs for pre-doctoral and early ST training</a:t>
            </a:r>
          </a:p>
          <a:p>
            <a:r>
              <a:rPr lang="en-GB" dirty="0"/>
              <a:t>CLs for post-doctoral and ST3</a:t>
            </a:r>
            <a:r>
              <a:rPr lang="en-GB" dirty="0" smtClean="0"/>
              <a:t>+ training</a:t>
            </a:r>
            <a:endParaRPr lang="en-GB" dirty="0"/>
          </a:p>
          <a:p>
            <a:r>
              <a:rPr lang="en-GB" dirty="0"/>
              <a:t>To support next phase in clinical academic career e.g. </a:t>
            </a:r>
            <a:r>
              <a:rPr lang="en-GB" dirty="0" smtClean="0"/>
              <a:t>PhD or Intermediate Fellowship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b="1" dirty="0" smtClean="0"/>
              <a:t>In-Practice Fellowship</a:t>
            </a:r>
            <a:endParaRPr lang="en-GB" b="1" dirty="0"/>
          </a:p>
          <a:p>
            <a:r>
              <a:rPr lang="en-GB" dirty="0" smtClean="0"/>
              <a:t>The IPF is a pre-doctoral training award </a:t>
            </a:r>
            <a:r>
              <a:rPr lang="en-GB" dirty="0"/>
              <a:t>for GPs and GDPs to support a PhD application</a:t>
            </a:r>
          </a:p>
        </p:txBody>
      </p:sp>
    </p:spTree>
    <p:extLst>
      <p:ext uri="{BB962C8B-B14F-4D97-AF65-F5344CB8AC3E}">
        <p14:creationId xmlns:p14="http://schemas.microsoft.com/office/powerpoint/2010/main" val="164584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Integrated Academic </a:t>
            </a:r>
            <a:r>
              <a:rPr lang="en-GB" b="1" dirty="0" smtClean="0">
                <a:solidFill>
                  <a:srgbClr val="EA5D4E"/>
                </a:solidFill>
              </a:rPr>
              <a:t>Training</a:t>
            </a:r>
            <a:endParaRPr lang="en-GB" b="1" dirty="0">
              <a:solidFill>
                <a:srgbClr val="EA5D4E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8388" y="1230596"/>
            <a:ext cx="10415224" cy="454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71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Academic Clinical </a:t>
            </a:r>
            <a:r>
              <a:rPr lang="en-GB" b="1" dirty="0" smtClean="0">
                <a:solidFill>
                  <a:srgbClr val="EA5D4E"/>
                </a:solidFill>
              </a:rPr>
              <a:t>Fellowships</a:t>
            </a:r>
            <a:endParaRPr lang="en-GB" b="1" dirty="0">
              <a:solidFill>
                <a:srgbClr val="EA5D4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hlinkClick r:id="rId2"/>
              </a:rPr>
              <a:t>www.nihr.ac.uk/acfs</a:t>
            </a:r>
            <a:r>
              <a:rPr lang="en-GB" dirty="0" smtClean="0"/>
              <a:t>   </a:t>
            </a:r>
            <a:endParaRPr lang="en-GB" dirty="0"/>
          </a:p>
          <a:p>
            <a:r>
              <a:rPr lang="en-GB" dirty="0" smtClean="0"/>
              <a:t>Integrated academic </a:t>
            </a:r>
            <a:r>
              <a:rPr lang="en-GB" dirty="0"/>
              <a:t>and clinical training </a:t>
            </a:r>
          </a:p>
          <a:p>
            <a:r>
              <a:rPr lang="en-GB" dirty="0"/>
              <a:t>For entrants to specialty training</a:t>
            </a:r>
          </a:p>
          <a:p>
            <a:r>
              <a:rPr lang="en-GB" dirty="0"/>
              <a:t>25% </a:t>
            </a:r>
            <a:r>
              <a:rPr lang="en-GB" dirty="0" smtClean="0"/>
              <a:t>protected time for academic </a:t>
            </a:r>
            <a:r>
              <a:rPr lang="en-GB" dirty="0"/>
              <a:t>research</a:t>
            </a:r>
          </a:p>
          <a:p>
            <a:r>
              <a:rPr lang="en-GB" dirty="0"/>
              <a:t>Support </a:t>
            </a:r>
            <a:r>
              <a:rPr lang="en-GB" dirty="0" smtClean="0"/>
              <a:t>for PhD application </a:t>
            </a:r>
            <a:endParaRPr lang="en-GB" dirty="0"/>
          </a:p>
          <a:p>
            <a:r>
              <a:rPr lang="en-GB" dirty="0"/>
              <a:t>Up to 3 years (4 for GPs)</a:t>
            </a:r>
          </a:p>
          <a:p>
            <a:r>
              <a:rPr lang="en-GB" dirty="0"/>
              <a:t>£1000 </a:t>
            </a:r>
            <a:r>
              <a:rPr lang="en-GB" dirty="0" smtClean="0"/>
              <a:t>per annum bursary for conference attendance etc.</a:t>
            </a:r>
            <a:endParaRPr lang="en-GB" dirty="0"/>
          </a:p>
          <a:p>
            <a:r>
              <a:rPr lang="en-GB" dirty="0" smtClean="0"/>
              <a:t>Structured </a:t>
            </a:r>
            <a:r>
              <a:rPr lang="en-GB" dirty="0"/>
              <a:t>Research Training Programme (RTP</a:t>
            </a:r>
            <a:r>
              <a:rPr lang="en-GB" dirty="0" smtClean="0"/>
              <a:t>) providing Masters-level training in e.g. research methods, bioinformatics, etc.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261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Clinical </a:t>
            </a:r>
            <a:r>
              <a:rPr lang="en-GB" b="1" dirty="0" smtClean="0">
                <a:solidFill>
                  <a:srgbClr val="EA5D4E"/>
                </a:solidFill>
              </a:rPr>
              <a:t>Lectureships</a:t>
            </a:r>
            <a:endParaRPr lang="en-GB" b="1" dirty="0">
              <a:solidFill>
                <a:srgbClr val="EA5D4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hlinkClick r:id="rId2"/>
              </a:rPr>
              <a:t>www.nihr.ac.uk/cls</a:t>
            </a:r>
            <a:r>
              <a:rPr lang="en-GB" dirty="0" smtClean="0"/>
              <a:t> </a:t>
            </a:r>
            <a:endParaRPr lang="en-GB" dirty="0"/>
          </a:p>
          <a:p>
            <a:r>
              <a:rPr lang="en-GB" dirty="0"/>
              <a:t>Postdoctoral award</a:t>
            </a:r>
          </a:p>
          <a:p>
            <a:r>
              <a:rPr lang="en-GB" dirty="0"/>
              <a:t>50% academic and 50% clinical  </a:t>
            </a:r>
          </a:p>
          <a:p>
            <a:r>
              <a:rPr lang="en-GB" dirty="0"/>
              <a:t>ST3 and </a:t>
            </a:r>
            <a:r>
              <a:rPr lang="en-GB" dirty="0" smtClean="0"/>
              <a:t>above entry</a:t>
            </a:r>
            <a:endParaRPr lang="en-GB" dirty="0"/>
          </a:p>
          <a:p>
            <a:r>
              <a:rPr lang="en-GB" dirty="0"/>
              <a:t>4 </a:t>
            </a:r>
            <a:r>
              <a:rPr lang="en-GB" dirty="0" err="1"/>
              <a:t>yr</a:t>
            </a:r>
            <a:r>
              <a:rPr lang="en-GB" dirty="0"/>
              <a:t> award duration, or until you reach </a:t>
            </a:r>
            <a:r>
              <a:rPr lang="en-GB" dirty="0" smtClean="0"/>
              <a:t>CCT</a:t>
            </a:r>
            <a:endParaRPr lang="en-GB" dirty="0"/>
          </a:p>
          <a:p>
            <a:r>
              <a:rPr lang="en-GB" dirty="0"/>
              <a:t>Possibility for </a:t>
            </a:r>
            <a:r>
              <a:rPr lang="en-GB" dirty="0" smtClean="0"/>
              <a:t>an extension beyond CCT</a:t>
            </a:r>
            <a:endParaRPr lang="en-GB" dirty="0"/>
          </a:p>
          <a:p>
            <a:r>
              <a:rPr lang="en-GB" dirty="0"/>
              <a:t>£1000 </a:t>
            </a:r>
            <a:r>
              <a:rPr lang="en-GB" dirty="0" smtClean="0"/>
              <a:t>per annum bursary for conference attendance etc.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194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In-Practice </a:t>
            </a:r>
            <a:r>
              <a:rPr lang="en-GB" b="1" dirty="0" smtClean="0">
                <a:solidFill>
                  <a:srgbClr val="EA5D4E"/>
                </a:solidFill>
              </a:rPr>
              <a:t>Fellowship</a:t>
            </a:r>
            <a:endParaRPr lang="en-GB" b="1" dirty="0">
              <a:solidFill>
                <a:srgbClr val="EA5D4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 smtClean="0">
                <a:hlinkClick r:id="rId2"/>
              </a:rPr>
              <a:t>www.nihr.ac.uk/ipf</a:t>
            </a:r>
            <a:r>
              <a:rPr lang="en-GB" sz="2800" dirty="0" smtClean="0"/>
              <a:t> </a:t>
            </a:r>
          </a:p>
          <a:p>
            <a:r>
              <a:rPr lang="en-GB" sz="2800" dirty="0" smtClean="0"/>
              <a:t>Pre-doctoral </a:t>
            </a:r>
            <a:r>
              <a:rPr lang="en-GB" sz="2800" dirty="0"/>
              <a:t>award open to fully-qualified General Practitioners, General Dental Practitioners and Community Dentists </a:t>
            </a:r>
          </a:p>
          <a:p>
            <a:r>
              <a:rPr lang="en-GB" sz="2800" dirty="0"/>
              <a:t>50% clinical, 50% </a:t>
            </a:r>
            <a:r>
              <a:rPr lang="en-GB" sz="2800" dirty="0" smtClean="0"/>
              <a:t>academic for 2 years (100% WTE)</a:t>
            </a:r>
            <a:endParaRPr lang="en-GB" sz="2800" dirty="0"/>
          </a:p>
          <a:p>
            <a:r>
              <a:rPr lang="en-GB" sz="2800" dirty="0" smtClean="0"/>
              <a:t>Funding</a:t>
            </a:r>
            <a:r>
              <a:rPr lang="en-GB" sz="2800" dirty="0"/>
              <a:t>: 50% salary (for academic time), plus £4,500 for training and development and £1,000 for conference </a:t>
            </a:r>
            <a:r>
              <a:rPr lang="en-GB" sz="2800" dirty="0" smtClean="0"/>
              <a:t>attendance</a:t>
            </a:r>
            <a:endParaRPr lang="en-GB" sz="2800" dirty="0"/>
          </a:p>
          <a:p>
            <a:r>
              <a:rPr lang="en-GB" sz="2800" dirty="0" smtClean="0"/>
              <a:t>IPFs aim to complete </a:t>
            </a:r>
            <a:r>
              <a:rPr lang="en-GB" sz="2800" dirty="0"/>
              <a:t>a Masters </a:t>
            </a:r>
            <a:r>
              <a:rPr lang="en-GB" sz="2800" dirty="0" smtClean="0"/>
              <a:t>degree and prepare an application for a PhD.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3437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Pre-application Advice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Know the process and the remit:</a:t>
            </a:r>
          </a:p>
          <a:p>
            <a:r>
              <a:rPr lang="en-GB" dirty="0"/>
              <a:t>Look at the website</a:t>
            </a:r>
          </a:p>
          <a:p>
            <a:r>
              <a:rPr lang="en-GB" dirty="0"/>
              <a:t>Read the guidance</a:t>
            </a:r>
          </a:p>
          <a:p>
            <a:r>
              <a:rPr lang="en-GB" dirty="0"/>
              <a:t>Contact the NIHR Academy with any queries</a:t>
            </a:r>
          </a:p>
          <a:p>
            <a:r>
              <a:rPr lang="en-GB" dirty="0"/>
              <a:t>Talk to the NIHR Research Design Service</a:t>
            </a:r>
          </a:p>
          <a:p>
            <a:r>
              <a:rPr lang="en-GB" dirty="0"/>
              <a:t>Don’t add PPI as an afterthought!</a:t>
            </a:r>
          </a:p>
          <a:p>
            <a:r>
              <a:rPr lang="en-GB" dirty="0"/>
              <a:t>Know your audience:</a:t>
            </a:r>
          </a:p>
          <a:p>
            <a:r>
              <a:rPr lang="en-GB" dirty="0"/>
              <a:t>Look up previous award holders, panel members, topics </a:t>
            </a:r>
          </a:p>
          <a:p>
            <a:r>
              <a:rPr lang="en-GB" dirty="0"/>
              <a:t>Talk, talk, talk, before you submit:</a:t>
            </a:r>
          </a:p>
          <a:p>
            <a:r>
              <a:rPr lang="en-GB" dirty="0"/>
              <a:t>Supervisor, current awards holders, senior academics, methodological experts, collaborators, mentors, finance office, colleagues etc. </a:t>
            </a:r>
          </a:p>
        </p:txBody>
      </p:sp>
    </p:spTree>
    <p:extLst>
      <p:ext uri="{BB962C8B-B14F-4D97-AF65-F5344CB8AC3E}">
        <p14:creationId xmlns:p14="http://schemas.microsoft.com/office/powerpoint/2010/main" val="3046057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Common</a:t>
            </a:r>
            <a:r>
              <a:rPr lang="en-GB" altLang="en-US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Weaknesses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1663"/>
            <a:ext cx="10515600" cy="4771210"/>
          </a:xfrm>
        </p:spPr>
        <p:txBody>
          <a:bodyPr>
            <a:noAutofit/>
          </a:bodyPr>
          <a:lstStyle/>
          <a:p>
            <a:r>
              <a:rPr lang="en-GB" sz="2600" b="1" dirty="0">
                <a:solidFill>
                  <a:srgbClr val="EA5D4E"/>
                </a:solidFill>
                <a:latin typeface="+mj-lt"/>
                <a:ea typeface="+mj-ea"/>
                <a:cs typeface="+mj-cs"/>
              </a:rPr>
              <a:t>Remit</a:t>
            </a:r>
            <a:r>
              <a:rPr lang="en-GB" sz="2200" dirty="0"/>
              <a:t>: Failure to show research important to NHS, benefits patients and/or </a:t>
            </a:r>
            <a:r>
              <a:rPr lang="en-GB" sz="2200" dirty="0" smtClean="0"/>
              <a:t>public</a:t>
            </a:r>
            <a:endParaRPr lang="en-GB" sz="1050" dirty="0"/>
          </a:p>
          <a:p>
            <a:r>
              <a:rPr lang="en-GB" sz="2600" b="1" dirty="0">
                <a:solidFill>
                  <a:srgbClr val="EA5D4E"/>
                </a:solidFill>
                <a:latin typeface="+mj-lt"/>
                <a:ea typeface="+mj-ea"/>
                <a:cs typeface="+mj-cs"/>
              </a:rPr>
              <a:t>Clarity &amp; Details</a:t>
            </a:r>
            <a:r>
              <a:rPr lang="en-GB" sz="2200" dirty="0"/>
              <a:t>: Research questions not clear; don’t show the </a:t>
            </a:r>
            <a:r>
              <a:rPr lang="en-GB" sz="2200" dirty="0" smtClean="0"/>
              <a:t>relevance of </a:t>
            </a:r>
            <a:r>
              <a:rPr lang="en-GB" sz="2200" dirty="0"/>
              <a:t>the aims and objectives; not enough detail and </a:t>
            </a:r>
            <a:r>
              <a:rPr lang="en-GB" sz="2200" dirty="0" smtClean="0"/>
              <a:t>depth</a:t>
            </a:r>
            <a:endParaRPr lang="en-GB" sz="900" dirty="0"/>
          </a:p>
          <a:p>
            <a:r>
              <a:rPr lang="en-GB" sz="2600" b="1" dirty="0">
                <a:solidFill>
                  <a:srgbClr val="EA5D4E"/>
                </a:solidFill>
                <a:latin typeface="+mj-lt"/>
                <a:ea typeface="+mj-ea"/>
                <a:cs typeface="+mj-cs"/>
              </a:rPr>
              <a:t>Overambitious</a:t>
            </a:r>
            <a:r>
              <a:rPr lang="en-GB" sz="2200" dirty="0"/>
              <a:t>: Research programme not suitable for level of award; not achievable within time </a:t>
            </a:r>
            <a:r>
              <a:rPr lang="en-GB" sz="2200" dirty="0" smtClean="0"/>
              <a:t>frame</a:t>
            </a:r>
            <a:endParaRPr lang="en-GB" sz="2200" dirty="0"/>
          </a:p>
          <a:p>
            <a:r>
              <a:rPr lang="en-GB" sz="2600" b="1" dirty="0">
                <a:solidFill>
                  <a:srgbClr val="EA5D4E"/>
                </a:solidFill>
                <a:latin typeface="+mj-lt"/>
                <a:ea typeface="+mj-ea"/>
                <a:cs typeface="+mj-cs"/>
              </a:rPr>
              <a:t>Applicant</a:t>
            </a:r>
            <a:r>
              <a:rPr lang="en-GB" sz="2200" dirty="0"/>
              <a:t>: Person not quite experienced enough for level they are applying (research outputs, independence, etc.); not your </a:t>
            </a:r>
            <a:r>
              <a:rPr lang="en-GB" sz="2200" dirty="0" smtClean="0"/>
              <a:t>project</a:t>
            </a:r>
            <a:endParaRPr lang="en-GB" sz="2200" dirty="0"/>
          </a:p>
          <a:p>
            <a:r>
              <a:rPr lang="en-GB" sz="2600" b="1" dirty="0">
                <a:solidFill>
                  <a:srgbClr val="EA5D4E"/>
                </a:solidFill>
                <a:latin typeface="+mj-lt"/>
                <a:ea typeface="+mj-ea"/>
                <a:cs typeface="+mj-cs"/>
              </a:rPr>
              <a:t>Training</a:t>
            </a:r>
            <a:r>
              <a:rPr lang="en-GB" sz="2200" dirty="0"/>
              <a:t>: Programme too generic and not suited/specific to the applicant’s </a:t>
            </a:r>
            <a:r>
              <a:rPr lang="en-GB" sz="2200" dirty="0" smtClean="0"/>
              <a:t>needs </a:t>
            </a:r>
            <a:r>
              <a:rPr lang="en-GB" sz="2200" dirty="0"/>
              <a:t>and project; too centred around host </a:t>
            </a:r>
            <a:r>
              <a:rPr lang="en-GB" sz="2200" dirty="0" smtClean="0"/>
              <a:t>organisation</a:t>
            </a:r>
            <a:endParaRPr lang="en-GB" sz="2200" dirty="0"/>
          </a:p>
          <a:p>
            <a:r>
              <a:rPr lang="en-GB" sz="2600" b="1" dirty="0">
                <a:solidFill>
                  <a:srgbClr val="EA5D4E"/>
                </a:solidFill>
                <a:latin typeface="+mj-lt"/>
                <a:ea typeface="+mj-ea"/>
                <a:cs typeface="+mj-cs"/>
              </a:rPr>
              <a:t>Value for Money</a:t>
            </a:r>
            <a:r>
              <a:rPr lang="en-GB" sz="2200" dirty="0"/>
              <a:t>: Budget unrealistic and/or failure to justify requested </a:t>
            </a:r>
            <a:r>
              <a:rPr lang="en-GB" sz="2200" dirty="0" smtClean="0"/>
              <a:t>resources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3767840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sz="3600" b="1" dirty="0" smtClean="0"/>
              <a:t>Summary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200" dirty="0"/>
              <a:t>The NIHR Academy offers a broad range of awards available at different career levels to suit different working arrangements, types of professional backgrounds, and career paths</a:t>
            </a:r>
            <a:r>
              <a:rPr lang="en-GB" sz="3200" dirty="0" smtClean="0"/>
              <a:t>.</a:t>
            </a:r>
          </a:p>
          <a:p>
            <a:pPr marL="0" indent="0">
              <a:buNone/>
            </a:pPr>
            <a:endParaRPr lang="en-GB" sz="3200" dirty="0" smtClean="0"/>
          </a:p>
          <a:p>
            <a:r>
              <a:rPr lang="en-GB" sz="3200" dirty="0" smtClean="0"/>
              <a:t>NIHR Integrated Pathways (clinicians) and NIHR Fellowships (all professions) allow you to undertake clinical and academic training during your career, from pre-doctoral level up to a professorial chair.</a:t>
            </a:r>
          </a:p>
        </p:txBody>
      </p:sp>
    </p:spTree>
    <p:extLst>
      <p:ext uri="{BB962C8B-B14F-4D97-AF65-F5344CB8AC3E}">
        <p14:creationId xmlns:p14="http://schemas.microsoft.com/office/powerpoint/2010/main" val="266175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4460" y="2488690"/>
            <a:ext cx="9403080" cy="1133477"/>
          </a:xfrm>
        </p:spPr>
        <p:txBody>
          <a:bodyPr/>
          <a:lstStyle/>
          <a:p>
            <a:pPr algn="ctr"/>
            <a:r>
              <a:rPr lang="en-GB" dirty="0" smtClean="0"/>
              <a:t>Thank you!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2340634" y="4178335"/>
            <a:ext cx="7510732" cy="183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nl-NL" dirty="0" smtClean="0">
                <a:solidFill>
                  <a:schemeClr val="bg1"/>
                </a:solidFill>
              </a:rPr>
              <a:t>NIHR </a:t>
            </a:r>
            <a:r>
              <a:rPr lang="nl-NL" dirty="0">
                <a:solidFill>
                  <a:schemeClr val="bg1"/>
                </a:solidFill>
              </a:rPr>
              <a:t>Academy, 21 Queen Street, Leeds, LS1 </a:t>
            </a:r>
            <a:r>
              <a:rPr lang="nl-NL" dirty="0" smtClean="0">
                <a:solidFill>
                  <a:schemeClr val="bg1"/>
                </a:solidFill>
              </a:rPr>
              <a:t>2TW 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nl-NL" dirty="0" smtClean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nl-NL" dirty="0" smtClean="0">
                <a:solidFill>
                  <a:schemeClr val="bg1"/>
                </a:solidFill>
              </a:rPr>
              <a:t>0113 </a:t>
            </a:r>
            <a:r>
              <a:rPr lang="nl-NL" dirty="0">
                <a:solidFill>
                  <a:schemeClr val="bg1"/>
                </a:solidFill>
              </a:rPr>
              <a:t>532 </a:t>
            </a:r>
            <a:r>
              <a:rPr lang="nl-NL" dirty="0" smtClean="0">
                <a:solidFill>
                  <a:schemeClr val="bg1"/>
                </a:solidFill>
              </a:rPr>
              <a:t>8444 or </a:t>
            </a:r>
            <a:r>
              <a:rPr lang="nl-NL" dirty="0" smtClean="0">
                <a:solidFill>
                  <a:schemeClr val="bg1"/>
                </a:solidFill>
                <a:hlinkClick r:id="rId3"/>
              </a:rPr>
              <a:t>academy-awards@nihr.ac.uk</a:t>
            </a:r>
            <a:r>
              <a:rPr lang="nl-NL" dirty="0" smtClean="0">
                <a:solidFill>
                  <a:schemeClr val="bg1"/>
                </a:solidFill>
              </a:rPr>
              <a:t> </a:t>
            </a:r>
            <a:endParaRPr lang="nl-NL" dirty="0" smtClean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en-GB" dirty="0" smtClean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GB" dirty="0" smtClean="0">
                <a:solidFill>
                  <a:schemeClr val="bg1"/>
                </a:solidFill>
              </a:rPr>
              <a:t>@</a:t>
            </a:r>
            <a:r>
              <a:rPr lang="en-GB" dirty="0" err="1" smtClean="0">
                <a:solidFill>
                  <a:schemeClr val="bg1"/>
                </a:solidFill>
              </a:rPr>
              <a:t>NIHRAcademy</a:t>
            </a:r>
            <a:r>
              <a:rPr lang="en-GB" dirty="0" smtClean="0">
                <a:solidFill>
                  <a:schemeClr val="bg1"/>
                </a:solidFill>
              </a:rPr>
              <a:t> (twitter)</a:t>
            </a:r>
            <a:endParaRPr lang="en-GB" altLang="en-US" dirty="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en-GB" dirty="0" smtClean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GB" altLang="en-US" dirty="0" smtClean="0">
                <a:solidFill>
                  <a:schemeClr val="tx2"/>
                </a:solidFill>
                <a:hlinkClick r:id="rId4"/>
              </a:rPr>
              <a:t>https://www.nihr.ac.uk/academy</a:t>
            </a:r>
            <a:endParaRPr lang="en-GB" altLang="en-US" dirty="0" smtClean="0">
              <a:solidFill>
                <a:schemeClr val="tx2"/>
              </a:solidFill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421740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B0F0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1695</TotalTime>
  <Words>1248</Words>
  <Application>Microsoft Office PowerPoint</Application>
  <PresentationFormat>Widescreen</PresentationFormat>
  <Paragraphs>163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Lato</vt:lpstr>
      <vt:lpstr>Custom Design</vt:lpstr>
      <vt:lpstr>NIHR Research Training Opportunities  21 June 2019</vt:lpstr>
      <vt:lpstr>PowerPoint Presentation</vt:lpstr>
      <vt:lpstr>Research Capacity Development</vt:lpstr>
      <vt:lpstr>PowerPoint Presentation</vt:lpstr>
      <vt:lpstr>PowerPoint Presentation</vt:lpstr>
      <vt:lpstr>Key changes</vt:lpstr>
      <vt:lpstr>The NIHR remit</vt:lpstr>
      <vt:lpstr>Personal Awards Remit</vt:lpstr>
      <vt:lpstr>Personal Awards Remit</vt:lpstr>
      <vt:lpstr>Doctoral Fellowship</vt:lpstr>
      <vt:lpstr>Advanced Fellowship</vt:lpstr>
      <vt:lpstr>Partnership Fellowships</vt:lpstr>
      <vt:lpstr>Development and Skills Enhancement Award</vt:lpstr>
      <vt:lpstr>HEE/NIHR Integrated Clinical Academic Programme</vt:lpstr>
      <vt:lpstr>Integrated Academic Training</vt:lpstr>
      <vt:lpstr>Integrated Academic Training</vt:lpstr>
      <vt:lpstr>Academic Clinical Fellowships</vt:lpstr>
      <vt:lpstr>Clinical Lectureships</vt:lpstr>
      <vt:lpstr>In-Practice Fellowship</vt:lpstr>
      <vt:lpstr>Pre-application Advice</vt:lpstr>
      <vt:lpstr>Common Weaknesses</vt:lpstr>
      <vt:lpstr>Summary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edit Master title</dc:title>
  <dc:creator>Microsoft Office User</dc:creator>
  <cp:lastModifiedBy>Tom Pratt</cp:lastModifiedBy>
  <cp:revision>120</cp:revision>
  <cp:lastPrinted>2019-03-08T12:25:49Z</cp:lastPrinted>
  <dcterms:created xsi:type="dcterms:W3CDTF">2019-02-07T15:31:28Z</dcterms:created>
  <dcterms:modified xsi:type="dcterms:W3CDTF">2019-06-20T10:04:48Z</dcterms:modified>
</cp:coreProperties>
</file>