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matic SC" charset="0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Source Code Pro" charset="0"/>
      <p:regular r:id="rId21"/>
      <p:bold r:id="rId22"/>
    </p:embeddedFont>
  </p:embeddedFont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599" cy="2690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8000"/>
            </a:lvl1pPr>
            <a:lvl2pPr algn="ctr">
              <a:spcBef>
                <a:spcPts val="0"/>
              </a:spcBef>
              <a:buSzPct val="100000"/>
              <a:defRPr sz="8000"/>
            </a:lvl2pPr>
            <a:lvl3pPr algn="ctr">
              <a:spcBef>
                <a:spcPts val="0"/>
              </a:spcBef>
              <a:buSzPct val="100000"/>
              <a:defRPr sz="8000"/>
            </a:lvl3pPr>
            <a:lvl4pPr algn="ctr">
              <a:spcBef>
                <a:spcPts val="0"/>
              </a:spcBef>
              <a:buSzPct val="100000"/>
              <a:defRPr sz="8000"/>
            </a:lvl4pPr>
            <a:lvl5pPr algn="ctr">
              <a:spcBef>
                <a:spcPts val="0"/>
              </a:spcBef>
              <a:buSzPct val="100000"/>
              <a:defRPr sz="8000"/>
            </a:lvl5pPr>
            <a:lvl6pPr algn="ctr">
              <a:spcBef>
                <a:spcPts val="0"/>
              </a:spcBef>
              <a:buSzPct val="100000"/>
              <a:defRPr sz="8000"/>
            </a:lvl6pPr>
            <a:lvl7pPr algn="ctr">
              <a:spcBef>
                <a:spcPts val="0"/>
              </a:spcBef>
              <a:buSzPct val="100000"/>
              <a:defRPr sz="8000"/>
            </a:lvl7pPr>
            <a:lvl8pPr algn="ctr">
              <a:spcBef>
                <a:spcPts val="0"/>
              </a:spcBef>
              <a:buSzPct val="100000"/>
              <a:defRPr sz="8000"/>
            </a:lvl8pPr>
            <a:lvl9pPr algn="ctr">
              <a:spcBef>
                <a:spcPts val="0"/>
              </a:spcBef>
              <a:buSzPct val="100000"/>
              <a:defRPr sz="80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599" cy="706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title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499" cy="3538499"/>
          </a:xfrm>
          <a:prstGeom prst="rect">
            <a:avLst/>
          </a:prstGeom>
          <a:solidFill>
            <a:srgbClr val="FFFFFF"/>
          </a:solidFill>
        </p:spPr>
        <p:txBody>
          <a:bodyPr lIns="91425" tIns="91425" rIns="91425" bIns="91425" anchor="ctr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4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4000"/>
            </a:lvl1pPr>
            <a:lvl2pPr>
              <a:spcBef>
                <a:spcPts val="0"/>
              </a:spcBef>
              <a:buSzPct val="100000"/>
              <a:defRPr sz="4000"/>
            </a:lvl2pPr>
            <a:lvl3pPr>
              <a:spcBef>
                <a:spcPts val="0"/>
              </a:spcBef>
              <a:buSzPct val="100000"/>
              <a:defRPr sz="4000"/>
            </a:lvl3pPr>
            <a:lvl4pPr>
              <a:spcBef>
                <a:spcPts val="0"/>
              </a:spcBef>
              <a:buSzPct val="100000"/>
              <a:defRPr sz="4000"/>
            </a:lvl4pPr>
            <a:lvl5pPr>
              <a:spcBef>
                <a:spcPts val="0"/>
              </a:spcBef>
              <a:buSzPct val="100000"/>
              <a:defRPr sz="4000"/>
            </a:lvl5pPr>
            <a:lvl6pPr>
              <a:spcBef>
                <a:spcPts val="0"/>
              </a:spcBef>
              <a:buSzPct val="100000"/>
              <a:defRPr sz="4000"/>
            </a:lvl6pPr>
            <a:lvl7pPr>
              <a:spcBef>
                <a:spcPts val="0"/>
              </a:spcBef>
              <a:buSzPct val="100000"/>
              <a:defRPr sz="4000"/>
            </a:lvl7pPr>
            <a:lvl8pPr>
              <a:spcBef>
                <a:spcPts val="0"/>
              </a:spcBef>
              <a:buSzPct val="100000"/>
              <a:defRPr sz="4000"/>
            </a:lvl8pPr>
            <a:lvl9pPr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3000"/>
            </a:lvl1pPr>
            <a:lvl2pPr>
              <a:spcBef>
                <a:spcPts val="0"/>
              </a:spcBef>
              <a:buSzPct val="100000"/>
              <a:defRPr sz="3000"/>
            </a:lvl2pPr>
            <a:lvl3pPr>
              <a:spcBef>
                <a:spcPts val="0"/>
              </a:spcBef>
              <a:buSzPct val="100000"/>
              <a:defRPr sz="3000"/>
            </a:lvl3pPr>
            <a:lvl4pPr>
              <a:spcBef>
                <a:spcPts val="0"/>
              </a:spcBef>
              <a:buSzPct val="100000"/>
              <a:defRPr sz="3000"/>
            </a:lvl4pPr>
            <a:lvl5pPr>
              <a:spcBef>
                <a:spcPts val="0"/>
              </a:spcBef>
              <a:buSzPct val="100000"/>
              <a:defRPr sz="3000"/>
            </a:lvl5pPr>
            <a:lvl6pPr>
              <a:spcBef>
                <a:spcPts val="0"/>
              </a:spcBef>
              <a:buSzPct val="100000"/>
              <a:defRPr sz="3000"/>
            </a:lvl6pPr>
            <a:lvl7pPr>
              <a:spcBef>
                <a:spcPts val="0"/>
              </a:spcBef>
              <a:buSzPct val="100000"/>
              <a:defRPr sz="3000"/>
            </a:lvl7pPr>
            <a:lvl8pPr>
              <a:spcBef>
                <a:spcPts val="0"/>
              </a:spcBef>
              <a:buSzPct val="100000"/>
              <a:defRPr sz="3000"/>
            </a:lvl8pPr>
            <a:lvl9pPr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7999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1200"/>
            </a:lvl1pPr>
            <a:lvl2pPr>
              <a:spcBef>
                <a:spcPts val="0"/>
              </a:spcBef>
              <a:buSzPct val="100000"/>
              <a:defRPr sz="1200"/>
            </a:lvl2pPr>
            <a:lvl3pPr>
              <a:spcBef>
                <a:spcPts val="0"/>
              </a:spcBef>
              <a:buSzPct val="100000"/>
              <a:defRPr sz="1200"/>
            </a:lvl3pPr>
            <a:lvl4pPr>
              <a:spcBef>
                <a:spcPts val="0"/>
              </a:spcBef>
              <a:buSzPct val="100000"/>
              <a:defRPr sz="1200"/>
            </a:lvl4pPr>
            <a:lvl5pPr>
              <a:spcBef>
                <a:spcPts val="0"/>
              </a:spcBef>
              <a:buSzPct val="100000"/>
              <a:defRPr sz="1200"/>
            </a:lvl5pPr>
            <a:lvl6pPr>
              <a:spcBef>
                <a:spcPts val="0"/>
              </a:spcBef>
              <a:buSzPct val="100000"/>
              <a:defRPr sz="1200"/>
            </a:lvl6pPr>
            <a:lvl7pPr>
              <a:spcBef>
                <a:spcPts val="0"/>
              </a:spcBef>
              <a:buSzPct val="100000"/>
              <a:defRPr sz="1200"/>
            </a:lvl7pPr>
            <a:lvl8pPr>
              <a:spcBef>
                <a:spcPts val="0"/>
              </a:spcBef>
              <a:buSzPct val="100000"/>
              <a:defRPr sz="1200"/>
            </a:lvl8pPr>
            <a:lvl9pPr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4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>
                <a:solidFill>
                  <a:schemeClr val="lt1"/>
                </a:solidFill>
              </a:rPr>
              <a:pPr>
                <a:spcBef>
                  <a:spcPts val="0"/>
                </a:spcBef>
                <a:buNone/>
              </a:pPr>
              <a:t>‹#›</a:t>
            </a:fld>
            <a:endParaRPr lang="en-GB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2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37" name="Shape 3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199" cy="1710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5400"/>
            </a:lvl1pPr>
            <a:lvl2pPr algn="ctr">
              <a:spcBef>
                <a:spcPts val="0"/>
              </a:spcBef>
              <a:buSzPct val="100000"/>
              <a:defRPr sz="5400"/>
            </a:lvl2pPr>
            <a:lvl3pPr algn="ctr">
              <a:spcBef>
                <a:spcPts val="0"/>
              </a:spcBef>
              <a:buSzPct val="100000"/>
              <a:defRPr sz="5400"/>
            </a:lvl3pPr>
            <a:lvl4pPr algn="ctr">
              <a:spcBef>
                <a:spcPts val="0"/>
              </a:spcBef>
              <a:buSzPct val="100000"/>
              <a:defRPr sz="5400"/>
            </a:lvl4pPr>
            <a:lvl5pPr algn="ctr">
              <a:spcBef>
                <a:spcPts val="0"/>
              </a:spcBef>
              <a:buSzPct val="100000"/>
              <a:defRPr sz="5400"/>
            </a:lvl5pPr>
            <a:lvl6pPr algn="ctr">
              <a:spcBef>
                <a:spcPts val="0"/>
              </a:spcBef>
              <a:buSzPct val="100000"/>
              <a:defRPr sz="5400"/>
            </a:lvl6pPr>
            <a:lvl7pPr algn="ctr">
              <a:spcBef>
                <a:spcPts val="0"/>
              </a:spcBef>
              <a:buSzPct val="100000"/>
              <a:defRPr sz="5400"/>
            </a:lvl7pPr>
            <a:lvl8pPr algn="ctr">
              <a:spcBef>
                <a:spcPts val="0"/>
              </a:spcBef>
              <a:buSzPct val="100000"/>
              <a:defRPr sz="5400"/>
            </a:lvl8pPr>
            <a:lvl9pPr algn="ctr">
              <a:spcBef>
                <a:spcPts val="0"/>
              </a:spcBef>
              <a:buSzPct val="100000"/>
              <a:defRPr sz="54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ubTitle" idx="1"/>
          </p:nvPr>
        </p:nvSpPr>
        <p:spPr>
          <a:xfrm>
            <a:off x="265500" y="2845222"/>
            <a:ext cx="4045199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599" cy="19818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599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1pPr>
            <a:lvl2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2pPr>
            <a:lvl3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3pPr>
            <a:lvl4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4pPr>
            <a:lvl5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5pPr>
            <a:lvl6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6pPr>
            <a:lvl7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7pPr>
            <a:lvl8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8pPr>
            <a:lvl9pPr algn="ctr">
              <a:spcBef>
                <a:spcPts val="0"/>
              </a:spcBef>
              <a:buClr>
                <a:schemeClr val="accent1"/>
              </a:buClr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-GB"/>
              <a:pPr>
                <a:spcBef>
                  <a:spcPts val="0"/>
                </a:spcBef>
                <a:buNone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>
              <a:spcBef>
                <a:spcPts val="0"/>
              </a:spcBef>
              <a:buClr>
                <a:schemeClr val="accent1"/>
              </a:buClr>
              <a:buSzPct val="1000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pPr algn="r">
                <a:spcBef>
                  <a:spcPts val="0"/>
                </a:spcBef>
                <a:buNone/>
              </a:pPr>
              <a:t>‹#›</a:t>
            </a:fld>
            <a:endParaRPr lang="en-GB" sz="1000">
              <a:solidFill>
                <a:schemeClr val="accent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599" cy="26903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GB"/>
              <a:t>Is the grass really greener?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599" cy="706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GB" dirty="0">
                <a:latin typeface="Calibri" pitchFamily="34" charset="0"/>
              </a:rPr>
              <a:t>Reflections on ST4 in Australia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Tasmania not Tansania...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" y="0"/>
            <a:ext cx="9137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Tasmania not Tansania...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400" y="1173333"/>
            <a:ext cx="3999899" cy="310136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/>
          <p:nvPr/>
        </p:nvSpPr>
        <p:spPr>
          <a:xfrm>
            <a:off x="636875" y="1524750"/>
            <a:ext cx="2785499" cy="1778999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8625" y="243950"/>
            <a:ext cx="2402600" cy="191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8625" y="3343225"/>
            <a:ext cx="2618698" cy="164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48625" y="1802600"/>
            <a:ext cx="2754974" cy="154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1225" y="3343225"/>
            <a:ext cx="2188000" cy="164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51225" y="1485275"/>
            <a:ext cx="2187999" cy="18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51225" y="243950"/>
            <a:ext cx="2187999" cy="155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dirty="0"/>
              <a:t>Royal Hobart Hospital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5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200000"/>
              </a:lnSpc>
              <a:spcBef>
                <a:spcPts val="0"/>
              </a:spcBef>
              <a:buSzPct val="100000"/>
            </a:pPr>
            <a:r>
              <a:rPr lang="en-GB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Population of </a:t>
            </a:r>
            <a:r>
              <a:rPr lang="en-GB" sz="18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500,000</a:t>
            </a:r>
          </a:p>
          <a:p>
            <a:pPr marL="457200" lvl="0" indent="-228600" rtl="0">
              <a:lnSpc>
                <a:spcPct val="200000"/>
              </a:lnSpc>
              <a:spcBef>
                <a:spcPts val="0"/>
              </a:spcBef>
              <a:buSzPct val="100000"/>
            </a:pPr>
            <a:r>
              <a:rPr lang="en-GB" sz="18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250,000 </a:t>
            </a:r>
            <a:r>
              <a:rPr lang="en-GB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in Hobart</a:t>
            </a:r>
          </a:p>
          <a:p>
            <a:pPr marL="457200" lvl="0" indent="-228600" rtl="0">
              <a:lnSpc>
                <a:spcPct val="200000"/>
              </a:lnSpc>
              <a:spcBef>
                <a:spcPts val="0"/>
              </a:spcBef>
              <a:buSzPct val="100000"/>
            </a:pPr>
            <a:r>
              <a:rPr lang="en-GB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Approx 500 beds</a:t>
            </a:r>
          </a:p>
          <a:p>
            <a:pPr marL="457200" lvl="0" indent="-228600" rtl="0">
              <a:lnSpc>
                <a:spcPct val="200000"/>
              </a:lnSpc>
              <a:spcBef>
                <a:spcPts val="0"/>
              </a:spcBef>
              <a:buSzPct val="100000"/>
            </a:pPr>
            <a:r>
              <a:rPr lang="en-GB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Trauma and tertiary referral centre for just about anything</a:t>
            </a:r>
          </a:p>
          <a:p>
            <a:pPr marL="457200" lvl="0" indent="-228600" rtl="0">
              <a:lnSpc>
                <a:spcPct val="200000"/>
              </a:lnSpc>
              <a:spcBef>
                <a:spcPts val="0"/>
              </a:spcBef>
              <a:buSzPct val="100000"/>
            </a:pPr>
            <a:r>
              <a:rPr lang="en-GB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</a:rPr>
              <a:t>Approx 160 presentations a day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800" y="1280800"/>
            <a:ext cx="4149576" cy="351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dirty="0"/>
              <a:t>Shifting targets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155875" y="1228675"/>
            <a:ext cx="3607499" cy="3698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The UK is not alone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&gt; 5% year on year increase in patient numbers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Increasing social care needs</a:t>
            </a: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Overcrowding in ED not acknowledged as a hospital wide problem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675" y="454050"/>
            <a:ext cx="3222293" cy="429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825" y="1191000"/>
            <a:ext cx="3607475" cy="2915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2725" y="2243075"/>
            <a:ext cx="3343150" cy="281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dirty="0"/>
              <a:t>Workload and support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Approx 40 hour week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Roughly 8-16 patients a shift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Consultant cover from 8am to 11pm </a:t>
            </a:r>
            <a:r>
              <a:rPr lang="en-GB" sz="1800" u="sng" dirty="0">
                <a:latin typeface="Calibri" pitchFamily="34" charset="0"/>
              </a:rPr>
              <a:t>every day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Critical care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More procedures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Certifying deaths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4211960" y="1228675"/>
            <a:ext cx="462033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PENs - amazing!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Aides but no </a:t>
            </a:r>
            <a:r>
              <a:rPr lang="en-GB" sz="1800" dirty="0" smtClean="0">
                <a:latin typeface="Calibri" pitchFamily="34" charset="0"/>
              </a:rPr>
              <a:t>HCAs less </a:t>
            </a:r>
            <a:r>
              <a:rPr lang="en-GB" sz="1800" dirty="0">
                <a:latin typeface="Calibri" pitchFamily="34" charset="0"/>
              </a:rPr>
              <a:t>ENPs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EMAT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Ultrasound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CT in ED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Lipase</a:t>
            </a:r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BNP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6216" y="2355726"/>
            <a:ext cx="2517958" cy="271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There is only one emu in tasmania...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10 bed unit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Aim to discharge within 24 hours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&lt;15% conversion rate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Set </a:t>
            </a:r>
            <a:r>
              <a:rPr lang="en-GB" sz="1800" dirty="0" err="1">
                <a:latin typeface="Calibri" pitchFamily="34" charset="0"/>
              </a:rPr>
              <a:t>proformas</a:t>
            </a:r>
            <a:r>
              <a:rPr lang="en-GB" sz="1800" dirty="0">
                <a:latin typeface="Calibri" pitchFamily="34" charset="0"/>
              </a:rPr>
              <a:t> for common uses e.g. anaphylaxis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Very popular with inpatient teams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8437" y="1228675"/>
            <a:ext cx="3230111" cy="181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049" y="3046874"/>
            <a:ext cx="3230125" cy="1699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Training and WBPAs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155875" y="1228675"/>
            <a:ext cx="4526700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4 hours teaching a week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Increasingly SIM focused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Combined with departmental feedback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Significantly less WPBAs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Shift report similar to ESLE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Dedicated registrar office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900" y="1228675"/>
            <a:ext cx="4108399" cy="308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The dreaded private sector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155875" y="1228675"/>
            <a:ext cx="45944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ED consultants and registrars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Approx 60 patients a day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More time with patients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Less hostility</a:t>
            </a:r>
          </a:p>
          <a:p>
            <a:pPr marL="457200" lvl="0" indent="-228600" rtl="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Free lunch!</a:t>
            </a:r>
          </a:p>
          <a:p>
            <a:pPr marL="457200" lvl="0" indent="-228600">
              <a:lnSpc>
                <a:spcPct val="150000"/>
              </a:lnSpc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Greater patient satisfaction</a:t>
            </a:r>
          </a:p>
        </p:txBody>
      </p:sp>
      <p:sp>
        <p:nvSpPr>
          <p:cNvPr id="126" name="Shape 126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27" name="Shape 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5976" y="1347614"/>
            <a:ext cx="4376225" cy="3028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2802750" y="1728050"/>
            <a:ext cx="3538499" cy="2087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And a few cases that will stick with me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599" cy="800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/>
              <a:t>Cases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8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49 year old paramedic who rescues snakes in his spare time - bitten by snake…</a:t>
            </a:r>
          </a:p>
          <a:p>
            <a:pPr rtl="0">
              <a:spcBef>
                <a:spcPts val="0"/>
              </a:spcBef>
              <a:buNone/>
            </a:pPr>
            <a:endParaRPr sz="1800" dirty="0">
              <a:latin typeface="Calibri" pitchFamily="34" charset="0"/>
            </a:endParaRP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35 year old recreational diver with intense hip pain…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2"/>
          </p:nvPr>
        </p:nvSpPr>
        <p:spPr>
          <a:xfrm>
            <a:off x="4533600" y="1228675"/>
            <a:ext cx="4298699" cy="33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71 year old single gunshot wound to the face / neck. Arrested on route, required surgical airway…</a:t>
            </a:r>
          </a:p>
          <a:p>
            <a:pPr rtl="0">
              <a:spcBef>
                <a:spcPts val="0"/>
              </a:spcBef>
              <a:buNone/>
            </a:pPr>
            <a:endParaRPr sz="1800" dirty="0">
              <a:latin typeface="Calibri" pitchFamily="34" charset="0"/>
            </a:endParaRPr>
          </a:p>
          <a:p>
            <a:pPr marL="457200" lvl="0" indent="-228600" rtl="0">
              <a:spcBef>
                <a:spcPts val="0"/>
              </a:spcBef>
              <a:buSzPct val="100000"/>
            </a:pPr>
            <a:r>
              <a:rPr lang="en-GB" sz="1800" dirty="0">
                <a:latin typeface="Calibri" pitchFamily="34" charset="0"/>
              </a:rPr>
              <a:t>45 year old set on fire by her husband, approx 40% and airway burns… </a:t>
            </a:r>
          </a:p>
          <a:p>
            <a:pPr lvl="0" rt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" y="0"/>
            <a:ext cx="91377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beach-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On-screen Show (16:9)</PresentationFormat>
  <Paragraphs>57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Amatic SC</vt:lpstr>
      <vt:lpstr>Calibri</vt:lpstr>
      <vt:lpstr>Source Code Pro</vt:lpstr>
      <vt:lpstr>beach-day</vt:lpstr>
      <vt:lpstr>Is the grass really greener?</vt:lpstr>
      <vt:lpstr>Tasmania not Tansania...</vt:lpstr>
      <vt:lpstr>Tasmania not Tansania...</vt:lpstr>
      <vt:lpstr>Royal Hobart Hospital</vt:lpstr>
      <vt:lpstr>Shifting targets</vt:lpstr>
      <vt:lpstr>Workload and support</vt:lpstr>
      <vt:lpstr>There is only one emu in tasmania...</vt:lpstr>
      <vt:lpstr>Training and WBPAs</vt:lpstr>
      <vt:lpstr>The dreaded private sector</vt:lpstr>
      <vt:lpstr>And a few cases that will stick with me</vt:lpstr>
      <vt:lpstr>Cases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 grass really greener?</dc:title>
  <cp:lastModifiedBy>Richard Austin</cp:lastModifiedBy>
  <cp:revision>1</cp:revision>
  <dcterms:modified xsi:type="dcterms:W3CDTF">2015-10-20T23:59:11Z</dcterms:modified>
</cp:coreProperties>
</file>