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4" r:id="rId6"/>
    <p:sldId id="260" r:id="rId7"/>
    <p:sldId id="275" r:id="rId8"/>
    <p:sldId id="261" r:id="rId9"/>
    <p:sldId id="276" r:id="rId10"/>
    <p:sldId id="277" r:id="rId11"/>
    <p:sldId id="262" r:id="rId12"/>
    <p:sldId id="278" r:id="rId13"/>
    <p:sldId id="279" r:id="rId14"/>
    <p:sldId id="280" r:id="rId15"/>
    <p:sldId id="263" r:id="rId16"/>
    <p:sldId id="281" r:id="rId17"/>
    <p:sldId id="264" r:id="rId18"/>
    <p:sldId id="265" r:id="rId19"/>
    <p:sldId id="282" r:id="rId20"/>
    <p:sldId id="283" r:id="rId21"/>
    <p:sldId id="266" r:id="rId22"/>
    <p:sldId id="284" r:id="rId23"/>
    <p:sldId id="285" r:id="rId24"/>
    <p:sldId id="286" r:id="rId25"/>
    <p:sldId id="267" r:id="rId26"/>
    <p:sldId id="268" r:id="rId27"/>
    <p:sldId id="269" r:id="rId28"/>
    <p:sldId id="270" r:id="rId29"/>
    <p:sldId id="271" r:id="rId30"/>
    <p:sldId id="272" r:id="rId31"/>
    <p:sldId id="287" r:id="rId32"/>
    <p:sldId id="288" r:id="rId33"/>
    <p:sldId id="289" r:id="rId34"/>
    <p:sldId id="273" r:id="rId35"/>
    <p:sldId id="290" r:id="rId36"/>
    <p:sldId id="291" r:id="rId37"/>
    <p:sldId id="293" r:id="rId38"/>
    <p:sldId id="292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5" d="100"/>
          <a:sy n="65" d="100"/>
        </p:scale>
        <p:origin x="-474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ite.cats.nhs.uk/wp-content/uploads/2018/01/cats_dka_2018.pdf" TargetMode="External"/><Relationship Id="rId2" Type="http://schemas.openxmlformats.org/officeDocument/2006/relationships/hyperlink" Target="https://www.bsped.org.uk/media/1629/bsped-dka-aug15_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ntforgetthebubbles.com/sweet-salty-fluids-dka/" TargetMode="External"/><Relationship Id="rId2" Type="http://schemas.openxmlformats.org/officeDocument/2006/relationships/hyperlink" Target="https://www.bsped.org.uk/media/1629/bsped-dka-aug15_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B7EF34-8E41-4F11-A925-8C17B6EA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Paediatric </a:t>
            </a:r>
            <a:r>
              <a:rPr lang="en-GB" dirty="0" err="1"/>
              <a:t>dka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7E0B24-11DA-4882-94C2-D455C8B359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Nick ward</a:t>
            </a:r>
          </a:p>
          <a:p>
            <a:r>
              <a:rPr lang="en-GB" dirty="0"/>
              <a:t>Paediatric emergency medicine </a:t>
            </a:r>
            <a:r>
              <a:rPr lang="en-GB" dirty="0" err="1"/>
              <a:t>spr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240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E5363C-5274-48E4-9CD7-720F0617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AED54F-63E6-4DCE-8DB0-C3128F383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 able to diagnose DKA</a:t>
            </a:r>
          </a:p>
          <a:p>
            <a:r>
              <a:rPr lang="en-GB" dirty="0"/>
              <a:t>Start appropriate management</a:t>
            </a:r>
          </a:p>
          <a:p>
            <a:r>
              <a:rPr lang="en-GB" dirty="0"/>
              <a:t>Discuss recent research / updates</a:t>
            </a:r>
          </a:p>
          <a:p>
            <a:r>
              <a:rPr lang="en-GB" dirty="0"/>
              <a:t>Prescribing session</a:t>
            </a:r>
          </a:p>
        </p:txBody>
      </p:sp>
    </p:spTree>
    <p:extLst>
      <p:ext uri="{BB962C8B-B14F-4D97-AF65-F5344CB8AC3E}">
        <p14:creationId xmlns:p14="http://schemas.microsoft.com/office/powerpoint/2010/main" val="1396186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3A7874-2DCE-44C2-B565-A651028CA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139238-0976-4A01-82A8-26AA11CB9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incidence of DM </a:t>
            </a:r>
            <a:r>
              <a:rPr lang="en-GB" sz="4000" dirty="0">
                <a:solidFill>
                  <a:srgbClr val="FF0000"/>
                </a:solidFill>
              </a:rPr>
              <a:t>25 per 100 000 </a:t>
            </a:r>
            <a:r>
              <a:rPr lang="en-GB" dirty="0"/>
              <a:t>children 0-15 years</a:t>
            </a:r>
          </a:p>
          <a:p>
            <a:r>
              <a:rPr lang="en-GB" sz="4000" dirty="0">
                <a:solidFill>
                  <a:srgbClr val="FF0000"/>
                </a:solidFill>
              </a:rPr>
              <a:t>19.8%</a:t>
            </a:r>
            <a:r>
              <a:rPr lang="en-GB" dirty="0"/>
              <a:t> had DKA at diagnosis</a:t>
            </a:r>
          </a:p>
          <a:p>
            <a:r>
              <a:rPr lang="en-GB" dirty="0"/>
              <a:t>~3000 children in East of England with Type 1 DM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			RCPCH National Paediatric Diabetes Audit 2017-18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296DEBC-D491-4771-8416-96B2DDB441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82" t="9449" r="38479" b="6485"/>
          <a:stretch/>
        </p:blipFill>
        <p:spPr>
          <a:xfrm>
            <a:off x="9729513" y="0"/>
            <a:ext cx="2462487" cy="224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7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526D04-B4F1-45BC-A213-0E5FE76A4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Traditional aims of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EE46DF-A682-4E87-A7A5-53E343343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Avoid overhydration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cerebral oedema</a:t>
            </a:r>
          </a:p>
          <a:p>
            <a:r>
              <a:rPr lang="en-GB" dirty="0"/>
              <a:t>Cerebral oedema is largest cause of death in DKA</a:t>
            </a:r>
          </a:p>
          <a:p>
            <a:endParaRPr lang="en-GB" dirty="0"/>
          </a:p>
          <a:p>
            <a:r>
              <a:rPr lang="en-GB" dirty="0"/>
              <a:t>ALSO:</a:t>
            </a:r>
          </a:p>
          <a:p>
            <a:r>
              <a:rPr lang="en-GB" dirty="0"/>
              <a:t>Avoid hypoglycaemia</a:t>
            </a:r>
          </a:p>
          <a:p>
            <a:r>
              <a:rPr lang="en-GB" dirty="0"/>
              <a:t>Hyper/hypo </a:t>
            </a:r>
            <a:r>
              <a:rPr lang="en-GB" dirty="0" err="1"/>
              <a:t>kalaemia</a:t>
            </a:r>
            <a:endParaRPr lang="en-GB" dirty="0"/>
          </a:p>
          <a:p>
            <a:r>
              <a:rPr lang="en-GB" dirty="0"/>
              <a:t>Aspiration</a:t>
            </a:r>
          </a:p>
          <a:p>
            <a:endParaRPr lang="en-GB" dirty="0"/>
          </a:p>
        </p:txBody>
      </p:sp>
      <p:pic>
        <p:nvPicPr>
          <p:cNvPr id="4098" name="Picture 2" descr="Image result for megamind baby">
            <a:extLst>
              <a:ext uri="{FF2B5EF4-FFF2-40B4-BE49-F238E27FC236}">
                <a16:creationId xmlns:a16="http://schemas.microsoft.com/office/drawing/2014/main" xmlns="" id="{4B5B48FE-8FDC-4BED-BEBC-4B71E3247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684" y="4058257"/>
            <a:ext cx="2095500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886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D50973-E5AD-44A7-850B-35E26997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F33F84-1F7D-45B3-AF5C-31E34A8E8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s://i1.wp.com/www.stemlynsblog.org/wp-content/uploads/2018/06/Screenshot-2018-06-17-08.13.25-1.png">
            <a:extLst>
              <a:ext uri="{FF2B5EF4-FFF2-40B4-BE49-F238E27FC236}">
                <a16:creationId xmlns:a16="http://schemas.microsoft.com/office/drawing/2014/main" xmlns="" id="{AC7BF2E6-53EC-48D5-A576-F78F96BF9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5113"/>
            <a:ext cx="12192000" cy="378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96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DA6234-37D2-44BD-BDF6-AB2CF96E6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84E80B-181E-4619-87A0-A577AF277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BSPED</a:t>
            </a:r>
          </a:p>
          <a:p>
            <a:r>
              <a:rPr lang="en-GB" sz="2800" dirty="0">
                <a:hlinkClick r:id="rId2"/>
              </a:rPr>
              <a:t>https://www.bsped.org.uk/media/1629/bsped-dka-aug15_.pdf</a:t>
            </a:r>
            <a:endParaRPr lang="en-GB" sz="2800" dirty="0"/>
          </a:p>
          <a:p>
            <a:endParaRPr lang="en-GB" sz="2800" dirty="0"/>
          </a:p>
          <a:p>
            <a:r>
              <a:rPr lang="en-GB" dirty="0"/>
              <a:t>CATS: </a:t>
            </a:r>
            <a:r>
              <a:rPr lang="en-GB" dirty="0" err="1"/>
              <a:t>childrens</a:t>
            </a:r>
            <a:r>
              <a:rPr lang="en-GB" dirty="0"/>
              <a:t> acute transport service</a:t>
            </a:r>
          </a:p>
          <a:p>
            <a:r>
              <a:rPr lang="en-GB" dirty="0">
                <a:hlinkClick r:id="rId3"/>
              </a:rPr>
              <a:t>http://site.cats.nhs.uk/wp-content/uploads/2018/01/cats_dka_2018.pdf</a:t>
            </a:r>
            <a:endParaRPr lang="en-GB" dirty="0"/>
          </a:p>
        </p:txBody>
      </p:sp>
      <p:sp>
        <p:nvSpPr>
          <p:cNvPr id="4" name="AutoShape 2" descr="BSPED Banner">
            <a:extLst>
              <a:ext uri="{FF2B5EF4-FFF2-40B4-BE49-F238E27FC236}">
                <a16:creationId xmlns:a16="http://schemas.microsoft.com/office/drawing/2014/main" xmlns="" id="{E6230373-AFB4-4CA6-B063-E5C46619E8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0" name="Picture 6" descr="BSPED Banner">
            <a:extLst>
              <a:ext uri="{FF2B5EF4-FFF2-40B4-BE49-F238E27FC236}">
                <a16:creationId xmlns:a16="http://schemas.microsoft.com/office/drawing/2014/main" xmlns="" id="{35CE18F0-151D-4DF4-A5BC-8152BE9C5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0" y="0"/>
            <a:ext cx="82867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298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479E24-760C-4315-9FB2-0F8C31E65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 err="1"/>
              <a:t>Dka</a:t>
            </a:r>
            <a:r>
              <a:rPr lang="en-GB" sz="4800" dirty="0"/>
              <a:t> or not </a:t>
            </a:r>
            <a:r>
              <a:rPr lang="en-GB" sz="4800" dirty="0" err="1"/>
              <a:t>dkA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433A2C-0083-425E-BF94-29FACF937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DIAGNOSIS</a:t>
            </a:r>
          </a:p>
        </p:txBody>
      </p:sp>
    </p:spTree>
    <p:extLst>
      <p:ext uri="{BB962C8B-B14F-4D97-AF65-F5344CB8AC3E}">
        <p14:creationId xmlns:p14="http://schemas.microsoft.com/office/powerpoint/2010/main" val="3093615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14ABDC-6A09-440D-B1E8-ECA7E0A3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84692-26F2-4A30-9EF1-005FA6561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4 year old boy.  3 weeks of increased drinking and passing urine</a:t>
            </a:r>
          </a:p>
          <a:p>
            <a:r>
              <a:rPr lang="en-GB" dirty="0"/>
              <a:t>Presents to ED with vomiting, </a:t>
            </a:r>
            <a:r>
              <a:rPr lang="en-GB" dirty="0" err="1"/>
              <a:t>abdo</a:t>
            </a:r>
            <a:r>
              <a:rPr lang="en-GB" dirty="0"/>
              <a:t> pain and SOB</a:t>
            </a:r>
          </a:p>
          <a:p>
            <a:r>
              <a:rPr lang="en-GB" dirty="0"/>
              <a:t>BM 27</a:t>
            </a:r>
          </a:p>
          <a:p>
            <a:r>
              <a:rPr lang="en-GB" dirty="0"/>
              <a:t>pH 7.12</a:t>
            </a:r>
          </a:p>
          <a:p>
            <a:r>
              <a:rPr lang="en-GB" dirty="0"/>
              <a:t>Ketone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53AD156-811E-47E2-A718-DE87EF45EF2E}"/>
              </a:ext>
            </a:extLst>
          </p:cNvPr>
          <p:cNvSpPr/>
          <p:nvPr/>
        </p:nvSpPr>
        <p:spPr>
          <a:xfrm>
            <a:off x="4600347" y="4020344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DKA or Not DKA?</a:t>
            </a:r>
          </a:p>
        </p:txBody>
      </p:sp>
      <p:pic>
        <p:nvPicPr>
          <p:cNvPr id="5122" name="Picture 2" descr="Image result for vomiting baby cartoon">
            <a:extLst>
              <a:ext uri="{FF2B5EF4-FFF2-40B4-BE49-F238E27FC236}">
                <a16:creationId xmlns:a16="http://schemas.microsoft.com/office/drawing/2014/main" xmlns="" id="{47E6E005-A3C1-47C8-BFD8-5D2451175C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2"/>
          <a:stretch/>
        </p:blipFill>
        <p:spPr bwMode="auto">
          <a:xfrm>
            <a:off x="9798326" y="248140"/>
            <a:ext cx="2057400" cy="200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08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29647F-B609-4874-9514-8AC3EBF0B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5DACA96-8E75-48B6-A162-3C1FD93EF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DKA!</a:t>
            </a:r>
          </a:p>
          <a:p>
            <a:endParaRPr lang="en-GB" dirty="0"/>
          </a:p>
          <a:p>
            <a:r>
              <a:rPr lang="en-GB" dirty="0"/>
              <a:t>pH &lt;7.3</a:t>
            </a:r>
          </a:p>
          <a:p>
            <a:r>
              <a:rPr lang="en-GB" dirty="0"/>
              <a:t>Ketones &gt; 3mmol/l</a:t>
            </a:r>
          </a:p>
          <a:p>
            <a:r>
              <a:rPr lang="en-GB" dirty="0"/>
              <a:t>BM &gt;11</a:t>
            </a:r>
          </a:p>
        </p:txBody>
      </p:sp>
    </p:spTree>
    <p:extLst>
      <p:ext uri="{BB962C8B-B14F-4D97-AF65-F5344CB8AC3E}">
        <p14:creationId xmlns:p14="http://schemas.microsoft.com/office/powerpoint/2010/main" val="225098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14ABDC-6A09-440D-B1E8-ECA7E0A3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2: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84692-26F2-4A30-9EF1-005FA6561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15 year old boy.  Known diabetic</a:t>
            </a:r>
          </a:p>
          <a:p>
            <a:r>
              <a:rPr lang="en-GB" dirty="0"/>
              <a:t>Presents to ED with </a:t>
            </a:r>
            <a:r>
              <a:rPr lang="en-GB" dirty="0" err="1"/>
              <a:t>abdo</a:t>
            </a:r>
            <a:r>
              <a:rPr lang="en-GB" dirty="0"/>
              <a:t> pain </a:t>
            </a:r>
          </a:p>
          <a:p>
            <a:r>
              <a:rPr lang="en-GB" dirty="0"/>
              <a:t>BM 10</a:t>
            </a:r>
          </a:p>
          <a:p>
            <a:r>
              <a:rPr lang="en-GB" dirty="0"/>
              <a:t>pH 7.12</a:t>
            </a:r>
          </a:p>
          <a:p>
            <a:r>
              <a:rPr lang="en-GB" dirty="0"/>
              <a:t>Ketone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53AD156-811E-47E2-A718-DE87EF45EF2E}"/>
              </a:ext>
            </a:extLst>
          </p:cNvPr>
          <p:cNvSpPr/>
          <p:nvPr/>
        </p:nvSpPr>
        <p:spPr>
          <a:xfrm>
            <a:off x="4600347" y="4020344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DKA or Not DKA?</a:t>
            </a:r>
          </a:p>
        </p:txBody>
      </p:sp>
    </p:spTree>
    <p:extLst>
      <p:ext uri="{BB962C8B-B14F-4D97-AF65-F5344CB8AC3E}">
        <p14:creationId xmlns:p14="http://schemas.microsoft.com/office/powerpoint/2010/main" val="318614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23AD473-4C56-4D2F-AD15-934376FC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8008DC-D280-42FC-A79D-4AC6ED5CD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DKA</a:t>
            </a:r>
          </a:p>
          <a:p>
            <a:r>
              <a:rPr lang="en-GB" dirty="0"/>
              <a:t>Patients with </a:t>
            </a:r>
            <a:r>
              <a:rPr lang="en-GB" dirty="0">
                <a:solidFill>
                  <a:srgbClr val="FF0000"/>
                </a:solidFill>
              </a:rPr>
              <a:t>known DM </a:t>
            </a:r>
            <a:r>
              <a:rPr lang="en-GB" dirty="0"/>
              <a:t>can have relatively </a:t>
            </a:r>
            <a:r>
              <a:rPr lang="en-GB" dirty="0">
                <a:solidFill>
                  <a:srgbClr val="FF0000"/>
                </a:solidFill>
              </a:rPr>
              <a:t>normal glucose </a:t>
            </a:r>
            <a:r>
              <a:rPr lang="en-GB" dirty="0"/>
              <a:t>levels and develop DKA</a:t>
            </a:r>
          </a:p>
          <a:p>
            <a:r>
              <a:rPr lang="en-GB" dirty="0" err="1"/>
              <a:t>Euglycaemic</a:t>
            </a:r>
            <a:r>
              <a:rPr lang="en-GB" dirty="0"/>
              <a:t> DKA- consider gas in unwell type 1 DM</a:t>
            </a:r>
          </a:p>
        </p:txBody>
      </p:sp>
    </p:spTree>
    <p:extLst>
      <p:ext uri="{BB962C8B-B14F-4D97-AF65-F5344CB8AC3E}">
        <p14:creationId xmlns:p14="http://schemas.microsoft.com/office/powerpoint/2010/main" val="59384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14ABDC-6A09-440D-B1E8-ECA7E0A3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3: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B84692-26F2-4A30-9EF1-005FA6561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4 year old boy.  3 weeks of increased drinking and passing urine</a:t>
            </a:r>
          </a:p>
          <a:p>
            <a:r>
              <a:rPr lang="en-GB" dirty="0"/>
              <a:t>Presents to ED with vomiting, </a:t>
            </a:r>
            <a:r>
              <a:rPr lang="en-GB" dirty="0" err="1"/>
              <a:t>abdo</a:t>
            </a:r>
            <a:r>
              <a:rPr lang="en-GB" dirty="0"/>
              <a:t> pain and SOB</a:t>
            </a:r>
          </a:p>
          <a:p>
            <a:r>
              <a:rPr lang="en-GB" dirty="0"/>
              <a:t>BM 32</a:t>
            </a:r>
          </a:p>
          <a:p>
            <a:r>
              <a:rPr lang="en-GB" dirty="0"/>
              <a:t>pH 7.31</a:t>
            </a:r>
          </a:p>
          <a:p>
            <a:r>
              <a:rPr lang="en-GB" dirty="0"/>
              <a:t>Ketone 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53AD156-811E-47E2-A718-DE87EF45EF2E}"/>
              </a:ext>
            </a:extLst>
          </p:cNvPr>
          <p:cNvSpPr/>
          <p:nvPr/>
        </p:nvSpPr>
        <p:spPr>
          <a:xfrm>
            <a:off x="4600347" y="4020344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DKA or Not DKA?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A6798FB-ABC5-4750-A6CF-AA395D05C5B1}"/>
              </a:ext>
            </a:extLst>
          </p:cNvPr>
          <p:cNvSpPr/>
          <p:nvPr/>
        </p:nvSpPr>
        <p:spPr>
          <a:xfrm>
            <a:off x="5557855" y="4990669"/>
            <a:ext cx="3117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More info?</a:t>
            </a:r>
          </a:p>
        </p:txBody>
      </p:sp>
      <p:pic>
        <p:nvPicPr>
          <p:cNvPr id="6" name="Picture 2" descr="Image result for vomiting baby cartoon">
            <a:extLst>
              <a:ext uri="{FF2B5EF4-FFF2-40B4-BE49-F238E27FC236}">
                <a16:creationId xmlns:a16="http://schemas.microsoft.com/office/drawing/2014/main" xmlns="" id="{5985D54C-B465-41B5-857F-5FFC7BDEC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22"/>
          <a:stretch/>
        </p:blipFill>
        <p:spPr bwMode="auto">
          <a:xfrm>
            <a:off x="9798326" y="248140"/>
            <a:ext cx="2057400" cy="200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25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22408A-7F41-4230-BBB2-51AC9BDAA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2EF28A7-B59A-4EB7-A368-2DC035A78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Gas</a:t>
            </a:r>
          </a:p>
          <a:p>
            <a:r>
              <a:rPr lang="en-GB" sz="4000" dirty="0"/>
              <a:t>pH 7.31</a:t>
            </a:r>
          </a:p>
          <a:p>
            <a:r>
              <a:rPr lang="en-GB" sz="4000" dirty="0"/>
              <a:t>pCO2 </a:t>
            </a:r>
            <a:r>
              <a:rPr lang="en-GB" sz="4000" dirty="0">
                <a:solidFill>
                  <a:srgbClr val="FF0000"/>
                </a:solidFill>
              </a:rPr>
              <a:t>2.0</a:t>
            </a:r>
            <a:r>
              <a:rPr lang="en-GB" sz="4000" dirty="0"/>
              <a:t> </a:t>
            </a:r>
          </a:p>
          <a:p>
            <a:r>
              <a:rPr lang="en-GB" sz="4000" dirty="0"/>
              <a:t>HCO3 </a:t>
            </a:r>
            <a:r>
              <a:rPr lang="en-GB" sz="4000" dirty="0">
                <a:solidFill>
                  <a:srgbClr val="FF0000"/>
                </a:solidFill>
              </a:rPr>
              <a:t>13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621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8E3DA8-6FC1-4C9B-8454-5C4B35E03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A42054C-D2A2-48DA-87E0-08A85DE6E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4000" dirty="0"/>
              <a:t>DKA!</a:t>
            </a:r>
          </a:p>
          <a:p>
            <a:endParaRPr lang="en-GB" dirty="0"/>
          </a:p>
          <a:p>
            <a:r>
              <a:rPr lang="en-GB" dirty="0"/>
              <a:t>pH &lt;7.3 or bicarbonate &lt;18</a:t>
            </a:r>
          </a:p>
          <a:p>
            <a:endParaRPr lang="en-GB" dirty="0"/>
          </a:p>
          <a:p>
            <a:r>
              <a:rPr lang="en-GB" dirty="0"/>
              <a:t>Respiratory compensation</a:t>
            </a:r>
          </a:p>
          <a:p>
            <a:r>
              <a:rPr lang="en-GB" dirty="0"/>
              <a:t>Could rapidly develop acidosis if falls asleep</a:t>
            </a:r>
          </a:p>
        </p:txBody>
      </p:sp>
    </p:spTree>
    <p:extLst>
      <p:ext uri="{BB962C8B-B14F-4D97-AF65-F5344CB8AC3E}">
        <p14:creationId xmlns:p14="http://schemas.microsoft.com/office/powerpoint/2010/main" val="24689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06ABCA-2AA4-47BD-B75C-276FE4D89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1DFF1D-B9A9-45D4-A6BB-E1299C82C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12 year old boy.  3 weeks of being unwell</a:t>
            </a:r>
          </a:p>
          <a:p>
            <a:r>
              <a:rPr lang="en-GB" dirty="0"/>
              <a:t>Presents to ED with vomiting, </a:t>
            </a:r>
            <a:r>
              <a:rPr lang="en-GB" dirty="0" err="1"/>
              <a:t>abdo</a:t>
            </a:r>
            <a:r>
              <a:rPr lang="en-GB" dirty="0"/>
              <a:t> pain and SOB</a:t>
            </a:r>
          </a:p>
          <a:p>
            <a:r>
              <a:rPr lang="en-GB" dirty="0"/>
              <a:t>BM 40</a:t>
            </a:r>
          </a:p>
          <a:p>
            <a:r>
              <a:rPr lang="en-GB" dirty="0"/>
              <a:t>pH 7.4, bicarbonate 25</a:t>
            </a:r>
          </a:p>
          <a:p>
            <a:r>
              <a:rPr lang="en-GB" dirty="0"/>
              <a:t>Ketone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BE0347C-98DC-4B78-8468-B453E253E0D6}"/>
              </a:ext>
            </a:extLst>
          </p:cNvPr>
          <p:cNvSpPr/>
          <p:nvPr/>
        </p:nvSpPr>
        <p:spPr>
          <a:xfrm>
            <a:off x="5143686" y="4020344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DKA or Not DKA?</a:t>
            </a:r>
          </a:p>
        </p:txBody>
      </p:sp>
    </p:spTree>
    <p:extLst>
      <p:ext uri="{BB962C8B-B14F-4D97-AF65-F5344CB8AC3E}">
        <p14:creationId xmlns:p14="http://schemas.microsoft.com/office/powerpoint/2010/main" val="190601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025F5-83DC-42B7-98BA-C5E09296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15005E-46B9-41C4-A5D1-61D684973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4700" dirty="0"/>
              <a:t>NOT DKA</a:t>
            </a:r>
          </a:p>
          <a:p>
            <a:pPr marL="0" indent="0">
              <a:buNone/>
            </a:pPr>
            <a:r>
              <a:rPr lang="en-GB" sz="4600" dirty="0"/>
              <a:t>Hyperosmolar Hyperglycaemic State</a:t>
            </a:r>
          </a:p>
          <a:p>
            <a:endParaRPr lang="en-GB" dirty="0"/>
          </a:p>
          <a:p>
            <a:r>
              <a:rPr lang="en-GB" dirty="0"/>
              <a:t>Usually type 2 diabetes</a:t>
            </a:r>
          </a:p>
          <a:p>
            <a:r>
              <a:rPr lang="en-GB" dirty="0"/>
              <a:t>Marked hyperglycaemia</a:t>
            </a:r>
          </a:p>
          <a:p>
            <a:r>
              <a:rPr lang="en-GB" dirty="0"/>
              <a:t>Ketones &lt;3</a:t>
            </a:r>
          </a:p>
          <a:p>
            <a:r>
              <a:rPr lang="en-GB" dirty="0"/>
              <a:t>No acidosis</a:t>
            </a:r>
          </a:p>
          <a:p>
            <a:r>
              <a:rPr lang="en-GB" dirty="0"/>
              <a:t>Give fluid bolus and assume 15% dehydration</a:t>
            </a:r>
          </a:p>
        </p:txBody>
      </p:sp>
    </p:spTree>
    <p:extLst>
      <p:ext uri="{BB962C8B-B14F-4D97-AF65-F5344CB8AC3E}">
        <p14:creationId xmlns:p14="http://schemas.microsoft.com/office/powerpoint/2010/main" val="133761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F48E1-9FB3-47CA-B7D6-AD250241E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Diagnosis- </a:t>
            </a:r>
            <a:r>
              <a:rPr lang="en-GB" dirty="0" err="1"/>
              <a:t>bsped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D9E7B3-467B-4FBE-9292-EFBF49935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pH &lt;7.3 OR Bicarbonate &lt;18</a:t>
            </a:r>
          </a:p>
          <a:p>
            <a:r>
              <a:rPr lang="en-GB" dirty="0"/>
              <a:t>High Ketones &gt;3</a:t>
            </a:r>
          </a:p>
          <a:p>
            <a:r>
              <a:rPr lang="en-GB" dirty="0"/>
              <a:t>High BM (usually)</a:t>
            </a:r>
          </a:p>
        </p:txBody>
      </p:sp>
    </p:spTree>
    <p:extLst>
      <p:ext uri="{BB962C8B-B14F-4D97-AF65-F5344CB8AC3E}">
        <p14:creationId xmlns:p14="http://schemas.microsoft.com/office/powerpoint/2010/main" val="2964285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741832-20D1-493B-BC07-E5CC85D5E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management </a:t>
            </a:r>
            <a:r>
              <a:rPr lang="en-GB" dirty="0" err="1"/>
              <a:t>bsped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133D66-B4BE-4D51-8845-8518783F3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Evidence of early insulin leading to cerebral oedema</a:t>
            </a:r>
          </a:p>
          <a:p>
            <a:r>
              <a:rPr lang="en-GB" dirty="0"/>
              <a:t>Evidence of too much fluid --&gt; cerebral oedema</a:t>
            </a:r>
          </a:p>
          <a:p>
            <a:r>
              <a:rPr lang="en-GB" dirty="0"/>
              <a:t>ABCDE</a:t>
            </a:r>
          </a:p>
          <a:p>
            <a:r>
              <a:rPr lang="en-GB" dirty="0"/>
              <a:t>IF SHOCKED REQUIRES FLUID BOLUS: 10ML/KG</a:t>
            </a:r>
          </a:p>
          <a:p>
            <a:r>
              <a:rPr lang="en-GB" dirty="0"/>
              <a:t>Otherwise start IV fluids</a:t>
            </a:r>
          </a:p>
        </p:txBody>
      </p:sp>
    </p:spTree>
    <p:extLst>
      <p:ext uri="{BB962C8B-B14F-4D97-AF65-F5344CB8AC3E}">
        <p14:creationId xmlns:p14="http://schemas.microsoft.com/office/powerpoint/2010/main" val="2949947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F1DCE2-0858-492A-A504-ED64C8215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CB9A88-4A02-4490-82B5-59991EE92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Do not rely solely on cap refill to diagnose shock in DKA</a:t>
            </a:r>
          </a:p>
          <a:p>
            <a:r>
              <a:rPr lang="en-GB" dirty="0"/>
              <a:t>Bolus 10ml/kg 0.9% Saline</a:t>
            </a:r>
          </a:p>
          <a:p>
            <a:r>
              <a:rPr lang="en-GB" dirty="0"/>
              <a:t>DW senior prior to further boluses</a:t>
            </a:r>
          </a:p>
        </p:txBody>
      </p:sp>
    </p:spTree>
    <p:extLst>
      <p:ext uri="{BB962C8B-B14F-4D97-AF65-F5344CB8AC3E}">
        <p14:creationId xmlns:p14="http://schemas.microsoft.com/office/powerpoint/2010/main" val="1557345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E31A78-71FD-4C36-BDBB-325C4D4B2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Dka</a:t>
            </a:r>
            <a:r>
              <a:rPr lang="en-GB" dirty="0"/>
              <a:t> severity: dehydration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B7BE0F-B752-4480-A9C4-3CA225EA9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Mild/Moderate 5% deficit</a:t>
            </a:r>
          </a:p>
          <a:p>
            <a:pPr lvl="2"/>
            <a:r>
              <a:rPr lang="en-GB" sz="2000" dirty="0"/>
              <a:t> pH &gt;7.1 </a:t>
            </a:r>
          </a:p>
          <a:p>
            <a:pPr lvl="2"/>
            <a:r>
              <a:rPr lang="en-GB" sz="2000" dirty="0"/>
              <a:t>dry mucous membranes</a:t>
            </a:r>
          </a:p>
          <a:p>
            <a:pPr lvl="2"/>
            <a:r>
              <a:rPr lang="en-GB" sz="2000" dirty="0"/>
              <a:t>reduced skin turgor</a:t>
            </a:r>
          </a:p>
          <a:p>
            <a:r>
              <a:rPr lang="en-GB" sz="3200" dirty="0"/>
              <a:t>Severe 10% deficit</a:t>
            </a:r>
          </a:p>
          <a:p>
            <a:pPr lvl="2"/>
            <a:r>
              <a:rPr lang="en-US" sz="2000" dirty="0"/>
              <a:t>pH &lt;7.1 </a:t>
            </a:r>
          </a:p>
          <a:p>
            <a:pPr lvl="2"/>
            <a:r>
              <a:rPr lang="en-US" sz="2000" dirty="0"/>
              <a:t>As above + sunken eyes </a:t>
            </a:r>
            <a:endParaRPr lang="en-GB" sz="20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03406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AD8966-286A-4F71-AB1C-FC6C8B2D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fluid management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9B5B28CE-786B-4207-8426-85F016CD7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8443ACC-474B-4B73-A06B-8D89DEE580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48" r="10247"/>
          <a:stretch/>
        </p:blipFill>
        <p:spPr>
          <a:xfrm>
            <a:off x="0" y="681465"/>
            <a:ext cx="12192000" cy="527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83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296346-A578-410E-9E34-ADC6B7104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fluid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C390CE-4D49-4A7F-BDF0-E9674DD4D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0.9% saline with 20mmol K+ in 500ml</a:t>
            </a:r>
          </a:p>
        </p:txBody>
      </p:sp>
    </p:spTree>
    <p:extLst>
      <p:ext uri="{BB962C8B-B14F-4D97-AF65-F5344CB8AC3E}">
        <p14:creationId xmlns:p14="http://schemas.microsoft.com/office/powerpoint/2010/main" val="3324513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992410-F2E4-4E19-82B0-0EC7B4DC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insulin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0FCA0A-E905-4821-80DB-B4BBE3BED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Only to start 1 hour post IV fluid commencement</a:t>
            </a:r>
          </a:p>
          <a:p>
            <a:r>
              <a:rPr lang="en-GB" dirty="0"/>
              <a:t>0.05 to 0.1 units/kg/hour</a:t>
            </a:r>
          </a:p>
        </p:txBody>
      </p:sp>
    </p:spTree>
    <p:extLst>
      <p:ext uri="{BB962C8B-B14F-4D97-AF65-F5344CB8AC3E}">
        <p14:creationId xmlns:p14="http://schemas.microsoft.com/office/powerpoint/2010/main" val="2934400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63A44D-5F4E-440B-967E-B0F79CE27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Cerebral oedema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ED17269-B380-40F3-B5E8-992010A82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Headache</a:t>
            </a:r>
          </a:p>
          <a:p>
            <a:r>
              <a:rPr lang="en-GB" dirty="0"/>
              <a:t>Agitation</a:t>
            </a:r>
          </a:p>
          <a:p>
            <a:r>
              <a:rPr lang="en-GB" dirty="0"/>
              <a:t>Bradycardia</a:t>
            </a:r>
          </a:p>
          <a:p>
            <a:r>
              <a:rPr lang="en-GB" dirty="0"/>
              <a:t>Rising BP</a:t>
            </a:r>
          </a:p>
          <a:p>
            <a:r>
              <a:rPr lang="en-GB" dirty="0"/>
              <a:t>Deteriorating conscious level</a:t>
            </a:r>
          </a:p>
        </p:txBody>
      </p:sp>
    </p:spTree>
    <p:extLst>
      <p:ext uri="{BB962C8B-B14F-4D97-AF65-F5344CB8AC3E}">
        <p14:creationId xmlns:p14="http://schemas.microsoft.com/office/powerpoint/2010/main" val="4173014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02AEBB-51E8-4B61-884C-82CB06975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to call for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939C5E7-A689-4CCF-958D-65AD6ECA9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3500" dirty="0"/>
              <a:t>PICU support:</a:t>
            </a:r>
          </a:p>
          <a:p>
            <a:r>
              <a:rPr lang="en-GB" dirty="0"/>
              <a:t>pH&lt;7.1 + marked hyperventilation</a:t>
            </a:r>
          </a:p>
          <a:p>
            <a:r>
              <a:rPr lang="en-GB" dirty="0"/>
              <a:t>Severe dehydration + shock</a:t>
            </a:r>
          </a:p>
          <a:p>
            <a:r>
              <a:rPr lang="en-GB" dirty="0"/>
              <a:t>Depressed conscious level</a:t>
            </a:r>
          </a:p>
          <a:p>
            <a:r>
              <a:rPr lang="en-GB" dirty="0"/>
              <a:t> headache</a:t>
            </a:r>
          </a:p>
          <a:p>
            <a:r>
              <a:rPr lang="en-GB" dirty="0"/>
              <a:t>&lt;2years</a:t>
            </a:r>
          </a:p>
          <a:p>
            <a:r>
              <a:rPr lang="en-GB" dirty="0"/>
              <a:t>Suspected cerebral oedema</a:t>
            </a:r>
          </a:p>
        </p:txBody>
      </p:sp>
    </p:spTree>
    <p:extLst>
      <p:ext uri="{BB962C8B-B14F-4D97-AF65-F5344CB8AC3E}">
        <p14:creationId xmlns:p14="http://schemas.microsoft.com/office/powerpoint/2010/main" val="1458056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09A296-E2AD-4169-988F-21965E336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Aghhh</a:t>
            </a:r>
            <a:r>
              <a:rPr lang="en-GB" dirty="0"/>
              <a:t>! Paediatric team not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C9C0D71-909F-4821-9722-2F9894AD1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Diagnose DKA</a:t>
            </a:r>
          </a:p>
          <a:p>
            <a:r>
              <a:rPr lang="en-GB" dirty="0"/>
              <a:t>Access BSPED guidance</a:t>
            </a:r>
          </a:p>
          <a:p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hour- Initial fluid therapy</a:t>
            </a:r>
          </a:p>
          <a:p>
            <a:r>
              <a:rPr lang="en-GB" dirty="0"/>
              <a:t>After 1</a:t>
            </a:r>
            <a:r>
              <a:rPr lang="en-GB" baseline="30000" dirty="0"/>
              <a:t>st</a:t>
            </a:r>
            <a:r>
              <a:rPr lang="en-GB" dirty="0"/>
              <a:t> hour start insulin infusion</a:t>
            </a:r>
          </a:p>
        </p:txBody>
      </p:sp>
    </p:spTree>
    <p:extLst>
      <p:ext uri="{BB962C8B-B14F-4D97-AF65-F5344CB8AC3E}">
        <p14:creationId xmlns:p14="http://schemas.microsoft.com/office/powerpoint/2010/main" val="98564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1DF574-33AF-4ADF-B80E-6F2FE2C64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THERE Evidence for </a:t>
            </a:r>
            <a:r>
              <a:rPr lang="en-GB" dirty="0" err="1"/>
              <a:t>bsped</a:t>
            </a:r>
            <a:r>
              <a:rPr lang="en-GB" dirty="0"/>
              <a:t> guidance?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B3E769-3379-4C28-85AC-E555B0AEE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Rapid hydration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cerebral oedema</a:t>
            </a:r>
          </a:p>
          <a:p>
            <a:pPr marL="0" indent="0">
              <a:buNone/>
            </a:pPr>
            <a:r>
              <a:rPr lang="en-GB" dirty="0"/>
              <a:t>Rapid fluid shift into cells leads to oedema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Only association demonstrated previously</a:t>
            </a:r>
          </a:p>
          <a:p>
            <a:pPr marL="0" indent="0">
              <a:buNone/>
            </a:pPr>
            <a:r>
              <a:rPr lang="en-GB" dirty="0"/>
              <a:t>Based on control &amp; retrospective cohorts</a:t>
            </a:r>
          </a:p>
          <a:p>
            <a:pPr marL="0" indent="0">
              <a:buNone/>
            </a:pPr>
            <a:r>
              <a:rPr lang="en-GB" dirty="0"/>
              <a:t>In severe DKA: more likely to develop c. oedema also more likely to be given more fluid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7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B468335-AC6D-4A3D-83E8-B6C409D17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RANDOMISED CONTROL TRIAL</a:t>
            </a:r>
            <a:br>
              <a:rPr lang="en-GB" dirty="0"/>
            </a:br>
            <a:r>
              <a:rPr lang="en-GB" dirty="0"/>
              <a:t>2018</a:t>
            </a:r>
            <a:br>
              <a:rPr lang="en-GB" dirty="0"/>
            </a:br>
            <a:r>
              <a:rPr lang="en-GB" dirty="0"/>
              <a:t>NEJM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8FBB78C-9C3E-4794-9AAC-064394E26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does it show</a:t>
            </a:r>
          </a:p>
        </p:txBody>
      </p:sp>
      <p:pic>
        <p:nvPicPr>
          <p:cNvPr id="3074" name="Picture 2" descr="https://i2.wp.com/www.stemlynsblog.org/wp-content/uploads/2018/06/Screenshot-2018-06-17-15.57.41.png">
            <a:extLst>
              <a:ext uri="{FF2B5EF4-FFF2-40B4-BE49-F238E27FC236}">
                <a16:creationId xmlns:a16="http://schemas.microsoft.com/office/drawing/2014/main" xmlns="" id="{8BE80170-E1EA-40CE-B96F-EA6CFD1F9E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65"/>
          <a:stretch/>
        </p:blipFill>
        <p:spPr bwMode="auto">
          <a:xfrm>
            <a:off x="1128711" y="2451652"/>
            <a:ext cx="9931400" cy="247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4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103038A-CA90-4646-983E-88F63CC8F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930" y="834887"/>
            <a:ext cx="9947481" cy="4956314"/>
          </a:xfrm>
        </p:spPr>
        <p:txBody>
          <a:bodyPr>
            <a:normAutofit/>
          </a:bodyPr>
          <a:lstStyle/>
          <a:p>
            <a:r>
              <a:rPr lang="en-GB" sz="2800" dirty="0"/>
              <a:t>Enrolled 1255 &lt;18 </a:t>
            </a:r>
            <a:r>
              <a:rPr lang="en-GB" sz="2800" dirty="0" err="1"/>
              <a:t>yo</a:t>
            </a:r>
            <a:r>
              <a:rPr lang="en-GB" sz="2800" dirty="0"/>
              <a:t> children with DKA</a:t>
            </a:r>
          </a:p>
          <a:p>
            <a:r>
              <a:rPr lang="en-GB" sz="2800" dirty="0"/>
              <a:t>Across 13 USA centres</a:t>
            </a:r>
          </a:p>
          <a:p>
            <a:endParaRPr lang="en-GB" sz="2800" dirty="0"/>
          </a:p>
          <a:p>
            <a:r>
              <a:rPr lang="en-GB" sz="2800" dirty="0"/>
              <a:t>Randomised into 4 groups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31D9C1F0-E6C7-4153-A682-8D12806CE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548470"/>
              </p:ext>
            </p:extLst>
          </p:nvPr>
        </p:nvGraphicFramePr>
        <p:xfrm>
          <a:off x="1484243" y="3286539"/>
          <a:ext cx="9501810" cy="337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270">
                  <a:extLst>
                    <a:ext uri="{9D8B030D-6E8A-4147-A177-3AD203B41FA5}">
                      <a16:colId xmlns:a16="http://schemas.microsoft.com/office/drawing/2014/main" xmlns="" val="4117566087"/>
                    </a:ext>
                  </a:extLst>
                </a:gridCol>
                <a:gridCol w="3167270">
                  <a:extLst>
                    <a:ext uri="{9D8B030D-6E8A-4147-A177-3AD203B41FA5}">
                      <a16:colId xmlns:a16="http://schemas.microsoft.com/office/drawing/2014/main" xmlns="" val="3618178808"/>
                    </a:ext>
                  </a:extLst>
                </a:gridCol>
                <a:gridCol w="3167270">
                  <a:extLst>
                    <a:ext uri="{9D8B030D-6E8A-4147-A177-3AD203B41FA5}">
                      <a16:colId xmlns:a16="http://schemas.microsoft.com/office/drawing/2014/main" xmlns="" val="2088611520"/>
                    </a:ext>
                  </a:extLst>
                </a:gridCol>
              </a:tblGrid>
              <a:tr h="1033670">
                <a:tc>
                  <a:txBody>
                    <a:bodyPr/>
                    <a:lstStyle/>
                    <a:p>
                      <a:endParaRPr lang="en-GB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/>
                        <a:t>Slow Rehydration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4000" dirty="0"/>
                        <a:t>Fast Rehydration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9476801"/>
                  </a:ext>
                </a:extLst>
              </a:tr>
              <a:tr h="1033670">
                <a:tc>
                  <a:txBody>
                    <a:bodyPr/>
                    <a:lstStyle/>
                    <a:p>
                      <a:r>
                        <a:rPr lang="en-GB" sz="4000" dirty="0"/>
                        <a:t>0.9% Saline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4000" dirty="0"/>
                        <a:t>10ml/kg bolus</a:t>
                      </a:r>
                    </a:p>
                    <a:p>
                      <a:r>
                        <a:rPr lang="en-GB" sz="4000" dirty="0"/>
                        <a:t>+ 5% deficit over 24 hrs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4000" dirty="0"/>
                        <a:t>20ml/kg bolus</a:t>
                      </a:r>
                    </a:p>
                    <a:p>
                      <a:r>
                        <a:rPr lang="en-GB" sz="4000" dirty="0"/>
                        <a:t>+ 10% deficit</a:t>
                      </a:r>
                    </a:p>
                    <a:p>
                      <a:r>
                        <a:rPr lang="en-GB" sz="3200" dirty="0"/>
                        <a:t>1/2</a:t>
                      </a:r>
                      <a:r>
                        <a:rPr lang="en-GB" sz="4000" dirty="0"/>
                        <a:t> over 12hrs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6149811"/>
                  </a:ext>
                </a:extLst>
              </a:tr>
              <a:tr h="1033670">
                <a:tc>
                  <a:txBody>
                    <a:bodyPr/>
                    <a:lstStyle/>
                    <a:p>
                      <a:r>
                        <a:rPr lang="en-GB" sz="4000" dirty="0"/>
                        <a:t>0.45% Saline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4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5407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6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5686D6-E63A-40F3-BB36-9E1334611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However….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3BBA9A-0D34-4851-8FA5-D8FED6310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289 patients excluded by treating clinicians</a:t>
            </a:r>
          </a:p>
          <a:p>
            <a:r>
              <a:rPr lang="en-GB" dirty="0"/>
              <a:t>Median age of patients 11 </a:t>
            </a:r>
            <a:r>
              <a:rPr lang="en-GB" dirty="0" err="1"/>
              <a:t>yo</a:t>
            </a:r>
            <a:endParaRPr lang="en-GB" dirty="0"/>
          </a:p>
          <a:p>
            <a:r>
              <a:rPr lang="en-GB" dirty="0"/>
              <a:t>GCS&lt;12 excluded from year 2 of study</a:t>
            </a:r>
          </a:p>
        </p:txBody>
      </p:sp>
    </p:spTree>
    <p:extLst>
      <p:ext uri="{BB962C8B-B14F-4D97-AF65-F5344CB8AC3E}">
        <p14:creationId xmlns:p14="http://schemas.microsoft.com/office/powerpoint/2010/main" val="2659444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452243-0596-483E-BCF4-1B01B4C3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did they look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D7B18E-9F95-4156-8866-65F49AD35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Primary outcome: </a:t>
            </a:r>
          </a:p>
          <a:p>
            <a:pPr lvl="1"/>
            <a:r>
              <a:rPr lang="en-GB" dirty="0"/>
              <a:t>deterioration in neurology (GCS &lt;14 )</a:t>
            </a:r>
          </a:p>
          <a:p>
            <a:r>
              <a:rPr lang="en-GB" dirty="0"/>
              <a:t>Secondary outcomes:</a:t>
            </a:r>
          </a:p>
          <a:p>
            <a:pPr lvl="1"/>
            <a:r>
              <a:rPr lang="en-GB" dirty="0"/>
              <a:t>Short term memory</a:t>
            </a:r>
          </a:p>
          <a:p>
            <a:pPr lvl="1"/>
            <a:r>
              <a:rPr lang="en-GB" dirty="0" err="1"/>
              <a:t>Folllow</a:t>
            </a:r>
            <a:r>
              <a:rPr lang="en-GB" dirty="0"/>
              <a:t> up IQ</a:t>
            </a:r>
          </a:p>
          <a:p>
            <a:pPr lvl="1"/>
            <a:r>
              <a:rPr lang="en-GB" dirty="0"/>
              <a:t>Clinically apparent brain injury (&lt;GCS requiring Hyperosmolar </a:t>
            </a:r>
            <a:r>
              <a:rPr lang="en-GB" dirty="0" err="1"/>
              <a:t>tx</a:t>
            </a:r>
            <a:r>
              <a:rPr lang="en-GB" dirty="0"/>
              <a:t> /intubation / death)</a:t>
            </a:r>
          </a:p>
        </p:txBody>
      </p:sp>
    </p:spTree>
    <p:extLst>
      <p:ext uri="{BB962C8B-B14F-4D97-AF65-F5344CB8AC3E}">
        <p14:creationId xmlns:p14="http://schemas.microsoft.com/office/powerpoint/2010/main" val="9662320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219A92-8F7C-42F7-B5D9-8E88CBA0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did they find?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AB7977-FD63-4CC6-B757-F0E29802D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/>
              <a:t>NO DIFFERENCE</a:t>
            </a:r>
          </a:p>
          <a:p>
            <a:endParaRPr lang="en-GB" dirty="0"/>
          </a:p>
          <a:p>
            <a:r>
              <a:rPr lang="en-GB" sz="4000" dirty="0"/>
              <a:t>3.5% decline in GCS</a:t>
            </a:r>
          </a:p>
          <a:p>
            <a:r>
              <a:rPr lang="en-GB" sz="4000" dirty="0"/>
              <a:t>0.9% brain injury</a:t>
            </a:r>
          </a:p>
        </p:txBody>
      </p:sp>
    </p:spTree>
    <p:extLst>
      <p:ext uri="{BB962C8B-B14F-4D97-AF65-F5344CB8AC3E}">
        <p14:creationId xmlns:p14="http://schemas.microsoft.com/office/powerpoint/2010/main" val="242488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C2850B8-1D71-426C-A231-7F3882126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1DA579-1197-46A1-B0EE-504F1ABE7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Rapid fluid delivery nor hypotonic saline lead to worsening of primary or secondary outcomes</a:t>
            </a:r>
          </a:p>
          <a:p>
            <a:endParaRPr lang="en-GB" dirty="0"/>
          </a:p>
          <a:p>
            <a:r>
              <a:rPr lang="en-GB" dirty="0"/>
              <a:t>BUT: </a:t>
            </a:r>
          </a:p>
          <a:p>
            <a:r>
              <a:rPr lang="en-GB" dirty="0"/>
              <a:t>does this study miss the youngest and sickest groups?</a:t>
            </a:r>
          </a:p>
          <a:p>
            <a:r>
              <a:rPr lang="en-GB" dirty="0"/>
              <a:t>Even the “rapid” rehydration group is slower then “normal fluid mx”</a:t>
            </a:r>
          </a:p>
        </p:txBody>
      </p:sp>
    </p:spTree>
    <p:extLst>
      <p:ext uri="{BB962C8B-B14F-4D97-AF65-F5344CB8AC3E}">
        <p14:creationId xmlns:p14="http://schemas.microsoft.com/office/powerpoint/2010/main" val="47395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7C6A1E-B42B-4E48-BA40-C57D19DC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Continue using </a:t>
            </a:r>
            <a:r>
              <a:rPr lang="en-GB" dirty="0" err="1"/>
              <a:t>bsped</a:t>
            </a:r>
            <a:r>
              <a:rPr lang="en-GB" dirty="0"/>
              <a:t>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761068-D914-431F-9A34-00D4EC429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Yes</a:t>
            </a:r>
          </a:p>
          <a:p>
            <a:r>
              <a:rPr lang="en-GB" dirty="0"/>
              <a:t>Best national guidance we have</a:t>
            </a:r>
          </a:p>
          <a:p>
            <a:r>
              <a:rPr lang="en-GB" dirty="0"/>
              <a:t>Continues to suggest early senior support &amp; careful fluid management</a:t>
            </a:r>
          </a:p>
          <a:p>
            <a:endParaRPr lang="en-GB" dirty="0"/>
          </a:p>
          <a:p>
            <a:r>
              <a:rPr lang="en-GB" dirty="0"/>
              <a:t>More confidence in giving a 10ml/kg bolus if required</a:t>
            </a:r>
          </a:p>
        </p:txBody>
      </p:sp>
      <p:pic>
        <p:nvPicPr>
          <p:cNvPr id="4" name="Picture 6" descr="BSPED Banner">
            <a:extLst>
              <a:ext uri="{FF2B5EF4-FFF2-40B4-BE49-F238E27FC236}">
                <a16:creationId xmlns:a16="http://schemas.microsoft.com/office/drawing/2014/main" xmlns="" id="{A6740F25-F7EA-4361-9FB6-9911023DCF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75"/>
          <a:stretch/>
        </p:blipFill>
        <p:spPr bwMode="auto">
          <a:xfrm>
            <a:off x="7788137" y="185530"/>
            <a:ext cx="4178576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8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6F7D5A-4994-404E-B869-4341FCA24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PRESCRIBING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BE98EE-385E-4F78-A4D9-28205ACAC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15 MINUTES TO TRY PX IN PAEDIATRIC DKA</a:t>
            </a:r>
          </a:p>
        </p:txBody>
      </p:sp>
    </p:spTree>
    <p:extLst>
      <p:ext uri="{BB962C8B-B14F-4D97-AF65-F5344CB8AC3E}">
        <p14:creationId xmlns:p14="http://schemas.microsoft.com/office/powerpoint/2010/main" val="19861764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28E974-6899-4BA9-BD2D-1A855D3D1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C91F52-215A-41C5-8CA6-6E7D75A51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7867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445582-3C27-4F3B-A560-9A0F042B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7B7623-48EF-4046-9D32-1724CC692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to diagnose DKA</a:t>
            </a:r>
          </a:p>
          <a:p>
            <a:r>
              <a:rPr lang="en-GB" dirty="0"/>
              <a:t>How to access guidelines</a:t>
            </a:r>
          </a:p>
          <a:p>
            <a:r>
              <a:rPr lang="en-GB" dirty="0"/>
              <a:t>Initial fluid management</a:t>
            </a:r>
          </a:p>
          <a:p>
            <a:r>
              <a:rPr lang="en-GB" dirty="0"/>
              <a:t>Insulin 1 hour later</a:t>
            </a:r>
          </a:p>
          <a:p>
            <a:r>
              <a:rPr lang="en-GB" dirty="0"/>
              <a:t>Call for help</a:t>
            </a:r>
          </a:p>
        </p:txBody>
      </p:sp>
    </p:spTree>
    <p:extLst>
      <p:ext uri="{BB962C8B-B14F-4D97-AF65-F5344CB8AC3E}">
        <p14:creationId xmlns:p14="http://schemas.microsoft.com/office/powerpoint/2010/main" val="1357103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562644-BEF2-44FA-A034-40AB895D1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63150F8-0ECA-42B1-9689-FC9CC348D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RCPCH National Paediatric Diabetes Audit 2017-18</a:t>
            </a:r>
          </a:p>
          <a:p>
            <a:r>
              <a:rPr lang="en-GB" dirty="0"/>
              <a:t>Bohn D, Daneman D. Diabetic Ketoacidosis and cerebral oedema. </a:t>
            </a:r>
            <a:r>
              <a:rPr lang="en-GB" dirty="0" err="1"/>
              <a:t>Curr</a:t>
            </a:r>
            <a:r>
              <a:rPr lang="en-GB" dirty="0"/>
              <a:t> Opinion </a:t>
            </a:r>
            <a:r>
              <a:rPr lang="en-GB" dirty="0" err="1"/>
              <a:t>Pediatric</a:t>
            </a:r>
            <a:r>
              <a:rPr lang="en-GB" dirty="0"/>
              <a:t> June 2002</a:t>
            </a:r>
          </a:p>
          <a:p>
            <a:r>
              <a:rPr lang="en-GB" dirty="0">
                <a:hlinkClick r:id="rId2"/>
              </a:rPr>
              <a:t>https://www.bsped.org.uk/media/1629/bsped-dka-aug15_.pdf</a:t>
            </a:r>
            <a:endParaRPr lang="en-GB" dirty="0"/>
          </a:p>
          <a:p>
            <a:r>
              <a:rPr lang="en-GB" dirty="0" err="1"/>
              <a:t>Kupperman</a:t>
            </a:r>
            <a:r>
              <a:rPr lang="en-GB" dirty="0"/>
              <a:t> et al Clinical trial of fluid infusion rates for paediatric DKA NEJM June 2018</a:t>
            </a:r>
          </a:p>
          <a:p>
            <a:r>
              <a:rPr lang="en-GB" dirty="0">
                <a:hlinkClick r:id="rId3"/>
              </a:rPr>
              <a:t>https://dontforgetthebubbles.com/sweet-salty-fluids-dka/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30264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1705</TotalTime>
  <Words>851</Words>
  <Application>Microsoft Office PowerPoint</Application>
  <PresentationFormat>Custom</PresentationFormat>
  <Paragraphs>204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Circuit</vt:lpstr>
      <vt:lpstr>Paediatric dka</vt:lpstr>
      <vt:lpstr>Learning outcomes</vt:lpstr>
      <vt:lpstr>introduction</vt:lpstr>
      <vt:lpstr>Traditional aims of management</vt:lpstr>
      <vt:lpstr>PowerPoint Presentation</vt:lpstr>
      <vt:lpstr>guidance</vt:lpstr>
      <vt:lpstr>Dka or not dkA</vt:lpstr>
      <vt:lpstr>CASE 1:</vt:lpstr>
      <vt:lpstr>CASE 1:</vt:lpstr>
      <vt:lpstr>CASE 2:</vt:lpstr>
      <vt:lpstr>Case 2</vt:lpstr>
      <vt:lpstr>CASE 3:</vt:lpstr>
      <vt:lpstr>Case 3</vt:lpstr>
      <vt:lpstr>Case 3</vt:lpstr>
      <vt:lpstr>Case 4</vt:lpstr>
      <vt:lpstr>Case 4</vt:lpstr>
      <vt:lpstr>Diagnosis- bsped</vt:lpstr>
      <vt:lpstr>Initial management bsped</vt:lpstr>
      <vt:lpstr>shock</vt:lpstr>
      <vt:lpstr>Dka severity: dehydration</vt:lpstr>
      <vt:lpstr>Initial fluid management</vt:lpstr>
      <vt:lpstr>Initial fluid</vt:lpstr>
      <vt:lpstr>Initial insulin</vt:lpstr>
      <vt:lpstr>Cerebral oedema</vt:lpstr>
      <vt:lpstr>When to call for support</vt:lpstr>
      <vt:lpstr>Aghhh! Paediatric team not available</vt:lpstr>
      <vt:lpstr>IS THERE Evidence for bsped guidance?</vt:lpstr>
      <vt:lpstr>RANDOMISED CONTROL TRIAL 2018 NEJM</vt:lpstr>
      <vt:lpstr>PowerPoint Presentation</vt:lpstr>
      <vt:lpstr>However….</vt:lpstr>
      <vt:lpstr>What did they look for?</vt:lpstr>
      <vt:lpstr>What did they find?</vt:lpstr>
      <vt:lpstr>conclusion</vt:lpstr>
      <vt:lpstr>Continue using bsped??</vt:lpstr>
      <vt:lpstr>PRESCRIBING SESSION</vt:lpstr>
      <vt:lpstr>Any QUESTIONS?</vt:lpstr>
      <vt:lpstr>SUMMARY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Paediatric dka</dc:title>
  <dc:creator>Nick Ward</dc:creator>
  <cp:lastModifiedBy>Phizacklea, Josie</cp:lastModifiedBy>
  <cp:revision>25</cp:revision>
  <dcterms:created xsi:type="dcterms:W3CDTF">2019-08-14T18:18:33Z</dcterms:created>
  <dcterms:modified xsi:type="dcterms:W3CDTF">2019-08-27T13:38:05Z</dcterms:modified>
</cp:coreProperties>
</file>