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4"/>
  </p:handoutMasterIdLst>
  <p:sldIdLst>
    <p:sldId id="256" r:id="rId2"/>
    <p:sldId id="276" r:id="rId3"/>
    <p:sldId id="266" r:id="rId4"/>
    <p:sldId id="279" r:id="rId5"/>
    <p:sldId id="269" r:id="rId6"/>
    <p:sldId id="277" r:id="rId7"/>
    <p:sldId id="278" r:id="rId8"/>
    <p:sldId id="257" r:id="rId9"/>
    <p:sldId id="258" r:id="rId10"/>
    <p:sldId id="259" r:id="rId11"/>
    <p:sldId id="263" r:id="rId12"/>
    <p:sldId id="262" r:id="rId13"/>
    <p:sldId id="260" r:id="rId14"/>
    <p:sldId id="261" r:id="rId15"/>
    <p:sldId id="264" r:id="rId16"/>
    <p:sldId id="265" r:id="rId17"/>
    <p:sldId id="270" r:id="rId18"/>
    <p:sldId id="271" r:id="rId19"/>
    <p:sldId id="275" r:id="rId20"/>
    <p:sldId id="272" r:id="rId21"/>
    <p:sldId id="273" r:id="rId22"/>
    <p:sldId id="274" r:id="rId23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>
        <p:scale>
          <a:sx n="75" d="100"/>
          <a:sy n="75" d="100"/>
        </p:scale>
        <p:origin x="-36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1FFDA-11B8-4EDF-838C-E2ECABC4CC11}" type="datetimeFigureOut">
              <a:rPr lang="en-GB" smtClean="0"/>
              <a:t>27/08/2019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60273-DD81-49F7-B859-792F3C09F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989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E7DFE3-CC80-4B69-BB45-62FCE3458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Prescribing in Paediatric DKA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BE6162B-3FBA-4C43-AD5C-B3F4B102B1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Josie Phizacklea st5 </a:t>
            </a:r>
            <a:r>
              <a:rPr lang="en-GB" dirty="0" err="1"/>
              <a:t>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9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964FED-2644-4C93-8B76-C1AF28ED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1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A119CF-8690-4C00-8768-E1A6AA170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3824287" cy="4195481"/>
          </a:xfrm>
        </p:spPr>
        <p:txBody>
          <a:bodyPr/>
          <a:lstStyle/>
          <a:p>
            <a:r>
              <a:rPr lang="en-US" dirty="0"/>
              <a:t>6yr child 20kg</a:t>
            </a:r>
          </a:p>
          <a:p>
            <a:r>
              <a:rPr lang="en-US" dirty="0"/>
              <a:t>RR 35 other </a:t>
            </a:r>
            <a:r>
              <a:rPr lang="en-US" dirty="0" err="1"/>
              <a:t>obs</a:t>
            </a:r>
            <a:r>
              <a:rPr lang="en-US" dirty="0"/>
              <a:t> normal</a:t>
            </a:r>
          </a:p>
          <a:p>
            <a:r>
              <a:rPr lang="en-US" dirty="0"/>
              <a:t>GCS =15</a:t>
            </a:r>
          </a:p>
          <a:p>
            <a:r>
              <a:rPr lang="en-US" dirty="0"/>
              <a:t>pH = 7.15</a:t>
            </a:r>
          </a:p>
          <a:p>
            <a:r>
              <a:rPr lang="en-US" dirty="0"/>
              <a:t>Glucose = 18</a:t>
            </a:r>
          </a:p>
          <a:p>
            <a:r>
              <a:rPr lang="en-US" dirty="0"/>
              <a:t>Ketones = 4</a:t>
            </a:r>
          </a:p>
          <a:p>
            <a:r>
              <a:rPr lang="en-US" dirty="0"/>
              <a:t>HCO3 =14</a:t>
            </a:r>
          </a:p>
          <a:p>
            <a:r>
              <a:rPr lang="en-US" dirty="0"/>
              <a:t>K =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A9C04A8-AB92-46D9-A923-E92F9BBD1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3440708"/>
            <a:ext cx="6298307" cy="3171940"/>
          </a:xfrm>
          <a:prstGeom prst="rect">
            <a:avLst/>
          </a:prstGeom>
        </p:spPr>
      </p:pic>
      <p:pic>
        <p:nvPicPr>
          <p:cNvPr id="2050" name="Picture 2" descr="Image result for 6 year old dka">
            <a:extLst>
              <a:ext uri="{FF2B5EF4-FFF2-40B4-BE49-F238E27FC236}">
                <a16:creationId xmlns="" xmlns:a16="http://schemas.microsoft.com/office/drawing/2014/main" id="{5CE91412-457E-4D66-9FD2-AC54CC60E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358309"/>
            <a:ext cx="4671684" cy="298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17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964FED-2644-4C93-8B76-C1AF28ED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1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5A119CF-8690-4C00-8768-E1A6AA170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199" y="1546167"/>
            <a:ext cx="2909888" cy="41954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6yr child 20kg</a:t>
            </a:r>
          </a:p>
          <a:p>
            <a:r>
              <a:rPr lang="en-US" dirty="0"/>
              <a:t>Assessed as moderate DKA with pH 7.15 with 5% dehydration</a:t>
            </a:r>
          </a:p>
          <a:p>
            <a:r>
              <a:rPr lang="en-US" dirty="0"/>
              <a:t>Received no saline boluses for resuscitation</a:t>
            </a:r>
          </a:p>
          <a:p>
            <a:r>
              <a:rPr lang="en-US" dirty="0"/>
              <a:t>41ml/</a:t>
            </a:r>
            <a:r>
              <a:rPr lang="en-US" dirty="0" err="1"/>
              <a:t>hr</a:t>
            </a:r>
            <a:r>
              <a:rPr lang="en-US" dirty="0"/>
              <a:t> saline 0.9% with KCL (20mmol in 500ml)</a:t>
            </a:r>
          </a:p>
          <a:p>
            <a:r>
              <a:rPr lang="en-GB" dirty="0"/>
              <a:t>Insulin 0.05 - 0.1 units/kg/hr started </a:t>
            </a:r>
            <a:r>
              <a:rPr lang="en-GB" b="1" dirty="0"/>
              <a:t>1 hour after starting IV fluids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75ADE6A-0D52-409C-A271-F01638085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400" y="1085717"/>
            <a:ext cx="6123747" cy="2086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A9C04A8-AB92-46D9-A923-E92F9BBD1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0" y="3440708"/>
            <a:ext cx="6298307" cy="317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BB1CE3-DD1C-49D6-8425-5A5E1096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5A842C-FA33-4EC6-B242-C9D2F74F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71" y="1431907"/>
            <a:ext cx="3780429" cy="4727593"/>
          </a:xfrm>
        </p:spPr>
        <p:txBody>
          <a:bodyPr/>
          <a:lstStyle/>
          <a:p>
            <a:r>
              <a:rPr lang="en-US" dirty="0"/>
              <a:t>16 </a:t>
            </a:r>
            <a:r>
              <a:rPr lang="en-US" dirty="0" err="1"/>
              <a:t>yr</a:t>
            </a:r>
            <a:r>
              <a:rPr lang="en-US" dirty="0"/>
              <a:t> child 60kg</a:t>
            </a:r>
          </a:p>
          <a:p>
            <a:r>
              <a:rPr lang="en-US" dirty="0"/>
              <a:t>RR 35, 100% OA, HR 140, 60/35, 36 degrees</a:t>
            </a:r>
          </a:p>
          <a:p>
            <a:r>
              <a:rPr lang="en-US" dirty="0"/>
              <a:t>Sunken eyes, dry</a:t>
            </a:r>
          </a:p>
          <a:p>
            <a:r>
              <a:rPr lang="en-US" dirty="0" err="1"/>
              <a:t>Thready</a:t>
            </a:r>
            <a:r>
              <a:rPr lang="en-US" dirty="0"/>
              <a:t> pulse </a:t>
            </a:r>
          </a:p>
          <a:p>
            <a:r>
              <a:rPr lang="en-US" dirty="0"/>
              <a:t>GCS = E3V4M6</a:t>
            </a:r>
          </a:p>
          <a:p>
            <a:r>
              <a:rPr lang="en-US" dirty="0"/>
              <a:t> pH = 6.9</a:t>
            </a:r>
          </a:p>
          <a:p>
            <a:r>
              <a:rPr lang="en-US" dirty="0"/>
              <a:t>Glucose = 24</a:t>
            </a:r>
          </a:p>
          <a:p>
            <a:r>
              <a:rPr lang="en-US" dirty="0"/>
              <a:t>HCO3 =11</a:t>
            </a:r>
          </a:p>
          <a:p>
            <a:r>
              <a:rPr lang="en-US" dirty="0"/>
              <a:t>Ketones = 6</a:t>
            </a:r>
          </a:p>
          <a:p>
            <a:r>
              <a:rPr lang="en-US" dirty="0"/>
              <a:t>K = 4.5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7F7A58A-6EE6-4A5D-9BAB-80BF4EBFC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540" y="3306752"/>
            <a:ext cx="6743213" cy="3396002"/>
          </a:xfrm>
          <a:prstGeom prst="rect">
            <a:avLst/>
          </a:prstGeom>
        </p:spPr>
      </p:pic>
      <p:pic>
        <p:nvPicPr>
          <p:cNvPr id="3076" name="Picture 4" descr="Image result for resus ED">
            <a:extLst>
              <a:ext uri="{FF2B5EF4-FFF2-40B4-BE49-F238E27FC236}">
                <a16:creationId xmlns="" xmlns:a16="http://schemas.microsoft.com/office/drawing/2014/main" id="{E99C8D86-BFB0-4266-9D8B-1E195F73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695" y="335765"/>
            <a:ext cx="2662248" cy="266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5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BB1CE3-DD1C-49D6-8425-5A5E10966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5A842C-FA33-4EC6-B242-C9D2F74FE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71" y="1431907"/>
            <a:ext cx="3780429" cy="4727593"/>
          </a:xfrm>
        </p:spPr>
        <p:txBody>
          <a:bodyPr/>
          <a:lstStyle/>
          <a:p>
            <a:r>
              <a:rPr lang="en-US" dirty="0"/>
              <a:t>16 </a:t>
            </a:r>
            <a:r>
              <a:rPr lang="en-US" dirty="0" err="1"/>
              <a:t>yr</a:t>
            </a:r>
            <a:r>
              <a:rPr lang="en-US" dirty="0"/>
              <a:t> child 60kg</a:t>
            </a:r>
          </a:p>
          <a:p>
            <a:r>
              <a:rPr lang="en-US" dirty="0"/>
              <a:t>Assessed as severe DKA pH 6.9, therefore 10% dehydration plus signs of circulatory collapse</a:t>
            </a:r>
          </a:p>
          <a:p>
            <a:r>
              <a:rPr lang="en-US" dirty="0"/>
              <a:t>Received 3 x 10ml/kg 0.9% sodium chloride bolus </a:t>
            </a:r>
          </a:p>
          <a:p>
            <a:r>
              <a:rPr lang="en-US" dirty="0"/>
              <a:t>Received 152.5ml/</a:t>
            </a:r>
            <a:r>
              <a:rPr lang="en-US" dirty="0" err="1"/>
              <a:t>hr</a:t>
            </a:r>
            <a:r>
              <a:rPr lang="en-US" dirty="0"/>
              <a:t> saline 0.9% with KCL (20mmol in 500ml)</a:t>
            </a:r>
          </a:p>
          <a:p>
            <a:r>
              <a:rPr lang="en-GB" dirty="0"/>
              <a:t>Insulin 0.05 - 0.1 units/kg/hr started </a:t>
            </a:r>
            <a:r>
              <a:rPr lang="en-GB" b="1" dirty="0"/>
              <a:t>1 hour after starting IV fluids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C8DD80-CB23-49EB-870A-A91CCA0C0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540" y="931666"/>
            <a:ext cx="6743213" cy="1992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C739E0-5088-4669-A9EF-57244B004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540" y="3306752"/>
            <a:ext cx="6743213" cy="339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1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951ADA-A8BC-44C5-9D65-466BC5F0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Deteriorates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5551F7-350B-4DBA-BA4A-555EE655D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GCS consistently falls to E1V2M4</a:t>
            </a:r>
          </a:p>
          <a:p>
            <a:r>
              <a:rPr lang="en-GB" dirty="0"/>
              <a:t>HR falls to 40, BP rises to 160/100</a:t>
            </a:r>
          </a:p>
          <a:p>
            <a:r>
              <a:rPr lang="en-GB" dirty="0"/>
              <a:t>PICU prepare for RSI</a:t>
            </a:r>
          </a:p>
          <a:p>
            <a:r>
              <a:rPr lang="en-GB" dirty="0"/>
              <a:t>Would you consider prescribing anything else?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4D4FE9-C00B-4B50-929E-CBBEB390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Deteriorates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841A5BA-558A-4F05-A541-7A5A89325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Mannitol 20% 0.5g/kg (2.5mls/kg) over 10 – 15 mins </a:t>
            </a:r>
          </a:p>
          <a:p>
            <a:r>
              <a:rPr lang="en-US" dirty="0"/>
              <a:t>OR  </a:t>
            </a:r>
          </a:p>
          <a:p>
            <a:r>
              <a:rPr lang="en-US" dirty="0"/>
              <a:t>Hypertonic Saline 2.7% 3mls/kg over 10 – 15 mins </a:t>
            </a:r>
          </a:p>
          <a:p>
            <a:endParaRPr lang="en-US" dirty="0"/>
          </a:p>
          <a:p>
            <a:r>
              <a:rPr lang="en-US" dirty="0"/>
              <a:t>Half maintenance fluid rates and continue to escalate </a:t>
            </a:r>
          </a:p>
        </p:txBody>
      </p:sp>
    </p:spTree>
    <p:extLst>
      <p:ext uri="{BB962C8B-B14F-4D97-AF65-F5344CB8AC3E}">
        <p14:creationId xmlns:p14="http://schemas.microsoft.com/office/powerpoint/2010/main" val="24978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22481A9-07C0-48FD-8A49-0C95FA99F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0154CC-BD70-4869-98C5-0BB5DBEBC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3ADBA6D-1770-42D4-B6EC-48E5DBA95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38" y="981075"/>
            <a:ext cx="845820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0CB35B-C772-4908-87FA-B4F61173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A0F959-8173-4BA5-92F4-BC0EBCB16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894A407-46C7-4953-9BB8-1310BB8EE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412" y="647346"/>
            <a:ext cx="7869238" cy="506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7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791660-5E67-456C-95E2-C07430156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112A6D-49BD-4C5A-946E-EA99780C1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7EF042F-EDEA-4848-B77B-212A28F88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142875"/>
            <a:ext cx="64484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191D83-3240-47A9-B2CC-C025AFCB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8E5A33-9707-4DD0-B999-886FF4CF5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D08F9B6A-F937-42A7-B02D-AE1AB137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756117"/>
            <a:ext cx="7734300" cy="534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8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191D83-3240-47A9-B2CC-C025AFCB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8E5A33-9707-4DD0-B999-886FF4CF5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5BAA0C7-371E-4CEF-AF4D-AA6E2971B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609601"/>
            <a:ext cx="5229225" cy="5495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386BBD9-B9FF-4744-AA91-0DD7D1BF3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78" y="559732"/>
            <a:ext cx="429577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034725-4F4E-43D4-81C4-54D86701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Level of dehydration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46EE5A-8B77-4546-9691-B566713F7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Assess &amp; record level of dehydration </a:t>
            </a:r>
          </a:p>
          <a:p>
            <a:r>
              <a:rPr lang="en-GB" dirty="0"/>
              <a:t>Mild/Moderate 5%</a:t>
            </a:r>
          </a:p>
          <a:p>
            <a:pPr lvl="2"/>
            <a:r>
              <a:rPr lang="en-GB" dirty="0"/>
              <a:t> pH &gt;7.1 </a:t>
            </a:r>
          </a:p>
          <a:p>
            <a:pPr lvl="2"/>
            <a:r>
              <a:rPr lang="en-GB" dirty="0"/>
              <a:t>dry mucous membranes</a:t>
            </a:r>
          </a:p>
          <a:p>
            <a:pPr lvl="2"/>
            <a:r>
              <a:rPr lang="en-GB" dirty="0"/>
              <a:t>reduced skin turgor</a:t>
            </a:r>
          </a:p>
          <a:p>
            <a:pPr lvl="1"/>
            <a:r>
              <a:rPr lang="en-GB" dirty="0"/>
              <a:t>Severe 10% </a:t>
            </a:r>
            <a:r>
              <a:rPr lang="en-US" dirty="0"/>
              <a:t>   </a:t>
            </a:r>
          </a:p>
          <a:p>
            <a:pPr lvl="2"/>
            <a:r>
              <a:rPr lang="en-US" dirty="0"/>
              <a:t>pH &lt;7.1 </a:t>
            </a:r>
          </a:p>
          <a:p>
            <a:pPr lvl="2"/>
            <a:r>
              <a:rPr lang="en-US" dirty="0"/>
              <a:t>As above + sunken eyes </a:t>
            </a:r>
            <a:endParaRPr lang="en-GB" dirty="0"/>
          </a:p>
          <a:p>
            <a:pPr lvl="1"/>
            <a:r>
              <a:rPr lang="en-GB" dirty="0"/>
              <a:t>SHOCKED </a:t>
            </a:r>
          </a:p>
          <a:p>
            <a:pPr lvl="2"/>
            <a:r>
              <a:rPr lang="en-GB" dirty="0"/>
              <a:t>Rapid </a:t>
            </a:r>
            <a:r>
              <a:rPr lang="en-GB" dirty="0" err="1"/>
              <a:t>thready</a:t>
            </a:r>
            <a:r>
              <a:rPr lang="en-GB" dirty="0"/>
              <a:t> pulse +/- hypotension.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69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F89BE0-D14E-430F-A689-0EE94C8B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Prescribing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EC4AE0-81C7-42BD-8F17-E3FEEFC99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 not routinely give a fluid bolus– only if signs of shock</a:t>
            </a:r>
          </a:p>
          <a:p>
            <a:r>
              <a:rPr lang="en-GB" dirty="0"/>
              <a:t>Give a maximum of 10ml/kg bolus before senior input</a:t>
            </a:r>
          </a:p>
          <a:p>
            <a:r>
              <a:rPr lang="en-GB" dirty="0"/>
              <a:t>Give an absolute maximum of 30mls/kg</a:t>
            </a:r>
          </a:p>
          <a:p>
            <a:r>
              <a:rPr lang="en-GB" dirty="0"/>
              <a:t>The aim is to slowly correct metabolic abnormalities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7191D83-3240-47A9-B2CC-C025AFCB6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Insulin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8E5A33-9707-4DD0-B999-886FF4CF5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evidence that cerebral oedema associated with early insulin</a:t>
            </a:r>
          </a:p>
          <a:p>
            <a:r>
              <a:rPr lang="en-GB" dirty="0"/>
              <a:t>Start soluble insulin at 0.05 - 0.1 units/kg/hr </a:t>
            </a:r>
            <a:r>
              <a:rPr lang="en-GB" b="1" dirty="0"/>
              <a:t>1 hour after IV fluids start</a:t>
            </a:r>
          </a:p>
          <a:p>
            <a:r>
              <a:rPr lang="en-GB" dirty="0"/>
              <a:t>Aim to reduce the blood glucose no faster than 5mmols/hr.</a:t>
            </a:r>
          </a:p>
          <a:p>
            <a:r>
              <a:rPr lang="en-US" dirty="0"/>
              <a:t>Once blood glucose &lt;14mmol/l </a:t>
            </a:r>
            <a:r>
              <a:rPr lang="en-GB" dirty="0"/>
              <a:t>add 5% glucose to IV fluids</a:t>
            </a:r>
          </a:p>
          <a:p>
            <a:r>
              <a:rPr lang="en-GB" dirty="0"/>
              <a:t>If blood glucose falls to &lt;4mmol/l </a:t>
            </a:r>
          </a:p>
          <a:p>
            <a:pPr lvl="1"/>
            <a:r>
              <a:rPr lang="en-GB" dirty="0"/>
              <a:t>give 2mls/kg 10% glucose</a:t>
            </a:r>
          </a:p>
          <a:p>
            <a:pPr lvl="1"/>
            <a:r>
              <a:rPr lang="en-GB" dirty="0"/>
              <a:t>increase glucose content of IV fluids to 10%</a:t>
            </a:r>
          </a:p>
          <a:p>
            <a:pPr lvl="1"/>
            <a:r>
              <a:rPr lang="en-GB" dirty="0"/>
              <a:t>Insulin infusion rate can be temporarily reduced (for 1hr)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0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F1AB19-0413-4811-BB4E-31EDBDD4F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FLUIDS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28979DD-17C9-4C56-8049-7F03B3D6F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51D1D20-521E-434F-96CC-A0C56854F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343121"/>
            <a:ext cx="10442577" cy="525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2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A8CCCA-4367-4A51-9FBF-42C762282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OF FLUID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D1EE752-F1F7-4C36-BC6C-2951E41D6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0.9% saline + 20mmol KCL per 500ml (once urine output confirmed)</a:t>
            </a:r>
          </a:p>
          <a:p>
            <a:r>
              <a:rPr lang="en-GB" dirty="0"/>
              <a:t>Once glucose is &lt; 14mmol/l change to glucose containing fluid</a:t>
            </a:r>
          </a:p>
          <a:p>
            <a:r>
              <a:rPr lang="en-GB" dirty="0"/>
              <a:t>Calculated deficit replacement fluid must be completed </a:t>
            </a:r>
          </a:p>
          <a:p>
            <a:r>
              <a:rPr lang="en-GB" dirty="0"/>
              <a:t>If tolerating oral fluids IV rehydration rate is reduced accordingly</a:t>
            </a:r>
          </a:p>
          <a:p>
            <a:r>
              <a:rPr lang="en-GB" dirty="0"/>
              <a:t>Potassium replacement: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3C3B64B-C8BC-4773-994E-CDCA9852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309" y="4706937"/>
            <a:ext cx="7426325" cy="141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EF4462-DAAB-4B3E-99A7-5DEFD7D7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Troubleshooting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A13565-2100-4F22-878E-2006178C3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acidosis is not correcting, consider: </a:t>
            </a:r>
          </a:p>
          <a:p>
            <a:pPr lvl="1"/>
            <a:r>
              <a:rPr lang="en-US" dirty="0"/>
              <a:t>Inadequate fluid resuscitation </a:t>
            </a:r>
          </a:p>
          <a:p>
            <a:pPr lvl="1"/>
            <a:r>
              <a:rPr lang="en-US" dirty="0"/>
              <a:t>Insufficient insulin to switch off ketogenesis </a:t>
            </a:r>
          </a:p>
          <a:p>
            <a:pPr lvl="1"/>
            <a:r>
              <a:rPr lang="en-US" dirty="0" err="1"/>
              <a:t>Hyperchloraemic</a:t>
            </a:r>
            <a:r>
              <a:rPr lang="en-US" dirty="0"/>
              <a:t> acidosis (0.9&amp; saline)</a:t>
            </a:r>
          </a:p>
          <a:p>
            <a:pPr lvl="2"/>
            <a:r>
              <a:rPr lang="en-US" dirty="0"/>
              <a:t>If Cl is &gt;80% of Na </a:t>
            </a:r>
          </a:p>
          <a:p>
            <a:pPr lvl="2"/>
            <a:r>
              <a:rPr lang="en-US" dirty="0"/>
              <a:t>Base excess due to Cl = Na - Cl – 32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8B6A3CE-13B5-4C27-B836-A379B6D1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Troubleshooting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93CA46-6CD7-4F48-98B2-2A680EE8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Avoid bicarbonate</a:t>
            </a:r>
          </a:p>
          <a:p>
            <a:pPr lvl="2"/>
            <a:r>
              <a:rPr lang="en-GB" dirty="0"/>
              <a:t>pH &lt; 6.9 may improve cardiac contractility in severe shock but…</a:t>
            </a:r>
          </a:p>
          <a:p>
            <a:pPr lvl="2"/>
            <a:r>
              <a:rPr lang="en-US" dirty="0"/>
              <a:t>Provokes decrease in intracellular pH</a:t>
            </a:r>
          </a:p>
          <a:p>
            <a:pPr lvl="2"/>
            <a:r>
              <a:rPr lang="en-US" dirty="0"/>
              <a:t>Provokes decrease in CSF pH </a:t>
            </a:r>
          </a:p>
          <a:p>
            <a:pPr lvl="2"/>
            <a:r>
              <a:rPr lang="en-US" dirty="0"/>
              <a:t>Provokes increase in CSF lactate </a:t>
            </a:r>
          </a:p>
          <a:p>
            <a:pPr lvl="2"/>
            <a:r>
              <a:rPr lang="en-US" dirty="0"/>
              <a:t>Decreases tissue oxygenation (modifies oxygen off-loading by </a:t>
            </a:r>
            <a:r>
              <a:rPr lang="en-US" dirty="0" err="1"/>
              <a:t>haemoglobin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Accentuates </a:t>
            </a:r>
            <a:r>
              <a:rPr lang="en-US" dirty="0" err="1"/>
              <a:t>hypokalaemia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44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EF4462-DAAB-4B3E-99A7-5DEFD7D7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Troubleshooting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A13565-2100-4F22-878E-2006178C3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corrected sodium to assess adequacy of rehydration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If Corrected Na RISING &gt;5mmol/l in 4hr – indicates too much fluid LOSS Increase fluid rate by 25% </a:t>
            </a:r>
          </a:p>
          <a:p>
            <a:endParaRPr lang="en-GB" dirty="0"/>
          </a:p>
          <a:p>
            <a:r>
              <a:rPr lang="en-GB" dirty="0"/>
              <a:t>If corrected Na FALLING &gt;5mmol/l in 4hr – indicates too much fluid GAIN Decrease fluid rate by 25%</a:t>
            </a:r>
            <a:endParaRPr lang="en-US" dirty="0"/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6AB0138-75F3-4E78-99BB-D7E736A05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97" y="2755900"/>
            <a:ext cx="7335653" cy="44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6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A09151-C12F-4CE0-99F1-668B4275A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Troubleshooting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E92D6BA-29D8-4331-AE2D-66FF7A9F2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Indication for intubation </a:t>
            </a:r>
          </a:p>
          <a:p>
            <a:pPr lvl="1"/>
            <a:r>
              <a:rPr lang="en-GB" dirty="0"/>
              <a:t>Ventilatory failure </a:t>
            </a:r>
          </a:p>
          <a:p>
            <a:pPr lvl="1"/>
            <a:r>
              <a:rPr lang="en-GB" dirty="0"/>
              <a:t>Loss of airway </a:t>
            </a:r>
          </a:p>
          <a:p>
            <a:pPr lvl="1"/>
            <a:r>
              <a:rPr lang="en-GB" dirty="0"/>
              <a:t>Decompensated shock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44DED0A-7AF5-49EE-B141-59335BC61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4150658"/>
            <a:ext cx="10079554" cy="131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2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0F5DAF-A4AD-4E67-B136-93C58E0D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882B5F-ABB2-46C7-94F5-6841F62E3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2052918"/>
            <a:ext cx="11226800" cy="4195481"/>
          </a:xfrm>
        </p:spPr>
        <p:txBody>
          <a:bodyPr>
            <a:normAutofit/>
          </a:bodyPr>
          <a:lstStyle/>
          <a:p>
            <a:r>
              <a:rPr lang="en-GB" dirty="0"/>
              <a:t>Summary of updates NICE Guidance 2015 and BSPED 2015: </a:t>
            </a:r>
          </a:p>
          <a:p>
            <a:pPr lvl="1"/>
            <a:r>
              <a:rPr lang="en-GB" dirty="0"/>
              <a:t>Change in calculating degree of dehydration based on pH </a:t>
            </a:r>
          </a:p>
          <a:p>
            <a:pPr lvl="1"/>
            <a:r>
              <a:rPr lang="en-GB" dirty="0"/>
              <a:t>De-emphasise initial fluid bolus apart from the sickest children </a:t>
            </a:r>
          </a:p>
          <a:p>
            <a:pPr lvl="1"/>
            <a:r>
              <a:rPr lang="en-GB" dirty="0"/>
              <a:t>Max 10ml/kg fluid bolus without discussion with a senior</a:t>
            </a:r>
          </a:p>
          <a:p>
            <a:pPr lvl="1"/>
            <a:r>
              <a:rPr lang="en-GB" dirty="0"/>
              <a:t>Further reduction in maintenance fluid rates calculation </a:t>
            </a:r>
          </a:p>
          <a:p>
            <a:pPr lvl="1"/>
            <a:r>
              <a:rPr lang="en-GB" dirty="0"/>
              <a:t>No longer to subtract any boluses given up to 20 ml/kg </a:t>
            </a:r>
          </a:p>
          <a:p>
            <a:pPr lvl="1"/>
            <a:r>
              <a:rPr lang="en-GB" dirty="0"/>
              <a:t>Continuation of 0.9% sodium chloride (instead of changing to 0.45% sodium chloride)</a:t>
            </a:r>
          </a:p>
          <a:p>
            <a:pPr lvl="1"/>
            <a:r>
              <a:rPr lang="en-GB" dirty="0"/>
              <a:t>Option for IV insulin infusion rate of 0.05 Units/kg/hour OR 0.1 Units/kg/hour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08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244</TotalTime>
  <Words>673</Words>
  <Application>Microsoft Office PowerPoint</Application>
  <PresentationFormat>Custom</PresentationFormat>
  <Paragraphs>113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Ion</vt:lpstr>
      <vt:lpstr>Prescribing in Paediatric DKA</vt:lpstr>
      <vt:lpstr>CASE 1 </vt:lpstr>
      <vt:lpstr>CASE 1 </vt:lpstr>
      <vt:lpstr>CASE 2 </vt:lpstr>
      <vt:lpstr>CASE 2 </vt:lpstr>
      <vt:lpstr>Deteriorates </vt:lpstr>
      <vt:lpstr>Deteriorates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Level of dehydration </vt:lpstr>
      <vt:lpstr>Prescribing </vt:lpstr>
      <vt:lpstr>Insulin </vt:lpstr>
      <vt:lpstr>FLUIDS</vt:lpstr>
      <vt:lpstr>TYPE OF FLUID</vt:lpstr>
      <vt:lpstr>Troubleshooting</vt:lpstr>
      <vt:lpstr>Troubleshooting</vt:lpstr>
      <vt:lpstr>Troubleshooting</vt:lpstr>
      <vt:lpstr>Troubleshooting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Phizacklea</dc:creator>
  <cp:lastModifiedBy>Phizacklea, Josie</cp:lastModifiedBy>
  <cp:revision>13</cp:revision>
  <cp:lastPrinted>2019-08-15T17:18:17Z</cp:lastPrinted>
  <dcterms:created xsi:type="dcterms:W3CDTF">2019-08-13T20:00:44Z</dcterms:created>
  <dcterms:modified xsi:type="dcterms:W3CDTF">2019-08-27T13:41:50Z</dcterms:modified>
</cp:coreProperties>
</file>