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sldIdLst>
    <p:sldId id="256" r:id="rId2"/>
    <p:sldId id="264" r:id="rId3"/>
    <p:sldId id="261" r:id="rId4"/>
    <p:sldId id="257" r:id="rId5"/>
    <p:sldId id="267" r:id="rId6"/>
    <p:sldId id="258" r:id="rId7"/>
    <p:sldId id="259" r:id="rId8"/>
    <p:sldId id="263" r:id="rId9"/>
    <p:sldId id="265"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6208"/>
  </p:normalViewPr>
  <p:slideViewPr>
    <p:cSldViewPr snapToGrid="0" snapToObjects="1">
      <p:cViewPr varScale="1">
        <p:scale>
          <a:sx n="90" d="100"/>
          <a:sy n="90" d="100"/>
        </p:scale>
        <p:origin x="232" y="9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10/14/20</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23341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0213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26257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11255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06403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29338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17677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80080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29332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579380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10/14/20</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5307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10/14/20</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297081996"/>
      </p:ext>
    </p:extLst>
  </p:cSld>
  <p:clrMap bg1="lt1" tx1="dk1" bg2="lt2" tx2="dk2" accent1="accent1" accent2="accent2" accent3="accent3" accent4="accent4" accent5="accent5" accent6="accent6" hlink="hlink" folHlink="folHlink"/>
  <p:sldLayoutIdLst>
    <p:sldLayoutId id="2147483700" r:id="rId1"/>
    <p:sldLayoutId id="2147483699" r:id="rId2"/>
    <p:sldLayoutId id="2147483698" r:id="rId3"/>
    <p:sldLayoutId id="2147483697" r:id="rId4"/>
    <p:sldLayoutId id="2147483696" r:id="rId5"/>
    <p:sldLayoutId id="2147483695" r:id="rId6"/>
    <p:sldLayoutId id="2147483694" r:id="rId7"/>
    <p:sldLayoutId id="2147483693" r:id="rId8"/>
    <p:sldLayoutId id="2147483692" r:id="rId9"/>
    <p:sldLayoutId id="2147483691" r:id="rId10"/>
    <p:sldLayoutId id="2147483690"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1" name="Freeform: Shape 6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3" name="Freeform: Shape 6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5" name="Freeform: Shape 6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68" name="Freeform: Shape 6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9" name="Freeform: Shape 6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0" name="Freeform: Shape 6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1" name="Freeform: Shape 7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2" name="Freeform: Shape 7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73" name="Freeform: Shape 7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74" name="Freeform: Shape 7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7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77" name="Freeform: Shape 7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85" name="Rectangle 84">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7" name="Rectangle 86">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9" name="Rectangle 88">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3">
            <a:extLst>
              <a:ext uri="{FF2B5EF4-FFF2-40B4-BE49-F238E27FC236}">
                <a16:creationId xmlns:a16="http://schemas.microsoft.com/office/drawing/2014/main" id="{D246AAA4-C276-49BF-8286-F6F4CA0462EB}"/>
              </a:ext>
            </a:extLst>
          </p:cNvPr>
          <p:cNvPicPr>
            <a:picLocks noChangeAspect="1"/>
          </p:cNvPicPr>
          <p:nvPr/>
        </p:nvPicPr>
        <p:blipFill rotWithShape="1">
          <a:blip r:embed="rId2">
            <a:alphaModFix amt="60000"/>
          </a:blip>
          <a:srcRect t="8902" r="-1" b="-1"/>
          <a:stretch/>
        </p:blipFill>
        <p:spPr>
          <a:xfrm>
            <a:off x="20" y="10"/>
            <a:ext cx="12188932" cy="6856614"/>
          </a:xfrm>
          <a:prstGeom prst="rect">
            <a:avLst/>
          </a:prstGeom>
        </p:spPr>
      </p:pic>
      <p:grpSp>
        <p:nvGrpSpPr>
          <p:cNvPr id="91"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92" name="Freeform: Shape 91">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97" name="Freeform: Shape 96">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98" name="Freeform: Shape 97">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122BBCC-4A0B-B247-ACD1-FF089E84EBD0}"/>
              </a:ext>
            </a:extLst>
          </p:cNvPr>
          <p:cNvSpPr>
            <a:spLocks noGrp="1"/>
          </p:cNvSpPr>
          <p:nvPr>
            <p:ph type="ctrTitle"/>
          </p:nvPr>
        </p:nvSpPr>
        <p:spPr>
          <a:xfrm>
            <a:off x="1198181" y="726066"/>
            <a:ext cx="4795282" cy="5018227"/>
          </a:xfrm>
        </p:spPr>
        <p:txBody>
          <a:bodyPr vert="horz" lIns="91440" tIns="45720" rIns="91440" bIns="45720" rtlCol="0" anchor="ctr">
            <a:normAutofit/>
          </a:bodyPr>
          <a:lstStyle/>
          <a:p>
            <a:pPr algn="l"/>
            <a:r>
              <a:rPr lang="en-US" sz="4400" kern="1200" dirty="0">
                <a:solidFill>
                  <a:srgbClr val="FFFFFF"/>
                </a:solidFill>
                <a:latin typeface="+mj-lt"/>
                <a:ea typeface="+mj-ea"/>
                <a:cs typeface="+mj-cs"/>
              </a:rPr>
              <a:t>Self Harm, Suicide and risk assessment</a:t>
            </a:r>
          </a:p>
        </p:txBody>
      </p:sp>
      <p:grpSp>
        <p:nvGrpSpPr>
          <p:cNvPr id="100"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1"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3" name="Freeform: Shape 102">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02" name="Freeform: Shape 101">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Subtitle 2">
            <a:extLst>
              <a:ext uri="{FF2B5EF4-FFF2-40B4-BE49-F238E27FC236}">
                <a16:creationId xmlns:a16="http://schemas.microsoft.com/office/drawing/2014/main" id="{1BD0243A-5B8B-894A-BADA-2557A67035C4}"/>
              </a:ext>
            </a:extLst>
          </p:cNvPr>
          <p:cNvSpPr>
            <a:spLocks noGrp="1"/>
          </p:cNvSpPr>
          <p:nvPr>
            <p:ph type="subTitle" idx="1"/>
          </p:nvPr>
        </p:nvSpPr>
        <p:spPr>
          <a:xfrm>
            <a:off x="6195372" y="726538"/>
            <a:ext cx="4977905" cy="5017076"/>
          </a:xfrm>
        </p:spPr>
        <p:txBody>
          <a:bodyPr vert="horz" lIns="91440" tIns="45720" rIns="91440" bIns="45720" rtlCol="0" anchor="ctr">
            <a:normAutofit/>
          </a:bodyPr>
          <a:lstStyle/>
          <a:p>
            <a:pPr algn="l"/>
            <a:r>
              <a:rPr lang="en-US" sz="1800" dirty="0">
                <a:solidFill>
                  <a:srgbClr val="FFFFFF"/>
                </a:solidFill>
              </a:rPr>
              <a:t>Dr </a:t>
            </a:r>
            <a:r>
              <a:rPr lang="en-US" sz="1800" dirty="0" err="1">
                <a:solidFill>
                  <a:srgbClr val="FFFFFF"/>
                </a:solidFill>
              </a:rPr>
              <a:t>Tanushree</a:t>
            </a:r>
            <a:r>
              <a:rPr lang="en-US" sz="1800" dirty="0">
                <a:solidFill>
                  <a:srgbClr val="FFFFFF"/>
                </a:solidFill>
              </a:rPr>
              <a:t> </a:t>
            </a:r>
            <a:r>
              <a:rPr lang="en-US" sz="1800" dirty="0" err="1">
                <a:solidFill>
                  <a:srgbClr val="FFFFFF"/>
                </a:solidFill>
              </a:rPr>
              <a:t>Sarma</a:t>
            </a:r>
            <a:br>
              <a:rPr lang="en-US" sz="1800" dirty="0">
                <a:solidFill>
                  <a:srgbClr val="FFFFFF"/>
                </a:solidFill>
              </a:rPr>
            </a:br>
            <a:r>
              <a:rPr lang="en-US" sz="1800" dirty="0">
                <a:solidFill>
                  <a:srgbClr val="FFFFFF"/>
                </a:solidFill>
              </a:rPr>
              <a:t>Consultant Psychiatrist</a:t>
            </a:r>
            <a:br>
              <a:rPr lang="en-US" sz="1800" dirty="0">
                <a:solidFill>
                  <a:srgbClr val="FFFFFF"/>
                </a:solidFill>
              </a:rPr>
            </a:br>
            <a:r>
              <a:rPr lang="en-US" sz="1800" dirty="0">
                <a:solidFill>
                  <a:srgbClr val="FFFFFF"/>
                </a:solidFill>
              </a:rPr>
              <a:t>MBBS </a:t>
            </a:r>
            <a:r>
              <a:rPr lang="en-US" sz="1800" dirty="0" err="1">
                <a:solidFill>
                  <a:srgbClr val="FFFFFF"/>
                </a:solidFill>
              </a:rPr>
              <a:t>MRCPsych</a:t>
            </a:r>
            <a:r>
              <a:rPr lang="en-US" sz="1800" dirty="0">
                <a:solidFill>
                  <a:srgbClr val="FFFFFF"/>
                </a:solidFill>
              </a:rPr>
              <a:t> MSc</a:t>
            </a:r>
            <a:br>
              <a:rPr lang="en-US" sz="1800" dirty="0">
                <a:solidFill>
                  <a:srgbClr val="FFFFFF"/>
                </a:solidFill>
              </a:rPr>
            </a:br>
            <a:r>
              <a:rPr lang="en-US" sz="1800" dirty="0">
                <a:solidFill>
                  <a:srgbClr val="FFFFFF"/>
                </a:solidFill>
              </a:rPr>
              <a:t>Mental Health Liaison team</a:t>
            </a:r>
            <a:br>
              <a:rPr lang="en-US" sz="1800" dirty="0">
                <a:solidFill>
                  <a:srgbClr val="FFFFFF"/>
                </a:solidFill>
              </a:rPr>
            </a:br>
            <a:r>
              <a:rPr lang="en-US" sz="1800" dirty="0">
                <a:solidFill>
                  <a:srgbClr val="FFFFFF"/>
                </a:solidFill>
              </a:rPr>
              <a:t>Essex Partnership University NHS Foundation Trust</a:t>
            </a:r>
          </a:p>
          <a:p>
            <a:pPr indent="-228600" algn="l">
              <a:buFont typeface="Avenir Next LT Pro" panose="020B0504020202020204" pitchFamily="34" charset="0"/>
              <a:buChar char="+"/>
            </a:pPr>
            <a:endParaRPr lang="en-US" sz="1800" dirty="0">
              <a:solidFill>
                <a:srgbClr val="FFFFFF"/>
              </a:solidFill>
            </a:endParaRPr>
          </a:p>
        </p:txBody>
      </p:sp>
    </p:spTree>
    <p:extLst>
      <p:ext uri="{BB962C8B-B14F-4D97-AF65-F5344CB8AC3E}">
        <p14:creationId xmlns:p14="http://schemas.microsoft.com/office/powerpoint/2010/main" val="41629032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6259-34CC-2C4E-8C94-011A57054ABC}"/>
              </a:ext>
            </a:extLst>
          </p:cNvPr>
          <p:cNvSpPr>
            <a:spLocks noGrp="1"/>
          </p:cNvSpPr>
          <p:nvPr>
            <p:ph type="title"/>
          </p:nvPr>
        </p:nvSpPr>
        <p:spPr/>
        <p:txBody>
          <a:bodyPr>
            <a:normAutofit fontScale="90000"/>
          </a:bodyPr>
          <a:lstStyle/>
          <a:p>
            <a:r>
              <a:rPr lang="en-US" dirty="0"/>
              <a:t>Statistics ( Acute Psychiatric Morbidity survey)</a:t>
            </a:r>
          </a:p>
        </p:txBody>
      </p:sp>
      <p:sp>
        <p:nvSpPr>
          <p:cNvPr id="3" name="Content Placeholder 2">
            <a:extLst>
              <a:ext uri="{FF2B5EF4-FFF2-40B4-BE49-F238E27FC236}">
                <a16:creationId xmlns:a16="http://schemas.microsoft.com/office/drawing/2014/main" id="{CE1DE970-45C8-3446-ABFF-61D78C15D5C3}"/>
              </a:ext>
            </a:extLst>
          </p:cNvPr>
          <p:cNvSpPr>
            <a:spLocks noGrp="1"/>
          </p:cNvSpPr>
          <p:nvPr>
            <p:ph idx="1"/>
          </p:nvPr>
        </p:nvSpPr>
        <p:spPr/>
        <p:txBody>
          <a:bodyPr>
            <a:normAutofit fontScale="70000" lnSpcReduction="20000"/>
          </a:bodyPr>
          <a:lstStyle/>
          <a:p>
            <a:r>
              <a:rPr lang="en-GB" dirty="0"/>
              <a:t>One in four 16 to 24 year old women (25.7%) reported having self-harmed at some point compared to 9.7% for men in this age group and women aged 25 to 34 (13.2%). The gap between young men and young women has grown over time.</a:t>
            </a:r>
          </a:p>
          <a:p>
            <a:r>
              <a:rPr lang="en-GB" dirty="0"/>
              <a:t>The proportion of the population who reported having self-harmed increased from 2.4% of 16 to 74 year olds in 2000 to 6.4% in 2014. This increase is evident in both men and women and across age-groups. Greater awareness of self-harming is probably a factor in the increased reporting.</a:t>
            </a:r>
          </a:p>
          <a:p>
            <a:r>
              <a:rPr lang="en-GB" dirty="0"/>
              <a:t>Some groups in the population are more likely than others to report suicidal thoughts and behaviours. Benefit status identified people at particularly high risk: two-thirds of Employment and Support Allowance (ESA) recipients had suicidal thoughts (66.4%) and approaching half (43.2%) had made a suicide attempt at some point.</a:t>
            </a:r>
          </a:p>
          <a:p>
            <a:r>
              <a:rPr lang="en-GB" dirty="0"/>
              <a:t>Overall, half of people who attempted suicide sought help after their most recent attempt (50.1%). About a quarter sought help from a GP, a quarter went to a hospital or specialist medical or psychiatric service, and a fifth tried to get help from friends or family.</a:t>
            </a:r>
          </a:p>
          <a:p>
            <a:endParaRPr lang="en-US" dirty="0"/>
          </a:p>
        </p:txBody>
      </p:sp>
    </p:spTree>
    <p:extLst>
      <p:ext uri="{BB962C8B-B14F-4D97-AF65-F5344CB8AC3E}">
        <p14:creationId xmlns:p14="http://schemas.microsoft.com/office/powerpoint/2010/main" val="7471669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1"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1"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4B3E-F6EB-CF46-97AB-D020DDA79BD8}"/>
              </a:ext>
            </a:extLst>
          </p:cNvPr>
          <p:cNvSpPr>
            <a:spLocks noGrp="1"/>
          </p:cNvSpPr>
          <p:nvPr>
            <p:ph type="title"/>
          </p:nvPr>
        </p:nvSpPr>
        <p:spPr/>
        <p:txBody>
          <a:bodyPr>
            <a:normAutofit/>
          </a:bodyPr>
          <a:lstStyle/>
          <a:p>
            <a:r>
              <a:rPr lang="en-US" dirty="0"/>
              <a:t>Suicide (Office for national statistics)</a:t>
            </a:r>
          </a:p>
        </p:txBody>
      </p:sp>
      <p:sp>
        <p:nvSpPr>
          <p:cNvPr id="3" name="Content Placeholder 2">
            <a:extLst>
              <a:ext uri="{FF2B5EF4-FFF2-40B4-BE49-F238E27FC236}">
                <a16:creationId xmlns:a16="http://schemas.microsoft.com/office/drawing/2014/main" id="{13C08541-AB89-124B-A820-6AB3D19BB3C5}"/>
              </a:ext>
            </a:extLst>
          </p:cNvPr>
          <p:cNvSpPr>
            <a:spLocks noGrp="1"/>
          </p:cNvSpPr>
          <p:nvPr>
            <p:ph idx="1"/>
          </p:nvPr>
        </p:nvSpPr>
        <p:spPr/>
        <p:txBody>
          <a:bodyPr>
            <a:normAutofit fontScale="70000" lnSpcReduction="20000"/>
          </a:bodyPr>
          <a:lstStyle/>
          <a:p>
            <a:r>
              <a:rPr lang="en-GB" dirty="0"/>
              <a:t>In the UK in 2018, there were </a:t>
            </a:r>
            <a:r>
              <a:rPr lang="en-GB" b="1" dirty="0"/>
              <a:t>6,507</a:t>
            </a:r>
            <a:r>
              <a:rPr lang="en-GB" dirty="0"/>
              <a:t> deaths by suicide (a rate of 11.2 deaths per 100,000 people).</a:t>
            </a:r>
          </a:p>
          <a:p>
            <a:r>
              <a:rPr lang="en-GB" dirty="0"/>
              <a:t>In 2019, there were </a:t>
            </a:r>
            <a:r>
              <a:rPr lang="en-GB" b="1" dirty="0"/>
              <a:t>5,691</a:t>
            </a:r>
            <a:r>
              <a:rPr lang="en-GB" dirty="0"/>
              <a:t> suicides registered in England and Wales, an age-standardised rate of 11.0 deaths per 100,000 population and consistent with the rate in 2018.</a:t>
            </a:r>
          </a:p>
          <a:p>
            <a:r>
              <a:rPr lang="en-GB" dirty="0"/>
              <a:t>Overall, men accounted for </a:t>
            </a:r>
            <a:r>
              <a:rPr lang="en-GB" b="1" dirty="0"/>
              <a:t>three-quarters</a:t>
            </a:r>
            <a:r>
              <a:rPr lang="en-GB" dirty="0"/>
              <a:t> of UK deaths by suicide in both 2018 and 2019.</a:t>
            </a:r>
          </a:p>
          <a:p>
            <a:r>
              <a:rPr lang="en-GB" dirty="0"/>
              <a:t>Males aged 45 to 49 years had the highest age-specific suicide rate (25.5 deaths per 100,000 males); for females, the age group with the highest rate was 50 to 54 years at 7.4 deaths per 100,000.</a:t>
            </a:r>
          </a:p>
          <a:p>
            <a:r>
              <a:rPr lang="en-GB" dirty="0"/>
              <a:t>As seen in previous years, the most common method of suicide in England and Wales was hanging, accounting for 61.7% of all suicides among males and 46.7% of all suicides among females.</a:t>
            </a:r>
            <a:endParaRPr lang="en-US" dirty="0"/>
          </a:p>
        </p:txBody>
      </p:sp>
    </p:spTree>
    <p:extLst>
      <p:ext uri="{BB962C8B-B14F-4D97-AF65-F5344CB8AC3E}">
        <p14:creationId xmlns:p14="http://schemas.microsoft.com/office/powerpoint/2010/main" val="141766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1"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1"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1"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1"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10BDD-C6BD-2440-80D3-54A30E9098E0}"/>
              </a:ext>
            </a:extLst>
          </p:cNvPr>
          <p:cNvSpPr>
            <a:spLocks noGrp="1"/>
          </p:cNvSpPr>
          <p:nvPr>
            <p:ph type="title"/>
          </p:nvPr>
        </p:nvSpPr>
        <p:spPr>
          <a:xfrm>
            <a:off x="838200" y="147145"/>
            <a:ext cx="10515600" cy="956441"/>
          </a:xfrm>
        </p:spPr>
        <p:txBody>
          <a:bodyPr/>
          <a:lstStyle/>
          <a:p>
            <a:r>
              <a:rPr lang="en-US" dirty="0"/>
              <a:t>Causes of suicidal </a:t>
            </a:r>
            <a:r>
              <a:rPr lang="en-US" dirty="0" err="1"/>
              <a:t>behaviour</a:t>
            </a:r>
            <a:endParaRPr lang="en-US" dirty="0"/>
          </a:p>
        </p:txBody>
      </p:sp>
      <p:sp>
        <p:nvSpPr>
          <p:cNvPr id="3" name="Content Placeholder 2">
            <a:extLst>
              <a:ext uri="{FF2B5EF4-FFF2-40B4-BE49-F238E27FC236}">
                <a16:creationId xmlns:a16="http://schemas.microsoft.com/office/drawing/2014/main" id="{22224423-E85E-5044-A29A-5FE47EDB0096}"/>
              </a:ext>
            </a:extLst>
          </p:cNvPr>
          <p:cNvSpPr>
            <a:spLocks noGrp="1"/>
          </p:cNvSpPr>
          <p:nvPr>
            <p:ph idx="1"/>
          </p:nvPr>
        </p:nvSpPr>
        <p:spPr>
          <a:xfrm>
            <a:off x="838200" y="945931"/>
            <a:ext cx="10515600" cy="5764923"/>
          </a:xfrm>
        </p:spPr>
        <p:txBody>
          <a:bodyPr>
            <a:normAutofit fontScale="40000" lnSpcReduction="20000"/>
          </a:bodyPr>
          <a:lstStyle/>
          <a:p>
            <a:pPr marL="0" indent="0">
              <a:buNone/>
            </a:pPr>
            <a:endParaRPr lang="en-US" dirty="0">
              <a:solidFill>
                <a:schemeClr val="tx1"/>
              </a:solidFill>
            </a:endParaRPr>
          </a:p>
          <a:p>
            <a:r>
              <a:rPr lang="en-US" sz="4000" dirty="0">
                <a:solidFill>
                  <a:schemeClr val="tx1"/>
                </a:solidFill>
              </a:rPr>
              <a:t>Over 90 % of suicides occur in the context of Psychiatric disorder</a:t>
            </a:r>
          </a:p>
          <a:p>
            <a:pPr marL="0" indent="0">
              <a:buNone/>
            </a:pPr>
            <a:endParaRPr lang="en-US" sz="4000" dirty="0">
              <a:solidFill>
                <a:schemeClr val="tx1"/>
              </a:solidFill>
            </a:endParaRPr>
          </a:p>
          <a:p>
            <a:r>
              <a:rPr lang="en-US" sz="4000" dirty="0">
                <a:solidFill>
                  <a:schemeClr val="tx1"/>
                </a:solidFill>
              </a:rPr>
              <a:t>Depression -</a:t>
            </a:r>
          </a:p>
          <a:p>
            <a:r>
              <a:rPr lang="en-US" sz="4000" dirty="0">
                <a:solidFill>
                  <a:schemeClr val="tx1"/>
                </a:solidFill>
              </a:rPr>
              <a:t>Highest risk when recovering from a Severe episode ( 2 core plus 4 other symptoms at least)</a:t>
            </a:r>
          </a:p>
          <a:p>
            <a:r>
              <a:rPr lang="en-US" sz="4000" dirty="0">
                <a:solidFill>
                  <a:schemeClr val="tx1"/>
                </a:solidFill>
              </a:rPr>
              <a:t>Core symptoms – Depressed mood, Anhedonia, Reduced energy / increased fatigue</a:t>
            </a:r>
          </a:p>
          <a:p>
            <a:r>
              <a:rPr lang="en-US" sz="4000" dirty="0">
                <a:solidFill>
                  <a:schemeClr val="tx1"/>
                </a:solidFill>
              </a:rPr>
              <a:t>Other symptoms – Reduced concentration, self esteem, ideas of guilt and unworthiness, bleak and pessimistic views of the future, suicidal ideation</a:t>
            </a:r>
          </a:p>
          <a:p>
            <a:r>
              <a:rPr lang="en-US" sz="4000" dirty="0">
                <a:solidFill>
                  <a:schemeClr val="tx1"/>
                </a:solidFill>
              </a:rPr>
              <a:t>Somatic symptoms – insomnia, early morning awakening, diurnal variation of mood, reduced appetite, weight loss, loss of libido,  psychomotor retardation</a:t>
            </a:r>
          </a:p>
          <a:p>
            <a:r>
              <a:rPr lang="en-US" sz="4000" dirty="0">
                <a:solidFill>
                  <a:schemeClr val="tx1"/>
                </a:solidFill>
              </a:rPr>
              <a:t>Also high risk, if 4 or more past episodes of depression, and history of hospital admission</a:t>
            </a:r>
          </a:p>
          <a:p>
            <a:r>
              <a:rPr lang="en-US" sz="4000" dirty="0">
                <a:solidFill>
                  <a:schemeClr val="tx1"/>
                </a:solidFill>
              </a:rPr>
              <a:t>Comorbid psychiatric disorders like ADHD, anxiety disorders, PTSD </a:t>
            </a:r>
            <a:r>
              <a:rPr lang="en-US" sz="4000" dirty="0" err="1">
                <a:solidFill>
                  <a:schemeClr val="tx1"/>
                </a:solidFill>
              </a:rPr>
              <a:t>etc</a:t>
            </a:r>
            <a:endParaRPr lang="en-US" sz="4000" dirty="0">
              <a:solidFill>
                <a:schemeClr val="tx1"/>
              </a:solidFill>
            </a:endParaRPr>
          </a:p>
          <a:p>
            <a:pPr marL="0" indent="0">
              <a:buNone/>
            </a:pPr>
            <a:endParaRPr lang="en-US" sz="4000" dirty="0">
              <a:solidFill>
                <a:schemeClr val="tx1"/>
              </a:solidFill>
            </a:endParaRPr>
          </a:p>
          <a:p>
            <a:r>
              <a:rPr lang="en-US" sz="4000" dirty="0">
                <a:solidFill>
                  <a:schemeClr val="tx1"/>
                </a:solidFill>
              </a:rPr>
              <a:t>Bipolar disorder –</a:t>
            </a:r>
          </a:p>
          <a:p>
            <a:r>
              <a:rPr lang="en-US" sz="4000" dirty="0">
                <a:solidFill>
                  <a:schemeClr val="tx1"/>
                </a:solidFill>
              </a:rPr>
              <a:t> t</a:t>
            </a:r>
            <a:r>
              <a:rPr lang="en-GB" sz="4000" dirty="0"/>
              <a:t>he lifetime risk for suicidal ideation is significantly greater in patients with bipolar disorder vs major depressive disorder (29.2% vs 17.3%), as is the risk of attempted suicide (18.8% vs 4.78%) and suicide (1.73% vs 0.48%). More common in Bipolar type 1, and more violent methods used than depressive disorder</a:t>
            </a:r>
            <a:endParaRPr lang="en-US" sz="4000" dirty="0">
              <a:solidFill>
                <a:schemeClr val="tx1"/>
              </a:solidFill>
            </a:endParaRPr>
          </a:p>
          <a:p>
            <a:endParaRPr lang="en-US" sz="4000" dirty="0">
              <a:solidFill>
                <a:schemeClr val="tx1"/>
              </a:solidFill>
            </a:endParaRPr>
          </a:p>
          <a:p>
            <a:endParaRPr lang="en-US" dirty="0">
              <a:solidFill>
                <a:schemeClr val="tx1"/>
              </a:solidFill>
            </a:endParaRPr>
          </a:p>
          <a:p>
            <a:endParaRPr lang="en-US" dirty="0">
              <a:solidFill>
                <a:schemeClr val="tx1"/>
              </a:solidFill>
            </a:endParaRPr>
          </a:p>
          <a:p>
            <a:endParaRPr lang="en-US" dirty="0"/>
          </a:p>
        </p:txBody>
      </p:sp>
    </p:spTree>
    <p:extLst>
      <p:ext uri="{BB962C8B-B14F-4D97-AF65-F5344CB8AC3E}">
        <p14:creationId xmlns:p14="http://schemas.microsoft.com/office/powerpoint/2010/main" val="326616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p:tgtEl>
                                          <p:spTgt spid="3">
                                            <p:txEl>
                                              <p:pRg st="11" end="11"/>
                                            </p:txEl>
                                          </p:spTgt>
                                        </p:tgtEl>
                                        <p:attrNameLst>
                                          <p:attrName>ppt_y</p:attrName>
                                        </p:attrNameLst>
                                      </p:cBhvr>
                                      <p:tavLst>
                                        <p:tav tm="0">
                                          <p:val>
                                            <p:strVal val="#ppt_y+#ppt_h*1.125000"/>
                                          </p:val>
                                        </p:tav>
                                        <p:tav tm="100000">
                                          <p:val>
                                            <p:strVal val="#ppt_y"/>
                                          </p:val>
                                        </p:tav>
                                      </p:tavLst>
                                    </p:anim>
                                    <p:animEffect transition="in" filter="wipe(up)">
                                      <p:cBhvr>
                                        <p:cTn id="56" dur="500"/>
                                        <p:tgtEl>
                                          <p:spTgt spid="3">
                                            <p:txEl>
                                              <p:pRg st="11" end="11"/>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 calcmode="lin" valueType="num">
                                      <p:cBhvr additive="base">
                                        <p:cTn id="61" dur="500"/>
                                        <p:tgtEl>
                                          <p:spTgt spid="3">
                                            <p:txEl>
                                              <p:pRg st="12" end="12"/>
                                            </p:txEl>
                                          </p:spTgt>
                                        </p:tgtEl>
                                        <p:attrNameLst>
                                          <p:attrName>ppt_y</p:attrName>
                                        </p:attrNameLst>
                                      </p:cBhvr>
                                      <p:tavLst>
                                        <p:tav tm="0">
                                          <p:val>
                                            <p:strVal val="#ppt_y+#ppt_h*1.125000"/>
                                          </p:val>
                                        </p:tav>
                                        <p:tav tm="100000">
                                          <p:val>
                                            <p:strVal val="#ppt_y"/>
                                          </p:val>
                                        </p:tav>
                                      </p:tavLst>
                                    </p:anim>
                                    <p:animEffect transition="in" filter="wipe(up)">
                                      <p:cBhvr>
                                        <p:cTn id="6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4EF3-1A6A-7E44-91DF-162DC7BC6FC3}"/>
              </a:ext>
            </a:extLst>
          </p:cNvPr>
          <p:cNvSpPr>
            <a:spLocks noGrp="1"/>
          </p:cNvSpPr>
          <p:nvPr>
            <p:ph type="title"/>
          </p:nvPr>
        </p:nvSpPr>
        <p:spPr>
          <a:xfrm>
            <a:off x="838200" y="73572"/>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2174395-F00D-1141-8411-82AB92B256EE}"/>
              </a:ext>
            </a:extLst>
          </p:cNvPr>
          <p:cNvSpPr>
            <a:spLocks noGrp="1"/>
          </p:cNvSpPr>
          <p:nvPr>
            <p:ph idx="1"/>
          </p:nvPr>
        </p:nvSpPr>
        <p:spPr>
          <a:xfrm>
            <a:off x="838200" y="-220717"/>
            <a:ext cx="10515600" cy="7315200"/>
          </a:xfrm>
        </p:spPr>
        <p:txBody>
          <a:bodyPr>
            <a:normAutofit fontScale="25000" lnSpcReduction="20000"/>
          </a:bodyPr>
          <a:lstStyle/>
          <a:p>
            <a:endParaRPr lang="en-US" dirty="0">
              <a:solidFill>
                <a:schemeClr val="tx1"/>
              </a:solidFill>
            </a:endParaRPr>
          </a:p>
          <a:p>
            <a:r>
              <a:rPr lang="en-US" sz="5200" dirty="0">
                <a:solidFill>
                  <a:schemeClr val="tx1"/>
                </a:solidFill>
                <a:latin typeface="+mj-lt"/>
              </a:rPr>
              <a:t>Substance misuse ( drugs and alcohol) – increases impulsivity, impaired judgement, disinhibition leading to suicidal tendencies, sometimes accidental overdose.</a:t>
            </a:r>
          </a:p>
          <a:p>
            <a:r>
              <a:rPr lang="en-US" sz="5200" dirty="0">
                <a:solidFill>
                  <a:schemeClr val="tx1"/>
                </a:solidFill>
                <a:latin typeface="+mj-lt"/>
              </a:rPr>
              <a:t>Alcohol and drug use can also increase risk of fatality due to medical complications</a:t>
            </a:r>
          </a:p>
          <a:p>
            <a:r>
              <a:rPr lang="en-US" sz="5200" dirty="0">
                <a:solidFill>
                  <a:schemeClr val="tx1"/>
                </a:solidFill>
                <a:latin typeface="+mj-lt"/>
              </a:rPr>
              <a:t>Alcohol and drugs are often co-morbid to trauma and mental illness</a:t>
            </a:r>
          </a:p>
          <a:p>
            <a:r>
              <a:rPr lang="en-US" sz="5200" dirty="0">
                <a:solidFill>
                  <a:schemeClr val="tx1"/>
                </a:solidFill>
                <a:latin typeface="+mj-lt"/>
              </a:rPr>
              <a:t>Higher likelihood of completed suicide due to methods used</a:t>
            </a:r>
          </a:p>
          <a:p>
            <a:endParaRPr lang="en-US" sz="5200" dirty="0">
              <a:solidFill>
                <a:schemeClr val="tx1"/>
              </a:solidFill>
              <a:latin typeface="+mj-lt"/>
            </a:endParaRPr>
          </a:p>
          <a:p>
            <a:r>
              <a:rPr lang="en-US" sz="5200" dirty="0">
                <a:solidFill>
                  <a:schemeClr val="tx1"/>
                </a:solidFill>
                <a:latin typeface="+mj-lt"/>
              </a:rPr>
              <a:t>Schizophrenia and other psychotic illnesses – systematic review found the following increases risks of suicide</a:t>
            </a:r>
          </a:p>
          <a:p>
            <a:r>
              <a:rPr lang="en-GB" sz="5200" dirty="0">
                <a:latin typeface="+mj-lt"/>
              </a:rPr>
              <a:t>previous depressive disorders</a:t>
            </a:r>
          </a:p>
          <a:p>
            <a:r>
              <a:rPr lang="en-GB" sz="5200" dirty="0">
                <a:latin typeface="+mj-lt"/>
              </a:rPr>
              <a:t>previous suicide attempts </a:t>
            </a:r>
          </a:p>
          <a:p>
            <a:r>
              <a:rPr lang="en-GB" sz="5200" dirty="0">
                <a:latin typeface="+mj-lt"/>
              </a:rPr>
              <a:t>drug misuse</a:t>
            </a:r>
          </a:p>
          <a:p>
            <a:r>
              <a:rPr lang="en-GB" sz="5200" dirty="0">
                <a:latin typeface="+mj-lt"/>
              </a:rPr>
              <a:t> agitation or motor restlessness</a:t>
            </a:r>
          </a:p>
          <a:p>
            <a:r>
              <a:rPr lang="en-GB" sz="5200" dirty="0">
                <a:latin typeface="+mj-lt"/>
              </a:rPr>
              <a:t>fear of mental disintegration</a:t>
            </a:r>
          </a:p>
          <a:p>
            <a:r>
              <a:rPr lang="en-GB" sz="5200" dirty="0">
                <a:latin typeface="+mj-lt"/>
              </a:rPr>
              <a:t>poor adherence to treatment</a:t>
            </a:r>
          </a:p>
          <a:p>
            <a:r>
              <a:rPr lang="en-GB" sz="5200" dirty="0">
                <a:latin typeface="+mj-lt"/>
              </a:rPr>
              <a:t>recent loss</a:t>
            </a:r>
          </a:p>
          <a:p>
            <a:r>
              <a:rPr lang="en-GB" sz="5200" dirty="0">
                <a:latin typeface="+mj-lt"/>
              </a:rPr>
              <a:t>Reduced risk was associated with hallucinations</a:t>
            </a:r>
            <a:endParaRPr lang="en-US" sz="5200" dirty="0">
              <a:solidFill>
                <a:schemeClr val="tx1"/>
              </a:solidFill>
              <a:latin typeface="+mj-lt"/>
            </a:endParaRPr>
          </a:p>
          <a:p>
            <a:endParaRPr lang="en-US" sz="5200" dirty="0">
              <a:solidFill>
                <a:schemeClr val="tx1"/>
              </a:solidFill>
              <a:latin typeface="+mj-lt"/>
            </a:endParaRPr>
          </a:p>
          <a:p>
            <a:r>
              <a:rPr lang="en-US" sz="5200" dirty="0">
                <a:solidFill>
                  <a:schemeClr val="tx1"/>
                </a:solidFill>
                <a:latin typeface="+mj-lt"/>
              </a:rPr>
              <a:t>Personality Disorder</a:t>
            </a:r>
          </a:p>
          <a:p>
            <a:r>
              <a:rPr lang="en-US" sz="5200" dirty="0">
                <a:solidFill>
                  <a:schemeClr val="tx1"/>
                </a:solidFill>
                <a:latin typeface="+mj-lt"/>
              </a:rPr>
              <a:t>Emotionally unstable personality disorder, borderline type (BPD), is the commonest type associated with self harm and suicide</a:t>
            </a:r>
          </a:p>
          <a:p>
            <a:r>
              <a:rPr lang="en-GB" sz="5200" dirty="0">
                <a:latin typeface="+mj-lt"/>
              </a:rPr>
              <a:t>BPD patients have a mean of three lifetime suicide attempts, mostly by overdose</a:t>
            </a:r>
          </a:p>
          <a:p>
            <a:r>
              <a:rPr lang="en-GB" sz="5200" dirty="0">
                <a:solidFill>
                  <a:schemeClr val="tx1"/>
                </a:solidFill>
                <a:latin typeface="+mj-lt"/>
              </a:rPr>
              <a:t>Non suicidal self injury is common in BPD and linked to emotional dysregulation, attempts to alleviate painful emotional states, and addictive cutting. It does not necessarily reflect a wish to die</a:t>
            </a:r>
          </a:p>
          <a:p>
            <a:r>
              <a:rPr lang="en-GB" sz="5200" dirty="0">
                <a:solidFill>
                  <a:schemeClr val="tx1"/>
                </a:solidFill>
                <a:latin typeface="+mj-lt"/>
              </a:rPr>
              <a:t>Some drug overdoses might not be with suicidal intent, which can be determined by quantity of medication taken, if it followed a stressful incident, and help was sought by the patient, when treatment could still reverse the effects of overdose. These patients would show an ambivalent motivation to self harm, often saying they wished to escape their circumstances, than wishing to die. </a:t>
            </a:r>
            <a:endParaRPr lang="en-US" sz="5200" dirty="0">
              <a:solidFill>
                <a:schemeClr val="tx1"/>
              </a:solidFill>
              <a:latin typeface="+mj-lt"/>
            </a:endParaRPr>
          </a:p>
          <a:p>
            <a:endParaRPr lang="en-US" sz="5200" dirty="0">
              <a:solidFill>
                <a:schemeClr val="tx1"/>
              </a:solidFill>
              <a:latin typeface="+mj-lt"/>
            </a:endParaRPr>
          </a:p>
          <a:p>
            <a:endParaRPr lang="en-US" sz="5200" dirty="0">
              <a:solidFill>
                <a:schemeClr val="tx1"/>
              </a:solidFill>
              <a:latin typeface="+mj-lt"/>
            </a:endParaRPr>
          </a:p>
          <a:p>
            <a:endParaRPr lang="en-US" dirty="0"/>
          </a:p>
        </p:txBody>
      </p:sp>
    </p:spTree>
    <p:extLst>
      <p:ext uri="{BB962C8B-B14F-4D97-AF65-F5344CB8AC3E}">
        <p14:creationId xmlns:p14="http://schemas.microsoft.com/office/powerpoint/2010/main" val="178664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1" end="1"/>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p:tgtEl>
                                          <p:spTgt spid="3">
                                            <p:txEl>
                                              <p:pRg st="10" end="10"/>
                                            </p:txEl>
                                          </p:spTgt>
                                        </p:tgtEl>
                                        <p:attrNameLst>
                                          <p:attrName>ppt_y</p:attrName>
                                        </p:attrNameLst>
                                      </p:cBhvr>
                                      <p:tavLst>
                                        <p:tav tm="0">
                                          <p:val>
                                            <p:strVal val="#ppt_y+#ppt_h*1.125000"/>
                                          </p:val>
                                        </p:tav>
                                        <p:tav tm="100000">
                                          <p:val>
                                            <p:strVal val="#ppt_y"/>
                                          </p:val>
                                        </p:tav>
                                      </p:tavLst>
                                    </p:anim>
                                    <p:animEffect transition="in" filter="wipe(up)">
                                      <p:cBhvr>
                                        <p:cTn id="56" dur="500"/>
                                        <p:tgtEl>
                                          <p:spTgt spid="3">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p:tgtEl>
                                          <p:spTgt spid="3">
                                            <p:txEl>
                                              <p:pRg st="11" end="11"/>
                                            </p:txEl>
                                          </p:spTgt>
                                        </p:tgtEl>
                                        <p:attrNameLst>
                                          <p:attrName>ppt_y</p:attrName>
                                        </p:attrNameLst>
                                      </p:cBhvr>
                                      <p:tavLst>
                                        <p:tav tm="0">
                                          <p:val>
                                            <p:strVal val="#ppt_y+#ppt_h*1.125000"/>
                                          </p:val>
                                        </p:tav>
                                        <p:tav tm="100000">
                                          <p:val>
                                            <p:strVal val="#ppt_y"/>
                                          </p:val>
                                        </p:tav>
                                      </p:tavLst>
                                    </p:anim>
                                    <p:animEffect transition="in" filter="wipe(up)">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p:tgtEl>
                                          <p:spTgt spid="3">
                                            <p:txEl>
                                              <p:pRg st="12" end="12"/>
                                            </p:txEl>
                                          </p:spTgt>
                                        </p:tgtEl>
                                        <p:attrNameLst>
                                          <p:attrName>ppt_y</p:attrName>
                                        </p:attrNameLst>
                                      </p:cBhvr>
                                      <p:tavLst>
                                        <p:tav tm="0">
                                          <p:val>
                                            <p:strVal val="#ppt_y+#ppt_h*1.125000"/>
                                          </p:val>
                                        </p:tav>
                                        <p:tav tm="100000">
                                          <p:val>
                                            <p:strVal val="#ppt_y"/>
                                          </p:val>
                                        </p:tav>
                                      </p:tavLst>
                                    </p:anim>
                                    <p:animEffect transition="in" filter="wipe(up)">
                                      <p:cBhvr>
                                        <p:cTn id="68" dur="500"/>
                                        <p:tgtEl>
                                          <p:spTgt spid="3">
                                            <p:txEl>
                                              <p:pRg st="12" end="12"/>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2" presetClass="entr" presetSubtype="4" fill="hold" grpId="0"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p:tgtEl>
                                          <p:spTgt spid="3">
                                            <p:txEl>
                                              <p:pRg st="13" end="13"/>
                                            </p:txEl>
                                          </p:spTgt>
                                        </p:tgtEl>
                                        <p:attrNameLst>
                                          <p:attrName>ppt_y</p:attrName>
                                        </p:attrNameLst>
                                      </p:cBhvr>
                                      <p:tavLst>
                                        <p:tav tm="0">
                                          <p:val>
                                            <p:strVal val="#ppt_y+#ppt_h*1.125000"/>
                                          </p:val>
                                        </p:tav>
                                        <p:tav tm="100000">
                                          <p:val>
                                            <p:strVal val="#ppt_y"/>
                                          </p:val>
                                        </p:tav>
                                      </p:tavLst>
                                    </p:anim>
                                    <p:animEffect transition="in" filter="wipe(up)">
                                      <p:cBhvr>
                                        <p:cTn id="74" dur="500"/>
                                        <p:tgtEl>
                                          <p:spTgt spid="3">
                                            <p:txEl>
                                              <p:pRg st="13" end="1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4" fill="hold" grpId="0" nodeType="clickEffect">
                                  <p:stCondLst>
                                    <p:cond delay="0"/>
                                  </p:stCondLst>
                                  <p:childTnLst>
                                    <p:set>
                                      <p:cBhvr>
                                        <p:cTn id="78" dur="1" fill="hold">
                                          <p:stCondLst>
                                            <p:cond delay="0"/>
                                          </p:stCondLst>
                                        </p:cTn>
                                        <p:tgtEl>
                                          <p:spTgt spid="3">
                                            <p:txEl>
                                              <p:pRg st="14" end="14"/>
                                            </p:txEl>
                                          </p:spTgt>
                                        </p:tgtEl>
                                        <p:attrNameLst>
                                          <p:attrName>style.visibility</p:attrName>
                                        </p:attrNameLst>
                                      </p:cBhvr>
                                      <p:to>
                                        <p:strVal val="visible"/>
                                      </p:to>
                                    </p:set>
                                    <p:anim calcmode="lin" valueType="num">
                                      <p:cBhvr additive="base">
                                        <p:cTn id="79" dur="500"/>
                                        <p:tgtEl>
                                          <p:spTgt spid="3">
                                            <p:txEl>
                                              <p:pRg st="14" end="14"/>
                                            </p:txEl>
                                          </p:spTgt>
                                        </p:tgtEl>
                                        <p:attrNameLst>
                                          <p:attrName>ppt_y</p:attrName>
                                        </p:attrNameLst>
                                      </p:cBhvr>
                                      <p:tavLst>
                                        <p:tav tm="0">
                                          <p:val>
                                            <p:strVal val="#ppt_y+#ppt_h*1.125000"/>
                                          </p:val>
                                        </p:tav>
                                        <p:tav tm="100000">
                                          <p:val>
                                            <p:strVal val="#ppt_y"/>
                                          </p:val>
                                        </p:tav>
                                      </p:tavLst>
                                    </p:anim>
                                    <p:animEffect transition="in" filter="wipe(up)">
                                      <p:cBhvr>
                                        <p:cTn id="80" dur="500"/>
                                        <p:tgtEl>
                                          <p:spTgt spid="3">
                                            <p:txEl>
                                              <p:pRg st="14" end="14"/>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4" fill="hold" grpId="0" nodeType="clickEffect">
                                  <p:stCondLst>
                                    <p:cond delay="0"/>
                                  </p:stCondLst>
                                  <p:childTnLst>
                                    <p:set>
                                      <p:cBhvr>
                                        <p:cTn id="84" dur="1" fill="hold">
                                          <p:stCondLst>
                                            <p:cond delay="0"/>
                                          </p:stCondLst>
                                        </p:cTn>
                                        <p:tgtEl>
                                          <p:spTgt spid="3">
                                            <p:txEl>
                                              <p:pRg st="16" end="16"/>
                                            </p:txEl>
                                          </p:spTgt>
                                        </p:tgtEl>
                                        <p:attrNameLst>
                                          <p:attrName>style.visibility</p:attrName>
                                        </p:attrNameLst>
                                      </p:cBhvr>
                                      <p:to>
                                        <p:strVal val="visible"/>
                                      </p:to>
                                    </p:set>
                                    <p:anim calcmode="lin" valueType="num">
                                      <p:cBhvr additive="base">
                                        <p:cTn id="85" dur="500"/>
                                        <p:tgtEl>
                                          <p:spTgt spid="3">
                                            <p:txEl>
                                              <p:pRg st="16" end="16"/>
                                            </p:txEl>
                                          </p:spTgt>
                                        </p:tgtEl>
                                        <p:attrNameLst>
                                          <p:attrName>ppt_y</p:attrName>
                                        </p:attrNameLst>
                                      </p:cBhvr>
                                      <p:tavLst>
                                        <p:tav tm="0">
                                          <p:val>
                                            <p:strVal val="#ppt_y+#ppt_h*1.125000"/>
                                          </p:val>
                                        </p:tav>
                                        <p:tav tm="100000">
                                          <p:val>
                                            <p:strVal val="#ppt_y"/>
                                          </p:val>
                                        </p:tav>
                                      </p:tavLst>
                                    </p:anim>
                                    <p:animEffect transition="in" filter="wipe(up)">
                                      <p:cBhvr>
                                        <p:cTn id="86" dur="500"/>
                                        <p:tgtEl>
                                          <p:spTgt spid="3">
                                            <p:txEl>
                                              <p:pRg st="16" end="16"/>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12" presetClass="entr" presetSubtype="4" fill="hold" grpId="0" nodeType="clickEffect">
                                  <p:stCondLst>
                                    <p:cond delay="0"/>
                                  </p:stCondLst>
                                  <p:childTnLst>
                                    <p:set>
                                      <p:cBhvr>
                                        <p:cTn id="90" dur="1" fill="hold">
                                          <p:stCondLst>
                                            <p:cond delay="0"/>
                                          </p:stCondLst>
                                        </p:cTn>
                                        <p:tgtEl>
                                          <p:spTgt spid="3">
                                            <p:txEl>
                                              <p:pRg st="17" end="17"/>
                                            </p:txEl>
                                          </p:spTgt>
                                        </p:tgtEl>
                                        <p:attrNameLst>
                                          <p:attrName>style.visibility</p:attrName>
                                        </p:attrNameLst>
                                      </p:cBhvr>
                                      <p:to>
                                        <p:strVal val="visible"/>
                                      </p:to>
                                    </p:set>
                                    <p:anim calcmode="lin" valueType="num">
                                      <p:cBhvr additive="base">
                                        <p:cTn id="91" dur="500"/>
                                        <p:tgtEl>
                                          <p:spTgt spid="3">
                                            <p:txEl>
                                              <p:pRg st="17" end="17"/>
                                            </p:txEl>
                                          </p:spTgt>
                                        </p:tgtEl>
                                        <p:attrNameLst>
                                          <p:attrName>ppt_y</p:attrName>
                                        </p:attrNameLst>
                                      </p:cBhvr>
                                      <p:tavLst>
                                        <p:tav tm="0">
                                          <p:val>
                                            <p:strVal val="#ppt_y+#ppt_h*1.125000"/>
                                          </p:val>
                                        </p:tav>
                                        <p:tav tm="100000">
                                          <p:val>
                                            <p:strVal val="#ppt_y"/>
                                          </p:val>
                                        </p:tav>
                                      </p:tavLst>
                                    </p:anim>
                                    <p:animEffect transition="in" filter="wipe(up)">
                                      <p:cBhvr>
                                        <p:cTn id="92" dur="500"/>
                                        <p:tgtEl>
                                          <p:spTgt spid="3">
                                            <p:txEl>
                                              <p:pRg st="17" end="17"/>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12" presetClass="entr" presetSubtype="4" fill="hold" grpId="0" nodeType="clickEffect">
                                  <p:stCondLst>
                                    <p:cond delay="0"/>
                                  </p:stCondLst>
                                  <p:childTnLst>
                                    <p:set>
                                      <p:cBhvr>
                                        <p:cTn id="96" dur="1" fill="hold">
                                          <p:stCondLst>
                                            <p:cond delay="0"/>
                                          </p:stCondLst>
                                        </p:cTn>
                                        <p:tgtEl>
                                          <p:spTgt spid="3">
                                            <p:txEl>
                                              <p:pRg st="18" end="18"/>
                                            </p:txEl>
                                          </p:spTgt>
                                        </p:tgtEl>
                                        <p:attrNameLst>
                                          <p:attrName>style.visibility</p:attrName>
                                        </p:attrNameLst>
                                      </p:cBhvr>
                                      <p:to>
                                        <p:strVal val="visible"/>
                                      </p:to>
                                    </p:set>
                                    <p:anim calcmode="lin" valueType="num">
                                      <p:cBhvr additive="base">
                                        <p:cTn id="97" dur="500"/>
                                        <p:tgtEl>
                                          <p:spTgt spid="3">
                                            <p:txEl>
                                              <p:pRg st="18" end="18"/>
                                            </p:txEl>
                                          </p:spTgt>
                                        </p:tgtEl>
                                        <p:attrNameLst>
                                          <p:attrName>ppt_y</p:attrName>
                                        </p:attrNameLst>
                                      </p:cBhvr>
                                      <p:tavLst>
                                        <p:tav tm="0">
                                          <p:val>
                                            <p:strVal val="#ppt_y+#ppt_h*1.125000"/>
                                          </p:val>
                                        </p:tav>
                                        <p:tav tm="100000">
                                          <p:val>
                                            <p:strVal val="#ppt_y"/>
                                          </p:val>
                                        </p:tav>
                                      </p:tavLst>
                                    </p:anim>
                                    <p:animEffect transition="in" filter="wipe(up)">
                                      <p:cBhvr>
                                        <p:cTn id="98" dur="500"/>
                                        <p:tgtEl>
                                          <p:spTgt spid="3">
                                            <p:txEl>
                                              <p:pRg st="18" end="18"/>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12" presetClass="entr" presetSubtype="4" fill="hold" grpId="0" nodeType="clickEffect">
                                  <p:stCondLst>
                                    <p:cond delay="0"/>
                                  </p:stCondLst>
                                  <p:childTnLst>
                                    <p:set>
                                      <p:cBhvr>
                                        <p:cTn id="102" dur="1" fill="hold">
                                          <p:stCondLst>
                                            <p:cond delay="0"/>
                                          </p:stCondLst>
                                        </p:cTn>
                                        <p:tgtEl>
                                          <p:spTgt spid="3">
                                            <p:txEl>
                                              <p:pRg st="19" end="19"/>
                                            </p:txEl>
                                          </p:spTgt>
                                        </p:tgtEl>
                                        <p:attrNameLst>
                                          <p:attrName>style.visibility</p:attrName>
                                        </p:attrNameLst>
                                      </p:cBhvr>
                                      <p:to>
                                        <p:strVal val="visible"/>
                                      </p:to>
                                    </p:set>
                                    <p:anim calcmode="lin" valueType="num">
                                      <p:cBhvr additive="base">
                                        <p:cTn id="103" dur="500"/>
                                        <p:tgtEl>
                                          <p:spTgt spid="3">
                                            <p:txEl>
                                              <p:pRg st="19" end="19"/>
                                            </p:txEl>
                                          </p:spTgt>
                                        </p:tgtEl>
                                        <p:attrNameLst>
                                          <p:attrName>ppt_y</p:attrName>
                                        </p:attrNameLst>
                                      </p:cBhvr>
                                      <p:tavLst>
                                        <p:tav tm="0">
                                          <p:val>
                                            <p:strVal val="#ppt_y+#ppt_h*1.125000"/>
                                          </p:val>
                                        </p:tav>
                                        <p:tav tm="100000">
                                          <p:val>
                                            <p:strVal val="#ppt_y"/>
                                          </p:val>
                                        </p:tav>
                                      </p:tavLst>
                                    </p:anim>
                                    <p:animEffect transition="in" filter="wipe(up)">
                                      <p:cBhvr>
                                        <p:cTn id="104" dur="500"/>
                                        <p:tgtEl>
                                          <p:spTgt spid="3">
                                            <p:txEl>
                                              <p:pRg st="19" end="19"/>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2" presetClass="entr" presetSubtype="4" fill="hold" grpId="0" nodeType="clickEffect">
                                  <p:stCondLst>
                                    <p:cond delay="0"/>
                                  </p:stCondLst>
                                  <p:childTnLst>
                                    <p:set>
                                      <p:cBhvr>
                                        <p:cTn id="108" dur="1" fill="hold">
                                          <p:stCondLst>
                                            <p:cond delay="0"/>
                                          </p:stCondLst>
                                        </p:cTn>
                                        <p:tgtEl>
                                          <p:spTgt spid="3">
                                            <p:txEl>
                                              <p:pRg st="20" end="20"/>
                                            </p:txEl>
                                          </p:spTgt>
                                        </p:tgtEl>
                                        <p:attrNameLst>
                                          <p:attrName>style.visibility</p:attrName>
                                        </p:attrNameLst>
                                      </p:cBhvr>
                                      <p:to>
                                        <p:strVal val="visible"/>
                                      </p:to>
                                    </p:set>
                                    <p:anim calcmode="lin" valueType="num">
                                      <p:cBhvr additive="base">
                                        <p:cTn id="109" dur="500"/>
                                        <p:tgtEl>
                                          <p:spTgt spid="3">
                                            <p:txEl>
                                              <p:pRg st="20" end="20"/>
                                            </p:txEl>
                                          </p:spTgt>
                                        </p:tgtEl>
                                        <p:attrNameLst>
                                          <p:attrName>ppt_y</p:attrName>
                                        </p:attrNameLst>
                                      </p:cBhvr>
                                      <p:tavLst>
                                        <p:tav tm="0">
                                          <p:val>
                                            <p:strVal val="#ppt_y+#ppt_h*1.125000"/>
                                          </p:val>
                                        </p:tav>
                                        <p:tav tm="100000">
                                          <p:val>
                                            <p:strVal val="#ppt_y"/>
                                          </p:val>
                                        </p:tav>
                                      </p:tavLst>
                                    </p:anim>
                                    <p:animEffect transition="in" filter="wipe(up)">
                                      <p:cBhvr>
                                        <p:cTn id="110" dur="500"/>
                                        <p:tgtEl>
                                          <p:spTgt spid="3">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72C-5081-8F43-B8DD-B5F92FD98EC1}"/>
              </a:ext>
            </a:extLst>
          </p:cNvPr>
          <p:cNvSpPr>
            <a:spLocks noGrp="1"/>
          </p:cNvSpPr>
          <p:nvPr>
            <p:ph type="title"/>
          </p:nvPr>
        </p:nvSpPr>
        <p:spPr/>
        <p:txBody>
          <a:bodyPr/>
          <a:lstStyle/>
          <a:p>
            <a:r>
              <a:rPr lang="en-US" dirty="0"/>
              <a:t>Other risk factors</a:t>
            </a:r>
          </a:p>
        </p:txBody>
      </p:sp>
      <p:sp>
        <p:nvSpPr>
          <p:cNvPr id="3" name="Content Placeholder 2">
            <a:extLst>
              <a:ext uri="{FF2B5EF4-FFF2-40B4-BE49-F238E27FC236}">
                <a16:creationId xmlns:a16="http://schemas.microsoft.com/office/drawing/2014/main" id="{37BDE72E-FA6B-9A47-B23E-ED7E4371FF18}"/>
              </a:ext>
            </a:extLst>
          </p:cNvPr>
          <p:cNvSpPr>
            <a:spLocks noGrp="1"/>
          </p:cNvSpPr>
          <p:nvPr>
            <p:ph idx="1"/>
          </p:nvPr>
        </p:nvSpPr>
        <p:spPr/>
        <p:txBody>
          <a:bodyPr>
            <a:normAutofit fontScale="62500" lnSpcReduction="20000"/>
          </a:bodyPr>
          <a:lstStyle/>
          <a:p>
            <a:r>
              <a:rPr lang="en-US" dirty="0"/>
              <a:t>Early life trauma ( childhood maltreatment)</a:t>
            </a:r>
          </a:p>
          <a:p>
            <a:r>
              <a:rPr lang="en-US" dirty="0"/>
              <a:t>Family History of Suicide</a:t>
            </a:r>
          </a:p>
          <a:p>
            <a:r>
              <a:rPr lang="en-US" dirty="0"/>
              <a:t>Previous Suicide attempt</a:t>
            </a:r>
          </a:p>
          <a:p>
            <a:r>
              <a:rPr lang="en-US" dirty="0"/>
              <a:t>Feelings of hopelessness, helplessness, worthlessness</a:t>
            </a:r>
          </a:p>
          <a:p>
            <a:r>
              <a:rPr lang="en-US" dirty="0"/>
              <a:t>Physical illness which include medical conditions like…. And chronic pain</a:t>
            </a:r>
          </a:p>
          <a:p>
            <a:r>
              <a:rPr lang="en-US" dirty="0"/>
              <a:t>Male</a:t>
            </a:r>
          </a:p>
          <a:p>
            <a:r>
              <a:rPr lang="en-US" dirty="0"/>
              <a:t>Impulsivity and aggression</a:t>
            </a:r>
          </a:p>
          <a:p>
            <a:r>
              <a:rPr lang="en-US" dirty="0"/>
              <a:t>Social isolation </a:t>
            </a:r>
          </a:p>
          <a:p>
            <a:r>
              <a:rPr lang="en-US" dirty="0"/>
              <a:t>Unemployment and low socio economic status</a:t>
            </a:r>
          </a:p>
          <a:p>
            <a:r>
              <a:rPr lang="en-US" dirty="0"/>
              <a:t>Loss ( death of loved one, loss of work, financial)</a:t>
            </a:r>
          </a:p>
          <a:p>
            <a:r>
              <a:rPr lang="en-US" dirty="0"/>
              <a:t>Being exposed to other people’s suicidal </a:t>
            </a:r>
            <a:r>
              <a:rPr lang="en-US" dirty="0" err="1"/>
              <a:t>behaviour</a:t>
            </a:r>
            <a:r>
              <a:rPr lang="en-US" dirty="0"/>
              <a:t>, example celebrity, family or friend</a:t>
            </a:r>
          </a:p>
        </p:txBody>
      </p:sp>
    </p:spTree>
    <p:extLst>
      <p:ext uri="{BB962C8B-B14F-4D97-AF65-F5344CB8AC3E}">
        <p14:creationId xmlns:p14="http://schemas.microsoft.com/office/powerpoint/2010/main" val="297342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56" dur="500"/>
                                        <p:tgtEl>
                                          <p:spTgt spid="3">
                                            <p:txEl>
                                              <p:pRg st="8" end="8"/>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62" dur="500"/>
                                        <p:tgtEl>
                                          <p:spTgt spid="3">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p:tgtEl>
                                          <p:spTgt spid="3">
                                            <p:txEl>
                                              <p:pRg st="10" end="10"/>
                                            </p:txEl>
                                          </p:spTgt>
                                        </p:tgtEl>
                                        <p:attrNameLst>
                                          <p:attrName>ppt_y</p:attrName>
                                        </p:attrNameLst>
                                      </p:cBhvr>
                                      <p:tavLst>
                                        <p:tav tm="0">
                                          <p:val>
                                            <p:strVal val="#ppt_y+#ppt_h*1.125000"/>
                                          </p:val>
                                        </p:tav>
                                        <p:tav tm="100000">
                                          <p:val>
                                            <p:strVal val="#ppt_y"/>
                                          </p:val>
                                        </p:tav>
                                      </p:tavLst>
                                    </p:anim>
                                    <p:animEffect transition="in" filter="wipe(up)">
                                      <p:cBhvr>
                                        <p:cTn id="6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3A4AB-33B1-8D47-A0C8-0803FBCDEEE1}"/>
              </a:ext>
            </a:extLst>
          </p:cNvPr>
          <p:cNvSpPr>
            <a:spLocks noGrp="1"/>
          </p:cNvSpPr>
          <p:nvPr>
            <p:ph type="title"/>
          </p:nvPr>
        </p:nvSpPr>
        <p:spPr/>
        <p:txBody>
          <a:bodyPr/>
          <a:lstStyle/>
          <a:p>
            <a:r>
              <a:rPr lang="en-US" dirty="0"/>
              <a:t>Factors </a:t>
            </a:r>
            <a:r>
              <a:rPr lang="en-US" dirty="0" err="1"/>
              <a:t>indictaing</a:t>
            </a:r>
            <a:r>
              <a:rPr lang="en-US" dirty="0"/>
              <a:t> high risk</a:t>
            </a:r>
          </a:p>
        </p:txBody>
      </p:sp>
      <p:sp>
        <p:nvSpPr>
          <p:cNvPr id="3" name="Content Placeholder 2">
            <a:extLst>
              <a:ext uri="{FF2B5EF4-FFF2-40B4-BE49-F238E27FC236}">
                <a16:creationId xmlns:a16="http://schemas.microsoft.com/office/drawing/2014/main" id="{C3C7387E-6554-5E4E-8738-ED90106F259D}"/>
              </a:ext>
            </a:extLst>
          </p:cNvPr>
          <p:cNvSpPr>
            <a:spLocks noGrp="1"/>
          </p:cNvSpPr>
          <p:nvPr>
            <p:ph idx="1"/>
          </p:nvPr>
        </p:nvSpPr>
        <p:spPr>
          <a:xfrm>
            <a:off x="838200" y="1534510"/>
            <a:ext cx="10515600" cy="4642453"/>
          </a:xfrm>
        </p:spPr>
        <p:txBody>
          <a:bodyPr>
            <a:normAutofit fontScale="70000" lnSpcReduction="20000"/>
          </a:bodyPr>
          <a:lstStyle/>
          <a:p>
            <a:r>
              <a:rPr lang="en-US" dirty="0">
                <a:solidFill>
                  <a:schemeClr val="tx1"/>
                </a:solidFill>
              </a:rPr>
              <a:t>Act carried out in isolation</a:t>
            </a:r>
          </a:p>
          <a:p>
            <a:r>
              <a:rPr lang="en-US" dirty="0">
                <a:solidFill>
                  <a:schemeClr val="tx1"/>
                </a:solidFill>
              </a:rPr>
              <a:t>Precautions taken to avoid discovery </a:t>
            </a:r>
          </a:p>
          <a:p>
            <a:r>
              <a:rPr lang="en-US" dirty="0">
                <a:solidFill>
                  <a:schemeClr val="tx1"/>
                </a:solidFill>
              </a:rPr>
              <a:t>Pre planning – making a will, insurance, getting affairs in order</a:t>
            </a:r>
          </a:p>
          <a:p>
            <a:r>
              <a:rPr lang="en-US" dirty="0">
                <a:solidFill>
                  <a:schemeClr val="tx1"/>
                </a:solidFill>
              </a:rPr>
              <a:t>Preparation for the act – hoarding tablets, buying from multiple pharmacies, purchasing rope </a:t>
            </a:r>
            <a:r>
              <a:rPr lang="en-US" dirty="0" err="1">
                <a:solidFill>
                  <a:schemeClr val="tx1"/>
                </a:solidFill>
              </a:rPr>
              <a:t>etc</a:t>
            </a:r>
            <a:endParaRPr lang="en-US" dirty="0">
              <a:solidFill>
                <a:schemeClr val="tx1"/>
              </a:solidFill>
            </a:endParaRPr>
          </a:p>
          <a:p>
            <a:r>
              <a:rPr lang="en-US" dirty="0">
                <a:solidFill>
                  <a:schemeClr val="tx1"/>
                </a:solidFill>
              </a:rPr>
              <a:t>Seriousness of the attempt example large number of tablets, violent method</a:t>
            </a:r>
          </a:p>
          <a:p>
            <a:r>
              <a:rPr lang="en-US" dirty="0">
                <a:solidFill>
                  <a:schemeClr val="tx1"/>
                </a:solidFill>
              </a:rPr>
              <a:t>Not being under the influence of alcohol or drugs, which indicates premeditated, and not impulsive</a:t>
            </a:r>
          </a:p>
          <a:p>
            <a:r>
              <a:rPr lang="en-US" dirty="0">
                <a:solidFill>
                  <a:schemeClr val="tx1"/>
                </a:solidFill>
              </a:rPr>
              <a:t>Suicide notes</a:t>
            </a:r>
          </a:p>
          <a:p>
            <a:r>
              <a:rPr lang="en-US" dirty="0">
                <a:solidFill>
                  <a:schemeClr val="tx1"/>
                </a:solidFill>
              </a:rPr>
              <a:t>Not alerting anyone after the act</a:t>
            </a:r>
          </a:p>
          <a:p>
            <a:r>
              <a:rPr lang="en-US" dirty="0">
                <a:solidFill>
                  <a:schemeClr val="tx1"/>
                </a:solidFill>
              </a:rPr>
              <a:t>Becks cognitive triad – Negative views about the world, about oneself and about the future</a:t>
            </a:r>
            <a:endParaRPr lang="en-US" dirty="0"/>
          </a:p>
        </p:txBody>
      </p:sp>
    </p:spTree>
    <p:extLst>
      <p:ext uri="{BB962C8B-B14F-4D97-AF65-F5344CB8AC3E}">
        <p14:creationId xmlns:p14="http://schemas.microsoft.com/office/powerpoint/2010/main" val="316264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5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22C7-ECA6-164B-8B01-F26589D3D79D}"/>
              </a:ext>
            </a:extLst>
          </p:cNvPr>
          <p:cNvSpPr>
            <a:spLocks noGrp="1"/>
          </p:cNvSpPr>
          <p:nvPr>
            <p:ph type="title"/>
          </p:nvPr>
        </p:nvSpPr>
        <p:spPr/>
        <p:txBody>
          <a:bodyPr>
            <a:normAutofit fontScale="90000"/>
          </a:bodyPr>
          <a:lstStyle/>
          <a:p>
            <a:r>
              <a:rPr lang="en-US" dirty="0"/>
              <a:t>Information to put in a mental health referral</a:t>
            </a:r>
          </a:p>
        </p:txBody>
      </p:sp>
      <p:sp>
        <p:nvSpPr>
          <p:cNvPr id="3" name="Content Placeholder 2">
            <a:extLst>
              <a:ext uri="{FF2B5EF4-FFF2-40B4-BE49-F238E27FC236}">
                <a16:creationId xmlns:a16="http://schemas.microsoft.com/office/drawing/2014/main" id="{D7DEE52F-D9EA-4646-8D99-28EBDD8BFD47}"/>
              </a:ext>
            </a:extLst>
          </p:cNvPr>
          <p:cNvSpPr>
            <a:spLocks noGrp="1"/>
          </p:cNvSpPr>
          <p:nvPr>
            <p:ph idx="1"/>
          </p:nvPr>
        </p:nvSpPr>
        <p:spPr/>
        <p:txBody>
          <a:bodyPr/>
          <a:lstStyle/>
          <a:p>
            <a:pPr>
              <a:buFont typeface="Arial" panose="020B0604020202020204" pitchFamily="34" charset="0"/>
              <a:buChar char="•"/>
            </a:pPr>
            <a:r>
              <a:rPr lang="en-GB" dirty="0"/>
              <a:t>Current biological symptoms </a:t>
            </a:r>
          </a:p>
          <a:p>
            <a:pPr>
              <a:buFont typeface="Arial" panose="020B0604020202020204" pitchFamily="34" charset="0"/>
              <a:buChar char="•"/>
            </a:pPr>
            <a:r>
              <a:rPr lang="en-GB" dirty="0"/>
              <a:t>Any ongoing stressors </a:t>
            </a:r>
          </a:p>
          <a:p>
            <a:pPr>
              <a:buFont typeface="Arial" panose="020B0604020202020204" pitchFamily="34" charset="0"/>
              <a:buChar char="•"/>
            </a:pPr>
            <a:r>
              <a:rPr lang="en-GB" dirty="0"/>
              <a:t>Past psychiatric history plus psychotropic medication history</a:t>
            </a:r>
          </a:p>
          <a:p>
            <a:pPr>
              <a:buFont typeface="Arial" panose="020B0604020202020204" pitchFamily="34" charset="0"/>
              <a:buChar char="•"/>
            </a:pPr>
            <a:r>
              <a:rPr lang="en-GB" dirty="0"/>
              <a:t>Medical illnesses including medications</a:t>
            </a:r>
          </a:p>
          <a:p>
            <a:pPr>
              <a:buFont typeface="Arial" panose="020B0604020202020204" pitchFamily="34" charset="0"/>
              <a:buChar char="•"/>
            </a:pPr>
            <a:r>
              <a:rPr lang="en-GB" dirty="0"/>
              <a:t>Substance misuse ( current mainly)</a:t>
            </a:r>
          </a:p>
          <a:p>
            <a:pPr>
              <a:buFont typeface="Arial" panose="020B0604020202020204" pitchFamily="34" charset="0"/>
              <a:buChar char="•"/>
            </a:pPr>
            <a:r>
              <a:rPr lang="en-GB" dirty="0"/>
              <a:t>Risk</a:t>
            </a:r>
          </a:p>
          <a:p>
            <a:endParaRPr lang="en-US" dirty="0"/>
          </a:p>
        </p:txBody>
      </p:sp>
    </p:spTree>
    <p:extLst>
      <p:ext uri="{BB962C8B-B14F-4D97-AF65-F5344CB8AC3E}">
        <p14:creationId xmlns:p14="http://schemas.microsoft.com/office/powerpoint/2010/main" val="230692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of suicide risk</a:t>
            </a:r>
            <a:endParaRPr lang="en-GB" dirty="0"/>
          </a:p>
        </p:txBody>
      </p:sp>
      <p:sp>
        <p:nvSpPr>
          <p:cNvPr id="3" name="Content Placeholder 2"/>
          <p:cNvSpPr>
            <a:spLocks noGrp="1"/>
          </p:cNvSpPr>
          <p:nvPr>
            <p:ph idx="1"/>
          </p:nvPr>
        </p:nvSpPr>
        <p:spPr/>
        <p:txBody>
          <a:bodyPr>
            <a:normAutofit fontScale="85000" lnSpcReduction="10000"/>
          </a:bodyPr>
          <a:lstStyle/>
          <a:p>
            <a:r>
              <a:rPr lang="en-GB" dirty="0"/>
              <a:t>Management of the core psychiatric disorder</a:t>
            </a:r>
          </a:p>
          <a:p>
            <a:r>
              <a:rPr lang="en-GB" dirty="0"/>
              <a:t>Antidepressants/ Mood stabiliser/ antipsychotics</a:t>
            </a:r>
          </a:p>
          <a:p>
            <a:r>
              <a:rPr lang="en-GB" dirty="0"/>
              <a:t>CBT/ Mindfulness/CAT for depression, anxiety</a:t>
            </a:r>
          </a:p>
          <a:p>
            <a:r>
              <a:rPr lang="en-GB" dirty="0"/>
              <a:t>EMDR for PTSD</a:t>
            </a:r>
          </a:p>
          <a:p>
            <a:r>
              <a:rPr lang="en-GB" dirty="0"/>
              <a:t>DBT/ Schema focussed therapy/ CAT for Personality disorders</a:t>
            </a:r>
          </a:p>
          <a:p>
            <a:r>
              <a:rPr lang="en-GB" dirty="0"/>
              <a:t>Safety planning – limiting access to means of self harm, having a crisis plan that includes coping strategies, and people that can help when in crisis</a:t>
            </a:r>
          </a:p>
          <a:p>
            <a:r>
              <a:rPr lang="en-GB" dirty="0"/>
              <a:t>SIM project for frequent self harmers with a diagnosis of personality disorder</a:t>
            </a:r>
          </a:p>
          <a:p>
            <a:endParaRPr lang="en-GB" dirty="0"/>
          </a:p>
        </p:txBody>
      </p:sp>
    </p:spTree>
    <p:extLst>
      <p:ext uri="{BB962C8B-B14F-4D97-AF65-F5344CB8AC3E}">
        <p14:creationId xmlns:p14="http://schemas.microsoft.com/office/powerpoint/2010/main" val="2480886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623CC-5BBD-FD4B-A7BC-2B132C1D22A6}"/>
              </a:ext>
            </a:extLst>
          </p:cNvPr>
          <p:cNvSpPr>
            <a:spLocks noGrp="1"/>
          </p:cNvSpPr>
          <p:nvPr>
            <p:ph type="title"/>
          </p:nvPr>
        </p:nvSpPr>
        <p:spPr/>
        <p:txBody>
          <a:bodyPr/>
          <a:lstStyle/>
          <a:p>
            <a:r>
              <a:rPr lang="en-US" dirty="0"/>
              <a:t>Case studies</a:t>
            </a:r>
          </a:p>
        </p:txBody>
      </p:sp>
      <p:sp>
        <p:nvSpPr>
          <p:cNvPr id="3" name="Content Placeholder 2">
            <a:extLst>
              <a:ext uri="{FF2B5EF4-FFF2-40B4-BE49-F238E27FC236}">
                <a16:creationId xmlns:a16="http://schemas.microsoft.com/office/drawing/2014/main" id="{93B5F27D-2673-7E4B-99ED-57CB72788629}"/>
              </a:ext>
            </a:extLst>
          </p:cNvPr>
          <p:cNvSpPr>
            <a:spLocks noGrp="1"/>
          </p:cNvSpPr>
          <p:nvPr>
            <p:ph idx="1"/>
          </p:nvPr>
        </p:nvSpPr>
        <p:spPr/>
        <p:txBody>
          <a:bodyPr>
            <a:normAutofit fontScale="77500" lnSpcReduction="20000"/>
          </a:bodyPr>
          <a:lstStyle/>
          <a:p>
            <a:r>
              <a:rPr lang="en-GB" dirty="0">
                <a:solidFill>
                  <a:schemeClr val="tx1"/>
                </a:solidFill>
              </a:rPr>
              <a:t>38 year old woman in A &amp; E, brought by her husband who says she has been very depressed for the last few days, but prior to that she was feeling very well, and in fact hardly sleeping at all, being overtalkative and loud, and very active.</a:t>
            </a:r>
          </a:p>
          <a:p>
            <a:r>
              <a:rPr lang="en-GB" dirty="0">
                <a:solidFill>
                  <a:schemeClr val="tx1"/>
                </a:solidFill>
              </a:rPr>
              <a:t>8 week pregnant lady with known history of depression, presenting with low mood and tearfulness</a:t>
            </a:r>
          </a:p>
          <a:p>
            <a:r>
              <a:rPr lang="en-GB" dirty="0">
                <a:solidFill>
                  <a:schemeClr val="tx1"/>
                </a:solidFill>
              </a:rPr>
              <a:t>22 year old lady presenting with self harm and thoughts of suicide, with previous history of self harm and eating disorder</a:t>
            </a:r>
          </a:p>
          <a:p>
            <a:r>
              <a:rPr lang="en-GB" dirty="0">
                <a:solidFill>
                  <a:schemeClr val="tx1"/>
                </a:solidFill>
              </a:rPr>
              <a:t>48 year old man attends A &amp; E feeling suicidal. He has recently lost his job, which has led to a breakdown in relationship. He admits to using alcohol and cannabis to cope.</a:t>
            </a:r>
          </a:p>
          <a:p>
            <a:r>
              <a:rPr lang="en-GB" dirty="0">
                <a:solidFill>
                  <a:schemeClr val="tx1"/>
                </a:solidFill>
              </a:rPr>
              <a:t>72 year old man presents to A &amp; E following an overdose, but no previous history of mental illness. Trigger is his wife’s recent death</a:t>
            </a:r>
          </a:p>
          <a:p>
            <a:endParaRPr lang="en-US" dirty="0"/>
          </a:p>
        </p:txBody>
      </p:sp>
    </p:spTree>
    <p:extLst>
      <p:ext uri="{BB962C8B-B14F-4D97-AF65-F5344CB8AC3E}">
        <p14:creationId xmlns:p14="http://schemas.microsoft.com/office/powerpoint/2010/main" val="13231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ExploreVTI">
  <a:themeElements>
    <a:clrScheme name="AnalogousFromRegularSeedLeftStep">
      <a:dk1>
        <a:srgbClr val="000000"/>
      </a:dk1>
      <a:lt1>
        <a:srgbClr val="FFFFFF"/>
      </a:lt1>
      <a:dk2>
        <a:srgbClr val="412524"/>
      </a:dk2>
      <a:lt2>
        <a:srgbClr val="E2E5E8"/>
      </a:lt2>
      <a:accent1>
        <a:srgbClr val="E77929"/>
      </a:accent1>
      <a:accent2>
        <a:srgbClr val="D51817"/>
      </a:accent2>
      <a:accent3>
        <a:srgbClr val="E72977"/>
      </a:accent3>
      <a:accent4>
        <a:srgbClr val="D517B4"/>
      </a:accent4>
      <a:accent5>
        <a:srgbClr val="B929E7"/>
      </a:accent5>
      <a:accent6>
        <a:srgbClr val="6A31DA"/>
      </a:accent6>
      <a:hlink>
        <a:srgbClr val="3F89BF"/>
      </a:hlink>
      <a:folHlink>
        <a:srgbClr val="7F7F7F"/>
      </a:folHlink>
    </a:clrScheme>
    <a:fontScheme name="Custom 23">
      <a:majorFont>
        <a:latin typeface="Rockwell"/>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518</TotalTime>
  <Words>1276</Words>
  <Application>Microsoft Macintosh PowerPoint</Application>
  <PresentationFormat>Widescreen</PresentationFormat>
  <Paragraphs>96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Avenir Next LT Pro</vt:lpstr>
      <vt:lpstr>AvenirNext LT Pro Medium</vt:lpstr>
      <vt:lpstr>Rockwell</vt:lpstr>
      <vt:lpstr>Segoe UI</vt:lpstr>
      <vt:lpstr>ExploreVTI</vt:lpstr>
      <vt:lpstr>Self Harm, Suicide and risk assessment</vt:lpstr>
      <vt:lpstr>Statistics ( Acute Psychiatric Morbidity survey)</vt:lpstr>
      <vt:lpstr>Suicide (Office for national statistics)</vt:lpstr>
      <vt:lpstr>Causes of suicidal behaviour</vt:lpstr>
      <vt:lpstr>PowerPoint Presentation</vt:lpstr>
      <vt:lpstr>Other risk factors</vt:lpstr>
      <vt:lpstr>Factors indictaing high risk</vt:lpstr>
      <vt:lpstr>Information to put in a mental health referral</vt:lpstr>
      <vt:lpstr>Management of suicide risk</vt:lpstr>
      <vt:lpstr>Case studies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Suicidality and risk assessment</dc:title>
  <dc:creator>Anand Gopinath</dc:creator>
  <cp:lastModifiedBy>Anand Gopinath</cp:lastModifiedBy>
  <cp:revision>31</cp:revision>
  <dcterms:created xsi:type="dcterms:W3CDTF">2020-10-06T13:12:46Z</dcterms:created>
  <dcterms:modified xsi:type="dcterms:W3CDTF">2020-10-14T10:04:19Z</dcterms:modified>
</cp:coreProperties>
</file>