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8" r:id="rId3"/>
    <p:sldId id="269" r:id="rId4"/>
    <p:sldId id="261" r:id="rId5"/>
    <p:sldId id="260" r:id="rId6"/>
    <p:sldId id="262" r:id="rId7"/>
    <p:sldId id="266" r:id="rId8"/>
    <p:sldId id="272" r:id="rId9"/>
    <p:sldId id="271" r:id="rId10"/>
    <p:sldId id="277" r:id="rId11"/>
    <p:sldId id="286" r:id="rId12"/>
    <p:sldId id="275" r:id="rId13"/>
    <p:sldId id="276" r:id="rId14"/>
    <p:sldId id="278" r:id="rId15"/>
    <p:sldId id="279" r:id="rId16"/>
    <p:sldId id="290" r:id="rId17"/>
    <p:sldId id="292" r:id="rId18"/>
    <p:sldId id="293" r:id="rId19"/>
    <p:sldId id="294" r:id="rId20"/>
    <p:sldId id="285" r:id="rId21"/>
    <p:sldId id="268" r:id="rId22"/>
    <p:sldId id="273" r:id="rId23"/>
    <p:sldId id="274" r:id="rId24"/>
    <p:sldId id="267" r:id="rId25"/>
    <p:sldId id="280" r:id="rId26"/>
    <p:sldId id="282" r:id="rId27"/>
    <p:sldId id="287" r:id="rId28"/>
    <p:sldId id="291" r:id="rId29"/>
    <p:sldId id="288" r:id="rId30"/>
    <p:sldId id="283" r:id="rId31"/>
    <p:sldId id="265" r:id="rId32"/>
    <p:sldId id="284"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0" autoAdjust="0"/>
    <p:restoredTop sz="82227" autoAdjust="0"/>
  </p:normalViewPr>
  <p:slideViewPr>
    <p:cSldViewPr>
      <p:cViewPr varScale="1">
        <p:scale>
          <a:sx n="88" d="100"/>
          <a:sy n="88" d="100"/>
        </p:scale>
        <p:origin x="-1584" y="-108"/>
      </p:cViewPr>
      <p:guideLst>
        <p:guide orient="horz" pos="2160"/>
        <p:guide pos="2880"/>
      </p:guideLst>
    </p:cSldViewPr>
  </p:slideViewPr>
  <p:outlineViewPr>
    <p:cViewPr>
      <p:scale>
        <a:sx n="33" d="100"/>
        <a:sy n="33" d="100"/>
      </p:scale>
      <p:origin x="0" y="93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628AA4-5B42-4CE8-A7AE-CA5FCCFC1C3E}" type="datetimeFigureOut">
              <a:rPr lang="en-GB" smtClean="0"/>
              <a:t>03/03/2021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EDDC8-813B-4875-9CFC-7A2423AC3DDA}" type="slidenum">
              <a:rPr lang="en-GB" smtClean="0"/>
              <a:t>‹#›</a:t>
            </a:fld>
            <a:endParaRPr lang="en-GB"/>
          </a:p>
        </p:txBody>
      </p:sp>
    </p:spTree>
    <p:extLst>
      <p:ext uri="{BB962C8B-B14F-4D97-AF65-F5344CB8AC3E}">
        <p14:creationId xmlns:p14="http://schemas.microsoft.com/office/powerpoint/2010/main" val="1213624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Working</a:t>
            </a:r>
            <a:r>
              <a:rPr lang="en-GB" baseline="0" dirty="0" smtClean="0"/>
              <a:t> at ENHT </a:t>
            </a:r>
            <a:endParaRPr lang="en-GB" dirty="0"/>
          </a:p>
        </p:txBody>
      </p:sp>
      <p:sp>
        <p:nvSpPr>
          <p:cNvPr id="4" name="Slide Number Placeholder 3"/>
          <p:cNvSpPr>
            <a:spLocks noGrp="1"/>
          </p:cNvSpPr>
          <p:nvPr>
            <p:ph type="sldNum" sz="quarter" idx="10"/>
          </p:nvPr>
        </p:nvSpPr>
        <p:spPr/>
        <p:txBody>
          <a:bodyPr/>
          <a:lstStyle/>
          <a:p>
            <a:fld id="{3BCEDDC8-813B-4875-9CFC-7A2423AC3DDA}" type="slidenum">
              <a:rPr lang="en-GB" smtClean="0"/>
              <a:t>2</a:t>
            </a:fld>
            <a:endParaRPr lang="en-GB"/>
          </a:p>
        </p:txBody>
      </p:sp>
    </p:spTree>
    <p:extLst>
      <p:ext uri="{BB962C8B-B14F-4D97-AF65-F5344CB8AC3E}">
        <p14:creationId xmlns:p14="http://schemas.microsoft.com/office/powerpoint/2010/main" val="1427660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instance outcome 1 – Key Capabilities described, statements</a:t>
            </a:r>
            <a:r>
              <a:rPr lang="en-GB" baseline="0" dirty="0" smtClean="0"/>
              <a:t> </a:t>
            </a:r>
            <a:r>
              <a:rPr lang="en-GB" dirty="0" smtClean="0"/>
              <a:t>as to what is expected of trainees and frame</a:t>
            </a:r>
            <a:r>
              <a:rPr lang="en-GB" baseline="0" dirty="0" smtClean="0"/>
              <a:t> the decision making on entrustment decisions along with </a:t>
            </a:r>
            <a:r>
              <a:rPr lang="en-GB" dirty="0" smtClean="0"/>
              <a:t>where they</a:t>
            </a:r>
            <a:r>
              <a:rPr lang="en-GB" baseline="0" dirty="0" smtClean="0"/>
              <a:t> map to the GPCs.</a:t>
            </a:r>
          </a:p>
          <a:p>
            <a:r>
              <a:rPr lang="en-GB" baseline="0" dirty="0" smtClean="0"/>
              <a:t>These are prefaced with “at the completion of ACCS training” allowing trainees and trainers the guidance of what is expected for these outcomes.</a:t>
            </a:r>
          </a:p>
          <a:p>
            <a:endParaRPr lang="en-GB" baseline="0" dirty="0" smtClean="0"/>
          </a:p>
          <a:p>
            <a:r>
              <a:rPr lang="en-GB" baseline="0" dirty="0" smtClean="0"/>
              <a:t>There are then descriptors which are present to given trainers and trainees information of the minimum knowledge/skill + attitude level requirement for the entrustment associated with the learning outcome.</a:t>
            </a:r>
          </a:p>
          <a:p>
            <a:endParaRPr lang="en-GB" dirty="0" smtClean="0"/>
          </a:p>
          <a:p>
            <a:r>
              <a:rPr lang="en-GB" dirty="0" smtClean="0"/>
              <a:t>Then we show</a:t>
            </a:r>
            <a:r>
              <a:rPr lang="en-GB" baseline="0" dirty="0" smtClean="0"/>
              <a:t> the evidence trainees can obtain to support them and inform trainers in the decision that the trainee has met the entrustment level required.</a:t>
            </a:r>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3BCEDDC8-813B-4875-9CFC-7A2423AC3DDA}" type="slidenum">
              <a:rPr lang="en-GB" smtClean="0"/>
              <a:t>14</a:t>
            </a:fld>
            <a:endParaRPr lang="en-GB"/>
          </a:p>
        </p:txBody>
      </p:sp>
    </p:spTree>
    <p:extLst>
      <p:ext uri="{BB962C8B-B14F-4D97-AF65-F5344CB8AC3E}">
        <p14:creationId xmlns:p14="http://schemas.microsoft.com/office/powerpoint/2010/main" val="1116475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question where are all the presentations and</a:t>
            </a:r>
            <a:r>
              <a:rPr lang="en-GB" baseline="0" dirty="0" smtClean="0"/>
              <a:t> diagnoses???? How do we know what a trainee should be seeing.  </a:t>
            </a:r>
            <a:endParaRPr lang="en-GB" dirty="0" smtClean="0"/>
          </a:p>
          <a:p>
            <a:endParaRPr lang="en-GB" dirty="0" smtClean="0"/>
          </a:p>
          <a:p>
            <a:r>
              <a:rPr lang="en-GB" dirty="0" smtClean="0"/>
              <a:t>They are all there – just look different – these are exactly</a:t>
            </a:r>
            <a:r>
              <a:rPr lang="en-GB" baseline="0" dirty="0" smtClean="0"/>
              <a:t> the same as the current curriculum – they look different to allow the new process of assessment.    The changes given trainee back control over how they gain and produce evidence to demonstrate their capabilities – rather than tick a box to say they have seen a clinical presentation.</a:t>
            </a:r>
          </a:p>
          <a:p>
            <a:endParaRPr lang="en-GB" baseline="0" dirty="0" smtClean="0"/>
          </a:p>
          <a:p>
            <a:r>
              <a:rPr lang="en-GB" baseline="0" dirty="0" smtClean="0"/>
              <a:t>These are to be regarded as clinical context to help guide the types of presentations to show entrustment in the LO - rather than each and everyone </a:t>
            </a:r>
            <a:r>
              <a:rPr lang="en-GB" baseline="0" dirty="0" err="1" smtClean="0"/>
              <a:t>requireing</a:t>
            </a:r>
            <a:r>
              <a:rPr lang="en-GB" baseline="0" dirty="0" smtClean="0"/>
              <a:t> to be tick box signed off</a:t>
            </a:r>
            <a:endParaRPr lang="en-GB" dirty="0"/>
          </a:p>
        </p:txBody>
      </p:sp>
      <p:sp>
        <p:nvSpPr>
          <p:cNvPr id="4" name="Slide Number Placeholder 3"/>
          <p:cNvSpPr>
            <a:spLocks noGrp="1"/>
          </p:cNvSpPr>
          <p:nvPr>
            <p:ph type="sldNum" sz="quarter" idx="10"/>
          </p:nvPr>
        </p:nvSpPr>
        <p:spPr/>
        <p:txBody>
          <a:bodyPr/>
          <a:lstStyle/>
          <a:p>
            <a:fld id="{3BCEDDC8-813B-4875-9CFC-7A2423AC3DDA}" type="slidenum">
              <a:rPr lang="en-GB" smtClean="0"/>
              <a:t>15</a:t>
            </a:fld>
            <a:endParaRPr lang="en-GB"/>
          </a:p>
        </p:txBody>
      </p:sp>
    </p:spTree>
    <p:extLst>
      <p:ext uri="{BB962C8B-B14F-4D97-AF65-F5344CB8AC3E}">
        <p14:creationId xmlns:p14="http://schemas.microsoft.com/office/powerpoint/2010/main" val="1116475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all still there – just presented</a:t>
            </a:r>
            <a:r>
              <a:rPr lang="en-GB" baseline="0" dirty="0" smtClean="0"/>
              <a:t> differently</a:t>
            </a:r>
            <a:endParaRPr lang="en-GB" dirty="0"/>
          </a:p>
        </p:txBody>
      </p:sp>
      <p:sp>
        <p:nvSpPr>
          <p:cNvPr id="4" name="Slide Number Placeholder 3"/>
          <p:cNvSpPr>
            <a:spLocks noGrp="1"/>
          </p:cNvSpPr>
          <p:nvPr>
            <p:ph type="sldNum" sz="quarter" idx="10"/>
          </p:nvPr>
        </p:nvSpPr>
        <p:spPr/>
        <p:txBody>
          <a:bodyPr/>
          <a:lstStyle/>
          <a:p>
            <a:fld id="{3BCEDDC8-813B-4875-9CFC-7A2423AC3DDA}" type="slidenum">
              <a:rPr lang="en-GB" smtClean="0"/>
              <a:t>19</a:t>
            </a:fld>
            <a:endParaRPr lang="en-GB"/>
          </a:p>
        </p:txBody>
      </p:sp>
    </p:spTree>
    <p:extLst>
      <p:ext uri="{BB962C8B-B14F-4D97-AF65-F5344CB8AC3E}">
        <p14:creationId xmlns:p14="http://schemas.microsoft.com/office/powerpoint/2010/main" val="4249260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Titled</a:t>
            </a:r>
            <a:r>
              <a:rPr lang="en-GB" baseline="0" dirty="0" smtClean="0"/>
              <a:t> directly from the GMC framework to allow directly transferability between ACCS and parent speciality.</a:t>
            </a:r>
          </a:p>
          <a:p>
            <a:endParaRPr lang="en-GB" baseline="0" dirty="0" smtClean="0"/>
          </a:p>
          <a:p>
            <a:r>
              <a:rPr lang="en-GB" baseline="0" dirty="0" smtClean="0"/>
              <a:t>They are provided the same format with statement, descriptors, GPC mapping and evidence provision.</a:t>
            </a:r>
          </a:p>
          <a:p>
            <a:endParaRPr lang="en-GB" baseline="0" dirty="0" smtClean="0"/>
          </a:p>
          <a:p>
            <a:r>
              <a:rPr lang="en-GB" baseline="0" dirty="0" smtClean="0"/>
              <a:t>These descriptors are not exhaustive and other evidence and behaviours may be used to support an entrustment level.</a:t>
            </a:r>
            <a:endParaRPr lang="en-GB" dirty="0"/>
          </a:p>
        </p:txBody>
      </p:sp>
      <p:sp>
        <p:nvSpPr>
          <p:cNvPr id="4" name="Slide Number Placeholder 3"/>
          <p:cNvSpPr>
            <a:spLocks noGrp="1"/>
          </p:cNvSpPr>
          <p:nvPr>
            <p:ph type="sldNum" sz="quarter" idx="10"/>
          </p:nvPr>
        </p:nvSpPr>
        <p:spPr/>
        <p:txBody>
          <a:bodyPr/>
          <a:lstStyle/>
          <a:p>
            <a:fld id="{3BCEDDC8-813B-4875-9CFC-7A2423AC3DDA}" type="slidenum">
              <a:rPr lang="en-GB" smtClean="0"/>
              <a:t>20</a:t>
            </a:fld>
            <a:endParaRPr lang="en-GB"/>
          </a:p>
        </p:txBody>
      </p:sp>
    </p:spTree>
    <p:extLst>
      <p:ext uri="{BB962C8B-B14F-4D97-AF65-F5344CB8AC3E}">
        <p14:creationId xmlns:p14="http://schemas.microsoft.com/office/powerpoint/2010/main" val="550591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Built</a:t>
            </a:r>
            <a:r>
              <a:rPr lang="en-GB" baseline="0" dirty="0" smtClean="0"/>
              <a:t> around t</a:t>
            </a:r>
            <a:r>
              <a:rPr lang="en-GB" dirty="0" smtClean="0"/>
              <a:t>he ability to show the level of supervision a trainee will need.</a:t>
            </a:r>
          </a:p>
          <a:p>
            <a:endParaRPr lang="en-GB" dirty="0" smtClean="0"/>
          </a:p>
          <a:p>
            <a:r>
              <a:rPr lang="en-GB" dirty="0" smtClean="0"/>
              <a:t>We have moved away from minimum</a:t>
            </a:r>
            <a:r>
              <a:rPr lang="en-GB" baseline="0" dirty="0" smtClean="0"/>
              <a:t> numbers and these should be used for sampling and to build evidence.</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3BCEDDC8-813B-4875-9CFC-7A2423AC3DDA}" type="slidenum">
              <a:rPr lang="en-GB" smtClean="0"/>
              <a:t>21</a:t>
            </a:fld>
            <a:endParaRPr lang="en-GB"/>
          </a:p>
        </p:txBody>
      </p:sp>
    </p:spTree>
    <p:extLst>
      <p:ext uri="{BB962C8B-B14F-4D97-AF65-F5344CB8AC3E}">
        <p14:creationId xmlns:p14="http://schemas.microsoft.com/office/powerpoint/2010/main" val="583331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dirty="0" smtClean="0"/>
              <a:t>4 entrustment</a:t>
            </a:r>
            <a:r>
              <a:rPr lang="en-GB" baseline="0" dirty="0" smtClean="0"/>
              <a:t> </a:t>
            </a:r>
            <a:r>
              <a:rPr lang="en-GB" dirty="0" smtClean="0"/>
              <a:t>levels, although level 2 is split</a:t>
            </a:r>
            <a:r>
              <a:rPr lang="en-GB" baseline="0" dirty="0" smtClean="0"/>
              <a:t> into 2 (a and b) for the ACCS curriculum</a:t>
            </a:r>
          </a:p>
          <a:p>
            <a:endParaRPr lang="en-GB" baseline="0" dirty="0" smtClean="0"/>
          </a:p>
          <a:p>
            <a:r>
              <a:rPr lang="en-GB" baseline="0" dirty="0" smtClean="0"/>
              <a:t>Level 1 is direct supervision, someone immediately there observing all actions</a:t>
            </a:r>
          </a:p>
          <a:p>
            <a:r>
              <a:rPr lang="en-GB" baseline="0" dirty="0" smtClean="0"/>
              <a:t>Level 2 local supervision as stated is split, with level 2 a having shop-floor </a:t>
            </a:r>
            <a:r>
              <a:rPr lang="en-GB" baseline="0" dirty="0" err="1" smtClean="0"/>
              <a:t>supoervision</a:t>
            </a:r>
            <a:r>
              <a:rPr lang="en-GB" baseline="0" dirty="0" smtClean="0"/>
              <a:t>, someone there supervising at regular intervals, but not “over your </a:t>
            </a:r>
            <a:r>
              <a:rPr lang="en-GB" baseline="0" dirty="0" err="1" smtClean="0"/>
              <a:t>sholder</a:t>
            </a:r>
            <a:r>
              <a:rPr lang="en-GB" baseline="0" dirty="0" smtClean="0"/>
              <a:t> direct observation” and level 2 b meaning they may be elsewhere in the department – available for rapid support and immediate consultation if needed, but not directly on the shop floor (for example in their office on site).   Level 3 is the entrustment level for having support from someone available off site (</a:t>
            </a:r>
            <a:r>
              <a:rPr lang="en-GB" baseline="0" dirty="0" err="1" smtClean="0"/>
              <a:t>i.e</a:t>
            </a:r>
            <a:r>
              <a:rPr lang="en-GB" baseline="0" dirty="0" smtClean="0"/>
              <a:t> consultant </a:t>
            </a:r>
            <a:r>
              <a:rPr lang="en-GB" baseline="0" dirty="0" err="1" smtClean="0"/>
              <a:t>oncall</a:t>
            </a:r>
            <a:r>
              <a:rPr lang="en-GB" baseline="0" dirty="0" smtClean="0"/>
              <a:t> at home).  Level 4 is essentially independent practice - consultant level required for CCT .  </a:t>
            </a:r>
            <a:endParaRPr lang="en-GB" dirty="0" smtClean="0"/>
          </a:p>
          <a:p>
            <a:endParaRPr lang="en-GB" dirty="0" smtClean="0"/>
          </a:p>
          <a:p>
            <a:endParaRPr lang="en-GB" dirty="0" smtClean="0"/>
          </a:p>
          <a:p>
            <a:r>
              <a:rPr lang="en-GB" dirty="0" smtClean="0"/>
              <a:t>Explain what</a:t>
            </a:r>
            <a:r>
              <a:rPr lang="en-GB" baseline="0" dirty="0" smtClean="0"/>
              <a:t> trainees will be expected to do as an outcome from this curriculum.</a:t>
            </a:r>
            <a:endParaRPr lang="en-GB" dirty="0"/>
          </a:p>
        </p:txBody>
      </p:sp>
      <p:sp>
        <p:nvSpPr>
          <p:cNvPr id="4" name="Slide Number Placeholder 3"/>
          <p:cNvSpPr>
            <a:spLocks noGrp="1"/>
          </p:cNvSpPr>
          <p:nvPr>
            <p:ph type="sldNum" sz="quarter" idx="10"/>
          </p:nvPr>
        </p:nvSpPr>
        <p:spPr/>
        <p:txBody>
          <a:bodyPr/>
          <a:lstStyle/>
          <a:p>
            <a:fld id="{3BCEDDC8-813B-4875-9CFC-7A2423AC3DDA}" type="slidenum">
              <a:rPr lang="en-GB" smtClean="0"/>
              <a:t>22</a:t>
            </a:fld>
            <a:endParaRPr lang="en-GB"/>
          </a:p>
        </p:txBody>
      </p:sp>
    </p:spTree>
    <p:extLst>
      <p:ext uri="{BB962C8B-B14F-4D97-AF65-F5344CB8AC3E}">
        <p14:creationId xmlns:p14="http://schemas.microsoft.com/office/powerpoint/2010/main" val="4108778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to show how these</a:t>
            </a:r>
            <a:r>
              <a:rPr lang="en-GB" baseline="0" dirty="0" smtClean="0"/>
              <a:t> entrustment levels map against the the capabilities and each as a descriptor against them </a:t>
            </a:r>
          </a:p>
          <a:p>
            <a:endParaRPr lang="en-GB" baseline="0" dirty="0" smtClean="0"/>
          </a:p>
          <a:p>
            <a:r>
              <a:rPr lang="en-GB" baseline="0" dirty="0" smtClean="0"/>
              <a:t>The table shows the expected level of entrustment after the completion of each 6 month placement, however it is important to note that this is a 2 year whole programme and a trainee will learn further transferable skills in other specialities which may improve their entrustment level to that required at final ARCP.</a:t>
            </a:r>
          </a:p>
          <a:p>
            <a:endParaRPr lang="en-GB" dirty="0"/>
          </a:p>
        </p:txBody>
      </p:sp>
      <p:sp>
        <p:nvSpPr>
          <p:cNvPr id="4" name="Slide Number Placeholder 3"/>
          <p:cNvSpPr>
            <a:spLocks noGrp="1"/>
          </p:cNvSpPr>
          <p:nvPr>
            <p:ph type="sldNum" sz="quarter" idx="10"/>
          </p:nvPr>
        </p:nvSpPr>
        <p:spPr/>
        <p:txBody>
          <a:bodyPr/>
          <a:lstStyle/>
          <a:p>
            <a:fld id="{3BCEDDC8-813B-4875-9CFC-7A2423AC3DDA}" type="slidenum">
              <a:rPr lang="en-GB" smtClean="0"/>
              <a:t>23</a:t>
            </a:fld>
            <a:endParaRPr lang="en-GB"/>
          </a:p>
        </p:txBody>
      </p:sp>
    </p:spTree>
    <p:extLst>
      <p:ext uri="{BB962C8B-B14F-4D97-AF65-F5344CB8AC3E}">
        <p14:creationId xmlns:p14="http://schemas.microsoft.com/office/powerpoint/2010/main" val="3717989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descriptions</a:t>
            </a:r>
            <a:r>
              <a:rPr lang="en-GB" baseline="0" dirty="0" smtClean="0"/>
              <a:t> show where Simulated experience is useable for evidence or DOPS to show of progression.</a:t>
            </a:r>
          </a:p>
          <a:p>
            <a:endParaRPr lang="en-GB" baseline="0" dirty="0" smtClean="0"/>
          </a:p>
          <a:p>
            <a:r>
              <a:rPr lang="en-GB" baseline="0" dirty="0" smtClean="0"/>
              <a:t>Note should be made that specific additional procedural skills relating to anaesthesia and ICM are described in Clinical Learning outcomes 7 and 8 separately to the procedural skills here.</a:t>
            </a:r>
            <a:endParaRPr lang="en-GB" dirty="0"/>
          </a:p>
        </p:txBody>
      </p:sp>
      <p:sp>
        <p:nvSpPr>
          <p:cNvPr id="4" name="Slide Number Placeholder 3"/>
          <p:cNvSpPr>
            <a:spLocks noGrp="1"/>
          </p:cNvSpPr>
          <p:nvPr>
            <p:ph type="sldNum" sz="quarter" idx="10"/>
          </p:nvPr>
        </p:nvSpPr>
        <p:spPr/>
        <p:txBody>
          <a:bodyPr/>
          <a:lstStyle/>
          <a:p>
            <a:fld id="{3BCEDDC8-813B-4875-9CFC-7A2423AC3DDA}" type="slidenum">
              <a:rPr lang="en-GB" smtClean="0"/>
              <a:t>24</a:t>
            </a:fld>
            <a:endParaRPr lang="en-GB"/>
          </a:p>
        </p:txBody>
      </p:sp>
    </p:spTree>
    <p:extLst>
      <p:ext uri="{BB962C8B-B14F-4D97-AF65-F5344CB8AC3E}">
        <p14:creationId xmlns:p14="http://schemas.microsoft.com/office/powerpoint/2010/main" val="1395829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CEDDC8-813B-4875-9CFC-7A2423AC3DDA}" type="slidenum">
              <a:rPr lang="en-GB" smtClean="0"/>
              <a:t>25</a:t>
            </a:fld>
            <a:endParaRPr lang="en-GB"/>
          </a:p>
        </p:txBody>
      </p:sp>
    </p:spTree>
    <p:extLst>
      <p:ext uri="{BB962C8B-B14F-4D97-AF65-F5344CB8AC3E}">
        <p14:creationId xmlns:p14="http://schemas.microsoft.com/office/powerpoint/2010/main" val="1116475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Global judgement rather</a:t>
            </a:r>
            <a:r>
              <a:rPr lang="en-GB" baseline="0" dirty="0" smtClean="0"/>
              <a:t> than a tick box WPBAs that a trainee has uploaded – there is evidence that this type of global judgement provides better outcomes.</a:t>
            </a:r>
          </a:p>
          <a:p>
            <a:endParaRPr lang="en-GB" baseline="0" dirty="0" smtClean="0"/>
          </a:p>
          <a:p>
            <a:r>
              <a:rPr lang="en-GB" baseline="0" dirty="0" smtClean="0"/>
              <a:t>The key will be the faculty support to making judgements on entrustment levels – this will require a degree of self regulation to avoid bias.</a:t>
            </a:r>
          </a:p>
          <a:p>
            <a:endParaRPr lang="en-GB" baseline="0" dirty="0" smtClean="0"/>
          </a:p>
          <a:p>
            <a:r>
              <a:rPr lang="en-GB" baseline="0" dirty="0" smtClean="0"/>
              <a:t>Incumbent upon local tutors, TPDs and STCs (via ARCP ) to monitor centres for outliers or issues of concern.</a:t>
            </a:r>
            <a:endParaRPr lang="en-GB" dirty="0" smtClean="0"/>
          </a:p>
          <a:p>
            <a:endParaRPr lang="en-GB" dirty="0" smtClean="0"/>
          </a:p>
          <a:p>
            <a:r>
              <a:rPr lang="en-GB" dirty="0" err="1" smtClean="0"/>
              <a:t>Hollistic</a:t>
            </a:r>
            <a:r>
              <a:rPr lang="en-GB" dirty="0" smtClean="0"/>
              <a:t> Assessment of Learning Outcome</a:t>
            </a:r>
            <a:endParaRPr lang="en-GB" dirty="0"/>
          </a:p>
        </p:txBody>
      </p:sp>
      <p:sp>
        <p:nvSpPr>
          <p:cNvPr id="4" name="Slide Number Placeholder 3"/>
          <p:cNvSpPr>
            <a:spLocks noGrp="1"/>
          </p:cNvSpPr>
          <p:nvPr>
            <p:ph type="sldNum" sz="quarter" idx="10"/>
          </p:nvPr>
        </p:nvSpPr>
        <p:spPr/>
        <p:txBody>
          <a:bodyPr/>
          <a:lstStyle/>
          <a:p>
            <a:fld id="{3BCEDDC8-813B-4875-9CFC-7A2423AC3DDA}" type="slidenum">
              <a:rPr lang="en-GB" smtClean="0"/>
              <a:t>26</a:t>
            </a:fld>
            <a:endParaRPr lang="en-GB"/>
          </a:p>
        </p:txBody>
      </p:sp>
    </p:spTree>
    <p:extLst>
      <p:ext uri="{BB962C8B-B14F-4D97-AF65-F5344CB8AC3E}">
        <p14:creationId xmlns:p14="http://schemas.microsoft.com/office/powerpoint/2010/main" val="1116475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Constant changes and keeping up</a:t>
            </a:r>
            <a:r>
              <a:rPr lang="en-GB" baseline="0" dirty="0" smtClean="0"/>
              <a:t> to date with latest amendments or educational theories is always difficult and we are here (as the ICACCS) to support you as trainers in these changes.   On the back of significant challenges this adds another complexity to the next year and increases significantly  the expectations of us as trainers and putting it into practice with our trainees..</a:t>
            </a:r>
            <a:endParaRPr lang="en-GB" dirty="0"/>
          </a:p>
        </p:txBody>
      </p:sp>
      <p:sp>
        <p:nvSpPr>
          <p:cNvPr id="4" name="Slide Number Placeholder 3"/>
          <p:cNvSpPr>
            <a:spLocks noGrp="1"/>
          </p:cNvSpPr>
          <p:nvPr>
            <p:ph type="sldNum" sz="quarter" idx="10"/>
          </p:nvPr>
        </p:nvSpPr>
        <p:spPr/>
        <p:txBody>
          <a:bodyPr/>
          <a:lstStyle/>
          <a:p>
            <a:fld id="{3BCEDDC8-813B-4875-9CFC-7A2423AC3DDA}" type="slidenum">
              <a:rPr lang="en-GB" smtClean="0"/>
              <a:t>4</a:t>
            </a:fld>
            <a:endParaRPr lang="en-GB"/>
          </a:p>
        </p:txBody>
      </p:sp>
    </p:spTree>
    <p:extLst>
      <p:ext uri="{BB962C8B-B14F-4D97-AF65-F5344CB8AC3E}">
        <p14:creationId xmlns:p14="http://schemas.microsoft.com/office/powerpoint/2010/main" val="3591432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Again –</a:t>
            </a:r>
            <a:r>
              <a:rPr lang="en-GB" baseline="0" dirty="0" smtClean="0"/>
              <a:t> this is not a prescriptive list of requirements, but a guide to the possible opportunities available to provide evidence to support entrustment decisions and judgements.    It is not expected that every option is used for each learning outcome  and other alternative evidence may also be used.</a:t>
            </a:r>
            <a:endParaRPr lang="en-GB" dirty="0"/>
          </a:p>
        </p:txBody>
      </p:sp>
      <p:sp>
        <p:nvSpPr>
          <p:cNvPr id="4" name="Slide Number Placeholder 3"/>
          <p:cNvSpPr>
            <a:spLocks noGrp="1"/>
          </p:cNvSpPr>
          <p:nvPr>
            <p:ph type="sldNum" sz="quarter" idx="10"/>
          </p:nvPr>
        </p:nvSpPr>
        <p:spPr/>
        <p:txBody>
          <a:bodyPr/>
          <a:lstStyle/>
          <a:p>
            <a:fld id="{3BCEDDC8-813B-4875-9CFC-7A2423AC3DDA}" type="slidenum">
              <a:rPr lang="en-GB" smtClean="0"/>
              <a:t>27</a:t>
            </a:fld>
            <a:endParaRPr lang="en-GB"/>
          </a:p>
        </p:txBody>
      </p:sp>
    </p:spTree>
    <p:extLst>
      <p:ext uri="{BB962C8B-B14F-4D97-AF65-F5344CB8AC3E}">
        <p14:creationId xmlns:p14="http://schemas.microsoft.com/office/powerpoint/2010/main" val="2517626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ES is recommended</a:t>
            </a:r>
            <a:endParaRPr lang="en-GB" dirty="0"/>
          </a:p>
        </p:txBody>
      </p:sp>
      <p:sp>
        <p:nvSpPr>
          <p:cNvPr id="4" name="Slide Number Placeholder 3"/>
          <p:cNvSpPr>
            <a:spLocks noGrp="1"/>
          </p:cNvSpPr>
          <p:nvPr>
            <p:ph type="sldNum" sz="quarter" idx="10"/>
          </p:nvPr>
        </p:nvSpPr>
        <p:spPr/>
        <p:txBody>
          <a:bodyPr/>
          <a:lstStyle/>
          <a:p>
            <a:fld id="{3BCEDDC8-813B-4875-9CFC-7A2423AC3DDA}" type="slidenum">
              <a:rPr lang="en-GB" smtClean="0"/>
              <a:t>29</a:t>
            </a:fld>
            <a:endParaRPr lang="en-GB"/>
          </a:p>
        </p:txBody>
      </p:sp>
    </p:spTree>
    <p:extLst>
      <p:ext uri="{BB962C8B-B14F-4D97-AF65-F5344CB8AC3E}">
        <p14:creationId xmlns:p14="http://schemas.microsoft.com/office/powerpoint/2010/main" val="2396053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Support</a:t>
            </a:r>
            <a:r>
              <a:rPr lang="en-GB" baseline="0" dirty="0" smtClean="0"/>
              <a:t> to </a:t>
            </a:r>
            <a:r>
              <a:rPr lang="en-GB" baseline="0" dirty="0" err="1" smtClean="0"/>
              <a:t>Ess</a:t>
            </a:r>
            <a:r>
              <a:rPr lang="en-GB" baseline="0" dirty="0" smtClean="0"/>
              <a:t> from your clinical supervisors, faculties, DMEs, local tutors, TPDs will be vital.</a:t>
            </a:r>
          </a:p>
          <a:p>
            <a:endParaRPr lang="en-GB" baseline="0" dirty="0" smtClean="0"/>
          </a:p>
          <a:p>
            <a:r>
              <a:rPr lang="en-GB" baseline="0" dirty="0" smtClean="0"/>
              <a:t>Reports should be provided at the end of each 6 month placement as well as the overarching ES report for yearly ARCP</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3BCEDDC8-813B-4875-9CFC-7A2423AC3DDA}" type="slidenum">
              <a:rPr lang="en-GB" smtClean="0"/>
              <a:t>30</a:t>
            </a:fld>
            <a:endParaRPr lang="en-GB"/>
          </a:p>
        </p:txBody>
      </p:sp>
    </p:spTree>
    <p:extLst>
      <p:ext uri="{BB962C8B-B14F-4D97-AF65-F5344CB8AC3E}">
        <p14:creationId xmlns:p14="http://schemas.microsoft.com/office/powerpoint/2010/main" val="1116475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be reassuring.  It will be hard to find</a:t>
            </a:r>
            <a:r>
              <a:rPr lang="en-GB" baseline="0" dirty="0" smtClean="0"/>
              <a:t> differences in the clinical content of the curriculum.   All we have done is bring it up-to-date.  Taking out some redundant clinical content. </a:t>
            </a:r>
          </a:p>
          <a:p>
            <a:r>
              <a:rPr lang="en-GB" baseline="0" dirty="0" smtClean="0"/>
              <a:t>It Looks very different – it needs to meet the new GMC outcome requirements as described.</a:t>
            </a:r>
          </a:p>
          <a:p>
            <a:endParaRPr lang="en-GB" baseline="0" dirty="0" smtClean="0"/>
          </a:p>
          <a:p>
            <a:r>
              <a:rPr lang="en-GB" baseline="0" dirty="0" smtClean="0"/>
              <a:t>We have aimed to make it familiar for all trainees, regardless of which specialty the trainee is in.</a:t>
            </a:r>
            <a:endParaRPr lang="en-GB" dirty="0"/>
          </a:p>
        </p:txBody>
      </p:sp>
      <p:sp>
        <p:nvSpPr>
          <p:cNvPr id="4" name="Slide Number Placeholder 3"/>
          <p:cNvSpPr>
            <a:spLocks noGrp="1"/>
          </p:cNvSpPr>
          <p:nvPr>
            <p:ph type="sldNum" sz="quarter" idx="10"/>
          </p:nvPr>
        </p:nvSpPr>
        <p:spPr/>
        <p:txBody>
          <a:bodyPr/>
          <a:lstStyle/>
          <a:p>
            <a:fld id="{3BCEDDC8-813B-4875-9CFC-7A2423AC3DDA}" type="slidenum">
              <a:rPr lang="en-GB" smtClean="0"/>
              <a:t>31</a:t>
            </a:fld>
            <a:endParaRPr lang="en-GB"/>
          </a:p>
        </p:txBody>
      </p:sp>
    </p:spTree>
    <p:extLst>
      <p:ext uri="{BB962C8B-B14F-4D97-AF65-F5344CB8AC3E}">
        <p14:creationId xmlns:p14="http://schemas.microsoft.com/office/powerpoint/2010/main" val="2870633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will mean changes to the</a:t>
            </a:r>
            <a:r>
              <a:rPr lang="en-GB" baseline="0" dirty="0" smtClean="0"/>
              <a:t> way we approach trainee assessment, to learn differently with our trainees and with their delivery of evidence to progress but the curriculum has not changed – its just a stream-lined version (</a:t>
            </a:r>
            <a:r>
              <a:rPr lang="en-GB" baseline="0" dirty="0" err="1" smtClean="0"/>
              <a:t>approx</a:t>
            </a:r>
            <a:r>
              <a:rPr lang="en-GB" baseline="0" dirty="0" smtClean="0"/>
              <a:t> 1/3 of the size) – a much more efficient system.</a:t>
            </a:r>
          </a:p>
          <a:p>
            <a:endParaRPr lang="en-GB" baseline="0" dirty="0" smtClean="0"/>
          </a:p>
          <a:p>
            <a:r>
              <a:rPr lang="en-GB" baseline="0" dirty="0" smtClean="0"/>
              <a:t>The ICACCS is finalising a pack of supportive documents to be available for trainees and trainers to support the transition and ongoing learning.</a:t>
            </a:r>
          </a:p>
          <a:p>
            <a:endParaRPr lang="en-GB" baseline="0" dirty="0" smtClean="0"/>
          </a:p>
          <a:p>
            <a:r>
              <a:rPr lang="en-GB" baseline="0" dirty="0" smtClean="0"/>
              <a:t>Access to full curriculum is through the link above – which is available via all parent college websites, but housed on the dedicated ICACCS pages at www.accs.ac.uk.</a:t>
            </a:r>
            <a:endParaRPr lang="en-GB" dirty="0"/>
          </a:p>
        </p:txBody>
      </p:sp>
      <p:sp>
        <p:nvSpPr>
          <p:cNvPr id="4" name="Slide Number Placeholder 3"/>
          <p:cNvSpPr>
            <a:spLocks noGrp="1"/>
          </p:cNvSpPr>
          <p:nvPr>
            <p:ph type="sldNum" sz="quarter" idx="10"/>
          </p:nvPr>
        </p:nvSpPr>
        <p:spPr/>
        <p:txBody>
          <a:bodyPr/>
          <a:lstStyle/>
          <a:p>
            <a:fld id="{3BCEDDC8-813B-4875-9CFC-7A2423AC3DDA}" type="slidenum">
              <a:rPr lang="en-GB" smtClean="0"/>
              <a:t>32</a:t>
            </a:fld>
            <a:endParaRPr lang="en-GB"/>
          </a:p>
        </p:txBody>
      </p:sp>
    </p:spTree>
    <p:extLst>
      <p:ext uri="{BB962C8B-B14F-4D97-AF65-F5344CB8AC3E}">
        <p14:creationId xmlns:p14="http://schemas.microsoft.com/office/powerpoint/2010/main" val="1116475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Excellence</a:t>
            </a:r>
            <a:r>
              <a:rPr lang="en-GB" baseline="0" dirty="0" smtClean="0"/>
              <a:t> by design  </a:t>
            </a:r>
            <a:r>
              <a:rPr lang="en-GB" dirty="0" smtClean="0"/>
              <a:t>(all specialities curricula to be revised by 2020 + to comply with certain requirements) – to ensure curricula are developed</a:t>
            </a:r>
            <a:r>
              <a:rPr lang="en-GB" baseline="0" dirty="0" smtClean="0"/>
              <a:t> in a robust way, meeting the standards set out by the GMC.   It also requires ongoing governance and quality assurance of the curricula monitoring its delivering including the environments where training occurs.</a:t>
            </a:r>
          </a:p>
          <a:p>
            <a:endParaRPr lang="en-GB" baseline="0" dirty="0" smtClean="0"/>
          </a:p>
          <a:p>
            <a:endParaRPr lang="en-GB" baseline="0" dirty="0" smtClean="0"/>
          </a:p>
          <a:p>
            <a:endParaRPr lang="en-GB" baseline="0" dirty="0" smtClean="0"/>
          </a:p>
          <a:p>
            <a:r>
              <a:rPr lang="en-GB" baseline="0" dirty="0" smtClean="0"/>
              <a:t>Shape of training – 1 thing about the ACCS curriculum is that it is shown to be an exemplar of approach to transferable skills, multidisciplinary working and developing doctors with robust and high level acute care skills..</a:t>
            </a:r>
            <a:endParaRPr lang="en-GB" dirty="0" smtClean="0"/>
          </a:p>
          <a:p>
            <a:r>
              <a:rPr lang="en-GB" dirty="0" smtClean="0"/>
              <a:t>The term</a:t>
            </a:r>
            <a:r>
              <a:rPr lang="en-GB" baseline="0" dirty="0" smtClean="0"/>
              <a:t> </a:t>
            </a:r>
            <a:r>
              <a:rPr lang="en-GB" dirty="0" smtClean="0"/>
              <a:t>‘specialty learning outcomes’ , which I will come to later – activities that describe the work of an independent clinician in each particular discipline</a:t>
            </a:r>
            <a:endParaRPr lang="en-GB" dirty="0"/>
          </a:p>
        </p:txBody>
      </p:sp>
      <p:sp>
        <p:nvSpPr>
          <p:cNvPr id="4" name="Slide Number Placeholder 3"/>
          <p:cNvSpPr>
            <a:spLocks noGrp="1"/>
          </p:cNvSpPr>
          <p:nvPr>
            <p:ph type="sldNum" sz="quarter" idx="10"/>
          </p:nvPr>
        </p:nvSpPr>
        <p:spPr/>
        <p:txBody>
          <a:bodyPr/>
          <a:lstStyle/>
          <a:p>
            <a:fld id="{3BCEDDC8-813B-4875-9CFC-7A2423AC3DDA}" type="slidenum">
              <a:rPr lang="en-GB" smtClean="0"/>
              <a:t>5</a:t>
            </a:fld>
            <a:endParaRPr lang="en-GB"/>
          </a:p>
        </p:txBody>
      </p:sp>
    </p:spTree>
    <p:extLst>
      <p:ext uri="{BB962C8B-B14F-4D97-AF65-F5344CB8AC3E}">
        <p14:creationId xmlns:p14="http://schemas.microsoft.com/office/powerpoint/2010/main" val="2277323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GMC state</a:t>
            </a:r>
            <a:r>
              <a:rPr lang="en-GB" baseline="0" dirty="0" smtClean="0"/>
              <a:t> all curriculum should be based around – patient safety, maintaining standards, encourage pursuit of excellence and embed fairness and keep in review workforce and service needs.   All very sound principles and for ALL curricula</a:t>
            </a:r>
          </a:p>
          <a:p>
            <a:endParaRPr lang="en-GB" dirty="0" smtClean="0"/>
          </a:p>
          <a:p>
            <a:r>
              <a:rPr lang="en-GB" dirty="0" smtClean="0"/>
              <a:t>There</a:t>
            </a:r>
            <a:r>
              <a:rPr lang="en-GB" baseline="0" dirty="0" smtClean="0"/>
              <a:t> are 5 themes to base the design and implementation curriculum around.</a:t>
            </a:r>
          </a:p>
          <a:p>
            <a:endParaRPr lang="en-GB" baseline="0" dirty="0" smtClean="0"/>
          </a:p>
          <a:p>
            <a:r>
              <a:rPr lang="en-GB" baseline="0" dirty="0" smtClean="0"/>
              <a:t>FIRST: Purpose statement – describing the i</a:t>
            </a:r>
            <a:r>
              <a:rPr lang="en-GB" sz="1200" b="0" i="0" u="none" strike="noStrike" kern="1200" baseline="0" dirty="0" smtClean="0">
                <a:solidFill>
                  <a:schemeClr val="tx1"/>
                </a:solidFill>
                <a:latin typeface="+mn-lt"/>
                <a:ea typeface="+mn-ea"/>
                <a:cs typeface="+mn-cs"/>
              </a:rPr>
              <a:t>ntent and rationale for the ACCS curriculum and changes.   The scope of practice, capabilities, and expected levels of performance for trainees during and at the end of the programme.  This was first presented to the GMC curriculum oversight group ~2 1/2 years ago.      Theme 2 involved ensuring stakeholder involvement and included input from multiple stakeholders: trainees, colleges, deaneries., NHS employers and along with descriptions of governance processes, required endorsement by the 4 devolved nations.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 will talk a little more about the programme of learning and educational approach alongside that the breadth of experience expected of trainees and the level expected for progression.   A new key concept of the curricula are the learning outcomes, defining level of performance and critical progression points, including the achievement required at the end of each 6 month clinical placement.  Of note it is now a mandated 6 month placements in each of the 4 specialities.  This shouldn’t be a surprise and has been known by deans and </a:t>
            </a:r>
            <a:r>
              <a:rPr lang="en-GB" sz="1200" b="0" i="0" u="none" strike="noStrike" kern="1200" baseline="0" dirty="0" err="1" smtClean="0">
                <a:solidFill>
                  <a:schemeClr val="tx1"/>
                </a:solidFill>
                <a:latin typeface="+mn-lt"/>
                <a:ea typeface="+mn-ea"/>
                <a:cs typeface="+mn-cs"/>
              </a:rPr>
              <a:t>HoSs</a:t>
            </a:r>
            <a:r>
              <a:rPr lang="en-GB" sz="1200" b="0" i="0" u="none" strike="noStrike" kern="1200" baseline="0" dirty="0" smtClean="0">
                <a:solidFill>
                  <a:schemeClr val="tx1"/>
                </a:solidFill>
                <a:latin typeface="+mn-lt"/>
                <a:ea typeface="+mn-ea"/>
                <a:cs typeface="+mn-cs"/>
              </a:rPr>
              <a:t>  over 2years.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Finally theme 5 the need for quality assurance and continual assessment of the new curriculum, including reviewing content and amending where redundant or missing and ensuring accurate data collection on the delivery and outcomes for trainees.</a:t>
            </a:r>
          </a:p>
        </p:txBody>
      </p:sp>
      <p:sp>
        <p:nvSpPr>
          <p:cNvPr id="4" name="Slide Number Placeholder 3"/>
          <p:cNvSpPr>
            <a:spLocks noGrp="1"/>
          </p:cNvSpPr>
          <p:nvPr>
            <p:ph type="sldNum" sz="quarter" idx="10"/>
          </p:nvPr>
        </p:nvSpPr>
        <p:spPr/>
        <p:txBody>
          <a:bodyPr/>
          <a:lstStyle/>
          <a:p>
            <a:fld id="{3BCEDDC8-813B-4875-9CFC-7A2423AC3DDA}" type="slidenum">
              <a:rPr lang="en-GB" smtClean="0"/>
              <a:t>6</a:t>
            </a:fld>
            <a:endParaRPr lang="en-GB"/>
          </a:p>
        </p:txBody>
      </p:sp>
    </p:spTree>
    <p:extLst>
      <p:ext uri="{BB962C8B-B14F-4D97-AF65-F5344CB8AC3E}">
        <p14:creationId xmlns:p14="http://schemas.microsoft.com/office/powerpoint/2010/main" val="2470573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6 targeted</a:t>
            </a:r>
            <a:r>
              <a:rPr lang="en-GB" baseline="0" dirty="0" smtClean="0"/>
              <a:t> domains which span the 3 fundamental ones – </a:t>
            </a:r>
            <a:r>
              <a:rPr lang="en-GB" baseline="0" dirty="0" err="1" smtClean="0"/>
              <a:t>ie</a:t>
            </a:r>
            <a:r>
              <a:rPr lang="en-GB" baseline="0" dirty="0" smtClean="0"/>
              <a:t> safeguarding vulnerable groups, leadership and team working.      all curricula have to map their learning outcomes for ACCS  to these GPCs </a:t>
            </a:r>
            <a:endParaRPr lang="en-GB" dirty="0"/>
          </a:p>
        </p:txBody>
      </p:sp>
      <p:sp>
        <p:nvSpPr>
          <p:cNvPr id="4" name="Slide Number Placeholder 3"/>
          <p:cNvSpPr>
            <a:spLocks noGrp="1"/>
          </p:cNvSpPr>
          <p:nvPr>
            <p:ph type="sldNum" sz="quarter" idx="10"/>
          </p:nvPr>
        </p:nvSpPr>
        <p:spPr/>
        <p:txBody>
          <a:bodyPr/>
          <a:lstStyle/>
          <a:p>
            <a:fld id="{3BCEDDC8-813B-4875-9CFC-7A2423AC3DDA}" type="slidenum">
              <a:rPr lang="en-GB" smtClean="0"/>
              <a:t>9</a:t>
            </a:fld>
            <a:endParaRPr lang="en-GB"/>
          </a:p>
        </p:txBody>
      </p:sp>
    </p:spTree>
    <p:extLst>
      <p:ext uri="{BB962C8B-B14F-4D97-AF65-F5344CB8AC3E}">
        <p14:creationId xmlns:p14="http://schemas.microsoft.com/office/powerpoint/2010/main" val="4244168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Speciality specific when trainees go back into parent after the generic 2 years in ACCS.</a:t>
            </a:r>
          </a:p>
          <a:p>
            <a:endParaRPr lang="en-GB" dirty="0" smtClean="0"/>
          </a:p>
          <a:p>
            <a:r>
              <a:rPr lang="en-GB" dirty="0" smtClean="0"/>
              <a:t>This</a:t>
            </a:r>
            <a:r>
              <a:rPr lang="en-GB" baseline="0" dirty="0" smtClean="0"/>
              <a:t> has been challenging as each speciality faculties and colleges in ACCS had own sets of learning outcomes, some of which  (Such as IMT had already been accepted).     How would we merge them and give a common outcome.     </a:t>
            </a:r>
            <a:r>
              <a:rPr lang="en-GB" baseline="0" dirty="0" err="1" smtClean="0"/>
              <a:t>So.</a:t>
            </a:r>
            <a:r>
              <a:rPr lang="en-GB" baseline="0" dirty="0" smtClean="0"/>
              <a:t> ……………………………               Rather than try to fit all the colleges own GPCs into 1 curriculum we decided to turn this around.   Not to fit these to ACCS but describe learning outcomes for ACCS – a generic 2 year programme to which every trainee would acquire the same competencies and need to acquire before progression onto their parent speciality.  This is an important point – that all trainees regardless of stream in ACCS are working on a 2 year programme of learning outcomes and capabilities and are therefore to be trained, assessed and managed equitably throughout the 2 years.</a:t>
            </a:r>
            <a:endParaRPr lang="en-GB" dirty="0"/>
          </a:p>
        </p:txBody>
      </p:sp>
      <p:sp>
        <p:nvSpPr>
          <p:cNvPr id="4" name="Slide Number Placeholder 3"/>
          <p:cNvSpPr>
            <a:spLocks noGrp="1"/>
          </p:cNvSpPr>
          <p:nvPr>
            <p:ph type="sldNum" sz="quarter" idx="10"/>
          </p:nvPr>
        </p:nvSpPr>
        <p:spPr/>
        <p:txBody>
          <a:bodyPr/>
          <a:lstStyle/>
          <a:p>
            <a:fld id="{3BCEDDC8-813B-4875-9CFC-7A2423AC3DDA}" type="slidenum">
              <a:rPr lang="en-GB" smtClean="0"/>
              <a:t>10</a:t>
            </a:fld>
            <a:endParaRPr lang="en-GB"/>
          </a:p>
        </p:txBody>
      </p:sp>
    </p:spTree>
    <p:extLst>
      <p:ext uri="{BB962C8B-B14F-4D97-AF65-F5344CB8AC3E}">
        <p14:creationId xmlns:p14="http://schemas.microsoft.com/office/powerpoint/2010/main" val="294503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Rather than try to fit all the colleges own GPCs into 1 curriculum we decided to turn this around.   Not to fit these to ACCS but describe learning outcomes for ACCS – a generic 2 year programme to which every trainee would acquire the same competencies and need to acquire before progression onto their parent speciality.  This is an important point – that all trainees regardless of stream in ACCS are working on a 2 year programme of learning outcomes and capabilities and are therefore to be trained, assessed and managed equitably throughout the 2 years.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Of course work is underway to support transition of curricular but that would be August 2023.</a:t>
            </a:r>
            <a:endParaRPr lang="en-GB" dirty="0" smtClean="0"/>
          </a:p>
          <a:p>
            <a:endParaRPr lang="en-GB" dirty="0"/>
          </a:p>
        </p:txBody>
      </p:sp>
      <p:sp>
        <p:nvSpPr>
          <p:cNvPr id="4" name="Slide Number Placeholder 3"/>
          <p:cNvSpPr>
            <a:spLocks noGrp="1"/>
          </p:cNvSpPr>
          <p:nvPr>
            <p:ph type="sldNum" sz="quarter" idx="10"/>
          </p:nvPr>
        </p:nvSpPr>
        <p:spPr/>
        <p:txBody>
          <a:bodyPr/>
          <a:lstStyle/>
          <a:p>
            <a:fld id="{3BCEDDC8-813B-4875-9CFC-7A2423AC3DDA}" type="slidenum">
              <a:rPr lang="en-GB" smtClean="0"/>
              <a:t>11</a:t>
            </a:fld>
            <a:endParaRPr lang="en-GB"/>
          </a:p>
        </p:txBody>
      </p:sp>
    </p:spTree>
    <p:extLst>
      <p:ext uri="{BB962C8B-B14F-4D97-AF65-F5344CB8AC3E}">
        <p14:creationId xmlns:p14="http://schemas.microsoft.com/office/powerpoint/2010/main" val="3965151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Developed jointly by</a:t>
            </a:r>
            <a:r>
              <a:rPr lang="en-GB" baseline="0" dirty="0" smtClean="0"/>
              <a:t> all 4 parent specialities – JRCPTB, RCOA, FICM and RCEM</a:t>
            </a:r>
          </a:p>
          <a:p>
            <a:endParaRPr lang="en-GB" baseline="0" dirty="0" smtClean="0"/>
          </a:p>
          <a:p>
            <a:r>
              <a:rPr lang="en-GB" baseline="0" dirty="0" smtClean="0"/>
              <a:t>Lets take a closer look at the Learning outcomes.</a:t>
            </a:r>
            <a:endParaRPr lang="en-GB" dirty="0"/>
          </a:p>
        </p:txBody>
      </p:sp>
      <p:sp>
        <p:nvSpPr>
          <p:cNvPr id="4" name="Slide Number Placeholder 3"/>
          <p:cNvSpPr>
            <a:spLocks noGrp="1"/>
          </p:cNvSpPr>
          <p:nvPr>
            <p:ph type="sldNum" sz="quarter" idx="10"/>
          </p:nvPr>
        </p:nvSpPr>
        <p:spPr/>
        <p:txBody>
          <a:bodyPr/>
          <a:lstStyle/>
          <a:p>
            <a:fld id="{3BCEDDC8-813B-4875-9CFC-7A2423AC3DDA}" type="slidenum">
              <a:rPr lang="en-GB" smtClean="0"/>
              <a:t>12</a:t>
            </a:fld>
            <a:endParaRPr lang="en-GB"/>
          </a:p>
        </p:txBody>
      </p:sp>
    </p:spTree>
    <p:extLst>
      <p:ext uri="{BB962C8B-B14F-4D97-AF65-F5344CB8AC3E}">
        <p14:creationId xmlns:p14="http://schemas.microsoft.com/office/powerpoint/2010/main" val="1116475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11 outcomes as shown –</a:t>
            </a:r>
          </a:p>
          <a:p>
            <a:r>
              <a:rPr lang="en-GB" dirty="0" smtClean="0"/>
              <a:t>There are 8 clinical</a:t>
            </a:r>
            <a:r>
              <a:rPr lang="en-GB" baseline="0" dirty="0" smtClean="0"/>
              <a:t> outcomes:  number 1…….  8    </a:t>
            </a:r>
          </a:p>
          <a:p>
            <a:endParaRPr lang="en-GB" baseline="0" dirty="0" smtClean="0"/>
          </a:p>
          <a:p>
            <a:r>
              <a:rPr lang="en-GB" baseline="0" dirty="0" smtClean="0"/>
              <a:t>and then there are 3 General Los that every curriculum must have = support supervise and educate others, participate in research and participation in activity to improve quality of care.</a:t>
            </a:r>
          </a:p>
          <a:p>
            <a:endParaRPr lang="en-GB" baseline="0" dirty="0" smtClean="0"/>
          </a:p>
          <a:p>
            <a:r>
              <a:rPr lang="en-GB" baseline="0" dirty="0" smtClean="0"/>
              <a:t>What we have also shown here is how these learning outcomes map to the 9 general professional capabilities as previous discussed.</a:t>
            </a:r>
            <a:endParaRPr lang="en-GB" dirty="0"/>
          </a:p>
        </p:txBody>
      </p:sp>
      <p:sp>
        <p:nvSpPr>
          <p:cNvPr id="4" name="Slide Number Placeholder 3"/>
          <p:cNvSpPr>
            <a:spLocks noGrp="1"/>
          </p:cNvSpPr>
          <p:nvPr>
            <p:ph type="sldNum" sz="quarter" idx="10"/>
          </p:nvPr>
        </p:nvSpPr>
        <p:spPr/>
        <p:txBody>
          <a:bodyPr/>
          <a:lstStyle/>
          <a:p>
            <a:fld id="{3BCEDDC8-813B-4875-9CFC-7A2423AC3DDA}" type="slidenum">
              <a:rPr lang="en-GB" smtClean="0"/>
              <a:t>13</a:t>
            </a:fld>
            <a:endParaRPr lang="en-GB"/>
          </a:p>
        </p:txBody>
      </p:sp>
    </p:spTree>
    <p:extLst>
      <p:ext uri="{BB962C8B-B14F-4D97-AF65-F5344CB8AC3E}">
        <p14:creationId xmlns:p14="http://schemas.microsoft.com/office/powerpoint/2010/main" val="3284522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D65F154-FA5D-4920-9C86-8474B56FD30C}" type="datetimeFigureOut">
              <a:rPr lang="en-GB" smtClean="0"/>
              <a:t>03/03/2021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E1724E-B47F-4F9F-B4E4-9330C09BA68F}" type="slidenum">
              <a:rPr lang="en-GB" smtClean="0"/>
              <a:t>‹#›</a:t>
            </a:fld>
            <a:endParaRPr lang="en-GB"/>
          </a:p>
        </p:txBody>
      </p:sp>
    </p:spTree>
    <p:extLst>
      <p:ext uri="{BB962C8B-B14F-4D97-AF65-F5344CB8AC3E}">
        <p14:creationId xmlns:p14="http://schemas.microsoft.com/office/powerpoint/2010/main" val="1429157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65F154-FA5D-4920-9C86-8474B56FD30C}" type="datetimeFigureOut">
              <a:rPr lang="en-GB" smtClean="0"/>
              <a:t>03/03/2021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E1724E-B47F-4F9F-B4E4-9330C09BA68F}" type="slidenum">
              <a:rPr lang="en-GB" smtClean="0"/>
              <a:t>‹#›</a:t>
            </a:fld>
            <a:endParaRPr lang="en-GB"/>
          </a:p>
        </p:txBody>
      </p:sp>
    </p:spTree>
    <p:extLst>
      <p:ext uri="{BB962C8B-B14F-4D97-AF65-F5344CB8AC3E}">
        <p14:creationId xmlns:p14="http://schemas.microsoft.com/office/powerpoint/2010/main" val="698481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65F154-FA5D-4920-9C86-8474B56FD30C}" type="datetimeFigureOut">
              <a:rPr lang="en-GB" smtClean="0"/>
              <a:t>03/03/2021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E1724E-B47F-4F9F-B4E4-9330C09BA68F}" type="slidenum">
              <a:rPr lang="en-GB" smtClean="0"/>
              <a:t>‹#›</a:t>
            </a:fld>
            <a:endParaRPr lang="en-GB"/>
          </a:p>
        </p:txBody>
      </p:sp>
    </p:spTree>
    <p:extLst>
      <p:ext uri="{BB962C8B-B14F-4D97-AF65-F5344CB8AC3E}">
        <p14:creationId xmlns:p14="http://schemas.microsoft.com/office/powerpoint/2010/main" val="2578246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65F154-FA5D-4920-9C86-8474B56FD30C}" type="datetimeFigureOut">
              <a:rPr lang="en-GB" smtClean="0"/>
              <a:t>03/03/2021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E1724E-B47F-4F9F-B4E4-9330C09BA68F}" type="slidenum">
              <a:rPr lang="en-GB" smtClean="0"/>
              <a:t>‹#›</a:t>
            </a:fld>
            <a:endParaRPr lang="en-GB"/>
          </a:p>
        </p:txBody>
      </p:sp>
    </p:spTree>
    <p:extLst>
      <p:ext uri="{BB962C8B-B14F-4D97-AF65-F5344CB8AC3E}">
        <p14:creationId xmlns:p14="http://schemas.microsoft.com/office/powerpoint/2010/main" val="110750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65F154-FA5D-4920-9C86-8474B56FD30C}" type="datetimeFigureOut">
              <a:rPr lang="en-GB" smtClean="0"/>
              <a:t>03/03/2021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E1724E-B47F-4F9F-B4E4-9330C09BA68F}" type="slidenum">
              <a:rPr lang="en-GB" smtClean="0"/>
              <a:t>‹#›</a:t>
            </a:fld>
            <a:endParaRPr lang="en-GB"/>
          </a:p>
        </p:txBody>
      </p:sp>
    </p:spTree>
    <p:extLst>
      <p:ext uri="{BB962C8B-B14F-4D97-AF65-F5344CB8AC3E}">
        <p14:creationId xmlns:p14="http://schemas.microsoft.com/office/powerpoint/2010/main" val="1572364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D65F154-FA5D-4920-9C86-8474B56FD30C}" type="datetimeFigureOut">
              <a:rPr lang="en-GB" smtClean="0"/>
              <a:t>03/03/2021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E1724E-B47F-4F9F-B4E4-9330C09BA68F}" type="slidenum">
              <a:rPr lang="en-GB" smtClean="0"/>
              <a:t>‹#›</a:t>
            </a:fld>
            <a:endParaRPr lang="en-GB"/>
          </a:p>
        </p:txBody>
      </p:sp>
    </p:spTree>
    <p:extLst>
      <p:ext uri="{BB962C8B-B14F-4D97-AF65-F5344CB8AC3E}">
        <p14:creationId xmlns:p14="http://schemas.microsoft.com/office/powerpoint/2010/main" val="243495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D65F154-FA5D-4920-9C86-8474B56FD30C}" type="datetimeFigureOut">
              <a:rPr lang="en-GB" smtClean="0"/>
              <a:t>03/03/2021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E1724E-B47F-4F9F-B4E4-9330C09BA68F}" type="slidenum">
              <a:rPr lang="en-GB" smtClean="0"/>
              <a:t>‹#›</a:t>
            </a:fld>
            <a:endParaRPr lang="en-GB"/>
          </a:p>
        </p:txBody>
      </p:sp>
    </p:spTree>
    <p:extLst>
      <p:ext uri="{BB962C8B-B14F-4D97-AF65-F5344CB8AC3E}">
        <p14:creationId xmlns:p14="http://schemas.microsoft.com/office/powerpoint/2010/main" val="66917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D65F154-FA5D-4920-9C86-8474B56FD30C}" type="datetimeFigureOut">
              <a:rPr lang="en-GB" smtClean="0"/>
              <a:t>03/03/2021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E1724E-B47F-4F9F-B4E4-9330C09BA68F}" type="slidenum">
              <a:rPr lang="en-GB" smtClean="0"/>
              <a:t>‹#›</a:t>
            </a:fld>
            <a:endParaRPr lang="en-GB"/>
          </a:p>
        </p:txBody>
      </p:sp>
    </p:spTree>
    <p:extLst>
      <p:ext uri="{BB962C8B-B14F-4D97-AF65-F5344CB8AC3E}">
        <p14:creationId xmlns:p14="http://schemas.microsoft.com/office/powerpoint/2010/main" val="3825085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5F154-FA5D-4920-9C86-8474B56FD30C}" type="datetimeFigureOut">
              <a:rPr lang="en-GB" smtClean="0"/>
              <a:t>03/03/2021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E1724E-B47F-4F9F-B4E4-9330C09BA68F}" type="slidenum">
              <a:rPr lang="en-GB" smtClean="0"/>
              <a:t>‹#›</a:t>
            </a:fld>
            <a:endParaRPr lang="en-GB"/>
          </a:p>
        </p:txBody>
      </p:sp>
    </p:spTree>
    <p:extLst>
      <p:ext uri="{BB962C8B-B14F-4D97-AF65-F5344CB8AC3E}">
        <p14:creationId xmlns:p14="http://schemas.microsoft.com/office/powerpoint/2010/main" val="2373176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65F154-FA5D-4920-9C86-8474B56FD30C}" type="datetimeFigureOut">
              <a:rPr lang="en-GB" smtClean="0"/>
              <a:t>03/03/2021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E1724E-B47F-4F9F-B4E4-9330C09BA68F}" type="slidenum">
              <a:rPr lang="en-GB" smtClean="0"/>
              <a:t>‹#›</a:t>
            </a:fld>
            <a:endParaRPr lang="en-GB"/>
          </a:p>
        </p:txBody>
      </p:sp>
    </p:spTree>
    <p:extLst>
      <p:ext uri="{BB962C8B-B14F-4D97-AF65-F5344CB8AC3E}">
        <p14:creationId xmlns:p14="http://schemas.microsoft.com/office/powerpoint/2010/main" val="2834901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65F154-FA5D-4920-9C86-8474B56FD30C}" type="datetimeFigureOut">
              <a:rPr lang="en-GB" smtClean="0"/>
              <a:t>03/03/2021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E1724E-B47F-4F9F-B4E4-9330C09BA68F}" type="slidenum">
              <a:rPr lang="en-GB" smtClean="0"/>
              <a:t>‹#›</a:t>
            </a:fld>
            <a:endParaRPr lang="en-GB"/>
          </a:p>
        </p:txBody>
      </p:sp>
    </p:spTree>
    <p:extLst>
      <p:ext uri="{BB962C8B-B14F-4D97-AF65-F5344CB8AC3E}">
        <p14:creationId xmlns:p14="http://schemas.microsoft.com/office/powerpoint/2010/main" val="36273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5F154-FA5D-4920-9C86-8474B56FD30C}" type="datetimeFigureOut">
              <a:rPr lang="en-GB" smtClean="0"/>
              <a:t>03/03/2021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1724E-B47F-4F9F-B4E4-9330C09BA68F}" type="slidenum">
              <a:rPr lang="en-GB" smtClean="0"/>
              <a:t>‹#›</a:t>
            </a:fld>
            <a:endParaRPr lang="en-GB"/>
          </a:p>
        </p:txBody>
      </p:sp>
    </p:spTree>
    <p:extLst>
      <p:ext uri="{BB962C8B-B14F-4D97-AF65-F5344CB8AC3E}">
        <p14:creationId xmlns:p14="http://schemas.microsoft.com/office/powerpoint/2010/main" val="1718618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rcoa.ac.uk/" TargetMode="External"/><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hyperlink" Target="http://www.rcem.ac.uk/" TargetMode="External"/><Relationship Id="rId1" Type="http://schemas.openxmlformats.org/officeDocument/2006/relationships/slideLayout" Target="../slideLayouts/slideLayout1.xml"/><Relationship Id="rId6" Type="http://schemas.openxmlformats.org/officeDocument/2006/relationships/hyperlink" Target="http://www.ficm.ac.uk/" TargetMode="External"/><Relationship Id="rId5" Type="http://schemas.openxmlformats.org/officeDocument/2006/relationships/image" Target="../media/image2.png"/><Relationship Id="rId10" Type="http://schemas.openxmlformats.org/officeDocument/2006/relationships/image" Target="../media/image5.png"/><Relationship Id="rId4" Type="http://schemas.openxmlformats.org/officeDocument/2006/relationships/hyperlink" Target="http://www.jrcptb.org.uk/"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shapeoftraining.co.uk/reviewsofar/1788.asp" TargetMode="External"/><Relationship Id="rId4" Type="http://schemas.openxmlformats.org/officeDocument/2006/relationships/hyperlink" Target="https://www.gmc-uk.org/-/media/documents/Excellence_by_design___standards_for_postgraduate_curricula_0517.pdf_70436125.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ACCS Curriculum 2021: Overview</a:t>
            </a:r>
            <a:endParaRPr lang="en-GB" dirty="0"/>
          </a:p>
        </p:txBody>
      </p:sp>
      <p:pic>
        <p:nvPicPr>
          <p:cNvPr id="1027" name="Picture 3" descr="https://www.accs.ac.uk/sites/default/files/ACCS-rcemheadercrest.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012" y="352096"/>
            <a:ext cx="1638300" cy="4993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accs.ac.uk/sites/default/files/ACCS-jrcptbheadercrest.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5756" y="404664"/>
            <a:ext cx="2209800" cy="4468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www.accs.ac.uk/sites/default/files/ACCS-ficmheadercrest.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3395" y="379916"/>
            <a:ext cx="2754475" cy="5172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accs.ac.uk/sites/default/files/RCoA-Landscape-RGB-Purple.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5879" y="345609"/>
            <a:ext cx="1853853" cy="5058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584" y="4365104"/>
            <a:ext cx="7387356" cy="2172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681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a:xfrm>
            <a:off x="457200" y="1600200"/>
            <a:ext cx="6707088" cy="5141168"/>
          </a:xfrm>
        </p:spPr>
        <p:txBody>
          <a:bodyPr>
            <a:normAutofit fontScale="92500" lnSpcReduction="20000"/>
          </a:bodyPr>
          <a:lstStyle/>
          <a:p>
            <a:r>
              <a:rPr lang="en-GB" dirty="0" smtClean="0"/>
              <a:t>Learning outcomes are the knowledge, skills, capabilities, behaviours and expected levels of performance a learner must acquire and demonstrate by the end of period of training.</a:t>
            </a:r>
          </a:p>
          <a:p>
            <a:endParaRPr lang="en-GB" dirty="0"/>
          </a:p>
          <a:p>
            <a:r>
              <a:rPr lang="en-GB" dirty="0" smtClean="0"/>
              <a:t>They may be generic, shared or speciality specific:</a:t>
            </a:r>
          </a:p>
          <a:p>
            <a:pPr lvl="1"/>
            <a:r>
              <a:rPr lang="en-GB" dirty="0" smtClean="0"/>
              <a:t>Generic – across all specialities</a:t>
            </a:r>
          </a:p>
          <a:p>
            <a:pPr lvl="1"/>
            <a:r>
              <a:rPr lang="en-GB" dirty="0" smtClean="0"/>
              <a:t>Shared are common components of training across families or groups of specialities</a:t>
            </a:r>
            <a:endParaRPr lang="en-GB" dirty="0"/>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01808"/>
            <a:ext cx="1944217" cy="57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p:nvPr/>
        </p:nvPicPr>
        <p:blipFill rotWithShape="1">
          <a:blip r:embed="rId4"/>
          <a:srcRect l="35073" t="7162" r="37168" b="28900"/>
          <a:stretch/>
        </p:blipFill>
        <p:spPr bwMode="auto">
          <a:xfrm>
            <a:off x="7308304" y="1700808"/>
            <a:ext cx="1590675" cy="23812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9064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p:cNvPicPr>
          <p:nvPr>
            <p:ph idx="1"/>
          </p:nvPr>
        </p:nvPicPr>
        <p:blipFill rotWithShape="1">
          <a:blip r:embed="rId3"/>
          <a:srcRect l="28125" t="44149" r="29770" b="22872"/>
          <a:stretch/>
        </p:blipFill>
        <p:spPr bwMode="auto">
          <a:xfrm>
            <a:off x="395536" y="1700808"/>
            <a:ext cx="8424935" cy="4608512"/>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971600" y="238604"/>
            <a:ext cx="3024336" cy="110172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2800" dirty="0" smtClean="0"/>
              <a:t>ACCS curriculum</a:t>
            </a:r>
            <a:endParaRPr lang="en-GB" sz="2800" dirty="0"/>
          </a:p>
        </p:txBody>
      </p:sp>
      <p:sp>
        <p:nvSpPr>
          <p:cNvPr id="6" name="Down Arrow 5"/>
          <p:cNvSpPr/>
          <p:nvPr/>
        </p:nvSpPr>
        <p:spPr>
          <a:xfrm>
            <a:off x="3131840" y="1340768"/>
            <a:ext cx="360040" cy="648072"/>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a:p>
        </p:txBody>
      </p:sp>
      <p:sp>
        <p:nvSpPr>
          <p:cNvPr id="7" name="Rectangle 6"/>
          <p:cNvSpPr/>
          <p:nvPr/>
        </p:nvSpPr>
        <p:spPr>
          <a:xfrm>
            <a:off x="4211960" y="195399"/>
            <a:ext cx="2664296" cy="1188132"/>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b="1" dirty="0" smtClean="0"/>
              <a:t>Parent speciality curriculum</a:t>
            </a:r>
            <a:endParaRPr lang="en-GB" sz="2400" b="1" dirty="0"/>
          </a:p>
        </p:txBody>
      </p:sp>
      <p:sp>
        <p:nvSpPr>
          <p:cNvPr id="8" name="Down Arrow 7"/>
          <p:cNvSpPr/>
          <p:nvPr/>
        </p:nvSpPr>
        <p:spPr>
          <a:xfrm>
            <a:off x="5076056" y="1383531"/>
            <a:ext cx="288032" cy="576064"/>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559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lstStyle/>
          <a:p>
            <a:r>
              <a:rPr lang="en-GB" dirty="0" smtClean="0"/>
              <a:t>ACCS LOs describe professional tasks or work within the scope of ACCS</a:t>
            </a:r>
          </a:p>
          <a:p>
            <a:r>
              <a:rPr lang="en-GB" dirty="0" smtClean="0"/>
              <a:t>Clinical ACCS LOs are based on “</a:t>
            </a:r>
            <a:r>
              <a:rPr lang="en-GB" dirty="0" err="1" smtClean="0"/>
              <a:t>Entrustable</a:t>
            </a:r>
            <a:r>
              <a:rPr lang="en-GB" dirty="0" smtClean="0"/>
              <a:t> Professional Activities”</a:t>
            </a:r>
          </a:p>
          <a:p>
            <a:r>
              <a:rPr lang="en-GB" dirty="0" smtClean="0"/>
              <a:t>Each clinical ACCS LO has Key Capabilities described to give clear guidance to trainees and faculty as to what is expected</a:t>
            </a:r>
            <a:endParaRPr lang="en-GB" dirty="0"/>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01808"/>
            <a:ext cx="1944217" cy="57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600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ACCS LOs</a:t>
            </a:r>
            <a:endParaRPr lang="en-GB" dirty="0"/>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01808"/>
            <a:ext cx="1944217" cy="57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5"/>
          <p:cNvPicPr>
            <a:picLocks noGrp="1"/>
          </p:cNvPicPr>
          <p:nvPr>
            <p:ph idx="1"/>
          </p:nvPr>
        </p:nvPicPr>
        <p:blipFill rotWithShape="1">
          <a:blip r:embed="rId4"/>
          <a:srcRect l="35571" t="22607" r="36337" b="41489"/>
          <a:stretch/>
        </p:blipFill>
        <p:spPr bwMode="auto">
          <a:xfrm>
            <a:off x="2987824" y="1412776"/>
            <a:ext cx="5992057" cy="4968552"/>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395536" y="2060848"/>
            <a:ext cx="2448272" cy="30963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Clinical Learning Outcomes</a:t>
            </a:r>
            <a:endParaRPr lang="en-GB" dirty="0"/>
          </a:p>
        </p:txBody>
      </p:sp>
      <p:sp>
        <p:nvSpPr>
          <p:cNvPr id="8" name="Rectangle 7"/>
          <p:cNvSpPr/>
          <p:nvPr/>
        </p:nvSpPr>
        <p:spPr>
          <a:xfrm>
            <a:off x="395536" y="5229200"/>
            <a:ext cx="2448272" cy="115212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smtClean="0"/>
              <a:t>General Learning Outcomes</a:t>
            </a:r>
            <a:endParaRPr lang="en-GB" dirty="0"/>
          </a:p>
        </p:txBody>
      </p:sp>
      <p:sp>
        <p:nvSpPr>
          <p:cNvPr id="12" name="Rectangle 11"/>
          <p:cNvSpPr/>
          <p:nvPr/>
        </p:nvSpPr>
        <p:spPr>
          <a:xfrm>
            <a:off x="7384572" y="692696"/>
            <a:ext cx="1656184" cy="637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How Los map to the GPCs</a:t>
            </a:r>
            <a:endParaRPr lang="en-GB" dirty="0"/>
          </a:p>
        </p:txBody>
      </p:sp>
    </p:spTree>
    <p:extLst>
      <p:ext uri="{BB962C8B-B14F-4D97-AF65-F5344CB8AC3E}">
        <p14:creationId xmlns:p14="http://schemas.microsoft.com/office/powerpoint/2010/main" val="124560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smtClean="0"/>
              <a:t>ACCS Clinical LOs</a:t>
            </a:r>
            <a:endParaRPr lang="en-GB" dirty="0"/>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01808"/>
            <a:ext cx="1944217" cy="57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rotWithShape="1">
          <a:blip r:embed="rId4"/>
          <a:srcRect l="35405" t="16224" r="36337" b="27393"/>
          <a:stretch/>
        </p:blipFill>
        <p:spPr bwMode="auto">
          <a:xfrm>
            <a:off x="4283968" y="1052736"/>
            <a:ext cx="4860032" cy="5688632"/>
          </a:xfrm>
          <a:prstGeom prst="rect">
            <a:avLst/>
          </a:prstGeom>
          <a:ln>
            <a:noFill/>
          </a:ln>
          <a:extLst>
            <a:ext uri="{53640926-AAD7-44D8-BBD7-CCE9431645EC}">
              <a14:shadowObscured xmlns:a14="http://schemas.microsoft.com/office/drawing/2010/main"/>
            </a:ext>
          </a:extLst>
        </p:spPr>
      </p:pic>
      <p:pic>
        <p:nvPicPr>
          <p:cNvPr id="6" name="Content Placeholder 5"/>
          <p:cNvPicPr>
            <a:picLocks noGrp="1"/>
          </p:cNvPicPr>
          <p:nvPr>
            <p:ph idx="1"/>
          </p:nvPr>
        </p:nvPicPr>
        <p:blipFill rotWithShape="1">
          <a:blip r:embed="rId5"/>
          <a:srcRect l="35216" t="39529" r="36212" b="35079"/>
          <a:stretch/>
        </p:blipFill>
        <p:spPr bwMode="auto">
          <a:xfrm>
            <a:off x="4219062" y="2679620"/>
            <a:ext cx="4950090" cy="2745922"/>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755576" y="1772816"/>
            <a:ext cx="2880320" cy="2031325"/>
          </a:xfrm>
          <a:prstGeom prst="rect">
            <a:avLst/>
          </a:prstGeom>
          <a:noFill/>
        </p:spPr>
        <p:txBody>
          <a:bodyPr wrap="square" rtlCol="0">
            <a:spAutoFit/>
          </a:bodyPr>
          <a:lstStyle/>
          <a:p>
            <a:r>
              <a:rPr lang="en-GB" dirty="0" smtClean="0"/>
              <a:t>Outcome 1</a:t>
            </a:r>
          </a:p>
          <a:p>
            <a:endParaRPr lang="en-GB" dirty="0"/>
          </a:p>
          <a:p>
            <a:r>
              <a:rPr lang="en-GB" dirty="0" smtClean="0"/>
              <a:t>Care of the physiological stable adult patients presenting to acute care across the full range of complexity.</a:t>
            </a:r>
            <a:endParaRPr lang="en-GB" dirty="0"/>
          </a:p>
        </p:txBody>
      </p:sp>
    </p:spTree>
    <p:extLst>
      <p:ext uri="{BB962C8B-B14F-4D97-AF65-F5344CB8AC3E}">
        <p14:creationId xmlns:p14="http://schemas.microsoft.com/office/powerpoint/2010/main" val="237854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8633"/>
            <a:ext cx="8229600" cy="1143000"/>
          </a:xfrm>
        </p:spPr>
        <p:txBody>
          <a:bodyPr/>
          <a:lstStyle/>
          <a:p>
            <a:r>
              <a:rPr lang="en-GB" dirty="0" smtClean="0"/>
              <a:t>ACCS clinical presentations</a:t>
            </a:r>
            <a:endParaRPr lang="en-GB" dirty="0"/>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01808"/>
            <a:ext cx="1944217" cy="57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4"/>
          <p:cNvPicPr>
            <a:picLocks noGrp="1"/>
          </p:cNvPicPr>
          <p:nvPr>
            <p:ph idx="1"/>
          </p:nvPr>
        </p:nvPicPr>
        <p:blipFill rotWithShape="1">
          <a:blip r:embed="rId4"/>
          <a:srcRect l="35018" t="7713" r="35713" b="57181"/>
          <a:stretch/>
        </p:blipFill>
        <p:spPr bwMode="auto">
          <a:xfrm>
            <a:off x="1475657" y="1556792"/>
            <a:ext cx="6408712" cy="51125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0618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p:cNvPicPr>
          <p:nvPr>
            <p:ph idx="1"/>
          </p:nvPr>
        </p:nvPicPr>
        <p:blipFill rotWithShape="1">
          <a:blip r:embed="rId2"/>
          <a:srcRect l="33968" t="8206" r="35239" b="17948"/>
          <a:stretch/>
        </p:blipFill>
        <p:spPr bwMode="auto">
          <a:xfrm>
            <a:off x="1907705" y="116632"/>
            <a:ext cx="5688632" cy="67413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045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p:cNvPicPr>
          <p:nvPr>
            <p:ph idx="1"/>
          </p:nvPr>
        </p:nvPicPr>
        <p:blipFill rotWithShape="1">
          <a:blip r:embed="rId2"/>
          <a:srcRect l="33910" t="12766" r="34508" b="12766"/>
          <a:stretch/>
        </p:blipFill>
        <p:spPr bwMode="auto">
          <a:xfrm>
            <a:off x="2339752" y="0"/>
            <a:ext cx="5040559"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4126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p:cNvPicPr>
          <p:nvPr>
            <p:ph idx="1"/>
          </p:nvPr>
        </p:nvPicPr>
        <p:blipFill rotWithShape="1">
          <a:blip r:embed="rId2"/>
          <a:srcRect l="33743" t="14628" r="34674" b="12766"/>
          <a:stretch/>
        </p:blipFill>
        <p:spPr bwMode="auto">
          <a:xfrm>
            <a:off x="2411760" y="0"/>
            <a:ext cx="4968552" cy="67413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0482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rotWithShape="1">
          <a:blip r:embed="rId3"/>
          <a:srcRect l="33577" t="8776" r="34674" b="30585"/>
          <a:stretch/>
        </p:blipFill>
        <p:spPr bwMode="auto">
          <a:xfrm>
            <a:off x="2267744" y="116632"/>
            <a:ext cx="4824536" cy="67413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2826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 Rachel Quail</a:t>
            </a:r>
            <a:endParaRPr lang="en-GB" dirty="0"/>
          </a:p>
        </p:txBody>
      </p:sp>
      <p:sp>
        <p:nvSpPr>
          <p:cNvPr id="3" name="Content Placeholder 2"/>
          <p:cNvSpPr>
            <a:spLocks noGrp="1"/>
          </p:cNvSpPr>
          <p:nvPr>
            <p:ph idx="1"/>
          </p:nvPr>
        </p:nvSpPr>
        <p:spPr/>
        <p:txBody>
          <a:bodyPr/>
          <a:lstStyle/>
          <a:p>
            <a:r>
              <a:rPr lang="en-GB" dirty="0" smtClean="0"/>
              <a:t>Consultant Acute Medicine</a:t>
            </a:r>
          </a:p>
          <a:p>
            <a:endParaRPr lang="en-GB" dirty="0" smtClean="0"/>
          </a:p>
          <a:p>
            <a:r>
              <a:rPr lang="en-GB" dirty="0" smtClean="0"/>
              <a:t>JRCPTB representative to the Intercollegiate Committee for ACCS (ICACCS) and to the curriculum review group (ICACCS-CRG).</a:t>
            </a:r>
          </a:p>
          <a:p>
            <a:endParaRPr lang="en-GB" dirty="0"/>
          </a:p>
          <a:p>
            <a:r>
              <a:rPr lang="en-GB" dirty="0" smtClean="0"/>
              <a:t>Educational supervisor to ACCS-AIM</a:t>
            </a:r>
          </a:p>
          <a:p>
            <a:r>
              <a:rPr lang="en-GB" dirty="0" smtClean="0"/>
              <a:t>Clinical supervisor to ACCS-ED + DRE-EM</a:t>
            </a:r>
            <a:endParaRPr lang="en-GB" dirty="0"/>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01808"/>
            <a:ext cx="1944217" cy="57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6941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Generic LOs</a:t>
            </a:r>
            <a:endParaRPr lang="en-GB" dirty="0"/>
          </a:p>
        </p:txBody>
      </p:sp>
      <p:sp>
        <p:nvSpPr>
          <p:cNvPr id="3" name="Content Placeholder 2"/>
          <p:cNvSpPr>
            <a:spLocks noGrp="1"/>
          </p:cNvSpPr>
          <p:nvPr>
            <p:ph idx="1"/>
          </p:nvPr>
        </p:nvSpPr>
        <p:spPr/>
        <p:txBody>
          <a:bodyPr/>
          <a:lstStyle/>
          <a:p>
            <a:r>
              <a:rPr lang="en-GB" dirty="0" smtClean="0"/>
              <a:t>9 – Support, supervise, educate</a:t>
            </a:r>
          </a:p>
          <a:p>
            <a:r>
              <a:rPr lang="en-GB" dirty="0" smtClean="0"/>
              <a:t>10 – Participate in research and manage data accordingly</a:t>
            </a:r>
          </a:p>
          <a:p>
            <a:r>
              <a:rPr lang="en-GB" dirty="0" smtClean="0"/>
              <a:t>11 – Participate in and promote activity to improve the quality and safety of patient care</a:t>
            </a:r>
          </a:p>
          <a:p>
            <a:endParaRPr lang="en-GB" dirty="0"/>
          </a:p>
          <a:p>
            <a:endParaRPr lang="en-GB" dirty="0" smtClean="0"/>
          </a:p>
        </p:txBody>
      </p:sp>
      <p:pic>
        <p:nvPicPr>
          <p:cNvPr id="4" name="Picture 3"/>
          <p:cNvPicPr/>
          <p:nvPr/>
        </p:nvPicPr>
        <p:blipFill rotWithShape="1">
          <a:blip r:embed="rId3"/>
          <a:srcRect l="28591" t="25532" r="28856" b="25532"/>
          <a:stretch/>
        </p:blipFill>
        <p:spPr bwMode="auto">
          <a:xfrm>
            <a:off x="2915816" y="4293096"/>
            <a:ext cx="3600400" cy="25649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8574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96571"/>
            <a:ext cx="8229600" cy="1143000"/>
          </a:xfrm>
        </p:spPr>
        <p:txBody>
          <a:bodyPr/>
          <a:lstStyle/>
          <a:p>
            <a:r>
              <a:rPr lang="en-GB" dirty="0" err="1" smtClean="0"/>
              <a:t>Entrustable</a:t>
            </a:r>
            <a:r>
              <a:rPr lang="en-GB" dirty="0" smtClean="0"/>
              <a:t> professional activities</a:t>
            </a:r>
            <a:endParaRPr lang="en-GB" dirty="0"/>
          </a:p>
        </p:txBody>
      </p:sp>
      <p:sp>
        <p:nvSpPr>
          <p:cNvPr id="3" name="Content Placeholder 2"/>
          <p:cNvSpPr>
            <a:spLocks noGrp="1"/>
          </p:cNvSpPr>
          <p:nvPr>
            <p:ph idx="1"/>
          </p:nvPr>
        </p:nvSpPr>
        <p:spPr>
          <a:xfrm>
            <a:off x="457200" y="1600200"/>
            <a:ext cx="8229600" cy="4853136"/>
          </a:xfrm>
        </p:spPr>
        <p:txBody>
          <a:bodyPr>
            <a:normAutofit lnSpcReduction="10000"/>
          </a:bodyPr>
          <a:lstStyle/>
          <a:p>
            <a:r>
              <a:rPr lang="en-GB" dirty="0" smtClean="0"/>
              <a:t>Transitions and crossing of thresholds are about taking on a higher degree of independence. </a:t>
            </a:r>
          </a:p>
          <a:p>
            <a:pPr lvl="1"/>
            <a:r>
              <a:rPr lang="en-GB" dirty="0" smtClean="0"/>
              <a:t>Knowing a trainee is ready will be complex. Requires working knowledge of what the responsibilities involve and ability to predict how a trainee will respond to it.</a:t>
            </a:r>
          </a:p>
          <a:p>
            <a:r>
              <a:rPr lang="en-GB" dirty="0" smtClean="0"/>
              <a:t>The WPBA approach is built around preparing trainees for thresholds in training – aligned to entrustment/independence</a:t>
            </a:r>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01808"/>
            <a:ext cx="1944217" cy="57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907704" y="6237312"/>
            <a:ext cx="5400600" cy="50405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b="1" dirty="0" smtClean="0"/>
              <a:t>CRITICAL PROGRESSION POINTS</a:t>
            </a:r>
            <a:endParaRPr lang="en-GB" sz="2400" b="1" dirty="0"/>
          </a:p>
        </p:txBody>
      </p:sp>
    </p:spTree>
    <p:extLst>
      <p:ext uri="{BB962C8B-B14F-4D97-AF65-F5344CB8AC3E}">
        <p14:creationId xmlns:p14="http://schemas.microsoft.com/office/powerpoint/2010/main" val="2195096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68813"/>
            <a:ext cx="8229600" cy="1143000"/>
          </a:xfrm>
        </p:spPr>
        <p:txBody>
          <a:bodyPr/>
          <a:lstStyle/>
          <a:p>
            <a:r>
              <a:rPr lang="en-GB" dirty="0" smtClean="0"/>
              <a:t>ACCS Entrustment Scale</a:t>
            </a:r>
            <a:endParaRPr lang="en-GB" dirty="0"/>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01808"/>
            <a:ext cx="1944217" cy="57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4"/>
          <p:cNvPicPr>
            <a:picLocks noGrp="1"/>
          </p:cNvPicPr>
          <p:nvPr>
            <p:ph idx="1"/>
          </p:nvPr>
        </p:nvPicPr>
        <p:blipFill rotWithShape="1">
          <a:blip r:embed="rId4"/>
          <a:srcRect l="35405" t="53723" r="36337" b="26330"/>
          <a:stretch/>
        </p:blipFill>
        <p:spPr bwMode="auto">
          <a:xfrm>
            <a:off x="395537" y="1412776"/>
            <a:ext cx="8208912" cy="41764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0379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87" y="411711"/>
            <a:ext cx="8229600" cy="1143000"/>
          </a:xfrm>
        </p:spPr>
        <p:txBody>
          <a:bodyPr/>
          <a:lstStyle/>
          <a:p>
            <a:r>
              <a:rPr lang="en-GB" dirty="0" smtClean="0"/>
              <a:t>Entrustment requirements</a:t>
            </a:r>
            <a:endParaRPr lang="en-GB" dirty="0"/>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01808"/>
            <a:ext cx="1944217" cy="57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rotWithShape="1">
          <a:blip r:embed="rId4"/>
          <a:srcRect l="35240" t="32181" r="36502" b="14362"/>
          <a:stretch/>
        </p:blipFill>
        <p:spPr bwMode="auto">
          <a:xfrm>
            <a:off x="1475656" y="1340768"/>
            <a:ext cx="5976663" cy="55172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56007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r>
              <a:rPr lang="en-GB" dirty="0" smtClean="0"/>
              <a:t>Procedural entrustment</a:t>
            </a:r>
            <a:endParaRPr lang="en-GB" dirty="0"/>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01808"/>
            <a:ext cx="1944217" cy="57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rotWithShape="1">
          <a:blip r:embed="rId4"/>
          <a:srcRect l="33910" t="20213" r="35173" b="31383"/>
          <a:stretch/>
        </p:blipFill>
        <p:spPr bwMode="auto">
          <a:xfrm>
            <a:off x="1043609" y="1628800"/>
            <a:ext cx="6624736" cy="5157192"/>
          </a:xfrm>
          <a:prstGeom prst="rect">
            <a:avLst/>
          </a:prstGeom>
          <a:ln/>
          <a:extLst>
            <a:ext uri="{53640926-AAD7-44D8-BBD7-CCE9431645EC}">
              <a14:shadowObscured xmlns:a14="http://schemas.microsoft.com/office/drawing/2010/main"/>
            </a:ext>
          </a:extLst>
        </p:spPr>
        <p:style>
          <a:lnRef idx="3">
            <a:schemeClr val="lt1"/>
          </a:lnRef>
          <a:fillRef idx="1">
            <a:schemeClr val="accent6"/>
          </a:fillRef>
          <a:effectRef idx="1">
            <a:schemeClr val="accent6"/>
          </a:effectRef>
          <a:fontRef idx="minor">
            <a:schemeClr val="lt1"/>
          </a:fontRef>
        </p:style>
      </p:pic>
      <p:sp>
        <p:nvSpPr>
          <p:cNvPr id="6" name="Rectangle 5"/>
          <p:cNvSpPr/>
          <p:nvPr/>
        </p:nvSpPr>
        <p:spPr>
          <a:xfrm>
            <a:off x="3419872" y="2198018"/>
            <a:ext cx="1440159" cy="12961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Level of entrustment required</a:t>
            </a:r>
            <a:endParaRPr lang="en-GB" dirty="0"/>
          </a:p>
        </p:txBody>
      </p:sp>
      <p:sp>
        <p:nvSpPr>
          <p:cNvPr id="9" name="Down Arrow 8"/>
          <p:cNvSpPr/>
          <p:nvPr/>
        </p:nvSpPr>
        <p:spPr>
          <a:xfrm>
            <a:off x="3131840" y="2472815"/>
            <a:ext cx="288032" cy="274340"/>
          </a:xfrm>
          <a:prstGeom prst="downArrow">
            <a:avLst/>
          </a:prstGeom>
          <a:scene3d>
            <a:camera prst="orthographicFront">
              <a:rot lat="300000" lon="10799999" rev="16200000"/>
            </a:camera>
            <a:lightRig rig="threePt" dir="t"/>
          </a:scene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509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81712"/>
            <a:ext cx="8229600" cy="1143000"/>
          </a:xfrm>
        </p:spPr>
        <p:txBody>
          <a:bodyPr/>
          <a:lstStyle/>
          <a:p>
            <a:r>
              <a:rPr lang="en-GB" dirty="0" smtClean="0"/>
              <a:t>Purpose of assessments</a:t>
            </a:r>
            <a:endParaRPr lang="en-GB" dirty="0"/>
          </a:p>
        </p:txBody>
      </p:sp>
      <p:sp>
        <p:nvSpPr>
          <p:cNvPr id="3" name="Content Placeholder 2"/>
          <p:cNvSpPr>
            <a:spLocks noGrp="1"/>
          </p:cNvSpPr>
          <p:nvPr>
            <p:ph idx="1"/>
          </p:nvPr>
        </p:nvSpPr>
        <p:spPr/>
        <p:txBody>
          <a:bodyPr>
            <a:normAutofit lnSpcReduction="10000"/>
          </a:bodyPr>
          <a:lstStyle/>
          <a:p>
            <a:r>
              <a:rPr lang="en-GB" dirty="0" smtClean="0"/>
              <a:t>Assurance</a:t>
            </a:r>
          </a:p>
          <a:p>
            <a:pPr lvl="1"/>
            <a:r>
              <a:rPr lang="en-GB" dirty="0" smtClean="0"/>
              <a:t>GPCs</a:t>
            </a:r>
          </a:p>
          <a:p>
            <a:pPr lvl="1"/>
            <a:r>
              <a:rPr lang="en-GB" dirty="0" smtClean="0"/>
              <a:t>Knowledge</a:t>
            </a:r>
          </a:p>
          <a:p>
            <a:pPr lvl="1"/>
            <a:r>
              <a:rPr lang="en-GB" dirty="0" smtClean="0"/>
              <a:t>Curriculum standards</a:t>
            </a:r>
          </a:p>
          <a:p>
            <a:r>
              <a:rPr lang="en-GB" dirty="0" smtClean="0"/>
              <a:t>Regulating progression and targeting remediation</a:t>
            </a:r>
          </a:p>
          <a:p>
            <a:pPr lvl="2"/>
            <a:r>
              <a:rPr lang="en-GB" dirty="0" smtClean="0"/>
              <a:t>Assess performance and inform ARCP</a:t>
            </a:r>
          </a:p>
          <a:p>
            <a:pPr lvl="2"/>
            <a:r>
              <a:rPr lang="en-GB" dirty="0" smtClean="0"/>
              <a:t>Identify concerns</a:t>
            </a:r>
          </a:p>
          <a:p>
            <a:r>
              <a:rPr lang="en-GB" dirty="0" smtClean="0"/>
              <a:t>Fostering self-regulated learners</a:t>
            </a:r>
            <a:endParaRPr lang="en-GB" dirty="0"/>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01808"/>
            <a:ext cx="1944217" cy="57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06186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WPBAs</a:t>
            </a:r>
            <a:endParaRPr lang="en-GB" dirty="0"/>
          </a:p>
        </p:txBody>
      </p:sp>
      <p:sp>
        <p:nvSpPr>
          <p:cNvPr id="3" name="Content Placeholder 2"/>
          <p:cNvSpPr>
            <a:spLocks noGrp="1"/>
          </p:cNvSpPr>
          <p:nvPr>
            <p:ph idx="1"/>
          </p:nvPr>
        </p:nvSpPr>
        <p:spPr>
          <a:xfrm>
            <a:off x="457200" y="1600200"/>
            <a:ext cx="8229600" cy="5141168"/>
          </a:xfrm>
        </p:spPr>
        <p:txBody>
          <a:bodyPr>
            <a:normAutofit fontScale="92500" lnSpcReduction="10000"/>
          </a:bodyPr>
          <a:lstStyle/>
          <a:p>
            <a:r>
              <a:rPr lang="en-GB" dirty="0" smtClean="0"/>
              <a:t>No minimum number required</a:t>
            </a:r>
          </a:p>
          <a:p>
            <a:pPr lvl="1"/>
            <a:r>
              <a:rPr lang="en-GB" dirty="0" smtClean="0"/>
              <a:t>Sampling of curriculum</a:t>
            </a:r>
          </a:p>
          <a:p>
            <a:pPr lvl="1"/>
            <a:r>
              <a:rPr lang="en-GB" dirty="0" smtClean="0"/>
              <a:t>ACAT, CBD, mini-</a:t>
            </a:r>
            <a:r>
              <a:rPr lang="en-GB" dirty="0" err="1" smtClean="0"/>
              <a:t>cex</a:t>
            </a:r>
            <a:r>
              <a:rPr lang="en-GB" dirty="0" smtClean="0"/>
              <a:t>, DOPs</a:t>
            </a:r>
          </a:p>
          <a:p>
            <a:pPr lvl="2"/>
            <a:r>
              <a:rPr lang="en-GB" dirty="0" smtClean="0"/>
              <a:t>Generic WPBAs for use by trainees from all 4 streams to promote understanding and fairness</a:t>
            </a:r>
          </a:p>
          <a:p>
            <a:pPr lvl="1"/>
            <a:endParaRPr lang="en-GB" dirty="0"/>
          </a:p>
          <a:p>
            <a:r>
              <a:rPr lang="en-GB" dirty="0" smtClean="0"/>
              <a:t>Faculty to provide support to entrustment decision making for each LO</a:t>
            </a:r>
          </a:p>
          <a:p>
            <a:pPr lvl="1"/>
            <a:r>
              <a:rPr lang="en-GB" dirty="0" smtClean="0"/>
              <a:t>MCR (IM, ICM, </a:t>
            </a:r>
            <a:r>
              <a:rPr lang="en-GB" dirty="0" err="1" smtClean="0"/>
              <a:t>Anaesth</a:t>
            </a:r>
            <a:r>
              <a:rPr lang="en-GB" dirty="0" smtClean="0"/>
              <a:t>)</a:t>
            </a:r>
          </a:p>
          <a:p>
            <a:pPr lvl="1"/>
            <a:r>
              <a:rPr lang="en-GB" dirty="0" smtClean="0"/>
              <a:t>Faculty governance statement (EM)</a:t>
            </a:r>
          </a:p>
          <a:p>
            <a:pPr lvl="1"/>
            <a:r>
              <a:rPr lang="en-GB" dirty="0" smtClean="0"/>
              <a:t>HALO (</a:t>
            </a:r>
            <a:r>
              <a:rPr lang="en-GB" dirty="0" err="1" smtClean="0"/>
              <a:t>Anaesth</a:t>
            </a:r>
            <a:r>
              <a:rPr lang="en-GB" dirty="0" smtClean="0"/>
              <a:t>)</a:t>
            </a:r>
            <a:endParaRPr lang="en-GB" dirty="0"/>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01808"/>
            <a:ext cx="1944217" cy="57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06186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r>
              <a:rPr lang="en-GB" dirty="0" smtClean="0"/>
              <a:t>Guidance on how to provide evidence</a:t>
            </a:r>
            <a:endParaRPr lang="en-GB" dirty="0"/>
          </a:p>
        </p:txBody>
      </p:sp>
      <p:pic>
        <p:nvPicPr>
          <p:cNvPr id="4" name="Content Placeholder 3"/>
          <p:cNvPicPr>
            <a:picLocks noGrp="1"/>
          </p:cNvPicPr>
          <p:nvPr>
            <p:ph idx="1"/>
          </p:nvPr>
        </p:nvPicPr>
        <p:blipFill rotWithShape="1">
          <a:blip r:embed="rId3"/>
          <a:srcRect l="24649" t="35732" r="25274" b="19603"/>
          <a:stretch/>
        </p:blipFill>
        <p:spPr bwMode="auto">
          <a:xfrm>
            <a:off x="323528" y="1412776"/>
            <a:ext cx="8496943" cy="4824536"/>
          </a:xfrm>
          <a:prstGeom prst="rect">
            <a:avLst/>
          </a:prstGeom>
          <a:ln>
            <a:noFill/>
          </a:ln>
          <a:extLst>
            <a:ext uri="{53640926-AAD7-44D8-BBD7-CCE9431645EC}">
              <a14:shadowObscured xmlns:a14="http://schemas.microsoft.com/office/drawing/2010/main"/>
            </a:ext>
          </a:extLst>
        </p:spPr>
      </p:pic>
      <p:pic>
        <p:nvPicPr>
          <p:cNvPr id="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201808"/>
            <a:ext cx="1944217" cy="57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7677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p:cNvPicPr>
          <p:nvPr>
            <p:ph idx="1"/>
          </p:nvPr>
        </p:nvPicPr>
        <p:blipFill rotWithShape="1">
          <a:blip r:embed="rId2"/>
          <a:srcRect l="24436" t="13830" r="25198" b="22340"/>
          <a:stretch/>
        </p:blipFill>
        <p:spPr bwMode="auto">
          <a:xfrm>
            <a:off x="1115616" y="404664"/>
            <a:ext cx="6840760" cy="57214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8548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87722"/>
            <a:ext cx="8229600" cy="1143000"/>
          </a:xfrm>
        </p:spPr>
        <p:txBody>
          <a:bodyPr/>
          <a:lstStyle/>
          <a:p>
            <a:r>
              <a:rPr lang="en-GB" dirty="0" smtClean="0"/>
              <a:t>Supervision and feedback</a:t>
            </a:r>
            <a:endParaRPr lang="en-GB" dirty="0"/>
          </a:p>
        </p:txBody>
      </p:sp>
      <p:sp>
        <p:nvSpPr>
          <p:cNvPr id="3" name="Content Placeholder 2"/>
          <p:cNvSpPr>
            <a:spLocks noGrp="1"/>
          </p:cNvSpPr>
          <p:nvPr>
            <p:ph idx="1"/>
          </p:nvPr>
        </p:nvSpPr>
        <p:spPr/>
        <p:txBody>
          <a:bodyPr>
            <a:normAutofit fontScale="92500"/>
          </a:bodyPr>
          <a:lstStyle/>
          <a:p>
            <a:r>
              <a:rPr lang="en-GB" dirty="0" smtClean="0"/>
              <a:t>Educational supervisor: with overall responsibility for supervision and management of the trainees education and progress – this person should be from  the parent speciality and may remain the same over the 2 years </a:t>
            </a:r>
          </a:p>
          <a:p>
            <a:r>
              <a:rPr lang="en-GB" dirty="0" smtClean="0"/>
              <a:t>Clinical supervisor – leads on reviewing clinical practice throughout a placement and contributes to the ES report on whether a trainee should progress.</a:t>
            </a:r>
            <a:endParaRPr lang="en-GB" dirty="0"/>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01808"/>
            <a:ext cx="1944217" cy="57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6649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a:t>
            </a:r>
            <a:endParaRPr lang="en-GB" dirty="0"/>
          </a:p>
        </p:txBody>
      </p:sp>
      <p:sp>
        <p:nvSpPr>
          <p:cNvPr id="3" name="Content Placeholder 2"/>
          <p:cNvSpPr>
            <a:spLocks noGrp="1"/>
          </p:cNvSpPr>
          <p:nvPr>
            <p:ph idx="1"/>
          </p:nvPr>
        </p:nvSpPr>
        <p:spPr/>
        <p:txBody>
          <a:bodyPr/>
          <a:lstStyle/>
          <a:p>
            <a:r>
              <a:rPr lang="en-GB" dirty="0" smtClean="0"/>
              <a:t>Why is there a new curriculum</a:t>
            </a:r>
          </a:p>
          <a:p>
            <a:r>
              <a:rPr lang="en-GB" dirty="0" smtClean="0"/>
              <a:t>Principles of new curricula</a:t>
            </a:r>
          </a:p>
          <a:p>
            <a:r>
              <a:rPr lang="en-GB" dirty="0" smtClean="0"/>
              <a:t>Outline of curriculum content</a:t>
            </a:r>
          </a:p>
          <a:p>
            <a:r>
              <a:rPr lang="en-GB" dirty="0" smtClean="0"/>
              <a:t>Introduction to entrustment levels</a:t>
            </a:r>
            <a:endParaRPr lang="en-GB"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01808"/>
            <a:ext cx="1944217" cy="57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0961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r>
              <a:rPr lang="en-GB" dirty="0" smtClean="0"/>
              <a:t>Supporting ARCP decisions</a:t>
            </a:r>
            <a:endParaRPr lang="en-GB" dirty="0"/>
          </a:p>
        </p:txBody>
      </p:sp>
      <p:sp>
        <p:nvSpPr>
          <p:cNvPr id="3" name="Content Placeholder 2"/>
          <p:cNvSpPr>
            <a:spLocks noGrp="1"/>
          </p:cNvSpPr>
          <p:nvPr>
            <p:ph idx="1"/>
          </p:nvPr>
        </p:nvSpPr>
        <p:spPr/>
        <p:txBody>
          <a:bodyPr/>
          <a:lstStyle/>
          <a:p>
            <a:endParaRPr lang="en-GB" dirty="0"/>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01808"/>
            <a:ext cx="1944217" cy="57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rotWithShape="1">
          <a:blip r:embed="rId4"/>
          <a:srcRect l="25432" t="27127" r="24702" b="27394"/>
          <a:stretch/>
        </p:blipFill>
        <p:spPr bwMode="auto">
          <a:xfrm>
            <a:off x="971600" y="2060848"/>
            <a:ext cx="6984776" cy="42484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06186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Up-to-date</a:t>
            </a:r>
          </a:p>
          <a:p>
            <a:r>
              <a:rPr lang="en-GB" dirty="0" smtClean="0"/>
              <a:t>Based on LOs and</a:t>
            </a:r>
          </a:p>
          <a:p>
            <a:pPr marL="0" indent="0">
              <a:buNone/>
            </a:pPr>
            <a:r>
              <a:rPr lang="en-GB" dirty="0" smtClean="0"/>
              <a:t>Key Capabilities</a:t>
            </a:r>
          </a:p>
          <a:p>
            <a:r>
              <a:rPr lang="en-GB" dirty="0" smtClean="0"/>
              <a:t>Matching to all </a:t>
            </a:r>
          </a:p>
          <a:p>
            <a:pPr marL="0" indent="0">
              <a:buNone/>
            </a:pPr>
            <a:r>
              <a:rPr lang="en-GB" dirty="0" smtClean="0"/>
              <a:t>ACCS specialty </a:t>
            </a:r>
          </a:p>
          <a:p>
            <a:pPr marL="0" indent="0">
              <a:buNone/>
            </a:pPr>
            <a:r>
              <a:rPr lang="en-GB" dirty="0" smtClean="0"/>
              <a:t>Curricula</a:t>
            </a:r>
          </a:p>
          <a:p>
            <a:pPr marL="0" indent="0">
              <a:buNone/>
            </a:pPr>
            <a:endParaRPr lang="en-GB" dirty="0"/>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01808"/>
            <a:ext cx="1944217" cy="57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rotWithShape="1">
          <a:blip r:embed="rId4"/>
          <a:srcRect l="32081" t="7447" r="32347" b="10638"/>
          <a:stretch/>
        </p:blipFill>
        <p:spPr bwMode="auto">
          <a:xfrm>
            <a:off x="3923928" y="29179"/>
            <a:ext cx="4536504" cy="66561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50961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ACCS as a defined 2 year programme with global end point to allow transfer into parent speciality</a:t>
            </a:r>
          </a:p>
          <a:p>
            <a:r>
              <a:rPr lang="en-GB" dirty="0" smtClean="0"/>
              <a:t>Changes to the assessment process </a:t>
            </a:r>
          </a:p>
          <a:p>
            <a:pPr lvl="1"/>
            <a:r>
              <a:rPr lang="en-GB" dirty="0" smtClean="0"/>
              <a:t>LOs</a:t>
            </a:r>
          </a:p>
          <a:p>
            <a:pPr lvl="1"/>
            <a:r>
              <a:rPr lang="en-GB" dirty="0" smtClean="0"/>
              <a:t>Entrustment decisions</a:t>
            </a:r>
          </a:p>
          <a:p>
            <a:pPr lvl="1"/>
            <a:r>
              <a:rPr lang="en-GB" dirty="0" smtClean="0"/>
              <a:t>GPCs</a:t>
            </a:r>
          </a:p>
          <a:p>
            <a:r>
              <a:rPr lang="en-GB" dirty="0" smtClean="0"/>
              <a:t>Clinical content has not changed </a:t>
            </a:r>
          </a:p>
          <a:p>
            <a:endParaRPr lang="en-GB" dirty="0"/>
          </a:p>
          <a:p>
            <a:r>
              <a:rPr lang="en-GB" dirty="0" smtClean="0">
                <a:solidFill>
                  <a:srgbClr val="00B0F0"/>
                </a:solidFill>
              </a:rPr>
              <a:t>https://www.accs.ac.uk/accs/2021-curriculum</a:t>
            </a:r>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01808"/>
            <a:ext cx="1944217" cy="57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rotWithShape="1">
          <a:blip r:embed="rId4"/>
          <a:srcRect l="20612" t="8776" r="23205" b="77926"/>
          <a:stretch/>
        </p:blipFill>
        <p:spPr bwMode="auto">
          <a:xfrm>
            <a:off x="2987824" y="5877694"/>
            <a:ext cx="5976664" cy="9803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06186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1143000"/>
          </a:xfrm>
        </p:spPr>
        <p:txBody>
          <a:bodyPr/>
          <a:lstStyle/>
          <a:p>
            <a:r>
              <a:rPr lang="en-GB" dirty="0" smtClean="0"/>
              <a:t>Questions and comments?</a:t>
            </a:r>
            <a:endParaRPr lang="en-GB"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01808"/>
            <a:ext cx="1944217" cy="57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7230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8098"/>
            <a:ext cx="8229600" cy="1143000"/>
          </a:xfrm>
        </p:spPr>
        <p:txBody>
          <a:bodyPr/>
          <a:lstStyle/>
          <a:p>
            <a:r>
              <a:rPr lang="en-GB" dirty="0" smtClean="0"/>
              <a:t>ACCS Curriculum August 2021</a:t>
            </a:r>
            <a:endParaRPr lang="en-GB" dirty="0"/>
          </a:p>
        </p:txBody>
      </p:sp>
      <p:sp>
        <p:nvSpPr>
          <p:cNvPr id="3" name="Content Placeholder 2"/>
          <p:cNvSpPr>
            <a:spLocks noGrp="1"/>
          </p:cNvSpPr>
          <p:nvPr>
            <p:ph idx="1"/>
          </p:nvPr>
        </p:nvSpPr>
        <p:spPr/>
        <p:txBody>
          <a:bodyPr/>
          <a:lstStyle/>
          <a:p>
            <a:r>
              <a:rPr lang="en-GB" dirty="0" smtClean="0"/>
              <a:t>What's new?</a:t>
            </a:r>
          </a:p>
          <a:p>
            <a:pPr lvl="1"/>
            <a:r>
              <a:rPr lang="en-GB" dirty="0" smtClean="0"/>
              <a:t>Very little new clinical content</a:t>
            </a:r>
          </a:p>
          <a:p>
            <a:pPr lvl="1"/>
            <a:r>
              <a:rPr lang="en-GB" dirty="0" smtClean="0"/>
              <a:t>Presentation and assessment will be different</a:t>
            </a:r>
          </a:p>
          <a:p>
            <a:pPr lvl="1"/>
            <a:endParaRPr lang="en-GB" dirty="0"/>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01808"/>
            <a:ext cx="1944217" cy="57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rotWithShape="1">
          <a:blip r:embed="rId4"/>
          <a:srcRect l="35073" t="7162" r="37168" b="28900"/>
          <a:stretch/>
        </p:blipFill>
        <p:spPr bwMode="auto">
          <a:xfrm>
            <a:off x="3779912" y="3501008"/>
            <a:ext cx="1590675" cy="23812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5096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change?</a:t>
            </a:r>
            <a:endParaRPr lang="en-GB" dirty="0"/>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01808"/>
            <a:ext cx="1944217" cy="57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3528" y="1628800"/>
            <a:ext cx="8712968" cy="3970318"/>
          </a:xfrm>
          <a:prstGeom prst="rect">
            <a:avLst/>
          </a:prstGeom>
        </p:spPr>
        <p:txBody>
          <a:bodyPr wrap="square">
            <a:spAutoFit/>
          </a:bodyPr>
          <a:lstStyle/>
          <a:p>
            <a:r>
              <a:rPr lang="en-GB" dirty="0" smtClean="0"/>
              <a:t>GMC 2017 </a:t>
            </a:r>
            <a:r>
              <a:rPr lang="en-GB" i="1" dirty="0" smtClean="0">
                <a:hlinkClick r:id="rId4"/>
              </a:rPr>
              <a:t>Excellence by design: standards for postgraduate curricula</a:t>
            </a:r>
            <a:r>
              <a:rPr lang="en-GB" dirty="0" smtClean="0"/>
              <a:t>  </a:t>
            </a:r>
          </a:p>
          <a:p>
            <a:pPr marL="285750" indent="-285750">
              <a:buFont typeface="Arial" panose="020B0604020202020204" pitchFamily="34" charset="0"/>
              <a:buChar char="•"/>
            </a:pPr>
            <a:r>
              <a:rPr lang="en-GB" dirty="0" smtClean="0"/>
              <a:t>must introduce Generic Professional Capabilities</a:t>
            </a:r>
          </a:p>
          <a:p>
            <a:pPr marL="285750" indent="-285750">
              <a:buFont typeface="Arial" panose="020B0604020202020204" pitchFamily="34" charset="0"/>
              <a:buChar char="•"/>
            </a:pPr>
            <a:r>
              <a:rPr lang="en-GB" dirty="0" smtClean="0"/>
              <a:t>must be structured round a limited number of ‘specialty learning outcomes’</a:t>
            </a:r>
          </a:p>
          <a:p>
            <a:pPr marL="285750" indent="-285750">
              <a:buFont typeface="Arial" panose="020B0604020202020204" pitchFamily="34" charset="0"/>
              <a:buChar char="•"/>
            </a:pPr>
            <a:r>
              <a:rPr lang="en-GB" dirty="0" smtClean="0"/>
              <a:t>each College must demonstrate stakeholder involvement</a:t>
            </a:r>
          </a:p>
          <a:p>
            <a:pPr marL="285750" indent="-285750">
              <a:buFont typeface="Arial" panose="020B0604020202020204" pitchFamily="34" charset="0"/>
              <a:buChar char="•"/>
            </a:pPr>
            <a:r>
              <a:rPr lang="en-GB" dirty="0" smtClean="0"/>
              <a:t>assessment burden reduced and a ‘tick-box’ approach avoided.</a:t>
            </a:r>
          </a:p>
          <a:p>
            <a:endParaRPr lang="en-GB" dirty="0" smtClean="0"/>
          </a:p>
          <a:p>
            <a:r>
              <a:rPr lang="en-GB" dirty="0" smtClean="0"/>
              <a:t>Implementation of the recommendations of </a:t>
            </a:r>
            <a:r>
              <a:rPr lang="en-GB" i="1" dirty="0" smtClean="0">
                <a:hlinkClick r:id="rId5"/>
              </a:rPr>
              <a:t>The Shape of Training Report</a:t>
            </a:r>
            <a:r>
              <a:rPr lang="en-GB" dirty="0"/>
              <a:t> </a:t>
            </a:r>
            <a:r>
              <a:rPr lang="en-GB" dirty="0" smtClean="0"/>
              <a:t>– the curriculum must:</a:t>
            </a:r>
          </a:p>
          <a:p>
            <a:pPr marL="285750" indent="-285750">
              <a:buFont typeface="Arial" panose="020B0604020202020204" pitchFamily="34" charset="0"/>
              <a:buChar char="•"/>
            </a:pPr>
            <a:r>
              <a:rPr lang="en-GB" dirty="0" smtClean="0"/>
              <a:t>take account of and describe how it will better support the needs of patients/service providers, including if appropriate the community</a:t>
            </a:r>
          </a:p>
          <a:p>
            <a:pPr marL="285750" indent="-285750">
              <a:buFont typeface="Arial" panose="020B0604020202020204" pitchFamily="34" charset="0"/>
              <a:buChar char="•"/>
            </a:pPr>
            <a:r>
              <a:rPr lang="en-GB" dirty="0" smtClean="0"/>
              <a:t>ensures that the proposed CCT curriculum equips doctors with the generic skills to participate in the acute unselected take and to provide continuity of care thereafter</a:t>
            </a:r>
          </a:p>
          <a:p>
            <a:pPr marL="285750" indent="-285750">
              <a:buFont typeface="Arial" panose="020B0604020202020204" pitchFamily="34" charset="0"/>
              <a:buChar char="•"/>
            </a:pPr>
            <a:r>
              <a:rPr lang="en-GB" dirty="0" smtClean="0"/>
              <a:t>describes how the proposal will support a more flexible approach to training</a:t>
            </a:r>
          </a:p>
          <a:p>
            <a:pPr marL="285750" indent="-285750">
              <a:buFont typeface="Arial" panose="020B0604020202020204" pitchFamily="34" charset="0"/>
              <a:buChar char="•"/>
            </a:pPr>
            <a:r>
              <a:rPr lang="en-GB" dirty="0" smtClean="0"/>
              <a:t>describes the role that credentialing will play</a:t>
            </a:r>
            <a:endParaRPr lang="en-GB" dirty="0"/>
          </a:p>
        </p:txBody>
      </p:sp>
      <p:pic>
        <p:nvPicPr>
          <p:cNvPr id="7" name="Picture 6"/>
          <p:cNvPicPr/>
          <p:nvPr/>
        </p:nvPicPr>
        <p:blipFill rotWithShape="1">
          <a:blip r:embed="rId6"/>
          <a:srcRect l="35073" t="7162" r="37168" b="28900"/>
          <a:stretch/>
        </p:blipFill>
        <p:spPr bwMode="auto">
          <a:xfrm>
            <a:off x="7596336" y="332656"/>
            <a:ext cx="1080120" cy="16611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5096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Principles of change</a:t>
            </a:r>
            <a:endParaRPr lang="en-GB" dirty="0"/>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01808"/>
            <a:ext cx="1944217" cy="57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rotWithShape="1">
          <a:blip r:embed="rId4"/>
          <a:srcRect l="20778" t="17286" r="21875" b="18352"/>
          <a:stretch/>
        </p:blipFill>
        <p:spPr bwMode="auto">
          <a:xfrm>
            <a:off x="323528" y="1196752"/>
            <a:ext cx="8496944" cy="5661248"/>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5"/>
          <a:srcRect l="37733" t="53989" r="38331" b="33511"/>
          <a:stretch/>
        </p:blipFill>
        <p:spPr bwMode="auto">
          <a:xfrm>
            <a:off x="2483768" y="1700808"/>
            <a:ext cx="4104456" cy="1224136"/>
          </a:xfrm>
          <a:prstGeom prst="rect">
            <a:avLst/>
          </a:prstGeom>
          <a:ln>
            <a:noFill/>
          </a:ln>
          <a:extLst>
            <a:ext uri="{53640926-AAD7-44D8-BBD7-CCE9431645EC}">
              <a14:shadowObscured xmlns:a14="http://schemas.microsoft.com/office/drawing/2010/main"/>
            </a:ext>
          </a:extLst>
        </p:spPr>
      </p:pic>
      <p:pic>
        <p:nvPicPr>
          <p:cNvPr id="7" name="Content Placeholder 4"/>
          <p:cNvPicPr>
            <a:picLocks noGrp="1"/>
          </p:cNvPicPr>
          <p:nvPr>
            <p:ph idx="1"/>
          </p:nvPr>
        </p:nvPicPr>
        <p:blipFill rotWithShape="1">
          <a:blip r:embed="rId6"/>
          <a:srcRect l="38065" t="66755" r="38664" b="23404"/>
          <a:stretch/>
        </p:blipFill>
        <p:spPr bwMode="auto">
          <a:xfrm>
            <a:off x="1475656" y="4365104"/>
            <a:ext cx="3960440" cy="10131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509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29600" cy="1143000"/>
          </a:xfrm>
        </p:spPr>
        <p:txBody>
          <a:bodyPr>
            <a:normAutofit fontScale="90000"/>
          </a:bodyPr>
          <a:lstStyle/>
          <a:p>
            <a:r>
              <a:rPr lang="en-GB" dirty="0" smtClean="0"/>
              <a:t>Background and key principles to competency attainment</a:t>
            </a:r>
            <a:endParaRPr lang="en-GB"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01808"/>
            <a:ext cx="1944217" cy="57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idx="1"/>
          </p:nvPr>
        </p:nvSpPr>
        <p:spPr>
          <a:xfrm>
            <a:off x="467544" y="2360637"/>
            <a:ext cx="8229600" cy="4525963"/>
          </a:xfrm>
        </p:spPr>
        <p:txBody>
          <a:bodyPr/>
          <a:lstStyle/>
          <a:p>
            <a:r>
              <a:rPr lang="en-GB" dirty="0" smtClean="0"/>
              <a:t>General Professional Capabilities</a:t>
            </a:r>
          </a:p>
          <a:p>
            <a:r>
              <a:rPr lang="en-GB" dirty="0" smtClean="0"/>
              <a:t>Learning outcomes</a:t>
            </a:r>
          </a:p>
          <a:p>
            <a:r>
              <a:rPr lang="en-GB" dirty="0" smtClean="0"/>
              <a:t>Introduction to entrustment levels </a:t>
            </a:r>
            <a:endParaRPr lang="en-GB" dirty="0"/>
          </a:p>
        </p:txBody>
      </p:sp>
    </p:spTree>
    <p:extLst>
      <p:ext uri="{BB962C8B-B14F-4D97-AF65-F5344CB8AC3E}">
        <p14:creationId xmlns:p14="http://schemas.microsoft.com/office/powerpoint/2010/main" val="2195096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7957"/>
            <a:ext cx="8229600" cy="634082"/>
          </a:xfrm>
        </p:spPr>
        <p:txBody>
          <a:bodyPr>
            <a:normAutofit fontScale="90000"/>
          </a:bodyPr>
          <a:lstStyle/>
          <a:p>
            <a:r>
              <a:rPr lang="en-GB" dirty="0" smtClean="0"/>
              <a:t>General Professional Capabilities</a:t>
            </a:r>
            <a:endParaRPr lang="en-GB"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01808"/>
            <a:ext cx="1944217" cy="57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idx="1"/>
          </p:nvPr>
        </p:nvSpPr>
        <p:spPr>
          <a:xfrm>
            <a:off x="457200" y="1600200"/>
            <a:ext cx="7211144" cy="4525963"/>
          </a:xfrm>
        </p:spPr>
        <p:txBody>
          <a:bodyPr>
            <a:normAutofit lnSpcReduction="10000"/>
          </a:bodyPr>
          <a:lstStyle/>
          <a:p>
            <a:r>
              <a:rPr lang="en-GB" dirty="0" smtClean="0"/>
              <a:t>GPC framework: matrix of educational outcomes/descriptors that states common core content in all postgrad curricula.</a:t>
            </a:r>
          </a:p>
          <a:p>
            <a:endParaRPr lang="en-GB" dirty="0"/>
          </a:p>
          <a:p>
            <a:r>
              <a:rPr lang="en-GB" dirty="0" smtClean="0"/>
              <a:t>The minimum GMC regulatory requirements, which are essential and critical capabilities underpinning our core professional practice in the UK</a:t>
            </a:r>
            <a:endParaRPr lang="en-GB" dirty="0"/>
          </a:p>
        </p:txBody>
      </p:sp>
      <p:pic>
        <p:nvPicPr>
          <p:cNvPr id="5" name="Picture 4"/>
          <p:cNvPicPr/>
          <p:nvPr/>
        </p:nvPicPr>
        <p:blipFill rotWithShape="1">
          <a:blip r:embed="rId3"/>
          <a:srcRect l="35738" t="7447" r="36835" b="31117"/>
          <a:stretch/>
        </p:blipFill>
        <p:spPr bwMode="auto">
          <a:xfrm>
            <a:off x="7308304" y="2420888"/>
            <a:ext cx="1728192" cy="25202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0379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01808"/>
            <a:ext cx="1944217" cy="57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idx="1"/>
          </p:nvPr>
        </p:nvSpPr>
        <p:spPr>
          <a:xfrm>
            <a:off x="179512" y="1600200"/>
            <a:ext cx="8507288" cy="4525963"/>
          </a:xfrm>
        </p:spPr>
        <p:txBody>
          <a:bodyPr/>
          <a:lstStyle/>
          <a:p>
            <a:r>
              <a:rPr lang="en-GB" dirty="0" smtClean="0"/>
              <a:t>3 fundamental  domains</a:t>
            </a:r>
          </a:p>
          <a:p>
            <a:pPr lvl="1"/>
            <a:r>
              <a:rPr lang="en-GB" dirty="0" smtClean="0"/>
              <a:t>Values and Behaviours</a:t>
            </a:r>
          </a:p>
          <a:p>
            <a:pPr lvl="1"/>
            <a:r>
              <a:rPr lang="en-GB" dirty="0" smtClean="0"/>
              <a:t>Skills</a:t>
            </a:r>
          </a:p>
          <a:p>
            <a:pPr lvl="1"/>
            <a:r>
              <a:rPr lang="en-GB" dirty="0" smtClean="0"/>
              <a:t>Knowledge</a:t>
            </a:r>
          </a:p>
          <a:p>
            <a:pPr lvl="1"/>
            <a:endParaRPr lang="en-GB" dirty="0"/>
          </a:p>
          <a:p>
            <a:r>
              <a:rPr lang="en-GB" dirty="0" smtClean="0"/>
              <a:t>6 further domains</a:t>
            </a:r>
          </a:p>
          <a:p>
            <a:endParaRPr lang="en-GB" dirty="0"/>
          </a:p>
        </p:txBody>
      </p:sp>
      <p:pic>
        <p:nvPicPr>
          <p:cNvPr id="5" name="Picture 4"/>
          <p:cNvPicPr/>
          <p:nvPr/>
        </p:nvPicPr>
        <p:blipFill rotWithShape="1">
          <a:blip r:embed="rId4"/>
          <a:srcRect l="38231" t="45744" r="37168" b="21277"/>
          <a:stretch/>
        </p:blipFill>
        <p:spPr bwMode="auto">
          <a:xfrm>
            <a:off x="4716016" y="1772816"/>
            <a:ext cx="4427983" cy="44398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5373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2466</Words>
  <Application>Microsoft Office PowerPoint</Application>
  <PresentationFormat>On-screen Show (4:3)</PresentationFormat>
  <Paragraphs>232</Paragraphs>
  <Slides>33</Slides>
  <Notes>24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ACCS Curriculum 2021: Overview</vt:lpstr>
      <vt:lpstr>Dr Rachel Quail</vt:lpstr>
      <vt:lpstr>Content</vt:lpstr>
      <vt:lpstr>ACCS Curriculum August 2021</vt:lpstr>
      <vt:lpstr>Why change?</vt:lpstr>
      <vt:lpstr>Principles of change</vt:lpstr>
      <vt:lpstr>Background and key principles to competency attainment</vt:lpstr>
      <vt:lpstr>General Professional Capabilities</vt:lpstr>
      <vt:lpstr>PowerPoint Presentation</vt:lpstr>
      <vt:lpstr>Learning outcomes</vt:lpstr>
      <vt:lpstr>PowerPoint Presentation</vt:lpstr>
      <vt:lpstr>Learning outcomes</vt:lpstr>
      <vt:lpstr>ACCS LOs</vt:lpstr>
      <vt:lpstr>ACCS Clinical LOs</vt:lpstr>
      <vt:lpstr>ACCS clinical presentations</vt:lpstr>
      <vt:lpstr>PowerPoint Presentation</vt:lpstr>
      <vt:lpstr>PowerPoint Presentation</vt:lpstr>
      <vt:lpstr>PowerPoint Presentation</vt:lpstr>
      <vt:lpstr>PowerPoint Presentation</vt:lpstr>
      <vt:lpstr>Generic LOs</vt:lpstr>
      <vt:lpstr>Entrustable professional activities</vt:lpstr>
      <vt:lpstr>ACCS Entrustment Scale</vt:lpstr>
      <vt:lpstr>Entrustment requirements</vt:lpstr>
      <vt:lpstr>Procedural entrustment</vt:lpstr>
      <vt:lpstr>Purpose of assessments</vt:lpstr>
      <vt:lpstr>WPBAs</vt:lpstr>
      <vt:lpstr>Guidance on how to provide evidence</vt:lpstr>
      <vt:lpstr>PowerPoint Presentation</vt:lpstr>
      <vt:lpstr>Supervision and feedback</vt:lpstr>
      <vt:lpstr>Supporting ARCP decisions</vt:lpstr>
      <vt:lpstr>PowerPoint Presentation</vt:lpstr>
      <vt:lpstr>Summary</vt:lpstr>
      <vt:lpstr>Questions and comments?</vt:lpstr>
    </vt:vector>
  </TitlesOfParts>
  <Company>East &amp; North Hertfordshire NHS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ACCS curriculum: Overview</dc:title>
  <dc:creator>Rachel Quail</dc:creator>
  <cp:lastModifiedBy>Rachel Quail</cp:lastModifiedBy>
  <cp:revision>30</cp:revision>
  <dcterms:created xsi:type="dcterms:W3CDTF">2021-03-03T17:21:02Z</dcterms:created>
  <dcterms:modified xsi:type="dcterms:W3CDTF">2021-03-03T23:43:32Z</dcterms:modified>
</cp:coreProperties>
</file>