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361" r:id="rId2"/>
    <p:sldId id="350" r:id="rId3"/>
    <p:sldId id="366" r:id="rId4"/>
    <p:sldId id="371" r:id="rId5"/>
    <p:sldId id="396" r:id="rId6"/>
    <p:sldId id="372" r:id="rId7"/>
    <p:sldId id="394" r:id="rId8"/>
    <p:sldId id="395" r:id="rId9"/>
    <p:sldId id="400" r:id="rId10"/>
    <p:sldId id="40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8AD8-F892-426D-9F31-0FB058F4134F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9D562-5704-48AE-86FE-AE2FF84AF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4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first emotion / feeling that jumps to mind if I say</a:t>
            </a:r>
            <a:r>
              <a:rPr lang="mr-IN" dirty="0"/>
              <a:t>…</a:t>
            </a:r>
            <a:r>
              <a:rPr lang="en-US" dirty="0"/>
              <a:t>’ACCS’ ? What does it stand for?</a:t>
            </a:r>
          </a:p>
          <a:p>
            <a:r>
              <a:rPr lang="en-US" dirty="0"/>
              <a:t>Confusion?</a:t>
            </a:r>
          </a:p>
          <a:p>
            <a:r>
              <a:rPr lang="en-US" dirty="0"/>
              <a:t>Want</a:t>
            </a:r>
            <a:r>
              <a:rPr lang="en-US" baseline="0" dirty="0"/>
              <a:t> to run away?</a:t>
            </a:r>
          </a:p>
          <a:p>
            <a:r>
              <a:rPr lang="en-US" baseline="0" dirty="0"/>
              <a:t>Let someone else do it?</a:t>
            </a:r>
          </a:p>
          <a:p>
            <a:r>
              <a:rPr lang="en-US" baseline="0" dirty="0"/>
              <a:t>Too complicated?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B3131-83C0-9847-95A8-B83A12FBB6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13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Regionally: EOE: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ACCS Training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overseen by the ACCS Specialist Training committee (chair)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Comprises of collaboration representatives of all 4 Specialities, all fulfilling certain tasks;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mixture of Deanery and College posts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B3131-83C0-9847-95A8-B83A12FBB6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58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400" b="1" dirty="0">
                <a:solidFill>
                  <a:schemeClr val="tx1"/>
                </a:solidFill>
              </a:rPr>
              <a:t>Hospitals:</a:t>
            </a:r>
          </a:p>
          <a:p>
            <a:pPr algn="l"/>
            <a:r>
              <a:rPr lang="en-GB" sz="1200" b="1" dirty="0">
                <a:solidFill>
                  <a:schemeClr val="tx1"/>
                </a:solidFill>
              </a:rPr>
              <a:t>Norfolk/Suffolk Sector (20 posts)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</a:rPr>
              <a:t>James Paget (Great Yarmouth), QE2 (King’s Lynn), N&amp;N (Norwich) and Ipswich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GB" sz="1200" b="1" dirty="0">
                <a:solidFill>
                  <a:schemeClr val="tx1"/>
                </a:solidFill>
              </a:rPr>
              <a:t>Cambridge/West Suffolk Sector (17 posts)</a:t>
            </a:r>
          </a:p>
          <a:p>
            <a:pPr algn="l"/>
            <a:r>
              <a:rPr lang="en-GB" sz="1200" dirty="0" err="1">
                <a:solidFill>
                  <a:schemeClr val="tx1"/>
                </a:solidFill>
              </a:rPr>
              <a:t>Addenbrooke’s</a:t>
            </a:r>
            <a:r>
              <a:rPr lang="en-GB" sz="1200" dirty="0">
                <a:solidFill>
                  <a:schemeClr val="tx1"/>
                </a:solidFill>
              </a:rPr>
              <a:t> (Cambridge), West Suffolk (Bury St Edmunds), Peterborough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GB" sz="1200" b="1" dirty="0">
                <a:solidFill>
                  <a:schemeClr val="tx1"/>
                </a:solidFill>
              </a:rPr>
              <a:t>Beds/Herts Sector (13 posts)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</a:rPr>
              <a:t>Bedford, Lister (Stevenage), Luton and Dunstable (Luton), Watford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GB" sz="1200" b="1" dirty="0">
                <a:solidFill>
                  <a:schemeClr val="tx1"/>
                </a:solidFill>
              </a:rPr>
              <a:t>Essex Sector (18 posts)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</a:rPr>
              <a:t>Broomfield (Chelmsford), Colchester, Southend, Basildon, Princess Alexandra (Harlow)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B3131-83C0-9847-95A8-B83A12FBB6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58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Regionally: EOE: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trainees start ACCS CT1 in EM/AM, the ACCS CT2 in AN/ICM, then CT 3 in parent speciality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be 6 month blocks, not 9 and 3 any more. Although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curriculum is competency based, there is a time element as well and has direct implications for progression when assessed at ARCP and for ST3 application.</a:t>
            </a:r>
          </a:p>
          <a:p>
            <a:pPr lvl="0"/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some hospitals split the the 6 months in 2x 3-month blocks. Not ideal, but sometimes cannot be helped for serve provision reasons or if there too many trainees all at once in ITU for example.</a:t>
            </a:r>
          </a:p>
          <a:p>
            <a:pPr lvl="0"/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Trainees occupy an ACCS post for 2 years – usually at the same hospital but some posts span 2 hospitals </a:t>
            </a:r>
            <a:r>
              <a:rPr lang="en-GB" b="1" dirty="0"/>
              <a:t>in the same sector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B3131-83C0-9847-95A8-B83A12FBB6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582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CD525986-19AF-4B03-A7E9-DE023CBFA461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60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experience of fielding questions from ACCS trainers and trainees, the main complaint that comes up is that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 Supervisors are unsure of the difference between ACCS trainees and Core Anaesthesia trainees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 ACCS and CMT trainees). Also, some supervisors seem to think that ACCS Anaesthesia (or AM) trainees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be treated somehow differently during their EM placement than the ACCS EM trainees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35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Regionally: EOE: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trainees start ACCS CT1 in EM/AM, the ACCS CT2 in AN/ICM, then CT 3 in parent speciality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be 6 month blocks, not 9 and 3 any more. Although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curriculum is competency based, there is a time element as well and has direct implications for progression when assessed at ARCP and for ST3 application.</a:t>
            </a:r>
          </a:p>
          <a:p>
            <a:pPr lvl="0"/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some hospitals split the the 6 months in 2x 3-month blocks. Not ideal, but sometimes cannot be helped for serve provision reasons or if there too many trainees all at once in ITU for example.</a:t>
            </a:r>
          </a:p>
          <a:p>
            <a:pPr lvl="0"/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Trainees occupy an ACCS post for 2 years – usually at the same hospital but some posts span 2 hospitals </a:t>
            </a:r>
            <a:r>
              <a:rPr lang="en-GB" b="1" dirty="0"/>
              <a:t>in the same sector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B3131-83C0-9847-95A8-B83A12FBB6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688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CD525986-19AF-4B03-A7E9-DE023CBFA461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60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 parent speciality ES to oversee all 3 years, and liaise with named ‘Clinical supervisors’ for each placement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An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trainee will have an EM ES, and anaesthetic cons will be CS for that placement.</a:t>
            </a:r>
          </a:p>
          <a:p>
            <a:pPr lvl="0"/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it is useful to have a an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Intensivist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CS, who can cover the whole CT2 year (otherwise 2x CS needed, but it does not matter)</a:t>
            </a:r>
          </a:p>
          <a:p>
            <a:pPr lvl="0"/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Advised to have early and regular meetings with the trainee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297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CD525986-19AF-4B03-A7E9-DE023CBFA461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8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60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 parent speciality ES to oversee all 3 years, and liaise with named ‘Clinical supervisors’ for each placement (terminology confusing as these are on the e-portfolios. However, if you look after a trainee you are really their ‘Educational Supervisor’ and should get the necessary SPA’s for it)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1604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Show where to find the workbook and keep it open/download for the talks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For ACCS website: type ‘ACCS Training’ in search box. Bit tricky to find on RCOA website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C35A2-8A49-4D47-BB2C-9EEFFB3DC59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8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76950"/>
            <a:ext cx="9129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89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04800"/>
            <a:ext cx="7675562" cy="1216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7571E-E884-41D5-9BD3-D48E15305E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235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17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41119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1937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371558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6384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619375"/>
            <a:ext cx="4686300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329037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52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CF74E80-8B27-F64B-B71A-2E1F036E16DD}" type="datetimeFigureOut">
              <a:rPr lang="en-US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251BF1-6858-374D-8D4D-5290A4AC6D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5AC3FB-E65E-E944-9CC9-814B576C4F68}" type="datetimeFigureOut">
              <a:rPr lang="en-US"/>
              <a:pPr/>
              <a:t>3/2/2021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B58047-4032-6B4D-A1A0-180874C9AC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5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29362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904" y="360000"/>
            <a:ext cx="3099816" cy="615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79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189288"/>
            <a:ext cx="9144000" cy="254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657" y="6352540"/>
            <a:ext cx="854838" cy="46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8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77926"/>
            <a:ext cx="7772400" cy="3119304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ACCS - Acute Care Common Stem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37520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 User\AppData\Local\Microsoft\Windows\INetCache\IE\K4LXWOLP\question_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14400"/>
            <a:ext cx="6096000" cy="5139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32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199" y="1713010"/>
            <a:ext cx="8047609" cy="4781006"/>
          </a:xfrm>
        </p:spPr>
        <p:txBody>
          <a:bodyPr/>
          <a:lstStyle/>
          <a:p>
            <a:r>
              <a:rPr lang="en-GB" sz="2000" dirty="0"/>
              <a:t>ACCS Training overseen by ACCS Specialty Training Committee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Collaboration of 4 specialities </a:t>
            </a:r>
          </a:p>
          <a:p>
            <a:pPr lvl="1"/>
            <a:r>
              <a:rPr lang="en-GB" sz="2000" dirty="0"/>
              <a:t>Emergency Medicine </a:t>
            </a:r>
          </a:p>
          <a:p>
            <a:pPr lvl="1"/>
            <a:r>
              <a:rPr lang="en-GB" sz="2000" dirty="0"/>
              <a:t>Acute Medicine</a:t>
            </a:r>
          </a:p>
          <a:p>
            <a:pPr lvl="1"/>
            <a:r>
              <a:rPr lang="en-GB" sz="2000" dirty="0"/>
              <a:t>Anaesthetics</a:t>
            </a:r>
          </a:p>
          <a:p>
            <a:pPr lvl="1"/>
            <a:r>
              <a:rPr lang="en-GB" sz="2000" dirty="0"/>
              <a:t>Intensive Care Medicine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000" dirty="0"/>
              <a:t>Total of 72 trainees recruited/year (EM 49, An14, AM 9)</a:t>
            </a:r>
          </a:p>
          <a:p>
            <a:pPr lvl="1"/>
            <a:r>
              <a:rPr lang="en-GB" sz="2000" dirty="0"/>
              <a:t>144 trainees over 2 years (plus out-of-sync trainees)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000" dirty="0"/>
              <a:t>Trainees enter their parent specialty in Year 3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6"/>
          <p:cNvSpPr>
            <a:spLocks noGrp="1"/>
          </p:cNvSpPr>
          <p:nvPr>
            <p:ph type="ctrTitle"/>
          </p:nvPr>
        </p:nvSpPr>
        <p:spPr>
          <a:xfrm>
            <a:off x="470264" y="1053639"/>
            <a:ext cx="8216537" cy="1184992"/>
          </a:xfrm>
        </p:spPr>
        <p:txBody>
          <a:bodyPr/>
          <a:lstStyle/>
          <a:p>
            <a:r>
              <a:rPr lang="en-GB" altLang="en-US" dirty="0"/>
              <a:t>ACCS Training: East of England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42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2129246"/>
            <a:ext cx="7839075" cy="400579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Regionally:</a:t>
            </a:r>
          </a:p>
          <a:p>
            <a:pPr marL="0" indent="0">
              <a:buNone/>
            </a:pPr>
            <a:r>
              <a:rPr lang="en-GB" dirty="0"/>
              <a:t>Divided into 4 sectors:</a:t>
            </a:r>
          </a:p>
          <a:p>
            <a:r>
              <a:rPr lang="en-GB" dirty="0"/>
              <a:t>Norfolk/Suffolk</a:t>
            </a:r>
          </a:p>
          <a:p>
            <a:r>
              <a:rPr lang="en-GB" dirty="0"/>
              <a:t>Cambridge/West Suffolk</a:t>
            </a:r>
          </a:p>
          <a:p>
            <a:r>
              <a:rPr lang="en-GB" dirty="0"/>
              <a:t>Bedfordshire/Hertfordshire</a:t>
            </a:r>
          </a:p>
          <a:p>
            <a:r>
              <a:rPr lang="en-GB" dirty="0"/>
              <a:t>Essex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6"/>
          <p:cNvSpPr>
            <a:spLocks noGrp="1"/>
          </p:cNvSpPr>
          <p:nvPr>
            <p:ph type="ctrTitle"/>
          </p:nvPr>
        </p:nvSpPr>
        <p:spPr>
          <a:xfrm>
            <a:off x="457199" y="1177926"/>
            <a:ext cx="8216537" cy="1184992"/>
          </a:xfrm>
        </p:spPr>
        <p:txBody>
          <a:bodyPr/>
          <a:lstStyle/>
          <a:p>
            <a:r>
              <a:rPr lang="en-GB" altLang="en-US" dirty="0"/>
              <a:t>ACCS Training: East of England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19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199" y="2063931"/>
            <a:ext cx="7839075" cy="4794069"/>
          </a:xfrm>
        </p:spPr>
        <p:txBody>
          <a:bodyPr/>
          <a:lstStyle/>
          <a:p>
            <a:r>
              <a:rPr lang="en-US" sz="2000" dirty="0"/>
              <a:t>All rotations are completed in 6 month blocks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Placements are managed by the School of Emergency Medicine with collaboration between the EM, AM and </a:t>
            </a:r>
            <a:r>
              <a:rPr lang="en-US" sz="2000" dirty="0" err="1"/>
              <a:t>Anaesthetics</a:t>
            </a:r>
            <a:r>
              <a:rPr lang="en-US" sz="2000" dirty="0"/>
              <a:t> TPDs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Trainees remain at the same hospital for the first 2 years (exception Addenbrooke’s/WSH share ACCS-2)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Preferences are requested for EM ST3 but most stay at the same hospital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6"/>
          <p:cNvSpPr>
            <a:spLocks noGrp="1"/>
          </p:cNvSpPr>
          <p:nvPr>
            <p:ph type="ctrTitle"/>
          </p:nvPr>
        </p:nvSpPr>
        <p:spPr>
          <a:xfrm>
            <a:off x="457199" y="1177926"/>
            <a:ext cx="8216537" cy="650874"/>
          </a:xfrm>
        </p:spPr>
        <p:txBody>
          <a:bodyPr/>
          <a:lstStyle/>
          <a:p>
            <a:r>
              <a:rPr lang="en-GB" altLang="en-US" dirty="0"/>
              <a:t>ACCS Training: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69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774699"/>
            <a:ext cx="8228160" cy="644061"/>
          </a:xfrm>
        </p:spPr>
        <p:txBody>
          <a:bodyPr tIns="35202" anchor="t"/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altLang="en-US" sz="3600" b="1" dirty="0">
                <a:solidFill>
                  <a:srgbClr val="A00054"/>
                </a:solidFill>
              </a:rPr>
              <a:t>ACCS Supervision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0"/>
            <a:ext cx="8228160" cy="4999479"/>
          </a:xfrm>
        </p:spPr>
        <p:txBody>
          <a:bodyPr/>
          <a:lstStyle/>
          <a:p>
            <a:pPr marL="9792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altLang="en-US" sz="2000" dirty="0"/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altLang="en-US" sz="2000" dirty="0"/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altLang="en-US" sz="2000" dirty="0"/>
          </a:p>
          <a:p>
            <a:pPr marL="9792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altLang="en-US" sz="2400" dirty="0"/>
              <a:t>All ACCS Trainees are required to fulfil the same curriculum competencies in years 1 and 2 and should be treated equally, regardless of specialty stream.</a:t>
            </a:r>
          </a:p>
        </p:txBody>
      </p:sp>
    </p:spTree>
    <p:extLst>
      <p:ext uri="{BB962C8B-B14F-4D97-AF65-F5344CB8AC3E}">
        <p14:creationId xmlns:p14="http://schemas.microsoft.com/office/powerpoint/2010/main" val="4199900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199" y="1990056"/>
            <a:ext cx="7839075" cy="4794069"/>
          </a:xfrm>
        </p:spPr>
        <p:txBody>
          <a:bodyPr/>
          <a:lstStyle/>
          <a:p>
            <a:r>
              <a:rPr lang="en-US" sz="2000" dirty="0"/>
              <a:t>ACCS-1</a:t>
            </a:r>
          </a:p>
          <a:p>
            <a:pPr lvl="1"/>
            <a:r>
              <a:rPr lang="en-US" sz="2000" dirty="0"/>
              <a:t>6 months Emergency Medicine</a:t>
            </a:r>
          </a:p>
          <a:p>
            <a:pPr lvl="1"/>
            <a:r>
              <a:rPr lang="en-US" sz="2000" dirty="0"/>
              <a:t>6 months Acute Medicine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ACCS-2 </a:t>
            </a:r>
          </a:p>
          <a:p>
            <a:pPr lvl="1"/>
            <a:r>
              <a:rPr lang="en-US" sz="2000" dirty="0"/>
              <a:t>6 months </a:t>
            </a:r>
            <a:r>
              <a:rPr lang="en-US" sz="2000" dirty="0" err="1"/>
              <a:t>Anaesthetics</a:t>
            </a:r>
            <a:endParaRPr lang="en-US" sz="2000" dirty="0"/>
          </a:p>
          <a:p>
            <a:pPr lvl="1"/>
            <a:r>
              <a:rPr lang="en-US" sz="2000" dirty="0"/>
              <a:t>6 months Intensive Care Medicine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ACCS-3</a:t>
            </a:r>
          </a:p>
          <a:p>
            <a:pPr lvl="1"/>
            <a:r>
              <a:rPr lang="en-US" sz="2000" dirty="0"/>
              <a:t>Trainees enter their own specialty stream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6"/>
          <p:cNvSpPr>
            <a:spLocks noGrp="1"/>
          </p:cNvSpPr>
          <p:nvPr>
            <p:ph type="ctrTitle"/>
          </p:nvPr>
        </p:nvSpPr>
        <p:spPr>
          <a:xfrm>
            <a:off x="457199" y="1177926"/>
            <a:ext cx="8216537" cy="650874"/>
          </a:xfrm>
        </p:spPr>
        <p:txBody>
          <a:bodyPr/>
          <a:lstStyle/>
          <a:p>
            <a:r>
              <a:rPr lang="en-GB" altLang="en-US" dirty="0"/>
              <a:t>ACCS Rotations: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19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774699"/>
            <a:ext cx="8228160" cy="644061"/>
          </a:xfrm>
        </p:spPr>
        <p:txBody>
          <a:bodyPr tIns="35202"/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altLang="en-US" sz="3600" b="1" dirty="0">
                <a:solidFill>
                  <a:srgbClr val="A00054"/>
                </a:solidFill>
              </a:rPr>
              <a:t>ACCS Supervision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0"/>
            <a:ext cx="8228160" cy="4999479"/>
          </a:xfrm>
        </p:spPr>
        <p:txBody>
          <a:bodyPr/>
          <a:lstStyle/>
          <a:p>
            <a:pPr marL="555122" indent="-45720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altLang="en-US" sz="2400" dirty="0"/>
              <a:t>Educational Supervisor from the trainee’s parent specialty should be assigned and follow the trainee through their first 3 years of training</a:t>
            </a:r>
          </a:p>
          <a:p>
            <a:pPr marL="9792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altLang="en-US" sz="2400" dirty="0"/>
          </a:p>
          <a:p>
            <a:pPr marL="555122" indent="-45720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altLang="en-US" sz="2400" dirty="0"/>
              <a:t>Clinical Supervisor is assigned for each rotation outside of the trainee’s parent specialty</a:t>
            </a:r>
          </a:p>
          <a:p>
            <a:pPr marL="9792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altLang="en-US" sz="2400" dirty="0"/>
          </a:p>
          <a:p>
            <a:pPr marL="555122" indent="-45720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altLang="en-US" sz="2400" dirty="0"/>
              <a:t>The trainee should meet:</a:t>
            </a:r>
          </a:p>
          <a:p>
            <a:pPr marL="955172" lvl="1" indent="-45720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altLang="en-US" sz="2000" dirty="0"/>
              <a:t>Educational Supervisor 3 times/year</a:t>
            </a:r>
          </a:p>
          <a:p>
            <a:pPr marL="955172" lvl="1" indent="-45720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altLang="en-US" sz="2000" dirty="0"/>
              <a:t>Clinical Supervisor 3 times/rotation</a:t>
            </a:r>
          </a:p>
        </p:txBody>
      </p:sp>
    </p:spTree>
    <p:extLst>
      <p:ext uri="{BB962C8B-B14F-4D97-AF65-F5344CB8AC3E}">
        <p14:creationId xmlns:p14="http://schemas.microsoft.com/office/powerpoint/2010/main" val="1061062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774699"/>
            <a:ext cx="8228160" cy="644061"/>
          </a:xfrm>
        </p:spPr>
        <p:txBody>
          <a:bodyPr tIns="35202" anchor="t"/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altLang="en-US" sz="3600" b="1" dirty="0">
                <a:solidFill>
                  <a:srgbClr val="A00054"/>
                </a:solidFill>
              </a:rPr>
              <a:t>ACCS Supervision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0"/>
            <a:ext cx="8228160" cy="4999479"/>
          </a:xfrm>
        </p:spPr>
        <p:txBody>
          <a:bodyPr/>
          <a:lstStyle/>
          <a:p>
            <a:pPr marL="555122" indent="-45720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altLang="en-US" sz="2400" dirty="0"/>
              <a:t>Each specialty has its own e-portfolio</a:t>
            </a:r>
          </a:p>
          <a:p>
            <a:pPr marL="9792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altLang="en-US" sz="2400" dirty="0"/>
          </a:p>
          <a:p>
            <a:pPr marL="555122" indent="-45720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altLang="en-US" sz="2400" dirty="0"/>
              <a:t>Format and the names of forms differ but the requirements are the same</a:t>
            </a:r>
          </a:p>
          <a:p>
            <a:pPr marL="9792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altLang="en-US" sz="2400" dirty="0"/>
          </a:p>
          <a:p>
            <a:pPr marL="955172" lvl="1" indent="-45720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altLang="en-US" sz="2400" dirty="0"/>
              <a:t>Emergency Medicine – RCEM NHS e-portfolio</a:t>
            </a:r>
          </a:p>
          <a:p>
            <a:pPr marL="497972" lvl="1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altLang="en-US" sz="2400" dirty="0"/>
          </a:p>
          <a:p>
            <a:pPr marL="955172" lvl="1" indent="-45720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altLang="en-US" sz="2400" dirty="0"/>
              <a:t>Acute Medicine – JRCPTB NHS e-portfolio</a:t>
            </a:r>
          </a:p>
          <a:p>
            <a:pPr marL="497972" lvl="1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altLang="en-US" sz="2400" dirty="0"/>
          </a:p>
          <a:p>
            <a:pPr marL="955172" lvl="1" indent="-45720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altLang="en-US" sz="2400" dirty="0"/>
              <a:t>Anaesthetics – Lifelong Learning Platform (LLP)</a:t>
            </a:r>
          </a:p>
          <a:p>
            <a:pPr marL="955172" lvl="1" indent="-45720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59210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975519"/>
            <a:ext cx="8229600" cy="757238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A00054"/>
                </a:solidFill>
                <a:latin typeface="Arial" charset="0"/>
              </a:rPr>
              <a:t>Where can I find information?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1933575"/>
            <a:ext cx="8578850" cy="49244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latin typeface="Arial" charset="0"/>
              </a:rPr>
              <a:t>HEEoE</a:t>
            </a:r>
            <a:r>
              <a:rPr lang="en-US" sz="2400" dirty="0">
                <a:latin typeface="Arial" charset="0"/>
              </a:rPr>
              <a:t> website</a:t>
            </a:r>
          </a:p>
          <a:p>
            <a:pPr lvl="1"/>
            <a:r>
              <a:rPr lang="en-US" sz="2000" dirty="0">
                <a:latin typeface="Arial" charset="0"/>
              </a:rPr>
              <a:t>ACCS Pages</a:t>
            </a:r>
          </a:p>
          <a:p>
            <a:pPr lvl="1"/>
            <a:r>
              <a:rPr lang="en-US" sz="2000" dirty="0">
                <a:latin typeface="Arial" charset="0"/>
              </a:rPr>
              <a:t>ACCS Handbook</a:t>
            </a:r>
          </a:p>
          <a:p>
            <a:pPr lvl="1"/>
            <a:r>
              <a:rPr lang="en-US" sz="2000" dirty="0">
                <a:latin typeface="Arial" charset="0"/>
              </a:rPr>
              <a:t>Professional Support and Wellbeing</a:t>
            </a:r>
          </a:p>
          <a:p>
            <a:pPr lvl="1"/>
            <a:r>
              <a:rPr lang="en-US" sz="2000" dirty="0">
                <a:latin typeface="Arial" charset="0"/>
              </a:rPr>
              <a:t>LTFT Training</a:t>
            </a:r>
          </a:p>
          <a:p>
            <a:pPr lvl="1"/>
            <a:r>
              <a:rPr lang="en-US" sz="2000" dirty="0">
                <a:latin typeface="Arial" charset="0"/>
              </a:rPr>
              <a:t>Educator Faculty Training Days</a:t>
            </a:r>
          </a:p>
          <a:p>
            <a:endParaRPr lang="en-US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Royal College of </a:t>
            </a:r>
            <a:r>
              <a:rPr lang="en-US" sz="2400" dirty="0" err="1">
                <a:latin typeface="Arial" charset="0"/>
              </a:rPr>
              <a:t>Anaesthetists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1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- Master slide deck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1029</Words>
  <Application>Microsoft Office PowerPoint</Application>
  <PresentationFormat>On-screen Show (4:3)</PresentationFormat>
  <Paragraphs>138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TEMPLATE - Master slide deck v2</vt:lpstr>
      <vt:lpstr>   ACCS - Acute Care Common Stem Overview</vt:lpstr>
      <vt:lpstr>ACCS Training: East of England</vt:lpstr>
      <vt:lpstr>ACCS Training: East of England</vt:lpstr>
      <vt:lpstr>ACCS Training:</vt:lpstr>
      <vt:lpstr>ACCS Supervision</vt:lpstr>
      <vt:lpstr>ACCS Rotations:</vt:lpstr>
      <vt:lpstr>ACCS Supervision</vt:lpstr>
      <vt:lpstr>ACCS Supervision</vt:lpstr>
      <vt:lpstr>Where can I find information?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ACCS - Acute Care Common Stem Overview</dc:title>
  <dc:creator>diane</dc:creator>
  <cp:lastModifiedBy>diane</cp:lastModifiedBy>
  <cp:revision>5</cp:revision>
  <dcterms:created xsi:type="dcterms:W3CDTF">2021-03-02T15:00:52Z</dcterms:created>
  <dcterms:modified xsi:type="dcterms:W3CDTF">2021-03-02T18:50:08Z</dcterms:modified>
</cp:coreProperties>
</file>