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7" r:id="rId6"/>
    <p:sldId id="268" r:id="rId7"/>
  </p:sldIdLst>
  <p:sldSz cx="6858000" cy="9906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66"/>
    <a:srgbClr val="99FFCC"/>
    <a:srgbClr val="336600"/>
    <a:srgbClr val="99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716" y="20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118FD-F6EF-41D9-AED0-66361EF75A82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CB13A-2246-4C88-9EC9-4311526C80E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88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E64DD-0A03-4FB9-AF99-78791DB6FB0E}" type="datetimeFigureOut">
              <a:rPr lang="en-GB" smtClean="0"/>
              <a:pPr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A9695-FD25-4F2D-8C02-74363C6A6F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60647" y="2144688"/>
          <a:ext cx="6336704" cy="7594904"/>
        </p:xfrm>
        <a:graphic>
          <a:graphicData uri="http://schemas.openxmlformats.org/drawingml/2006/table">
            <a:tbl>
              <a:tblPr/>
              <a:tblGrid>
                <a:gridCol w="1390984"/>
                <a:gridCol w="2785481"/>
                <a:gridCol w="842706"/>
                <a:gridCol w="1317533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Assessment Code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Assessment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latin typeface="Calibri"/>
                          <a:ea typeface="Times New Roman"/>
                          <a:cs typeface="Calibri"/>
                        </a:rPr>
                        <a:t>Assessment Methods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latin typeface="Calibri"/>
                          <a:ea typeface="Times New Roman"/>
                          <a:cs typeface="Calibri"/>
                        </a:rPr>
                        <a:t>Documented and dates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672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management of caesarean section in a parturient with severe pre-eclampsia, using GA or RA as appropriate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management of caesarean section in a parturient with significant medical co-morbidity, using GA or RA as appropriate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basic principles of ultrasound and its use in identifying anatomical landmarks to help establishment of central neuraxial blocks when technically difficult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appropriate management and high dependency care of a critically ill parturient with sepsis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Discusses anaesthesia for a parturient in whom massive haemorrhage is expected  including organisation of the pre-operative check list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the aetiology and management of cardiac disease during pregnancy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the aetiology and management of haemostatic and thrombotic disorders in pregnancy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5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the implications of morbid obesity in pregnancy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the implications of neurological disorders in pregnancy, with particular reference to establishment of neuraxial blocks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current trends in maternal morbidity and mortality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9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Discusses safe prescribing for obstetric practice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CBD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128464"/>
            <a:ext cx="7080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7107" y="128464"/>
            <a:ext cx="1138237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96752" y="-15551"/>
            <a:ext cx="44644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Anglia School of Anaesthesia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Advanced Obstetric Anaesthesia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Arial Narrow" pitchFamily="34" charset="0"/>
              </a:rPr>
              <a:t>Workbook</a:t>
            </a:r>
          </a:p>
          <a:p>
            <a:pPr algn="ctr">
              <a:lnSpc>
                <a:spcPct val="150000"/>
              </a:lnSpc>
            </a:pPr>
            <a:r>
              <a:rPr lang="en-GB" sz="1000" dirty="0" smtClean="0">
                <a:latin typeface="Arial Narrow" pitchFamily="34" charset="0"/>
              </a:rPr>
              <a:t>Paperwork to be issued at Addenbrooke’s or Norwich at start of Unit</a:t>
            </a:r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60648" y="1611015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Trainee name     ....................................................  	   Hospital    ....................................................</a:t>
            </a:r>
            <a:endParaRPr lang="en-GB" sz="1200" dirty="0" smtClean="0">
              <a:latin typeface="Arial Narrow" pitchFamily="34" charset="0"/>
            </a:endParaRPr>
          </a:p>
          <a:p>
            <a:endParaRPr lang="en-GB" sz="1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0648" y="2288704"/>
          <a:ext cx="6336704" cy="1780872"/>
        </p:xfrm>
        <a:graphic>
          <a:graphicData uri="http://schemas.openxmlformats.org/drawingml/2006/table">
            <a:tbl>
              <a:tblPr/>
              <a:tblGrid>
                <a:gridCol w="1390984"/>
                <a:gridCol w="2550136"/>
                <a:gridCol w="1078051"/>
                <a:gridCol w="1317533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Assessment Code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Assessment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latin typeface="Calibri"/>
                          <a:ea typeface="Times New Roman"/>
                          <a:cs typeface="Calibri"/>
                        </a:rPr>
                        <a:t>Assessment Methods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latin typeface="Calibri"/>
                          <a:ea typeface="Times New Roman"/>
                          <a:cs typeface="Calibri"/>
                        </a:rPr>
                        <a:t>Documented and dates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999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 Narrow" pitchFamily="34" charset="0"/>
                        </a:rPr>
                        <a:t>Manages list of elective caesarean sections understanding the importance of utilising the time allocated to clinical sessions effectively, optimising throughput whilst not compromising patient safety</a:t>
                      </a:r>
                      <a:endParaRPr lang="en-GB" sz="1200" dirty="0">
                        <a:latin typeface="Arial Narrow" pitchFamily="34" charset="0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ALMAT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5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 Narrow" pitchFamily="34" charset="0"/>
                        </a:rPr>
                        <a:t>Manages busy labour ward with emergency theatre sessions</a:t>
                      </a:r>
                      <a:endParaRPr lang="en-GB" sz="1200" dirty="0">
                        <a:latin typeface="Arial Narrow" pitchFamily="34" charset="0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ALMAT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60648" y="4490472"/>
          <a:ext cx="6336704" cy="606544"/>
        </p:xfrm>
        <a:graphic>
          <a:graphicData uri="http://schemas.openxmlformats.org/drawingml/2006/table">
            <a:tbl>
              <a:tblPr/>
              <a:tblGrid>
                <a:gridCol w="1390984"/>
                <a:gridCol w="2550136"/>
                <a:gridCol w="1078051"/>
                <a:gridCol w="1317533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Assessment Code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Assessment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latin typeface="Calibri"/>
                          <a:ea typeface="Times New Roman"/>
                          <a:cs typeface="Calibri"/>
                        </a:rPr>
                        <a:t>Assessment Methods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latin typeface="Calibri"/>
                          <a:ea typeface="Times New Roman"/>
                          <a:cs typeface="Calibri"/>
                        </a:rPr>
                        <a:t>Documented and dates</a:t>
                      </a:r>
                      <a:endParaRPr lang="en-GB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271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Performs an epidural blood patch for PDPH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DOPS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200472"/>
            <a:ext cx="7080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1208" y="272480"/>
            <a:ext cx="1138237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340768" y="56456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Anglia School of Anaesthesia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Advanced Obstetric Anaesthesia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Arial Narrow" pitchFamily="34" charset="0"/>
              </a:rPr>
              <a:t>Workbook</a:t>
            </a:r>
          </a:p>
          <a:p>
            <a:pPr algn="ctr">
              <a:lnSpc>
                <a:spcPct val="150000"/>
              </a:lnSpc>
            </a:pPr>
            <a:endParaRPr lang="en-GB" b="1" dirty="0" smtClean="0"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0648" y="1611015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Trainee name     ....................................................  	   Hospital    ....................................................</a:t>
            </a:r>
            <a:endParaRPr lang="en-GB" sz="1200" dirty="0" smtClean="0">
              <a:latin typeface="Arial Narrow" pitchFamily="34" charset="0"/>
            </a:endParaRPr>
          </a:p>
          <a:p>
            <a:endParaRPr lang="en-GB" sz="1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0648" y="4069092"/>
          <a:ext cx="6336704" cy="27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232248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Attendance at antenatal clinics</a:t>
                      </a:r>
                    </a:p>
                    <a:p>
                      <a:pPr algn="l"/>
                      <a:r>
                        <a:rPr lang="en-GB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(as appropriate locally)</a:t>
                      </a: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Main contact</a:t>
                      </a: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Documented and dates</a:t>
                      </a:r>
                      <a:endParaRPr lang="en-GB" sz="1100" b="1" i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26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Anaesthetic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Multidisciplinary cardiac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Raised BMI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Neurology/ epilepsy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6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Haematology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Diabetes/ endocrine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Vasculitis/ renal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Drugs/ alcohol/ hepatology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0648" y="7164259"/>
          <a:ext cx="6336704" cy="2480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313"/>
                <a:gridCol w="2224247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Understanding obstetric, midwifery &amp; neonatal practice</a:t>
                      </a: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Main contact</a:t>
                      </a: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Documented and dates</a:t>
                      </a:r>
                      <a:endParaRPr lang="en-GB" sz="1100" b="1" i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Shadow on-call obstetric consultant on delivery unit (1 day)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Shadow on-call neonatal consultant on NICU (1 day)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Shadow midwife in charge of delivery unit (1 day)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Attend fetal ultrasound clinic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Completion of K2 fetal monitoring teaching package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0648" y="2216696"/>
          <a:ext cx="6336704" cy="1512168"/>
        </p:xfrm>
        <a:graphic>
          <a:graphicData uri="http://schemas.openxmlformats.org/drawingml/2006/table">
            <a:tbl>
              <a:tblPr/>
              <a:tblGrid>
                <a:gridCol w="5040560"/>
                <a:gridCol w="1296144"/>
              </a:tblGrid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Suggested simulation scenarios (These can be achieved by attending senior OCRM/ NLS/ MOET courses or local skill drills)</a:t>
                      </a:r>
                      <a:endParaRPr lang="en-GB" sz="1100" i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Documented and dates</a:t>
                      </a:r>
                      <a:endParaRPr lang="en-GB" sz="1100" i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Massive obstetric haemorrhage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Management of eclampsia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Newborn life support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200472"/>
            <a:ext cx="7080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1208" y="272480"/>
            <a:ext cx="1138237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340768" y="56456"/>
            <a:ext cx="38884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Anglia School of Anaesthesia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Advanced Obstetric Anaesthesia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Arial Narrow" pitchFamily="34" charset="0"/>
              </a:rPr>
              <a:t>Supporting Activities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0648" y="1611015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Trainee name     ....................................................  	   Hospital    ....................................................</a:t>
            </a:r>
            <a:endParaRPr lang="en-GB" sz="1200" dirty="0" smtClean="0">
              <a:latin typeface="Arial Narrow" pitchFamily="34" charset="0"/>
            </a:endParaRPr>
          </a:p>
          <a:p>
            <a:endParaRPr lang="en-GB" sz="1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60648" y="5196456"/>
          <a:ext cx="6336704" cy="1568047"/>
        </p:xfrm>
        <a:graphic>
          <a:graphicData uri="http://schemas.openxmlformats.org/drawingml/2006/table">
            <a:tbl>
              <a:tblPr/>
              <a:tblGrid>
                <a:gridCol w="4248472"/>
                <a:gridCol w="2088232"/>
              </a:tblGrid>
              <a:tr h="3789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r>
                        <a:rPr lang="en-US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 Service development/ audit/ presentation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endParaRPr lang="en-GB" sz="1100" b="1" dirty="0">
                        <a:solidFill>
                          <a:srgbClr val="003366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 Documented and dates</a:t>
                      </a:r>
                      <a:endParaRPr lang="en-GB" sz="1100" b="1" i="1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endParaRPr lang="en-GB" sz="1100" b="1" dirty="0">
                        <a:solidFill>
                          <a:srgbClr val="003366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3353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Update one delivery unit guideline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Complete one obstetric related audit or service evaluation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Presentation at regional or national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0648" y="7617296"/>
          <a:ext cx="6336704" cy="1568047"/>
        </p:xfrm>
        <a:graphic>
          <a:graphicData uri="http://schemas.openxmlformats.org/drawingml/2006/table">
            <a:tbl>
              <a:tblPr/>
              <a:tblGrid>
                <a:gridCol w="4248472"/>
                <a:gridCol w="2088232"/>
              </a:tblGrid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r>
                        <a:rPr lang="en-US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 Multi-disciplinary teaching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 Documented and dates</a:t>
                      </a:r>
                      <a:endParaRPr lang="en-GB" sz="1100" b="1" i="1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33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Organises one journal club covering obstetric anaesthesia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Participates as faculty in skills drills or OCRM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Participates in FRCA preparation relating to obstetric anaesthesia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200472"/>
            <a:ext cx="7080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1208" y="272480"/>
            <a:ext cx="1138237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40768" y="56456"/>
            <a:ext cx="38884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Anglia School of Anaesthesia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Advanced Obstetric Anaesthesia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Arial Narrow" pitchFamily="34" charset="0"/>
              </a:rPr>
              <a:t>Supporting Activities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0648" y="2432720"/>
          <a:ext cx="63367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0907"/>
                <a:gridCol w="209579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Suggested attendance at courses</a:t>
                      </a: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Documented and dates</a:t>
                      </a:r>
                      <a:endParaRPr lang="en-GB" sz="1100" b="1" i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Obstetric Crisis Resource Management (Senior Course)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East Anglian Obstetric Anaesthesia Group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OAA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Simulator faculty training course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0648" y="1611015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Trainee name     ....................................................  	   Hospital    ....................................................</a:t>
            </a:r>
            <a:endParaRPr lang="en-GB" sz="1200" dirty="0" smtClean="0">
              <a:latin typeface="Arial Narrow" pitchFamily="34" charset="0"/>
            </a:endParaRPr>
          </a:p>
          <a:p>
            <a:endParaRPr lang="en-GB" sz="1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0649" y="2504728"/>
          <a:ext cx="6336703" cy="2664296"/>
        </p:xfrm>
        <a:graphic>
          <a:graphicData uri="http://schemas.openxmlformats.org/drawingml/2006/table">
            <a:tbl>
              <a:tblPr/>
              <a:tblGrid>
                <a:gridCol w="2217846"/>
                <a:gridCol w="1425758"/>
                <a:gridCol w="2693099"/>
              </a:tblGrid>
              <a:tr h="528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r>
                        <a:rPr lang="en-US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Attendance at local meetings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r>
                        <a:rPr lang="en-GB" sz="11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Weekday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b="1" i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/>
                        </a:rPr>
                        <a:t>Documented and dates</a:t>
                      </a:r>
                      <a:endParaRPr lang="en-GB" sz="1100" b="1" i="1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/>
                      </a:pPr>
                      <a:endParaRPr lang="en-GB" sz="1100" b="1" i="1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  <a:tr h="33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CTG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Delivery unit/ labour ward forum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Risk management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 Narrow" pitchFamily="34" charset="0"/>
                          <a:ea typeface="Calibri"/>
                          <a:cs typeface="Calibri"/>
                        </a:rPr>
                        <a:t>CNST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Perinatal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Calibri"/>
                          <a:cs typeface="Calibri"/>
                        </a:rPr>
                        <a:t>Liaison meeting</a:t>
                      </a: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dirty="0">
                        <a:latin typeface="Arial Narrow" pitchFamily="34" charset="0"/>
                        <a:ea typeface="Calibri"/>
                        <a:cs typeface="Calibri"/>
                      </a:endParaRPr>
                    </a:p>
                  </a:txBody>
                  <a:tcPr marL="41093" marR="41093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0648" y="6393160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latin typeface="Arial Narrow" pitchFamily="34" charset="0"/>
              </a:rPr>
              <a:t> Contact for CNST meeting: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latin typeface="Arial Narrow" pitchFamily="34" charset="0"/>
              </a:rPr>
              <a:t> Contact for delivery unit guidelines: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latin typeface="Arial Narrow" pitchFamily="34" charset="0"/>
              </a:rPr>
              <a:t> Contact for departmental journal club: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latin typeface="Arial Narrow" pitchFamily="34" charset="0"/>
              </a:rPr>
              <a:t> Contact for obstetric skills drills: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latin typeface="Arial Narrow" pitchFamily="34" charset="0"/>
              </a:rPr>
              <a:t> Contact for OCRM: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latin typeface="Arial Narrow" pitchFamily="34" charset="0"/>
              </a:rPr>
              <a:t> Contact for FRCA teaching:</a:t>
            </a:r>
            <a:endParaRPr lang="en-GB" sz="16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200472"/>
            <a:ext cx="7080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1208" y="272480"/>
            <a:ext cx="1138237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40768" y="56456"/>
            <a:ext cx="38884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Anglia School of Anaesthesia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Advanced Obstetric Anaesthesia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Arial Narrow" pitchFamily="34" charset="0"/>
              </a:rPr>
              <a:t>Supporting Activities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648" y="1611015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Trainee name     ....................................................  	   Hospital    ....................................................</a:t>
            </a:r>
            <a:endParaRPr lang="en-GB" sz="1200" dirty="0" smtClean="0">
              <a:latin typeface="Arial Narrow" pitchFamily="34" charset="0"/>
            </a:endParaRPr>
          </a:p>
          <a:p>
            <a:endParaRPr lang="en-GB" sz="1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0648" y="1928664"/>
            <a:ext cx="626469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mbria" pitchFamily="18" charset="0"/>
              </a:rPr>
              <a:t>Completion of Advanced Obstetric Anaesthesia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mbria" pitchFamily="18" charset="0"/>
              </a:rPr>
              <a:t>(To be completed by module lead)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Unit of Training: </a:t>
            </a: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Advanced Obstetric Anaesthesia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Trainee: ______________________________________________________________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The trainee demonstrates sufficient evidence to be considered capable of undertaking the perioperative anaesthetic care for a wide variety of complex obstetric cases and to be capable of managing obstetric lists independently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dirty="0" smtClean="0">
              <a:latin typeface="Arial Narrow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Yes /No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Comments: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dirty="0" smtClean="0"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dirty="0" smtClean="0"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Signed:____________________________ Name (Print):________________________ Date:____________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</a:b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200472"/>
            <a:ext cx="7080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1208" y="272480"/>
            <a:ext cx="1138237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556792" y="128464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Anglia School of Anaesthesia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latin typeface="Arial Narrow" pitchFamily="34" charset="0"/>
              </a:rPr>
              <a:t>Advanced Obstetric Anaesthesia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650</Words>
  <Application>Microsoft Office PowerPoint</Application>
  <PresentationFormat>A4 Paper (210x297 mm)</PresentationFormat>
  <Paragraphs>138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Cambridge University Hospitals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pickettj</dc:creator>
  <cp:lastModifiedBy>cs15</cp:lastModifiedBy>
  <cp:revision>124</cp:revision>
  <dcterms:created xsi:type="dcterms:W3CDTF">2013-05-30T11:01:37Z</dcterms:created>
  <dcterms:modified xsi:type="dcterms:W3CDTF">2015-02-24T09:05:01Z</dcterms:modified>
</cp:coreProperties>
</file>