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648" r:id="rId2"/>
    <p:sldId id="624" r:id="rId3"/>
    <p:sldId id="627" r:id="rId4"/>
    <p:sldId id="629" r:id="rId5"/>
    <p:sldId id="630" r:id="rId6"/>
    <p:sldId id="631" r:id="rId7"/>
    <p:sldId id="632" r:id="rId8"/>
    <p:sldId id="633" r:id="rId9"/>
    <p:sldId id="634" r:id="rId10"/>
    <p:sldId id="635" r:id="rId11"/>
    <p:sldId id="636" r:id="rId12"/>
    <p:sldId id="637" r:id="rId13"/>
    <p:sldId id="638" r:id="rId14"/>
    <p:sldId id="639" r:id="rId15"/>
    <p:sldId id="640" r:id="rId16"/>
    <p:sldId id="641" r:id="rId17"/>
    <p:sldId id="642" r:id="rId18"/>
    <p:sldId id="643" r:id="rId19"/>
    <p:sldId id="644" r:id="rId20"/>
    <p:sldId id="681" r:id="rId21"/>
    <p:sldId id="679" r:id="rId22"/>
    <p:sldId id="678" r:id="rId23"/>
    <p:sldId id="680" r:id="rId24"/>
    <p:sldId id="645" r:id="rId25"/>
    <p:sldId id="646" r:id="rId26"/>
    <p:sldId id="647" r:id="rId27"/>
    <p:sldId id="649" r:id="rId28"/>
    <p:sldId id="668" r:id="rId29"/>
    <p:sldId id="669" r:id="rId30"/>
    <p:sldId id="670" r:id="rId31"/>
    <p:sldId id="671" r:id="rId32"/>
    <p:sldId id="672" r:id="rId33"/>
    <p:sldId id="673" r:id="rId34"/>
    <p:sldId id="677" r:id="rId35"/>
    <p:sldId id="674" r:id="rId36"/>
    <p:sldId id="675" r:id="rId37"/>
    <p:sldId id="676" r:id="rId38"/>
  </p:sldIdLst>
  <p:sldSz cx="9144000" cy="6858000" type="screen4x3"/>
  <p:notesSz cx="7048500" cy="9296400"/>
  <p:defaultTextStyle>
    <a:defPPr>
      <a:defRPr lang="en-US"/>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showPr>
  <p:clrMru>
    <a:srgbClr val="006699"/>
    <a:srgbClr val="0099FF"/>
    <a:srgbClr val="3366CC"/>
    <a:srgbClr val="00B4F4"/>
    <a:srgbClr val="33CC33"/>
    <a:srgbClr val="000000"/>
    <a:srgbClr val="FFCC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8657" autoAdjust="0"/>
  </p:normalViewPr>
  <p:slideViewPr>
    <p:cSldViewPr>
      <p:cViewPr varScale="1">
        <p:scale>
          <a:sx n="65" d="100"/>
          <a:sy n="65" d="100"/>
        </p:scale>
        <p:origin x="-276" y="-114"/>
      </p:cViewPr>
      <p:guideLst>
        <p:guide orient="horz" pos="4128"/>
        <p:guide orient="horz" pos="336"/>
        <p:guide orient="horz" pos="1189"/>
        <p:guide orient="horz" pos="4224"/>
        <p:guide orient="horz" pos="528"/>
        <p:guide orient="horz" pos="810"/>
        <p:guide orient="horz" pos="4042"/>
        <p:guide orient="horz" pos="3168"/>
        <p:guide pos="288"/>
        <p:guide pos="5520"/>
        <p:guide pos="2344"/>
        <p:guide pos="5155"/>
        <p:guide pos="3960"/>
        <p:guide pos="16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3" d="100"/>
          <a:sy n="53" d="100"/>
        </p:scale>
        <p:origin x="-1740" y="-102"/>
      </p:cViewPr>
      <p:guideLst>
        <p:guide orient="horz" pos="2928"/>
        <p:guide orient="horz" pos="2880"/>
        <p:guide orient="horz" pos="2976"/>
        <p:guide pos="2220"/>
        <p:guide pos="384"/>
        <p:guide pos="40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3074" name="Rectangle 2"/>
          <p:cNvSpPr>
            <a:spLocks noGrp="1" noChangeArrowheads="1"/>
          </p:cNvSpPr>
          <p:nvPr>
            <p:ph type="hdr" sz="quarter"/>
          </p:nvPr>
        </p:nvSpPr>
        <p:spPr bwMode="auto">
          <a:xfrm>
            <a:off x="0" y="0"/>
            <a:ext cx="3054350" cy="465138"/>
          </a:xfrm>
          <a:prstGeom prst="rect">
            <a:avLst/>
          </a:prstGeom>
          <a:noFill/>
          <a:ln w="9525">
            <a:noFill/>
            <a:miter lim="800000"/>
            <a:headEnd/>
            <a:tailEnd/>
          </a:ln>
          <a:effectLst/>
        </p:spPr>
        <p:txBody>
          <a:bodyPr vert="horz" wrap="square" lIns="93684" tIns="46842" rIns="93684" bIns="46842" numCol="1" anchor="t" anchorCtr="0" compatLnSpc="1">
            <a:prstTxWarp prst="textNoShape">
              <a:avLst/>
            </a:prstTxWarp>
          </a:bodyPr>
          <a:lstStyle>
            <a:lvl1pPr algn="l" defTabSz="936625">
              <a:defRPr sz="1200"/>
            </a:lvl1pPr>
          </a:lstStyle>
          <a:p>
            <a:endParaRPr lang="en-US"/>
          </a:p>
        </p:txBody>
      </p:sp>
      <p:sp>
        <p:nvSpPr>
          <p:cNvPr id="643075" name="Rectangle 3"/>
          <p:cNvSpPr>
            <a:spLocks noGrp="1" noChangeArrowheads="1"/>
          </p:cNvSpPr>
          <p:nvPr>
            <p:ph type="dt" sz="quarter" idx="1"/>
          </p:nvPr>
        </p:nvSpPr>
        <p:spPr bwMode="auto">
          <a:xfrm>
            <a:off x="3994150" y="0"/>
            <a:ext cx="3054350" cy="465138"/>
          </a:xfrm>
          <a:prstGeom prst="rect">
            <a:avLst/>
          </a:prstGeom>
          <a:noFill/>
          <a:ln w="9525">
            <a:noFill/>
            <a:miter lim="800000"/>
            <a:headEnd/>
            <a:tailEnd/>
          </a:ln>
          <a:effectLst/>
        </p:spPr>
        <p:txBody>
          <a:bodyPr vert="horz" wrap="square" lIns="93684" tIns="46842" rIns="93684" bIns="46842" numCol="1" anchor="t" anchorCtr="0" compatLnSpc="1">
            <a:prstTxWarp prst="textNoShape">
              <a:avLst/>
            </a:prstTxWarp>
          </a:bodyPr>
          <a:lstStyle>
            <a:lvl1pPr algn="r" defTabSz="936625">
              <a:defRPr sz="1200"/>
            </a:lvl1pPr>
          </a:lstStyle>
          <a:p>
            <a:endParaRPr lang="en-US"/>
          </a:p>
        </p:txBody>
      </p:sp>
      <p:sp>
        <p:nvSpPr>
          <p:cNvPr id="643076" name="Rectangle 4"/>
          <p:cNvSpPr>
            <a:spLocks noGrp="1" noChangeArrowheads="1"/>
          </p:cNvSpPr>
          <p:nvPr>
            <p:ph type="ftr" sz="quarter" idx="2"/>
          </p:nvPr>
        </p:nvSpPr>
        <p:spPr bwMode="auto">
          <a:xfrm>
            <a:off x="0" y="8831263"/>
            <a:ext cx="3054350" cy="465137"/>
          </a:xfrm>
          <a:prstGeom prst="rect">
            <a:avLst/>
          </a:prstGeom>
          <a:noFill/>
          <a:ln w="9525">
            <a:noFill/>
            <a:miter lim="800000"/>
            <a:headEnd/>
            <a:tailEnd/>
          </a:ln>
          <a:effectLst/>
        </p:spPr>
        <p:txBody>
          <a:bodyPr vert="horz" wrap="square" lIns="93684" tIns="46842" rIns="93684" bIns="46842" numCol="1" anchor="b" anchorCtr="0" compatLnSpc="1">
            <a:prstTxWarp prst="textNoShape">
              <a:avLst/>
            </a:prstTxWarp>
          </a:bodyPr>
          <a:lstStyle>
            <a:lvl1pPr algn="l" defTabSz="936625">
              <a:defRPr sz="1200"/>
            </a:lvl1pPr>
          </a:lstStyle>
          <a:p>
            <a:endParaRPr lang="en-US"/>
          </a:p>
        </p:txBody>
      </p:sp>
      <p:sp>
        <p:nvSpPr>
          <p:cNvPr id="643077" name="Rectangle 5"/>
          <p:cNvSpPr>
            <a:spLocks noGrp="1" noChangeArrowheads="1"/>
          </p:cNvSpPr>
          <p:nvPr>
            <p:ph type="sldNum" sz="quarter" idx="3"/>
          </p:nvPr>
        </p:nvSpPr>
        <p:spPr bwMode="auto">
          <a:xfrm>
            <a:off x="3994150" y="8831263"/>
            <a:ext cx="3054350" cy="465137"/>
          </a:xfrm>
          <a:prstGeom prst="rect">
            <a:avLst/>
          </a:prstGeom>
          <a:noFill/>
          <a:ln w="9525">
            <a:noFill/>
            <a:miter lim="800000"/>
            <a:headEnd/>
            <a:tailEnd/>
          </a:ln>
          <a:effectLst/>
        </p:spPr>
        <p:txBody>
          <a:bodyPr vert="horz" wrap="square" lIns="93684" tIns="46842" rIns="93684" bIns="46842" numCol="1" anchor="b" anchorCtr="0" compatLnSpc="1">
            <a:prstTxWarp prst="textNoShape">
              <a:avLst/>
            </a:prstTxWarp>
          </a:bodyPr>
          <a:lstStyle>
            <a:lvl1pPr algn="r" defTabSz="936625">
              <a:defRPr sz="1200"/>
            </a:lvl1pPr>
          </a:lstStyle>
          <a:p>
            <a:fld id="{FB4678D0-11A7-4E37-B4E4-C6C8D6D25F0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00" name="Rectangle 4"/>
          <p:cNvSpPr>
            <a:spLocks noChangeArrowheads="1" noTextEdit="1"/>
          </p:cNvSpPr>
          <p:nvPr>
            <p:ph type="sldImg" idx="2"/>
          </p:nvPr>
        </p:nvSpPr>
        <p:spPr bwMode="auto">
          <a:xfrm>
            <a:off x="627063" y="195263"/>
            <a:ext cx="5821362" cy="4365625"/>
          </a:xfrm>
          <a:prstGeom prst="rect">
            <a:avLst/>
          </a:prstGeom>
          <a:noFill/>
          <a:ln w="9525">
            <a:solidFill>
              <a:srgbClr val="000000"/>
            </a:solidFill>
            <a:miter lim="800000"/>
            <a:headEnd/>
            <a:tailEnd/>
          </a:ln>
          <a:effectLst/>
        </p:spPr>
      </p:sp>
      <p:sp>
        <p:nvSpPr>
          <p:cNvPr id="29705" name="Text Box 9"/>
          <p:cNvSpPr txBox="1">
            <a:spLocks noChangeArrowheads="1"/>
          </p:cNvSpPr>
          <p:nvPr/>
        </p:nvSpPr>
        <p:spPr bwMode="auto">
          <a:xfrm>
            <a:off x="5929313" y="-7938"/>
            <a:ext cx="657225" cy="231776"/>
          </a:xfrm>
          <a:prstGeom prst="rect">
            <a:avLst/>
          </a:prstGeom>
          <a:noFill/>
          <a:ln w="9525">
            <a:noFill/>
            <a:miter lim="800000"/>
            <a:headEnd/>
            <a:tailEnd/>
          </a:ln>
          <a:effectLst/>
        </p:spPr>
        <p:txBody>
          <a:bodyPr wrap="none" lIns="93684" tIns="46842" rIns="93684" bIns="46842">
            <a:spAutoFit/>
          </a:bodyPr>
          <a:lstStyle/>
          <a:p>
            <a:pPr algn="r" defTabSz="936625"/>
            <a:r>
              <a:rPr lang="en-US" altLang="en-US" sz="900"/>
              <a:t>Page  </a:t>
            </a:r>
            <a:fld id="{75974713-C00D-4308-8CB8-EEA8358538A8}" type="slidenum">
              <a:rPr lang="en-US" altLang="en-US" sz="900"/>
              <a:pPr algn="r" defTabSz="936625"/>
              <a:t>‹#›</a:t>
            </a:fld>
            <a:endParaRPr lang="en-US" altLang="en-US" sz="900"/>
          </a:p>
        </p:txBody>
      </p:sp>
      <p:sp>
        <p:nvSpPr>
          <p:cNvPr id="29706" name="Text Box 10"/>
          <p:cNvSpPr txBox="1">
            <a:spLocks noChangeArrowheads="1"/>
          </p:cNvSpPr>
          <p:nvPr/>
        </p:nvSpPr>
        <p:spPr bwMode="auto">
          <a:xfrm>
            <a:off x="517525" y="-20638"/>
            <a:ext cx="2293938" cy="231776"/>
          </a:xfrm>
          <a:prstGeom prst="rect">
            <a:avLst/>
          </a:prstGeom>
          <a:noFill/>
          <a:ln w="9525">
            <a:noFill/>
            <a:miter lim="800000"/>
            <a:headEnd/>
            <a:tailEnd/>
          </a:ln>
          <a:effectLst/>
        </p:spPr>
        <p:txBody>
          <a:bodyPr wrap="none" lIns="93684" tIns="46842" rIns="93684" bIns="46842">
            <a:spAutoFit/>
          </a:bodyPr>
          <a:lstStyle/>
          <a:p>
            <a:pPr algn="l" defTabSz="936625"/>
            <a:r>
              <a:rPr lang="en-US" altLang="en-US" sz="900"/>
              <a:t>Reminyl</a:t>
            </a:r>
            <a:r>
              <a:rPr lang="en-US" altLang="en-US" sz="900" baseline="30000"/>
              <a:t>®</a:t>
            </a:r>
            <a:r>
              <a:rPr lang="en-US" altLang="en-US" sz="900"/>
              <a:t> Main Presentation Notes Pages</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Rectangle 2"/>
          <p:cNvSpPr>
            <a:spLocks noChangeArrowheads="1" noTextEdit="1"/>
          </p:cNvSpPr>
          <p:nvPr>
            <p:ph type="sldImg"/>
          </p:nvPr>
        </p:nvSpPr>
        <p:spPr>
          <a:xfrm>
            <a:off x="-2393950" y="309563"/>
            <a:ext cx="11826875" cy="8870950"/>
          </a:xfrm>
          <a:ln/>
        </p:spPr>
      </p:sp>
      <p:sp>
        <p:nvSpPr>
          <p:cNvPr id="762883"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ChangeArrowheads="1" noTextEdit="1"/>
          </p:cNvSpPr>
          <p:nvPr>
            <p:ph type="sldImg"/>
          </p:nvPr>
        </p:nvSpPr>
        <p:spPr>
          <a:xfrm>
            <a:off x="-2393950" y="309563"/>
            <a:ext cx="11826875" cy="8870950"/>
          </a:xfrm>
          <a:ln/>
        </p:spPr>
      </p:sp>
      <p:sp>
        <p:nvSpPr>
          <p:cNvPr id="787459"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ChangeArrowheads="1" noTextEdit="1"/>
          </p:cNvSpPr>
          <p:nvPr>
            <p:ph type="sldImg"/>
          </p:nvPr>
        </p:nvSpPr>
        <p:spPr>
          <a:xfrm>
            <a:off x="-2393950" y="309563"/>
            <a:ext cx="11826875" cy="8870950"/>
          </a:xfrm>
          <a:ln/>
        </p:spPr>
      </p:sp>
      <p:sp>
        <p:nvSpPr>
          <p:cNvPr id="789507"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ChangeArrowheads="1" noTextEdit="1"/>
          </p:cNvSpPr>
          <p:nvPr>
            <p:ph type="sldImg"/>
          </p:nvPr>
        </p:nvSpPr>
        <p:spPr>
          <a:xfrm>
            <a:off x="-2393950" y="309563"/>
            <a:ext cx="11826875" cy="8870950"/>
          </a:xfrm>
          <a:ln/>
        </p:spPr>
      </p:sp>
      <p:sp>
        <p:nvSpPr>
          <p:cNvPr id="791555"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ChangeArrowheads="1" noTextEdit="1"/>
          </p:cNvSpPr>
          <p:nvPr>
            <p:ph type="sldImg"/>
          </p:nvPr>
        </p:nvSpPr>
        <p:spPr>
          <a:xfrm>
            <a:off x="-2393950" y="309563"/>
            <a:ext cx="11826875" cy="8870950"/>
          </a:xfrm>
          <a:ln/>
        </p:spPr>
      </p:sp>
      <p:sp>
        <p:nvSpPr>
          <p:cNvPr id="793603"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2"/>
          <p:cNvSpPr>
            <a:spLocks noChangeArrowheads="1" noTextEdit="1"/>
          </p:cNvSpPr>
          <p:nvPr>
            <p:ph type="sldImg"/>
          </p:nvPr>
        </p:nvSpPr>
        <p:spPr>
          <a:xfrm>
            <a:off x="-2393950" y="309563"/>
            <a:ext cx="11826875" cy="8870950"/>
          </a:xfrm>
          <a:ln/>
        </p:spPr>
      </p:sp>
      <p:sp>
        <p:nvSpPr>
          <p:cNvPr id="795651"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Rectangle 2"/>
          <p:cNvSpPr>
            <a:spLocks noChangeArrowheads="1" noTextEdit="1"/>
          </p:cNvSpPr>
          <p:nvPr>
            <p:ph type="sldImg"/>
          </p:nvPr>
        </p:nvSpPr>
        <p:spPr>
          <a:xfrm>
            <a:off x="-2393950" y="309563"/>
            <a:ext cx="11826875" cy="8870950"/>
          </a:xfrm>
          <a:ln/>
        </p:spPr>
      </p:sp>
      <p:sp>
        <p:nvSpPr>
          <p:cNvPr id="797699"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Rectangle 2"/>
          <p:cNvSpPr>
            <a:spLocks noChangeArrowheads="1" noTextEdit="1"/>
          </p:cNvSpPr>
          <p:nvPr>
            <p:ph type="sldImg"/>
          </p:nvPr>
        </p:nvSpPr>
        <p:spPr>
          <a:xfrm>
            <a:off x="-2393950" y="309563"/>
            <a:ext cx="11826875" cy="8870950"/>
          </a:xfrm>
          <a:ln/>
        </p:spPr>
      </p:sp>
      <p:sp>
        <p:nvSpPr>
          <p:cNvPr id="799747"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p:cNvSpPr>
            <a:spLocks noChangeArrowheads="1" noTextEdit="1"/>
          </p:cNvSpPr>
          <p:nvPr>
            <p:ph type="sldImg"/>
          </p:nvPr>
        </p:nvSpPr>
        <p:spPr>
          <a:xfrm>
            <a:off x="-2393950" y="309563"/>
            <a:ext cx="11826875" cy="8870950"/>
          </a:xfrm>
          <a:ln/>
        </p:spPr>
      </p:sp>
      <p:sp>
        <p:nvSpPr>
          <p:cNvPr id="769027"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ChangeArrowheads="1" noTextEdit="1"/>
          </p:cNvSpPr>
          <p:nvPr>
            <p:ph type="sldImg"/>
          </p:nvPr>
        </p:nvSpPr>
        <p:spPr>
          <a:xfrm>
            <a:off x="-2393950" y="309563"/>
            <a:ext cx="11826875" cy="8870950"/>
          </a:xfrm>
          <a:ln/>
        </p:spPr>
      </p:sp>
      <p:sp>
        <p:nvSpPr>
          <p:cNvPr id="773123"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ChangeArrowheads="1" noTextEdit="1"/>
          </p:cNvSpPr>
          <p:nvPr>
            <p:ph type="sldImg"/>
          </p:nvPr>
        </p:nvSpPr>
        <p:spPr>
          <a:xfrm>
            <a:off x="1293813" y="508000"/>
            <a:ext cx="3100387" cy="2325688"/>
          </a:xfrm>
          <a:ln/>
        </p:spPr>
      </p:sp>
      <p:sp>
        <p:nvSpPr>
          <p:cNvPr id="775171" name="Rectangle 3"/>
          <p:cNvSpPr>
            <a:spLocks noChangeArrowheads="1"/>
          </p:cNvSpPr>
          <p:nvPr>
            <p:ph type="body" idx="1"/>
          </p:nvPr>
        </p:nvSpPr>
        <p:spPr bwMode="auto">
          <a:xfrm>
            <a:off x="941388" y="4416425"/>
            <a:ext cx="5165725" cy="4183063"/>
          </a:xfrm>
          <a:prstGeom prst="rect">
            <a:avLst/>
          </a:prstGeom>
          <a:solidFill>
            <a:srgbClr val="FFFFFF"/>
          </a:solidFill>
          <a:ln>
            <a:solidFill>
              <a:srgbClr val="000000"/>
            </a:solidFill>
            <a:miter lim="800000"/>
            <a:headEnd/>
            <a:tailEnd/>
          </a:ln>
        </p:spPr>
        <p:txBody>
          <a:bodyPr/>
          <a:lstStyle/>
          <a:p>
            <a:pPr>
              <a:spcBef>
                <a:spcPct val="0"/>
              </a:spcBef>
            </a:pPr>
            <a:r>
              <a:rPr lang="en-GB" sz="2400" b="1"/>
              <a:t>Component title: </a:t>
            </a:r>
            <a:r>
              <a:rPr lang="en-GB" sz="2400"/>
              <a:t>Natural history of Alzheimer’s disease</a:t>
            </a:r>
            <a:r>
              <a:rPr lang="en-GB" sz="2400" b="1"/>
              <a:t>	</a:t>
            </a:r>
          </a:p>
          <a:p>
            <a:pPr>
              <a:spcBef>
                <a:spcPct val="0"/>
              </a:spcBef>
            </a:pPr>
            <a:r>
              <a:rPr lang="en-GB" sz="2400" b="1"/>
              <a:t>Description: </a:t>
            </a:r>
            <a:r>
              <a:rPr lang="en-GB" sz="2400"/>
              <a:t>In early AD, patients experience forgetfulness and are unable to recall recent events. In the moderate stage of the disease, patients may show disorientation, impaired concentration and changes in personality, mood and behaviour. In the severe stages of the disease, all aspects of memory fail progressively and patients may exhibit aphasia (loss of language), apraxia (loss of purposeful movement) and agnosia (loss of recognition). Finally, gross deficits in all intellectual function occurs. Marked neurological defects (e.g. seizures) may occur and patients become progressively incapacitated with increasing weight loss and ultimately, death.</a:t>
            </a:r>
          </a:p>
          <a:p>
            <a:pPr>
              <a:spcBef>
                <a:spcPct val="0"/>
              </a:spcBef>
            </a:pPr>
            <a:r>
              <a:rPr lang="en-GB" sz="2400"/>
              <a:t> </a:t>
            </a:r>
            <a:r>
              <a:rPr lang="en-GB" sz="2400" b="1"/>
              <a:t>	</a:t>
            </a:r>
          </a:p>
          <a:p>
            <a:pPr>
              <a:spcBef>
                <a:spcPct val="0"/>
              </a:spcBef>
            </a:pPr>
            <a:endParaRPr lang="en-GB" sz="2000"/>
          </a:p>
          <a:p>
            <a:pPr>
              <a:spcBef>
                <a:spcPct val="0"/>
              </a:spcBef>
            </a:pPr>
            <a:r>
              <a:rPr lang="en-GB" sz="2000"/>
              <a:t>Figure adapted with kind permission from Feldman and Gracon, from  The Natural History of Alzheimer’s Disease, 1996. Martin Dunitz Publications. </a:t>
            </a:r>
            <a:endParaRPr lang="en-GB" sz="2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Rectangle 2"/>
          <p:cNvSpPr>
            <a:spLocks noChangeArrowheads="1" noTextEdit="1"/>
          </p:cNvSpPr>
          <p:nvPr>
            <p:ph type="sldImg"/>
          </p:nvPr>
        </p:nvSpPr>
        <p:spPr>
          <a:xfrm>
            <a:off x="1306513" y="671513"/>
            <a:ext cx="4664075" cy="3498850"/>
          </a:xfrm>
          <a:ln/>
        </p:spPr>
      </p:sp>
      <p:sp>
        <p:nvSpPr>
          <p:cNvPr id="777219" name="Rectangle 3"/>
          <p:cNvSpPr>
            <a:spLocks noChangeArrowheads="1"/>
          </p:cNvSpPr>
          <p:nvPr>
            <p:ph type="body" idx="1"/>
          </p:nvPr>
        </p:nvSpPr>
        <p:spPr bwMode="auto">
          <a:xfrm>
            <a:off x="977900" y="4419600"/>
            <a:ext cx="5092700" cy="4197350"/>
          </a:xfrm>
          <a:prstGeom prst="rect">
            <a:avLst/>
          </a:prstGeom>
          <a:solidFill>
            <a:srgbClr val="FFFFFF"/>
          </a:solidFill>
          <a:ln>
            <a:solidFill>
              <a:srgbClr val="000000"/>
            </a:solidFill>
            <a:miter lim="800000"/>
            <a:headEnd/>
            <a:tailEnd/>
          </a:ln>
        </p:spPr>
        <p:txBody>
          <a:bodyPr lIns="93388" tIns="46693" rIns="93388" bIns="46693"/>
          <a:lstStyle/>
          <a:p>
            <a:pPr>
              <a:spcBef>
                <a:spcPct val="0"/>
              </a:spcBef>
            </a:pPr>
            <a:endParaRPr lang="en-GB" sz="2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ChangeArrowheads="1" noTextEdit="1"/>
          </p:cNvSpPr>
          <p:nvPr>
            <p:ph type="sldImg"/>
          </p:nvPr>
        </p:nvSpPr>
        <p:spPr>
          <a:xfrm>
            <a:off x="1287463" y="500063"/>
            <a:ext cx="3111500" cy="2333625"/>
          </a:xfrm>
          <a:ln/>
        </p:spPr>
      </p:sp>
      <p:sp>
        <p:nvSpPr>
          <p:cNvPr id="779267" name="Rectangle 3"/>
          <p:cNvSpPr>
            <a:spLocks noChangeArrowheads="1"/>
          </p:cNvSpPr>
          <p:nvPr>
            <p:ph type="body" idx="1"/>
          </p:nvPr>
        </p:nvSpPr>
        <p:spPr bwMode="auto">
          <a:xfrm>
            <a:off x="974725" y="4418013"/>
            <a:ext cx="5099050" cy="4198937"/>
          </a:xfrm>
          <a:prstGeom prst="rect">
            <a:avLst/>
          </a:prstGeom>
          <a:solidFill>
            <a:srgbClr val="FFFFFF"/>
          </a:solidFill>
          <a:ln>
            <a:solidFill>
              <a:srgbClr val="000000"/>
            </a:solidFill>
            <a:miter lim="800000"/>
            <a:headEnd/>
            <a:tailEnd/>
          </a:ln>
        </p:spPr>
        <p:txBody>
          <a:bodyPr/>
          <a:lstStyle/>
          <a:p>
            <a:pPr>
              <a:spcBef>
                <a:spcPct val="0"/>
              </a:spcBef>
            </a:pPr>
            <a:endParaRPr lang="en-GB" sz="24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ChangeArrowheads="1" noTextEdit="1"/>
          </p:cNvSpPr>
          <p:nvPr>
            <p:ph type="sldImg"/>
          </p:nvPr>
        </p:nvSpPr>
        <p:spPr>
          <a:xfrm>
            <a:off x="-2393950" y="309563"/>
            <a:ext cx="11826875" cy="8870950"/>
          </a:xfrm>
          <a:ln/>
        </p:spPr>
      </p:sp>
      <p:sp>
        <p:nvSpPr>
          <p:cNvPr id="781315"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ChangeArrowheads="1" noTextEdit="1"/>
          </p:cNvSpPr>
          <p:nvPr>
            <p:ph type="sldImg"/>
          </p:nvPr>
        </p:nvSpPr>
        <p:spPr>
          <a:xfrm>
            <a:off x="-2393950" y="309563"/>
            <a:ext cx="11826875" cy="8870950"/>
          </a:xfrm>
          <a:ln/>
        </p:spPr>
      </p:sp>
      <p:sp>
        <p:nvSpPr>
          <p:cNvPr id="783363"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Rectangle 2"/>
          <p:cNvSpPr>
            <a:spLocks noChangeArrowheads="1" noTextEdit="1"/>
          </p:cNvSpPr>
          <p:nvPr>
            <p:ph type="sldImg"/>
          </p:nvPr>
        </p:nvSpPr>
        <p:spPr>
          <a:xfrm>
            <a:off x="-2393950" y="309563"/>
            <a:ext cx="11826875" cy="8870950"/>
          </a:xfrm>
          <a:ln/>
        </p:spPr>
      </p:sp>
      <p:sp>
        <p:nvSpPr>
          <p:cNvPr id="785411" name="Rectangle 3"/>
          <p:cNvSpPr>
            <a:spLocks noGrp="1" noChangeArrowheads="1"/>
          </p:cNvSpPr>
          <p:nvPr>
            <p:ph type="body" idx="1"/>
          </p:nvPr>
        </p:nvSpPr>
        <p:spPr bwMode="auto">
          <a:xfrm>
            <a:off x="939800" y="4441825"/>
            <a:ext cx="5168900" cy="4132263"/>
          </a:xfrm>
          <a:prstGeom prst="rect">
            <a:avLst/>
          </a:prstGeom>
          <a:noFill/>
          <a:ln>
            <a:miter lim="800000"/>
            <a:headEnd/>
            <a:tailEnd/>
          </a:ln>
        </p:spPr>
        <p:txBody>
          <a:bodyPr/>
          <a:lstStyle/>
          <a:p>
            <a:pPr>
              <a:spcBef>
                <a:spcPct val="0"/>
              </a:spcBef>
            </a:pPr>
            <a:endParaRPr lang="en-GB" sz="2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5826" name="Line 2"/>
          <p:cNvSpPr>
            <a:spLocks noChangeShapeType="1"/>
          </p:cNvSpPr>
          <p:nvPr/>
        </p:nvSpPr>
        <p:spPr bwMode="auto">
          <a:xfrm>
            <a:off x="0" y="6527800"/>
            <a:ext cx="9144000" cy="0"/>
          </a:xfrm>
          <a:prstGeom prst="line">
            <a:avLst/>
          </a:prstGeom>
          <a:noFill/>
          <a:ln w="57150">
            <a:solidFill>
              <a:srgbClr val="00264C"/>
            </a:solidFill>
            <a:round/>
            <a:headEnd/>
            <a:tailEnd/>
          </a:ln>
          <a:effectLst/>
        </p:spPr>
        <p:txBody>
          <a:bodyPr wrap="none" anchor="ctr"/>
          <a:lstStyle/>
          <a:p>
            <a:endParaRPr lang="en-GB"/>
          </a:p>
        </p:txBody>
      </p:sp>
      <p:sp>
        <p:nvSpPr>
          <p:cNvPr id="205827" name="Rectangle 3"/>
          <p:cNvSpPr>
            <a:spLocks noGrp="1" noChangeArrowheads="1"/>
          </p:cNvSpPr>
          <p:nvPr>
            <p:ph type="ctrTitle"/>
          </p:nvPr>
        </p:nvSpPr>
        <p:spPr>
          <a:xfrm>
            <a:off x="685800" y="2286000"/>
            <a:ext cx="7772400" cy="1143000"/>
          </a:xfrm>
        </p:spPr>
        <p:txBody>
          <a:bodyPr anchor="b"/>
          <a:lstStyle>
            <a:lvl1pPr algn="ctr">
              <a:defRPr/>
            </a:lvl1pPr>
          </a:lstStyle>
          <a:p>
            <a:r>
              <a:rPr lang="en-US" altLang="en-US"/>
              <a:t>Click to edit Master title style</a:t>
            </a:r>
          </a:p>
        </p:txBody>
      </p:sp>
      <p:sp>
        <p:nvSpPr>
          <p:cNvPr id="205828" name="Rectangle 4"/>
          <p:cNvSpPr>
            <a:spLocks noGrp="1" noChangeArrowheads="1"/>
          </p:cNvSpPr>
          <p:nvPr>
            <p:ph type="subTitle" idx="1"/>
          </p:nvPr>
        </p:nvSpPr>
        <p:spPr>
          <a:xfrm>
            <a:off x="1371600" y="3886200"/>
            <a:ext cx="6400800" cy="1752600"/>
          </a:xfrm>
        </p:spPr>
        <p:txBody>
          <a:bodyPr/>
          <a:lstStyle>
            <a:lvl1pPr marL="0" indent="0" algn="ctr">
              <a:buFont typeface="Wingdings 2" pitchFamily="18" charset="2"/>
              <a:buNone/>
              <a:defRPr/>
            </a:lvl1pPr>
          </a:lstStyle>
          <a:p>
            <a:r>
              <a:rPr lang="en-US" alt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19100"/>
            <a:ext cx="2095500" cy="56769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419100"/>
            <a:ext cx="6134100" cy="5676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419100"/>
            <a:ext cx="8382000" cy="762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381000" y="1524000"/>
            <a:ext cx="8382000" cy="4572000"/>
          </a:xfrm>
        </p:spPr>
        <p:txBody>
          <a:bodyPr/>
          <a:lstStyle/>
          <a:p>
            <a:endParaRPr lang="en-GB"/>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419100"/>
            <a:ext cx="8382000" cy="762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81000" y="1524000"/>
            <a:ext cx="41148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524000"/>
            <a:ext cx="4114800" cy="4572000"/>
          </a:xfrm>
        </p:spPr>
        <p:txBody>
          <a:bodyPr/>
          <a:lstStyle/>
          <a:p>
            <a:endParaRPr lang="en-GB"/>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419100"/>
            <a:ext cx="8382000" cy="762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81000" y="1524000"/>
            <a:ext cx="8382000" cy="4572000"/>
          </a:xfrm>
        </p:spPr>
        <p:txBody>
          <a:bodyPr/>
          <a:lstStyle/>
          <a:p>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1524000"/>
            <a:ext cx="411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4000"/>
            <a:ext cx="411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003366"/>
            </a:gs>
            <a:gs pos="100000">
              <a:srgbClr val="003366">
                <a:gamma/>
                <a:shade val="10196"/>
                <a:invGamma/>
              </a:srgbClr>
            </a:gs>
          </a:gsLst>
          <a:path path="shape">
            <a:fillToRect l="50000" t="50000" r="50000" b="50000"/>
          </a:path>
        </a:gradFill>
        <a:effectLst/>
      </p:bgPr>
    </p:bg>
    <p:spTree>
      <p:nvGrpSpPr>
        <p:cNvPr id="1" name=""/>
        <p:cNvGrpSpPr/>
        <p:nvPr/>
      </p:nvGrpSpPr>
      <p:grpSpPr>
        <a:xfrm>
          <a:off x="0" y="0"/>
          <a:ext cx="0" cy="0"/>
          <a:chOff x="0" y="0"/>
          <a:chExt cx="0" cy="0"/>
        </a:xfrm>
      </p:grpSpPr>
      <p:sp>
        <p:nvSpPr>
          <p:cNvPr id="1038" name="Line 14"/>
          <p:cNvSpPr>
            <a:spLocks noChangeShapeType="1"/>
          </p:cNvSpPr>
          <p:nvPr/>
        </p:nvSpPr>
        <p:spPr bwMode="auto">
          <a:xfrm>
            <a:off x="0" y="6527800"/>
            <a:ext cx="9144000" cy="0"/>
          </a:xfrm>
          <a:prstGeom prst="line">
            <a:avLst/>
          </a:prstGeom>
          <a:noFill/>
          <a:ln w="57150">
            <a:solidFill>
              <a:srgbClr val="00264C"/>
            </a:solidFill>
            <a:round/>
            <a:headEnd/>
            <a:tailEnd/>
          </a:ln>
          <a:effectLst/>
        </p:spPr>
        <p:txBody>
          <a:bodyPr wrap="none" anchor="ctr"/>
          <a:lstStyle/>
          <a:p>
            <a:endParaRPr lang="en-GB"/>
          </a:p>
        </p:txBody>
      </p:sp>
      <p:sp>
        <p:nvSpPr>
          <p:cNvPr id="1026" name="Rectangle 2"/>
          <p:cNvSpPr>
            <a:spLocks noGrp="1" noChangeArrowheads="1"/>
          </p:cNvSpPr>
          <p:nvPr>
            <p:ph type="title"/>
          </p:nvPr>
        </p:nvSpPr>
        <p:spPr bwMode="auto">
          <a:xfrm>
            <a:off x="381000" y="419100"/>
            <a:ext cx="83820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1000" y="1524000"/>
            <a:ext cx="83820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txStyles>
    <p:titleStyle>
      <a:lvl1pPr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mj-lt"/>
          <a:ea typeface="+mj-ea"/>
          <a:cs typeface="+mj-cs"/>
        </a:defRPr>
      </a:lvl1pPr>
      <a:lvl2pPr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2pPr>
      <a:lvl3pPr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3pPr>
      <a:lvl4pPr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4pPr>
      <a:lvl5pPr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5pPr>
      <a:lvl6pPr marL="457200"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6pPr>
      <a:lvl7pPr marL="914400"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7pPr>
      <a:lvl8pPr marL="1371600"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8pPr>
      <a:lvl9pPr marL="1828800" algn="l" rtl="0" eaLnBrk="0" fontAlgn="base" hangingPunct="0">
        <a:lnSpc>
          <a:spcPct val="90000"/>
        </a:lnSpc>
        <a:spcBef>
          <a:spcPct val="0"/>
        </a:spcBef>
        <a:spcAft>
          <a:spcPct val="0"/>
        </a:spcAft>
        <a:defRPr sz="3600">
          <a:solidFill>
            <a:srgbClr val="FFFF00"/>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lnSpc>
          <a:spcPct val="101000"/>
        </a:lnSpc>
        <a:spcBef>
          <a:spcPct val="40000"/>
        </a:spcBef>
        <a:spcAft>
          <a:spcPct val="0"/>
        </a:spcAft>
        <a:buClr>
          <a:srgbClr val="00F0F0"/>
        </a:buClr>
        <a:buSzPct val="80000"/>
        <a:buFont typeface="Wingdings 2" pitchFamily="18" charset="2"/>
        <a:buChar char="ö"/>
        <a:defRPr sz="28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rgbClr val="00F0F0"/>
        </a:buClr>
        <a:buSzPct val="80000"/>
        <a:buChar char="»"/>
        <a:defRPr sz="2800" b="1">
          <a:solidFill>
            <a:schemeClr val="bg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image" Target="../media/image2.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62" name="Rectangle 2"/>
          <p:cNvSpPr>
            <a:spLocks noGrp="1" noChangeArrowheads="1"/>
          </p:cNvSpPr>
          <p:nvPr>
            <p:ph type="ctrTitle"/>
          </p:nvPr>
        </p:nvSpPr>
        <p:spPr/>
        <p:txBody>
          <a:bodyPr/>
          <a:lstStyle/>
          <a:p>
            <a:r>
              <a:rPr lang="en-GB"/>
              <a:t>Aspects of Dementia &amp; its management</a:t>
            </a:r>
          </a:p>
        </p:txBody>
      </p:sp>
      <p:sp>
        <p:nvSpPr>
          <p:cNvPr id="860163" name="Rectangle 3"/>
          <p:cNvSpPr>
            <a:spLocks noGrp="1" noChangeArrowheads="1"/>
          </p:cNvSpPr>
          <p:nvPr>
            <p:ph type="subTitle" idx="1"/>
          </p:nvPr>
        </p:nvSpPr>
        <p:spPr/>
        <p:txBody>
          <a:bodyPr/>
          <a:lstStyle/>
          <a:p>
            <a:r>
              <a:rPr lang="en-GB"/>
              <a:t>Kunle Ashaye</a:t>
            </a:r>
          </a:p>
          <a:p>
            <a:r>
              <a:rPr lang="en-GB"/>
              <a:t>Consultant Psychiatrist &amp; Hon. Senior Lecturer</a:t>
            </a:r>
          </a:p>
          <a:p>
            <a:r>
              <a:rPr lang="en-GB"/>
              <a:t>Lister Hospital Stevenage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a:noFill/>
          <a:ln/>
        </p:spPr>
        <p:txBody>
          <a:bodyPr lIns="92075" tIns="46038" rIns="92075" bIns="46038" anchor="ctr"/>
          <a:lstStyle/>
          <a:p>
            <a:r>
              <a:rPr lang="en-US" sz="2800" b="1"/>
              <a:t>Alzheimer’s Disease</a:t>
            </a:r>
          </a:p>
        </p:txBody>
      </p:sp>
      <p:sp>
        <p:nvSpPr>
          <p:cNvPr id="784387" name="Rectangle 3"/>
          <p:cNvSpPr>
            <a:spLocks noGrp="1" noChangeArrowheads="1"/>
          </p:cNvSpPr>
          <p:nvPr>
            <p:ph type="body" idx="1"/>
          </p:nvPr>
        </p:nvSpPr>
        <p:spPr>
          <a:xfrm>
            <a:off x="657225" y="1778000"/>
            <a:ext cx="7772400" cy="4114800"/>
          </a:xfrm>
          <a:ln/>
        </p:spPr>
        <p:txBody>
          <a:bodyPr lIns="92075" tIns="46038" rIns="92075" bIns="46038"/>
          <a:lstStyle/>
          <a:p>
            <a:pPr marL="288925" indent="-288925" defTabSz="1044575"/>
            <a:r>
              <a:rPr lang="en-US" sz="2400" b="0"/>
              <a:t>Genetics</a:t>
            </a:r>
            <a:r>
              <a:rPr lang="en-US" sz="2400"/>
              <a:t>: identified mutations</a:t>
            </a:r>
          </a:p>
          <a:p>
            <a:pPr lvl="2" indent="-190500" defTabSz="1044575">
              <a:lnSpc>
                <a:spcPct val="150000"/>
              </a:lnSpc>
            </a:pPr>
            <a:r>
              <a:rPr lang="en-US" sz="2400"/>
              <a:t>Early onset, familial AD (rare):</a:t>
            </a:r>
          </a:p>
          <a:p>
            <a:pPr marL="1524000" lvl="3" indent="-190500" defTabSz="1044575"/>
            <a:r>
              <a:rPr lang="en-US" sz="2400"/>
              <a:t>Chromosome 1</a:t>
            </a:r>
          </a:p>
          <a:p>
            <a:pPr marL="1524000" lvl="3" indent="-190500" defTabSz="1044575"/>
            <a:r>
              <a:rPr lang="en-US" sz="2400"/>
              <a:t>Chromosome 14 </a:t>
            </a:r>
          </a:p>
          <a:p>
            <a:pPr marL="1524000" lvl="3" indent="-190500" defTabSz="1044575"/>
            <a:r>
              <a:rPr lang="en-US" sz="2400"/>
              <a:t>Chromosome 21</a:t>
            </a:r>
          </a:p>
          <a:p>
            <a:pPr lvl="2" indent="-190500" defTabSz="1044575">
              <a:lnSpc>
                <a:spcPct val="120000"/>
              </a:lnSpc>
            </a:pPr>
            <a:r>
              <a:rPr lang="en-US" sz="2400"/>
              <a:t>Late onset : </a:t>
            </a:r>
          </a:p>
          <a:p>
            <a:pPr marL="1524000" lvl="3" indent="-190500" defTabSz="1044575"/>
            <a:r>
              <a:rPr lang="en-US" sz="2400"/>
              <a:t>Chromosome 19: apoE4 allele increased risk for common late onset AD</a:t>
            </a:r>
          </a:p>
          <a:p>
            <a:pPr marL="1524000" lvl="3" indent="-190500" defTabSz="1044575"/>
            <a:r>
              <a:rPr lang="en-US" sz="2400"/>
              <a:t>Chromosome 12: involved in some forms of late onset</a:t>
            </a:r>
            <a:endParaRPr lang="en-US" sz="3200">
              <a:solidFill>
                <a:schemeClr val="tx2"/>
              </a:solidFill>
              <a:effectLst>
                <a:outerShdw blurRad="38100" dist="38100" dir="2700000" algn="tl">
                  <a:srgbClr val="FFFFFF"/>
                </a:outerShdw>
              </a:effectLst>
            </a:endParaRPr>
          </a:p>
        </p:txBody>
      </p:sp>
      <p:sp>
        <p:nvSpPr>
          <p:cNvPr id="784388" name="Rectangle 4"/>
          <p:cNvSpPr>
            <a:spLocks noChangeArrowheads="1"/>
          </p:cNvSpPr>
          <p:nvPr/>
        </p:nvSpPr>
        <p:spPr bwMode="auto">
          <a:xfrm>
            <a:off x="685800" y="3429000"/>
            <a:ext cx="7772400" cy="990600"/>
          </a:xfrm>
          <a:prstGeom prst="rect">
            <a:avLst/>
          </a:prstGeom>
          <a:noFill/>
          <a:ln w="9525">
            <a:noFill/>
            <a:miter lim="800000"/>
            <a:headEnd/>
            <a:tailEnd/>
          </a:ln>
          <a:effectLst/>
        </p:spPr>
        <p:txBody>
          <a:bodyPr wrap="none" anchor="ct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7843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38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a:noFill/>
          <a:ln/>
        </p:spPr>
        <p:txBody>
          <a:bodyPr lIns="92075" tIns="46038" rIns="92075" bIns="46038" anchor="ctr"/>
          <a:lstStyle/>
          <a:p>
            <a:r>
              <a:rPr lang="en-US" sz="2800" b="1"/>
              <a:t>Clinical course</a:t>
            </a:r>
          </a:p>
        </p:txBody>
      </p:sp>
      <p:sp>
        <p:nvSpPr>
          <p:cNvPr id="786435" name="Rectangle 3"/>
          <p:cNvSpPr>
            <a:spLocks noGrp="1" noChangeArrowheads="1"/>
          </p:cNvSpPr>
          <p:nvPr>
            <p:ph type="body" idx="1"/>
          </p:nvPr>
        </p:nvSpPr>
        <p:spPr>
          <a:xfrm>
            <a:off x="485775" y="1836738"/>
            <a:ext cx="8470900" cy="4114800"/>
          </a:xfrm>
          <a:noFill/>
          <a:ln/>
        </p:spPr>
        <p:txBody>
          <a:bodyPr lIns="92075" tIns="46038" rIns="92075" bIns="46038"/>
          <a:lstStyle/>
          <a:p>
            <a:r>
              <a:rPr lang="en-US" b="0"/>
              <a:t>Onset</a:t>
            </a:r>
            <a:endParaRPr lang="en-US"/>
          </a:p>
          <a:p>
            <a:pPr lvl="1">
              <a:lnSpc>
                <a:spcPct val="130000"/>
              </a:lnSpc>
            </a:pPr>
            <a:r>
              <a:rPr lang="en-US"/>
              <a:t>first symptoms &gt;60 y (except rare forms of early onset)</a:t>
            </a:r>
          </a:p>
          <a:p>
            <a:pPr lvl="1"/>
            <a:r>
              <a:rPr lang="en-US"/>
              <a:t>gradual onset and progressive decline in cognition</a:t>
            </a:r>
          </a:p>
          <a:p>
            <a:r>
              <a:rPr lang="en-US" b="0"/>
              <a:t>Duration</a:t>
            </a:r>
            <a:endParaRPr lang="en-US"/>
          </a:p>
          <a:p>
            <a:pPr lvl="1"/>
            <a:r>
              <a:rPr lang="en-US"/>
              <a:t>variable rate of decline</a:t>
            </a:r>
          </a:p>
          <a:p>
            <a:pPr lvl="1"/>
            <a:r>
              <a:rPr lang="en-US"/>
              <a:t>8 to10 years after diagnosis (3-20y)</a:t>
            </a:r>
            <a:br>
              <a:rPr lang="en-US"/>
            </a:br>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a:noFill/>
          <a:ln/>
        </p:spPr>
        <p:txBody>
          <a:bodyPr lIns="92075" tIns="46038" rIns="92075" bIns="46038" anchor="ctr"/>
          <a:lstStyle/>
          <a:p>
            <a:r>
              <a:rPr lang="en-US" sz="2800" b="1"/>
              <a:t>Symptoms</a:t>
            </a:r>
          </a:p>
        </p:txBody>
      </p:sp>
      <p:sp>
        <p:nvSpPr>
          <p:cNvPr id="788483" name="Rectangle 3"/>
          <p:cNvSpPr>
            <a:spLocks noGrp="1" noChangeArrowheads="1"/>
          </p:cNvSpPr>
          <p:nvPr>
            <p:ph type="body" idx="1"/>
          </p:nvPr>
        </p:nvSpPr>
        <p:spPr>
          <a:xfrm>
            <a:off x="630238" y="2571750"/>
            <a:ext cx="8470900" cy="4114800"/>
          </a:xfrm>
          <a:noFill/>
          <a:ln/>
        </p:spPr>
        <p:txBody>
          <a:bodyPr lIns="92075" tIns="46038" rIns="92075" bIns="46038"/>
          <a:lstStyle/>
          <a:p>
            <a:r>
              <a:rPr lang="en-US" b="0"/>
              <a:t>cognitive impairment </a:t>
            </a:r>
            <a:endParaRPr lang="en-US"/>
          </a:p>
          <a:p>
            <a:pPr>
              <a:lnSpc>
                <a:spcPct val="120000"/>
              </a:lnSpc>
            </a:pPr>
            <a:r>
              <a:rPr lang="en-US" b="0"/>
              <a:t>behavioral disturbances</a:t>
            </a:r>
            <a:endParaRPr lang="en-US"/>
          </a:p>
          <a:p>
            <a:pPr>
              <a:lnSpc>
                <a:spcPct val="110000"/>
              </a:lnSpc>
            </a:pPr>
            <a:r>
              <a:rPr lang="en-US" b="0"/>
              <a:t>neurological abnormalities</a:t>
            </a:r>
            <a:r>
              <a:rPr lang="en-US"/>
              <a:t>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2"/>
          <p:cNvSpPr>
            <a:spLocks noGrp="1" noChangeArrowheads="1"/>
          </p:cNvSpPr>
          <p:nvPr>
            <p:ph type="title"/>
          </p:nvPr>
        </p:nvSpPr>
        <p:spPr>
          <a:noFill/>
          <a:ln/>
        </p:spPr>
        <p:txBody>
          <a:bodyPr lIns="92075" tIns="46038" rIns="92075" bIns="46038" anchor="ctr"/>
          <a:lstStyle/>
          <a:p>
            <a:r>
              <a:rPr lang="en-US"/>
              <a:t>Differential Diagnosis</a:t>
            </a:r>
          </a:p>
        </p:txBody>
      </p:sp>
      <p:sp>
        <p:nvSpPr>
          <p:cNvPr id="790531" name="Rectangle 3"/>
          <p:cNvSpPr>
            <a:spLocks noGrp="1" noChangeArrowheads="1"/>
          </p:cNvSpPr>
          <p:nvPr>
            <p:ph type="body" idx="1"/>
          </p:nvPr>
        </p:nvSpPr>
        <p:spPr>
          <a:noFill/>
          <a:ln/>
        </p:spPr>
        <p:txBody>
          <a:bodyPr lIns="92075" tIns="46038" rIns="92075" bIns="46038"/>
          <a:lstStyle/>
          <a:p>
            <a:r>
              <a:rPr lang="en-US"/>
              <a:t>Treatable</a:t>
            </a:r>
          </a:p>
          <a:p>
            <a:pPr>
              <a:buFontTx/>
              <a:buChar char="–"/>
            </a:pPr>
            <a:r>
              <a:rPr lang="en-US"/>
              <a:t>depression</a:t>
            </a:r>
          </a:p>
          <a:p>
            <a:pPr>
              <a:buFontTx/>
              <a:buChar char="–"/>
            </a:pPr>
            <a:r>
              <a:rPr lang="en-US"/>
              <a:t>hypothyroidism</a:t>
            </a:r>
          </a:p>
          <a:p>
            <a:pPr>
              <a:buFontTx/>
              <a:buChar char="–"/>
            </a:pPr>
            <a:r>
              <a:rPr lang="en-US"/>
              <a:t>B12 deficiency</a:t>
            </a:r>
          </a:p>
          <a:p>
            <a:pPr>
              <a:buFontTx/>
              <a:buChar char="–"/>
            </a:pPr>
            <a:r>
              <a:rPr lang="en-US"/>
              <a:t>cerebral vasculitis</a:t>
            </a:r>
          </a:p>
          <a:p>
            <a:pPr>
              <a:buFontTx/>
              <a:buChar char="–"/>
            </a:pPr>
            <a:r>
              <a:rPr lang="en-US"/>
              <a:t>neurosyphilis</a:t>
            </a:r>
          </a:p>
          <a:p>
            <a:pPr>
              <a:buFontTx/>
              <a:buChar char="–"/>
            </a:pPr>
            <a:r>
              <a:rPr lang="en-US"/>
              <a:t>surgical eg. tumors, subdurals</a:t>
            </a:r>
            <a:endParaRPr lang="en-US">
              <a:solidFill>
                <a:schemeClr val="tx2"/>
              </a:solidFill>
              <a:effectLst>
                <a:outerShdw blurRad="38100" dist="38100" dir="2700000" algn="tl">
                  <a:srgbClr val="FFFFFF"/>
                </a:outerShdw>
              </a:effectLst>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a:noFill/>
          <a:ln/>
        </p:spPr>
        <p:txBody>
          <a:bodyPr lIns="92075" tIns="46038" rIns="92075" bIns="46038" anchor="ctr"/>
          <a:lstStyle/>
          <a:p>
            <a:r>
              <a:rPr lang="en-US"/>
              <a:t>Differential Diagnosis</a:t>
            </a:r>
          </a:p>
        </p:txBody>
      </p:sp>
      <p:sp>
        <p:nvSpPr>
          <p:cNvPr id="792579" name="Rectangle 3"/>
          <p:cNvSpPr>
            <a:spLocks noGrp="1" noChangeArrowheads="1"/>
          </p:cNvSpPr>
          <p:nvPr>
            <p:ph type="body" idx="1"/>
          </p:nvPr>
        </p:nvSpPr>
        <p:spPr>
          <a:noFill/>
          <a:ln/>
        </p:spPr>
        <p:txBody>
          <a:bodyPr lIns="92075" tIns="46038" rIns="92075" bIns="46038"/>
          <a:lstStyle/>
          <a:p>
            <a:r>
              <a:rPr lang="en-US"/>
              <a:t>Non treatable</a:t>
            </a:r>
          </a:p>
          <a:p>
            <a:pPr>
              <a:buFontTx/>
              <a:buChar char="–"/>
            </a:pPr>
            <a:r>
              <a:rPr lang="en-US"/>
              <a:t>other dementias eg. VaD, LBD, IPD, FTD, FD, Pick’s disease, CJD, PSP, CBGD……..</a:t>
            </a:r>
            <a:r>
              <a:rPr lang="en-US">
                <a:solidFill>
                  <a:schemeClr val="tx2"/>
                </a:solidFill>
                <a:effectLst>
                  <a:outerShdw blurRad="38100" dist="38100" dir="2700000" algn="tl">
                    <a:srgbClr val="FFFFFF"/>
                  </a:outerShdw>
                </a:effectLst>
              </a:rPr>
              <a:t>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Grp="1" noChangeArrowheads="1"/>
          </p:cNvSpPr>
          <p:nvPr>
            <p:ph type="title"/>
          </p:nvPr>
        </p:nvSpPr>
        <p:spPr>
          <a:noFill/>
          <a:ln/>
        </p:spPr>
        <p:txBody>
          <a:bodyPr lIns="92075" tIns="46038" rIns="92075" bIns="46038" anchor="ctr"/>
          <a:lstStyle/>
          <a:p>
            <a:r>
              <a:rPr lang="en-US"/>
              <a:t>Diagnostic Workup</a:t>
            </a:r>
          </a:p>
        </p:txBody>
      </p:sp>
      <p:sp>
        <p:nvSpPr>
          <p:cNvPr id="794627" name="Rectangle 3"/>
          <p:cNvSpPr>
            <a:spLocks noGrp="1" noChangeArrowheads="1"/>
          </p:cNvSpPr>
          <p:nvPr>
            <p:ph type="body" idx="1"/>
          </p:nvPr>
        </p:nvSpPr>
        <p:spPr>
          <a:noFill/>
          <a:ln/>
        </p:spPr>
        <p:txBody>
          <a:bodyPr lIns="92075" tIns="46038" rIns="92075" bIns="46038"/>
          <a:lstStyle/>
          <a:p>
            <a:pPr>
              <a:lnSpc>
                <a:spcPct val="91000"/>
              </a:lnSpc>
            </a:pPr>
            <a:r>
              <a:rPr lang="en-US"/>
              <a:t>standard history and exam</a:t>
            </a:r>
          </a:p>
          <a:p>
            <a:pPr>
              <a:lnSpc>
                <a:spcPct val="91000"/>
              </a:lnSpc>
            </a:pPr>
            <a:r>
              <a:rPr lang="en-US"/>
              <a:t>mental status : memory, language, visiospatial, etc</a:t>
            </a:r>
          </a:p>
          <a:p>
            <a:pPr>
              <a:lnSpc>
                <a:spcPct val="91000"/>
              </a:lnSpc>
            </a:pPr>
            <a:r>
              <a:rPr lang="en-US"/>
              <a:t>labs</a:t>
            </a:r>
          </a:p>
          <a:p>
            <a:pPr>
              <a:lnSpc>
                <a:spcPct val="91000"/>
              </a:lnSpc>
            </a:pPr>
            <a:r>
              <a:rPr lang="en-US"/>
              <a:t>Scan </a:t>
            </a:r>
          </a:p>
          <a:p>
            <a:pPr>
              <a:lnSpc>
                <a:spcPct val="91000"/>
              </a:lnSpc>
            </a:pPr>
            <a:r>
              <a:rPr lang="en-US"/>
              <a:t>neuropsychology</a:t>
            </a:r>
          </a:p>
          <a:p>
            <a:pPr>
              <a:lnSpc>
                <a:spcPct val="91000"/>
              </a:lnSpc>
            </a:pPr>
            <a:r>
              <a:rPr lang="en-US"/>
              <a:t>SPECT, EEG </a:t>
            </a:r>
          </a:p>
          <a:p>
            <a:pPr>
              <a:lnSpc>
                <a:spcPct val="91000"/>
              </a:lnSpc>
            </a:pPr>
            <a:r>
              <a:rPr lang="en-US"/>
              <a:t>CSF</a:t>
            </a:r>
          </a:p>
          <a:p>
            <a:pPr>
              <a:lnSpc>
                <a:spcPct val="91000"/>
              </a:lnSpc>
            </a:pPr>
            <a:r>
              <a:rPr lang="en-US"/>
              <a:t>pathology</a:t>
            </a:r>
            <a:endParaRPr lang="en-US">
              <a:solidFill>
                <a:schemeClr val="tx2"/>
              </a:solidFill>
              <a:effectLst>
                <a:outerShdw blurRad="38100" dist="38100" dir="2700000" algn="tl">
                  <a:srgbClr val="FFFFFF"/>
                </a:outerShdw>
              </a:effectLst>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6674" name="Picture 2"/>
          <p:cNvPicPr>
            <a:picLocks noChangeArrowheads="1"/>
          </p:cNvPicPr>
          <p:nvPr/>
        </p:nvPicPr>
        <p:blipFill>
          <a:blip r:embed="rId3" cstate="print"/>
          <a:srcRect/>
          <a:stretch>
            <a:fillRect/>
          </a:stretch>
        </p:blipFill>
        <p:spPr bwMode="auto">
          <a:xfrm>
            <a:off x="563563" y="234950"/>
            <a:ext cx="8066087" cy="5475288"/>
          </a:xfrm>
          <a:prstGeom prst="rect">
            <a:avLst/>
          </a:prstGeom>
          <a:noFill/>
          <a:ln w="9525">
            <a:noFill/>
            <a:miter lim="800000"/>
            <a:headEnd/>
            <a:tailEnd/>
          </a:ln>
          <a:effec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p:cNvSpPr>
            <a:spLocks noGrp="1" noChangeArrowheads="1"/>
          </p:cNvSpPr>
          <p:nvPr>
            <p:ph type="title"/>
          </p:nvPr>
        </p:nvSpPr>
        <p:spPr>
          <a:noFill/>
          <a:ln/>
        </p:spPr>
        <p:txBody>
          <a:bodyPr lIns="92075" tIns="46038" rIns="92075" bIns="46038" anchor="ctr"/>
          <a:lstStyle/>
          <a:p>
            <a:r>
              <a:rPr lang="en-US"/>
              <a:t>Prognosis and Complications</a:t>
            </a:r>
          </a:p>
        </p:txBody>
      </p:sp>
      <p:sp>
        <p:nvSpPr>
          <p:cNvPr id="798723" name="Rectangle 3"/>
          <p:cNvSpPr>
            <a:spLocks noGrp="1" noChangeArrowheads="1"/>
          </p:cNvSpPr>
          <p:nvPr>
            <p:ph type="body" idx="1"/>
          </p:nvPr>
        </p:nvSpPr>
        <p:spPr>
          <a:noFill/>
          <a:ln/>
        </p:spPr>
        <p:txBody>
          <a:bodyPr lIns="92075" tIns="46038" rIns="92075" bIns="46038"/>
          <a:lstStyle/>
          <a:p>
            <a:r>
              <a:rPr lang="en-US"/>
              <a:t>8 - 10 years to death (3-15)</a:t>
            </a:r>
          </a:p>
          <a:p>
            <a:r>
              <a:rPr lang="en-US"/>
              <a:t>moderates deteriorate fastest</a:t>
            </a:r>
          </a:p>
          <a:p>
            <a:r>
              <a:rPr lang="en-US"/>
              <a:t>complications of immobility: </a:t>
            </a:r>
            <a:r>
              <a:rPr lang="en-US" sz="2000"/>
              <a:t>sepsis, pneumonia, UTI, aspiration, decubitus ulcers, dehydration, painful joint contractures</a:t>
            </a:r>
          </a:p>
          <a:p>
            <a:r>
              <a:rPr lang="en-US"/>
              <a:t>delirium or worsening of confusion with intercurrent metabolic derangements</a:t>
            </a:r>
            <a:endParaRPr lang="en-US">
              <a:solidFill>
                <a:schemeClr val="tx2"/>
              </a:solidFill>
              <a:effectLst>
                <a:outerShdw blurRad="38100" dist="38100" dir="2700000" algn="tl">
                  <a:srgbClr val="FFFFFF"/>
                </a:outerShdw>
              </a:effectLst>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title"/>
          </p:nvPr>
        </p:nvSpPr>
        <p:spPr/>
        <p:txBody>
          <a:bodyPr/>
          <a:lstStyle/>
          <a:p>
            <a:r>
              <a:rPr lang="en-GB"/>
              <a:t>NICE Guidance on cholinesterase inhibitors</a:t>
            </a:r>
          </a:p>
        </p:txBody>
      </p:sp>
      <p:sp>
        <p:nvSpPr>
          <p:cNvPr id="851971" name="Rectangle 3"/>
          <p:cNvSpPr>
            <a:spLocks noGrp="1" noChangeArrowheads="1"/>
          </p:cNvSpPr>
          <p:nvPr>
            <p:ph type="body" idx="1"/>
          </p:nvPr>
        </p:nvSpPr>
        <p:spPr>
          <a:ln>
            <a:solidFill>
              <a:srgbClr val="FF0000"/>
            </a:solidFill>
          </a:ln>
        </p:spPr>
        <p:txBody>
          <a:bodyPr/>
          <a:lstStyle/>
          <a:p>
            <a:pPr>
              <a:lnSpc>
                <a:spcPct val="91000"/>
              </a:lnSpc>
            </a:pPr>
            <a:r>
              <a:rPr lang="en-GB">
                <a:solidFill>
                  <a:schemeClr val="bg2"/>
                </a:solidFill>
              </a:rPr>
              <a:t>Should be made available for people with moderate Alzheimer’s disease (10 – 20 points on Mini-Mental State Examination)</a:t>
            </a:r>
          </a:p>
          <a:p>
            <a:pPr>
              <a:lnSpc>
                <a:spcPct val="91000"/>
              </a:lnSpc>
            </a:pPr>
            <a:r>
              <a:rPr lang="en-GB">
                <a:solidFill>
                  <a:schemeClr val="bg2"/>
                </a:solidFill>
              </a:rPr>
              <a:t>Specialist should diagnose AD and make baseline assessments &amp; initiate treatment.</a:t>
            </a:r>
          </a:p>
          <a:p>
            <a:pPr>
              <a:lnSpc>
                <a:spcPct val="91000"/>
              </a:lnSpc>
            </a:pPr>
            <a:r>
              <a:rPr lang="en-GB">
                <a:solidFill>
                  <a:schemeClr val="bg2"/>
                </a:solidFill>
              </a:rPr>
              <a:t>Follow-up assessment 2 to 4 months after reaching maintenance doses.</a:t>
            </a:r>
          </a:p>
          <a:p>
            <a:pPr>
              <a:lnSpc>
                <a:spcPct val="91000"/>
              </a:lnSpc>
            </a:pPr>
            <a:r>
              <a:rPr lang="en-GB">
                <a:solidFill>
                  <a:schemeClr val="bg2"/>
                </a:solidFill>
              </a:rPr>
              <a:t>Seek carer’s view on response to treatment.</a:t>
            </a:r>
          </a:p>
          <a:p>
            <a:pPr>
              <a:lnSpc>
                <a:spcPct val="91000"/>
              </a:lnSpc>
            </a:pPr>
            <a:r>
              <a:rPr lang="en-GB">
                <a:solidFill>
                  <a:schemeClr val="bg2"/>
                </a:solidFill>
              </a:rPr>
              <a:t>Continue as long as MMSE &gt; 10.</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p:txBody>
          <a:bodyPr/>
          <a:lstStyle/>
          <a:p>
            <a:r>
              <a:rPr lang="en-GB"/>
              <a:t>Costs of treatment</a:t>
            </a:r>
          </a:p>
        </p:txBody>
      </p:sp>
      <p:graphicFrame>
        <p:nvGraphicFramePr>
          <p:cNvPr id="853049" name="Group 57"/>
          <p:cNvGraphicFramePr>
            <a:graphicFrameLocks noGrp="1"/>
          </p:cNvGraphicFramePr>
          <p:nvPr>
            <p:ph type="tbl" idx="1"/>
          </p:nvPr>
        </p:nvGraphicFramePr>
        <p:xfrm>
          <a:off x="533400" y="1600200"/>
          <a:ext cx="8229600" cy="5054981"/>
        </p:xfrm>
        <a:graphic>
          <a:graphicData uri="http://schemas.openxmlformats.org/drawingml/2006/table">
            <a:tbl>
              <a:tblPr/>
              <a:tblGrid>
                <a:gridCol w="2438400"/>
                <a:gridCol w="1371600"/>
                <a:gridCol w="1600200"/>
                <a:gridCol w="1447800"/>
                <a:gridCol w="1371600"/>
              </a:tblGrid>
              <a:tr h="10668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000000"/>
                          </a:solidFill>
                          <a:effectLst>
                            <a:outerShdw blurRad="38100" dist="38100" dir="2700000" algn="tl">
                              <a:srgbClr val="FFFFFF"/>
                            </a:outerShdw>
                          </a:effectLst>
                          <a:latin typeface="Arial" charset="0"/>
                        </a:rPr>
                        <a:t>Drug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tx1"/>
                          </a:solidFill>
                          <a:effectLst>
                            <a:outerShdw blurRad="38100" dist="38100" dir="2700000" algn="tl">
                              <a:srgbClr val="FFFFFF"/>
                            </a:outerShdw>
                          </a:effectLst>
                          <a:latin typeface="Arial" charset="0"/>
                        </a:rPr>
                        <a:t>Dose Range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tx1"/>
                          </a:solidFill>
                          <a:effectLst>
                            <a:outerShdw blurRad="38100" dist="38100" dir="2700000" algn="tl">
                              <a:srgbClr val="FFFFFF"/>
                            </a:outerShdw>
                          </a:effectLst>
                          <a:latin typeface="Arial" charset="0"/>
                        </a:rPr>
                        <a:t>Cost per month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tx1"/>
                          </a:solidFill>
                          <a:effectLst>
                            <a:outerShdw blurRad="38100" dist="38100" dir="2700000" algn="tl">
                              <a:srgbClr val="FFFFFF"/>
                            </a:outerShdw>
                          </a:effectLst>
                          <a:latin typeface="Arial" charset="0"/>
                        </a:rPr>
                        <a:t>Cost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tx1"/>
                          </a:solidFill>
                          <a:effectLst>
                            <a:outerShdw blurRad="38100" dist="38100" dir="2700000" algn="tl">
                              <a:srgbClr val="FFFFFF"/>
                            </a:outerShdw>
                          </a:effectLst>
                          <a:latin typeface="Arial" charset="0"/>
                        </a:rPr>
                        <a:t>Cost ratio at Max. dose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000000"/>
                          </a:solidFill>
                          <a:effectLst>
                            <a:outerShdw blurRad="38100" dist="38100" dir="2700000" algn="tl">
                              <a:srgbClr val="FFFFFF"/>
                            </a:outerShdw>
                          </a:effectLst>
                          <a:latin typeface="Arial" charset="0"/>
                        </a:rPr>
                        <a:t>Donepezil</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000000"/>
                          </a:solidFill>
                          <a:effectLst>
                            <a:outerShdw blurRad="38100" dist="38100" dir="2700000" algn="tl">
                              <a:srgbClr val="FFFFFF"/>
                            </a:outerShdw>
                          </a:effectLst>
                          <a:latin typeface="Arial" charset="0"/>
                        </a:rPr>
                        <a:t>(Aricept)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5 – 10 mg 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£68 - 95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£820 - 1149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1.52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000000"/>
                          </a:solidFill>
                          <a:effectLst>
                            <a:outerShdw blurRad="38100" dist="38100" dir="2700000" algn="tl">
                              <a:srgbClr val="FFFFFF"/>
                            </a:outerShdw>
                          </a:effectLst>
                          <a:latin typeface="Arial" charset="0"/>
                        </a:rPr>
                        <a:t>Galantamine (Reminyl)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4mg – 12 mg bd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£72 - 84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£868 - 1008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0">
                <a:tc>
                  <a:txBody>
                    <a:bodyPr/>
                    <a:lstStyle/>
                    <a:p>
                      <a:pPr marL="0" marR="0" lvl="0" indent="0" algn="r"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000000"/>
                          </a:solidFill>
                          <a:effectLst>
                            <a:outerShdw blurRad="38100" dist="38100" dir="2700000" algn="tl">
                              <a:srgbClr val="FFFFFF"/>
                            </a:outerShdw>
                          </a:effectLst>
                          <a:latin typeface="Arial" charset="0"/>
                        </a:rPr>
                        <a:t>Rivastigmine</a:t>
                      </a:r>
                    </a:p>
                    <a:p>
                      <a:pPr marL="0" marR="0" lvl="0" indent="0" algn="r"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000000"/>
                          </a:solidFill>
                          <a:effectLst>
                            <a:outerShdw blurRad="38100" dist="38100" dir="2700000" algn="tl">
                              <a:srgbClr val="FFFFFF"/>
                            </a:outerShdw>
                          </a:effectLst>
                          <a:latin typeface="Arial" charset="0"/>
                        </a:rPr>
                        <a:t>(Exelon)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1.5 – 6 mg bd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£63 (any dose)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£756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rgbClr val="FFCC00"/>
                          </a:solidFill>
                          <a:effectLst>
                            <a:outerShdw blurRad="38100" dist="38100" dir="2700000" algn="tl">
                              <a:srgbClr val="000000"/>
                            </a:outerShdw>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1858" name="Group 2"/>
          <p:cNvGrpSpPr>
            <a:grpSpLocks/>
          </p:cNvGrpSpPr>
          <p:nvPr/>
        </p:nvGrpSpPr>
        <p:grpSpPr bwMode="auto">
          <a:xfrm>
            <a:off x="5484813" y="1077913"/>
            <a:ext cx="563562" cy="319087"/>
            <a:chOff x="2790" y="694"/>
            <a:chExt cx="355" cy="202"/>
          </a:xfrm>
        </p:grpSpPr>
        <p:sp>
          <p:nvSpPr>
            <p:cNvPr id="761859" name="Freeform 3"/>
            <p:cNvSpPr>
              <a:spLocks/>
            </p:cNvSpPr>
            <p:nvPr/>
          </p:nvSpPr>
          <p:spPr bwMode="auto">
            <a:xfrm>
              <a:off x="2790" y="694"/>
              <a:ext cx="355" cy="202"/>
            </a:xfrm>
            <a:custGeom>
              <a:avLst/>
              <a:gdLst/>
              <a:ahLst/>
              <a:cxnLst>
                <a:cxn ang="0">
                  <a:pos x="4164" y="2682"/>
                </a:cxn>
                <a:cxn ang="0">
                  <a:pos x="4166" y="0"/>
                </a:cxn>
                <a:cxn ang="0">
                  <a:pos x="0" y="0"/>
                </a:cxn>
                <a:cxn ang="0">
                  <a:pos x="0" y="2683"/>
                </a:cxn>
                <a:cxn ang="0">
                  <a:pos x="4166" y="2683"/>
                </a:cxn>
                <a:cxn ang="0">
                  <a:pos x="4166" y="2683"/>
                </a:cxn>
              </a:cxnLst>
              <a:rect l="0" t="0" r="r" b="b"/>
              <a:pathLst>
                <a:path w="4166" h="2683">
                  <a:moveTo>
                    <a:pt x="4164" y="2682"/>
                  </a:moveTo>
                  <a:lnTo>
                    <a:pt x="4166" y="0"/>
                  </a:lnTo>
                  <a:lnTo>
                    <a:pt x="0" y="0"/>
                  </a:lnTo>
                  <a:lnTo>
                    <a:pt x="0" y="2683"/>
                  </a:lnTo>
                  <a:lnTo>
                    <a:pt x="4166" y="2683"/>
                  </a:lnTo>
                  <a:lnTo>
                    <a:pt x="4166" y="2683"/>
                  </a:lnTo>
                </a:path>
              </a:pathLst>
            </a:custGeom>
            <a:solidFill>
              <a:schemeClr val="bg1"/>
            </a:solidFill>
            <a:ln w="0">
              <a:solidFill>
                <a:srgbClr val="000000"/>
              </a:solidFill>
              <a:prstDash val="solid"/>
              <a:round/>
              <a:headEnd/>
              <a:tailEnd/>
            </a:ln>
          </p:spPr>
          <p:txBody>
            <a:bodyPr/>
            <a:lstStyle/>
            <a:p>
              <a:endParaRPr lang="en-GB"/>
            </a:p>
          </p:txBody>
        </p:sp>
        <p:sp>
          <p:nvSpPr>
            <p:cNvPr id="761860" name="Oval 4"/>
            <p:cNvSpPr>
              <a:spLocks noChangeArrowheads="1"/>
            </p:cNvSpPr>
            <p:nvPr/>
          </p:nvSpPr>
          <p:spPr bwMode="auto">
            <a:xfrm>
              <a:off x="2903" y="738"/>
              <a:ext cx="146" cy="130"/>
            </a:xfrm>
            <a:prstGeom prst="ellipse">
              <a:avLst/>
            </a:prstGeom>
            <a:solidFill>
              <a:schemeClr val="bg1"/>
            </a:solidFill>
            <a:ln w="9525">
              <a:noFill/>
              <a:round/>
              <a:headEnd/>
              <a:tailEnd/>
            </a:ln>
            <a:effectLst/>
          </p:spPr>
          <p:txBody>
            <a:bodyPr wrap="none" anchor="ctr"/>
            <a:lstStyle/>
            <a:p>
              <a:endParaRPr lang="en-GB"/>
            </a:p>
          </p:txBody>
        </p:sp>
      </p:grpSp>
      <p:sp>
        <p:nvSpPr>
          <p:cNvPr id="761861" name="AutoShape 5"/>
          <p:cNvSpPr>
            <a:spLocks noChangeArrowheads="1"/>
          </p:cNvSpPr>
          <p:nvPr/>
        </p:nvSpPr>
        <p:spPr bwMode="auto">
          <a:xfrm>
            <a:off x="587375" y="4735513"/>
            <a:ext cx="1381125" cy="636587"/>
          </a:xfrm>
          <a:prstGeom prst="homePlate">
            <a:avLst>
              <a:gd name="adj" fmla="val 19727"/>
            </a:avLst>
          </a:prstGeom>
          <a:solidFill>
            <a:srgbClr val="D5E2FF"/>
          </a:solidFill>
          <a:ln w="9525">
            <a:noFill/>
            <a:miter lim="800000"/>
            <a:headEnd/>
            <a:tailEnd/>
          </a:ln>
          <a:effectLst>
            <a:prstShdw prst="shdw17" dist="17961" dir="2700000">
              <a:srgbClr val="D5E2FF">
                <a:gamma/>
                <a:shade val="60000"/>
                <a:invGamma/>
              </a:srgbClr>
            </a:prstShdw>
          </a:effectLst>
        </p:spPr>
        <p:txBody>
          <a:bodyPr lIns="114300" tIns="57150" rIns="114300" bIns="57150" anchor="ctr"/>
          <a:lstStyle/>
          <a:p>
            <a:pPr defTabSz="1143000">
              <a:spcBef>
                <a:spcPct val="35000"/>
              </a:spcBef>
            </a:pPr>
            <a:r>
              <a:rPr lang="en-US" sz="1300" b="1">
                <a:latin typeface="Helvetica" pitchFamily="34" charset="0"/>
              </a:rPr>
              <a:t>Prevalence Growth Rate Per Year</a:t>
            </a:r>
          </a:p>
        </p:txBody>
      </p:sp>
      <p:graphicFrame>
        <p:nvGraphicFramePr>
          <p:cNvPr id="761862" name="Object 6"/>
          <p:cNvGraphicFramePr>
            <a:graphicFrameLocks noChangeAspect="1"/>
          </p:cNvGraphicFramePr>
          <p:nvPr/>
        </p:nvGraphicFramePr>
        <p:xfrm>
          <a:off x="180975" y="1465263"/>
          <a:ext cx="8043863" cy="3429000"/>
        </p:xfrm>
        <a:graphic>
          <a:graphicData uri="http://schemas.openxmlformats.org/presentationml/2006/ole">
            <p:oleObj spid="_x0000_s761862" name="Chart" r:id="rId4" imgW="6962987" imgH="3296164" progId="MSGraph.Chart.8">
              <p:embed followColorScheme="full"/>
            </p:oleObj>
          </a:graphicData>
        </a:graphic>
      </p:graphicFrame>
      <p:sp>
        <p:nvSpPr>
          <p:cNvPr id="761863" name="Rectangle 7"/>
          <p:cNvSpPr>
            <a:spLocks noChangeArrowheads="1"/>
          </p:cNvSpPr>
          <p:nvPr/>
        </p:nvSpPr>
        <p:spPr bwMode="auto">
          <a:xfrm>
            <a:off x="6435725" y="5484813"/>
            <a:ext cx="2327275" cy="933450"/>
          </a:xfrm>
          <a:prstGeom prst="rect">
            <a:avLst/>
          </a:prstGeom>
          <a:noFill/>
          <a:ln w="9525">
            <a:noFill/>
            <a:miter lim="800000"/>
            <a:headEnd/>
            <a:tailEnd/>
          </a:ln>
          <a:effectLst/>
        </p:spPr>
        <p:txBody>
          <a:bodyPr lIns="114300" tIns="57150" rIns="114300" bIns="57150">
            <a:spAutoFit/>
          </a:bodyPr>
          <a:lstStyle/>
          <a:p>
            <a:pPr marL="119063" indent="-119063" algn="l" defTabSz="1143000"/>
            <a:r>
              <a:rPr lang="en-US" sz="900" b="1" i="1">
                <a:solidFill>
                  <a:schemeClr val="bg1"/>
                </a:solidFill>
                <a:latin typeface="Helvetica" pitchFamily="34" charset="0"/>
              </a:rPr>
              <a:t>*Does not include DLB, Mixed, Vascular Dementia or MCI</a:t>
            </a:r>
            <a:endParaRPr lang="en-US" sz="900" i="1">
              <a:solidFill>
                <a:schemeClr val="bg1"/>
              </a:solidFill>
              <a:latin typeface="Helvetica" pitchFamily="34" charset="0"/>
            </a:endParaRPr>
          </a:p>
          <a:p>
            <a:pPr marL="119063" indent="-119063" algn="l" defTabSz="1143000"/>
            <a:r>
              <a:rPr lang="en-US" sz="900" i="1">
                <a:solidFill>
                  <a:schemeClr val="bg1"/>
                </a:solidFill>
                <a:latin typeface="Helvetica" pitchFamily="34" charset="0"/>
              </a:rPr>
              <a:t>**  % of patients</a:t>
            </a:r>
          </a:p>
          <a:p>
            <a:pPr marL="119063" indent="-119063" algn="l" defTabSz="1143000"/>
            <a:r>
              <a:rPr lang="en-US" sz="900" i="1">
                <a:solidFill>
                  <a:schemeClr val="bg1"/>
                </a:solidFill>
                <a:latin typeface="Helvetica" pitchFamily="34" charset="0"/>
              </a:rPr>
              <a:t>*** Cognos, April 2000</a:t>
            </a:r>
          </a:p>
          <a:p>
            <a:pPr marL="119063" indent="-119063" algn="l" defTabSz="1143000"/>
            <a:r>
              <a:rPr lang="en-US" sz="900" i="1">
                <a:solidFill>
                  <a:schemeClr val="bg1"/>
                </a:solidFill>
                <a:cs typeface="Arial" charset="0"/>
              </a:rPr>
              <a:t>† 1998 data from Cognos, April 2000</a:t>
            </a:r>
          </a:p>
          <a:p>
            <a:pPr marL="119063" indent="-119063" algn="l" defTabSz="1143000"/>
            <a:r>
              <a:rPr lang="en-US" sz="900" i="1">
                <a:solidFill>
                  <a:schemeClr val="bg1"/>
                </a:solidFill>
                <a:cs typeface="Arial" charset="0"/>
              </a:rPr>
              <a:t>‡ </a:t>
            </a:r>
            <a:r>
              <a:rPr lang="en-US" sz="900" i="1">
                <a:solidFill>
                  <a:schemeClr val="bg1"/>
                </a:solidFill>
                <a:latin typeface="Helvetica" pitchFamily="34" charset="0"/>
              </a:rPr>
              <a:t>Calculated </a:t>
            </a:r>
          </a:p>
        </p:txBody>
      </p:sp>
      <p:grpSp>
        <p:nvGrpSpPr>
          <p:cNvPr id="761864" name="Group 8"/>
          <p:cNvGrpSpPr>
            <a:grpSpLocks/>
          </p:cNvGrpSpPr>
          <p:nvPr/>
        </p:nvGrpSpPr>
        <p:grpSpPr bwMode="auto">
          <a:xfrm>
            <a:off x="2617788" y="1077913"/>
            <a:ext cx="533400" cy="320675"/>
            <a:chOff x="1488" y="720"/>
            <a:chExt cx="366" cy="243"/>
          </a:xfrm>
        </p:grpSpPr>
        <p:sp>
          <p:nvSpPr>
            <p:cNvPr id="761865" name="Rectangle 9"/>
            <p:cNvSpPr>
              <a:spLocks noChangeArrowheads="1"/>
            </p:cNvSpPr>
            <p:nvPr/>
          </p:nvSpPr>
          <p:spPr bwMode="auto">
            <a:xfrm>
              <a:off x="1488" y="720"/>
              <a:ext cx="365" cy="242"/>
            </a:xfrm>
            <a:prstGeom prst="rect">
              <a:avLst/>
            </a:prstGeom>
            <a:solidFill>
              <a:schemeClr val="bg1"/>
            </a:solidFill>
            <a:ln w="9525">
              <a:solidFill>
                <a:schemeClr val="tx1"/>
              </a:solidFill>
              <a:miter lim="800000"/>
              <a:headEnd/>
              <a:tailEnd/>
            </a:ln>
            <a:effectLst/>
          </p:spPr>
          <p:txBody>
            <a:bodyPr wrap="none" anchor="ctr"/>
            <a:lstStyle/>
            <a:p>
              <a:endParaRPr lang="en-GB"/>
            </a:p>
          </p:txBody>
        </p:sp>
        <p:pic>
          <p:nvPicPr>
            <p:cNvPr id="761866" name="Picture 10" descr="\\Lorraine\shared\Ortho slide kit\Flags\USA_Flag.wmf"/>
            <p:cNvPicPr>
              <a:picLocks noChangeAspect="1" noChangeArrowheads="1"/>
            </p:cNvPicPr>
            <p:nvPr/>
          </p:nvPicPr>
          <p:blipFill>
            <a:blip r:embed="rId5" cstate="print"/>
            <a:srcRect/>
            <a:stretch>
              <a:fillRect/>
            </a:stretch>
          </p:blipFill>
          <p:spPr bwMode="auto">
            <a:xfrm>
              <a:off x="1488" y="720"/>
              <a:ext cx="366" cy="243"/>
            </a:xfrm>
            <a:prstGeom prst="rect">
              <a:avLst/>
            </a:prstGeom>
            <a:noFill/>
          </p:spPr>
        </p:pic>
      </p:grpSp>
      <p:grpSp>
        <p:nvGrpSpPr>
          <p:cNvPr id="761867" name="Group 11"/>
          <p:cNvGrpSpPr>
            <a:grpSpLocks/>
          </p:cNvGrpSpPr>
          <p:nvPr/>
        </p:nvGrpSpPr>
        <p:grpSpPr bwMode="auto">
          <a:xfrm>
            <a:off x="4046538" y="1084263"/>
            <a:ext cx="554037" cy="338137"/>
            <a:chOff x="2007" y="685"/>
            <a:chExt cx="348" cy="205"/>
          </a:xfrm>
        </p:grpSpPr>
        <p:pic>
          <p:nvPicPr>
            <p:cNvPr id="761868" name="Picture 12" descr="D:\IMAGES.WMF\MAPS_FLG\FLAGS\M_FFL115.WMF"/>
            <p:cNvPicPr>
              <a:picLocks noChangeAspect="1" noChangeArrowheads="1"/>
            </p:cNvPicPr>
            <p:nvPr/>
          </p:nvPicPr>
          <p:blipFill>
            <a:blip r:embed="rId6" cstate="print"/>
            <a:srcRect/>
            <a:stretch>
              <a:fillRect/>
            </a:stretch>
          </p:blipFill>
          <p:spPr bwMode="auto">
            <a:xfrm>
              <a:off x="2007" y="685"/>
              <a:ext cx="348" cy="205"/>
            </a:xfrm>
            <a:prstGeom prst="rect">
              <a:avLst/>
            </a:prstGeom>
            <a:noFill/>
          </p:spPr>
        </p:pic>
        <p:sp>
          <p:nvSpPr>
            <p:cNvPr id="761869" name="Rectangle 13"/>
            <p:cNvSpPr>
              <a:spLocks noChangeArrowheads="1"/>
            </p:cNvSpPr>
            <p:nvPr/>
          </p:nvSpPr>
          <p:spPr bwMode="auto">
            <a:xfrm>
              <a:off x="2067" y="704"/>
              <a:ext cx="246" cy="161"/>
            </a:xfrm>
            <a:prstGeom prst="rect">
              <a:avLst/>
            </a:prstGeom>
            <a:noFill/>
            <a:ln w="9525">
              <a:noFill/>
              <a:miter lim="800000"/>
              <a:headEnd/>
              <a:tailEnd/>
            </a:ln>
            <a:effectLst>
              <a:outerShdw dist="35921" dir="2700000" algn="ctr" rotWithShape="0">
                <a:schemeClr val="tx1"/>
              </a:outerShdw>
            </a:effectLst>
          </p:spPr>
          <p:txBody>
            <a:bodyPr wrap="none" lIns="114300" tIns="57150" rIns="114300" bIns="57150">
              <a:spAutoFit/>
            </a:bodyPr>
            <a:lstStyle/>
            <a:p>
              <a:pPr algn="l" defTabSz="1143000"/>
              <a:r>
                <a:rPr lang="en-US" sz="1000" b="1">
                  <a:solidFill>
                    <a:schemeClr val="bg1"/>
                  </a:solidFill>
                  <a:latin typeface="Helvetica" pitchFamily="34" charset="0"/>
                </a:rPr>
                <a:t>5C</a:t>
              </a:r>
            </a:p>
          </p:txBody>
        </p:sp>
      </p:grpSp>
      <p:sp>
        <p:nvSpPr>
          <p:cNvPr id="761870" name="Text Box 14"/>
          <p:cNvSpPr txBox="1">
            <a:spLocks noChangeArrowheads="1"/>
          </p:cNvSpPr>
          <p:nvPr/>
        </p:nvSpPr>
        <p:spPr bwMode="auto">
          <a:xfrm>
            <a:off x="2079625" y="2809875"/>
            <a:ext cx="766763" cy="266700"/>
          </a:xfrm>
          <a:prstGeom prst="rect">
            <a:avLst/>
          </a:prstGeom>
          <a:noFill/>
          <a:ln w="9525">
            <a:noFill/>
            <a:miter lim="800000"/>
            <a:headEnd/>
            <a:tailEnd/>
          </a:ln>
          <a:effectLst/>
        </p:spPr>
        <p:txBody>
          <a:bodyPr lIns="114300" tIns="57150" rIns="114300" bIns="57150">
            <a:spAutoFit/>
          </a:bodyPr>
          <a:lstStyle/>
          <a:p>
            <a:pPr defTabSz="1143000">
              <a:spcBef>
                <a:spcPct val="50000"/>
              </a:spcBef>
            </a:pPr>
            <a:r>
              <a:rPr lang="en-US" sz="1000">
                <a:solidFill>
                  <a:schemeClr val="bg1"/>
                </a:solidFill>
              </a:rPr>
              <a:t>4.5 MM</a:t>
            </a:r>
            <a:r>
              <a:rPr lang="en-US" sz="1000" baseline="30000">
                <a:solidFill>
                  <a:schemeClr val="bg1"/>
                </a:solidFill>
                <a:cs typeface="Arial" charset="0"/>
              </a:rPr>
              <a:t>†</a:t>
            </a:r>
            <a:endParaRPr lang="en-US" sz="1000"/>
          </a:p>
        </p:txBody>
      </p:sp>
      <p:sp>
        <p:nvSpPr>
          <p:cNvPr id="761871" name="Text Box 15"/>
          <p:cNvSpPr txBox="1">
            <a:spLocks noChangeArrowheads="1"/>
          </p:cNvSpPr>
          <p:nvPr/>
        </p:nvSpPr>
        <p:spPr bwMode="auto">
          <a:xfrm>
            <a:off x="3565525" y="3332163"/>
            <a:ext cx="714375" cy="266700"/>
          </a:xfrm>
          <a:prstGeom prst="rect">
            <a:avLst/>
          </a:prstGeom>
          <a:noFill/>
          <a:ln w="9525">
            <a:noFill/>
            <a:miter lim="800000"/>
            <a:headEnd/>
            <a:tailEnd/>
          </a:ln>
          <a:effectLst/>
        </p:spPr>
        <p:txBody>
          <a:bodyPr lIns="114300" tIns="57150" rIns="114300" bIns="57150">
            <a:spAutoFit/>
          </a:bodyPr>
          <a:lstStyle/>
          <a:p>
            <a:pPr defTabSz="1143000">
              <a:spcBef>
                <a:spcPct val="50000"/>
              </a:spcBef>
            </a:pPr>
            <a:r>
              <a:rPr lang="en-US" sz="1000">
                <a:solidFill>
                  <a:schemeClr val="bg1"/>
                </a:solidFill>
              </a:rPr>
              <a:t>3.0 MM</a:t>
            </a:r>
            <a:r>
              <a:rPr lang="en-US" sz="1000" baseline="30000">
                <a:solidFill>
                  <a:schemeClr val="bg1"/>
                </a:solidFill>
                <a:cs typeface="Arial" charset="0"/>
              </a:rPr>
              <a:t>†</a:t>
            </a:r>
            <a:r>
              <a:rPr lang="en-US" sz="1000"/>
              <a:t> </a:t>
            </a:r>
          </a:p>
        </p:txBody>
      </p:sp>
      <p:sp>
        <p:nvSpPr>
          <p:cNvPr id="761872" name="Text Box 16"/>
          <p:cNvSpPr txBox="1">
            <a:spLocks noChangeArrowheads="1"/>
          </p:cNvSpPr>
          <p:nvPr/>
        </p:nvSpPr>
        <p:spPr bwMode="auto">
          <a:xfrm>
            <a:off x="4973638" y="4024313"/>
            <a:ext cx="790575" cy="266700"/>
          </a:xfrm>
          <a:prstGeom prst="rect">
            <a:avLst/>
          </a:prstGeom>
          <a:noFill/>
          <a:ln w="9525">
            <a:noFill/>
            <a:miter lim="800000"/>
            <a:headEnd/>
            <a:tailEnd/>
          </a:ln>
          <a:effectLst/>
        </p:spPr>
        <p:txBody>
          <a:bodyPr lIns="114300" tIns="57150" rIns="114300" bIns="57150">
            <a:spAutoFit/>
          </a:bodyPr>
          <a:lstStyle/>
          <a:p>
            <a:pPr defTabSz="1143000">
              <a:spcBef>
                <a:spcPct val="50000"/>
              </a:spcBef>
            </a:pPr>
            <a:r>
              <a:rPr lang="en-US" sz="1000">
                <a:solidFill>
                  <a:schemeClr val="bg1"/>
                </a:solidFill>
              </a:rPr>
              <a:t>0.84 MM</a:t>
            </a:r>
            <a:r>
              <a:rPr lang="en-US" sz="1000" baseline="30000">
                <a:solidFill>
                  <a:schemeClr val="bg1"/>
                </a:solidFill>
                <a:cs typeface="Arial" charset="0"/>
              </a:rPr>
              <a:t>†</a:t>
            </a:r>
            <a:r>
              <a:rPr lang="en-US" sz="1000">
                <a:solidFill>
                  <a:schemeClr val="bg1"/>
                </a:solidFill>
              </a:rPr>
              <a:t> </a:t>
            </a:r>
          </a:p>
        </p:txBody>
      </p:sp>
      <p:sp>
        <p:nvSpPr>
          <p:cNvPr id="761873" name="Text Box 17"/>
          <p:cNvSpPr txBox="1">
            <a:spLocks noChangeArrowheads="1"/>
          </p:cNvSpPr>
          <p:nvPr/>
        </p:nvSpPr>
        <p:spPr bwMode="auto">
          <a:xfrm>
            <a:off x="2611438" y="3576638"/>
            <a:ext cx="577850"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50 %**</a:t>
            </a:r>
          </a:p>
        </p:txBody>
      </p:sp>
      <p:sp>
        <p:nvSpPr>
          <p:cNvPr id="761874" name="Text Box 18"/>
          <p:cNvSpPr txBox="1">
            <a:spLocks noChangeArrowheads="1"/>
          </p:cNvSpPr>
          <p:nvPr/>
        </p:nvSpPr>
        <p:spPr bwMode="auto">
          <a:xfrm>
            <a:off x="4468813" y="4240213"/>
            <a:ext cx="393700"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8%</a:t>
            </a:r>
          </a:p>
        </p:txBody>
      </p:sp>
      <p:sp>
        <p:nvSpPr>
          <p:cNvPr id="761875" name="Text Box 19"/>
          <p:cNvSpPr txBox="1">
            <a:spLocks noChangeArrowheads="1"/>
          </p:cNvSpPr>
          <p:nvPr/>
        </p:nvSpPr>
        <p:spPr bwMode="auto">
          <a:xfrm>
            <a:off x="5889625" y="4271963"/>
            <a:ext cx="488950"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50 %</a:t>
            </a:r>
          </a:p>
        </p:txBody>
      </p:sp>
      <p:sp>
        <p:nvSpPr>
          <p:cNvPr id="761876" name="Text Box 20"/>
          <p:cNvSpPr txBox="1">
            <a:spLocks noChangeArrowheads="1"/>
          </p:cNvSpPr>
          <p:nvPr/>
        </p:nvSpPr>
        <p:spPr bwMode="auto">
          <a:xfrm>
            <a:off x="4081463" y="3846513"/>
            <a:ext cx="488950"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48 %</a:t>
            </a:r>
            <a:endParaRPr lang="en-US" sz="900" b="1"/>
          </a:p>
        </p:txBody>
      </p:sp>
      <p:sp>
        <p:nvSpPr>
          <p:cNvPr id="761877" name="Text Box 21"/>
          <p:cNvSpPr txBox="1">
            <a:spLocks noChangeArrowheads="1"/>
          </p:cNvSpPr>
          <p:nvPr/>
        </p:nvSpPr>
        <p:spPr bwMode="auto">
          <a:xfrm>
            <a:off x="5537200" y="4229100"/>
            <a:ext cx="488950"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35 %</a:t>
            </a:r>
            <a:endParaRPr lang="en-US" sz="900" b="1">
              <a:solidFill>
                <a:schemeClr val="bg1"/>
              </a:solidFill>
            </a:endParaRPr>
          </a:p>
        </p:txBody>
      </p:sp>
      <p:sp>
        <p:nvSpPr>
          <p:cNvPr id="761878" name="Text Box 22"/>
          <p:cNvSpPr txBox="1">
            <a:spLocks noChangeArrowheads="1"/>
          </p:cNvSpPr>
          <p:nvPr/>
        </p:nvSpPr>
        <p:spPr bwMode="auto">
          <a:xfrm>
            <a:off x="2967038" y="3943350"/>
            <a:ext cx="577850"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25 %**</a:t>
            </a:r>
            <a:endParaRPr lang="en-US" sz="900"/>
          </a:p>
        </p:txBody>
      </p:sp>
      <p:sp>
        <p:nvSpPr>
          <p:cNvPr id="761879" name="Text Box 23"/>
          <p:cNvSpPr txBox="1">
            <a:spLocks noChangeArrowheads="1"/>
          </p:cNvSpPr>
          <p:nvPr/>
        </p:nvSpPr>
        <p:spPr bwMode="auto">
          <a:xfrm>
            <a:off x="6929438" y="1084263"/>
            <a:ext cx="565150" cy="320675"/>
          </a:xfrm>
          <a:prstGeom prst="rect">
            <a:avLst/>
          </a:prstGeom>
          <a:solidFill>
            <a:srgbClr val="FFFF00"/>
          </a:solidFill>
          <a:ln w="9525">
            <a:solidFill>
              <a:schemeClr val="tx1"/>
            </a:solidFill>
            <a:miter lim="800000"/>
            <a:headEnd/>
            <a:tailEnd/>
          </a:ln>
          <a:effectLst/>
        </p:spPr>
        <p:txBody>
          <a:bodyPr anchor="ctr" anchorCtr="1"/>
          <a:lstStyle/>
          <a:p>
            <a:pPr>
              <a:spcBef>
                <a:spcPct val="50000"/>
              </a:spcBef>
            </a:pPr>
            <a:r>
              <a:rPr lang="en-US" sz="1000" b="1">
                <a:latin typeface="Helvetica" pitchFamily="34" charset="0"/>
              </a:rPr>
              <a:t>G7</a:t>
            </a:r>
          </a:p>
        </p:txBody>
      </p:sp>
      <p:sp>
        <p:nvSpPr>
          <p:cNvPr id="761880" name="Text Box 24"/>
          <p:cNvSpPr txBox="1">
            <a:spLocks noChangeArrowheads="1"/>
          </p:cNvSpPr>
          <p:nvPr/>
        </p:nvSpPr>
        <p:spPr bwMode="auto">
          <a:xfrm>
            <a:off x="6478588" y="1617663"/>
            <a:ext cx="766762" cy="266700"/>
          </a:xfrm>
          <a:prstGeom prst="rect">
            <a:avLst/>
          </a:prstGeom>
          <a:noFill/>
          <a:ln w="9525">
            <a:noFill/>
            <a:miter lim="800000"/>
            <a:headEnd/>
            <a:tailEnd/>
          </a:ln>
          <a:effectLst/>
        </p:spPr>
        <p:txBody>
          <a:bodyPr lIns="114300" tIns="57150" rIns="114300" bIns="57150">
            <a:spAutoFit/>
          </a:bodyPr>
          <a:lstStyle/>
          <a:p>
            <a:pPr defTabSz="1143000">
              <a:spcBef>
                <a:spcPct val="50000"/>
              </a:spcBef>
            </a:pPr>
            <a:r>
              <a:rPr lang="en-US" sz="1000">
                <a:solidFill>
                  <a:schemeClr val="bg1"/>
                </a:solidFill>
              </a:rPr>
              <a:t>8.3 MM</a:t>
            </a:r>
            <a:r>
              <a:rPr lang="en-US" sz="1000" baseline="30000">
                <a:solidFill>
                  <a:schemeClr val="bg1"/>
                </a:solidFill>
                <a:cs typeface="Arial" charset="0"/>
              </a:rPr>
              <a:t>†</a:t>
            </a:r>
          </a:p>
        </p:txBody>
      </p:sp>
      <p:sp>
        <p:nvSpPr>
          <p:cNvPr id="761881" name="Text Box 25"/>
          <p:cNvSpPr txBox="1">
            <a:spLocks noChangeArrowheads="1"/>
          </p:cNvSpPr>
          <p:nvPr/>
        </p:nvSpPr>
        <p:spPr bwMode="auto">
          <a:xfrm>
            <a:off x="6978650" y="3032125"/>
            <a:ext cx="531813"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48 %</a:t>
            </a:r>
            <a:r>
              <a:rPr lang="en-US" sz="900" baseline="30000">
                <a:solidFill>
                  <a:schemeClr val="bg1"/>
                </a:solidFill>
                <a:cs typeface="Arial" charset="0"/>
              </a:rPr>
              <a:t>‡</a:t>
            </a:r>
            <a:endParaRPr lang="en-US" sz="900" baseline="30000">
              <a:solidFill>
                <a:schemeClr val="bg1"/>
              </a:solidFill>
            </a:endParaRPr>
          </a:p>
        </p:txBody>
      </p:sp>
      <p:sp>
        <p:nvSpPr>
          <p:cNvPr id="761882" name="Text Box 26"/>
          <p:cNvSpPr txBox="1">
            <a:spLocks noChangeArrowheads="1"/>
          </p:cNvSpPr>
          <p:nvPr/>
        </p:nvSpPr>
        <p:spPr bwMode="auto">
          <a:xfrm>
            <a:off x="7359650" y="3748088"/>
            <a:ext cx="531813" cy="250825"/>
          </a:xfrm>
          <a:prstGeom prst="rect">
            <a:avLst/>
          </a:prstGeom>
          <a:noFill/>
          <a:ln w="9525">
            <a:noFill/>
            <a:miter lim="800000"/>
            <a:headEnd/>
            <a:tailEnd/>
          </a:ln>
          <a:effectLst/>
        </p:spPr>
        <p:txBody>
          <a:bodyPr wrap="none" lIns="114300" tIns="57150" rIns="114300" bIns="57150">
            <a:spAutoFit/>
          </a:bodyPr>
          <a:lstStyle/>
          <a:p>
            <a:pPr algn="l" defTabSz="1143000">
              <a:spcBef>
                <a:spcPct val="50000"/>
              </a:spcBef>
            </a:pPr>
            <a:r>
              <a:rPr lang="en-US" sz="900">
                <a:solidFill>
                  <a:schemeClr val="bg1"/>
                </a:solidFill>
              </a:rPr>
              <a:t>21 %</a:t>
            </a:r>
            <a:r>
              <a:rPr lang="en-US" sz="900" baseline="30000">
                <a:solidFill>
                  <a:schemeClr val="bg1"/>
                </a:solidFill>
                <a:cs typeface="Arial" charset="0"/>
              </a:rPr>
              <a:t>‡</a:t>
            </a:r>
            <a:endParaRPr lang="en-US" sz="900" baseline="30000">
              <a:solidFill>
                <a:schemeClr val="bg1"/>
              </a:solidFill>
            </a:endParaRPr>
          </a:p>
        </p:txBody>
      </p:sp>
      <p:sp>
        <p:nvSpPr>
          <p:cNvPr id="761883" name="Text Box 27"/>
          <p:cNvSpPr txBox="1">
            <a:spLocks noChangeArrowheads="1"/>
          </p:cNvSpPr>
          <p:nvPr/>
        </p:nvSpPr>
        <p:spPr bwMode="auto">
          <a:xfrm>
            <a:off x="8029575" y="3759200"/>
            <a:ext cx="182563" cy="206375"/>
          </a:xfrm>
          <a:prstGeom prst="rect">
            <a:avLst/>
          </a:prstGeom>
          <a:noFill/>
          <a:ln w="9525">
            <a:noFill/>
            <a:miter lim="800000"/>
            <a:headEnd/>
            <a:tailEnd/>
          </a:ln>
          <a:effectLst/>
        </p:spPr>
        <p:txBody>
          <a:bodyPr wrap="none">
            <a:spAutoFit/>
          </a:bodyPr>
          <a:lstStyle/>
          <a:p>
            <a:endParaRPr lang="en-GB" sz="800" b="1" i="1">
              <a:latin typeface="Helvetica" pitchFamily="34" charset="0"/>
            </a:endParaRPr>
          </a:p>
        </p:txBody>
      </p:sp>
      <p:sp>
        <p:nvSpPr>
          <p:cNvPr id="761885" name="AutoShape 29"/>
          <p:cNvSpPr>
            <a:spLocks noChangeArrowheads="1"/>
          </p:cNvSpPr>
          <p:nvPr/>
        </p:nvSpPr>
        <p:spPr bwMode="auto">
          <a:xfrm>
            <a:off x="587375" y="5649913"/>
            <a:ext cx="1311275" cy="619125"/>
          </a:xfrm>
          <a:prstGeom prst="homePlate">
            <a:avLst>
              <a:gd name="adj" fmla="val 19258"/>
            </a:avLst>
          </a:prstGeom>
          <a:solidFill>
            <a:srgbClr val="D5E2FF"/>
          </a:solidFill>
          <a:ln w="9525">
            <a:noFill/>
            <a:miter lim="800000"/>
            <a:headEnd/>
            <a:tailEnd/>
          </a:ln>
          <a:effectLst>
            <a:prstShdw prst="shdw17" dist="17961" dir="2700000">
              <a:srgbClr val="D5E2FF">
                <a:gamma/>
                <a:shade val="60000"/>
                <a:invGamma/>
              </a:srgbClr>
            </a:prstShdw>
          </a:effectLst>
        </p:spPr>
        <p:txBody>
          <a:bodyPr lIns="114300" tIns="57150" rIns="114300" bIns="57150" anchor="ctr"/>
          <a:lstStyle/>
          <a:p>
            <a:pPr defTabSz="1143000">
              <a:spcBef>
                <a:spcPct val="35000"/>
              </a:spcBef>
            </a:pPr>
            <a:r>
              <a:rPr lang="en-US" sz="1300" b="1">
                <a:latin typeface="Helvetica" pitchFamily="34" charset="0"/>
              </a:rPr>
              <a:t>Cost to Society</a:t>
            </a:r>
          </a:p>
        </p:txBody>
      </p:sp>
      <p:sp>
        <p:nvSpPr>
          <p:cNvPr id="761886" name="AutoShape 30"/>
          <p:cNvSpPr>
            <a:spLocks/>
          </p:cNvSpPr>
          <p:nvPr/>
        </p:nvSpPr>
        <p:spPr bwMode="auto">
          <a:xfrm rot="16200000">
            <a:off x="2355851" y="4540250"/>
            <a:ext cx="247650" cy="422275"/>
          </a:xfrm>
          <a:prstGeom prst="leftBrace">
            <a:avLst>
              <a:gd name="adj1" fmla="val 14209"/>
              <a:gd name="adj2" fmla="val 50000"/>
            </a:avLst>
          </a:prstGeom>
          <a:noFill/>
          <a:ln w="9525">
            <a:solidFill>
              <a:schemeClr val="bg1"/>
            </a:solidFill>
            <a:round/>
            <a:headEnd/>
            <a:tailEnd/>
          </a:ln>
          <a:effectLst/>
        </p:spPr>
        <p:txBody>
          <a:bodyPr wrap="none" anchor="ctr"/>
          <a:lstStyle/>
          <a:p>
            <a:endParaRPr lang="en-GB"/>
          </a:p>
        </p:txBody>
      </p:sp>
      <p:sp>
        <p:nvSpPr>
          <p:cNvPr id="761887" name="Text Box 31"/>
          <p:cNvSpPr txBox="1">
            <a:spLocks noChangeArrowheads="1"/>
          </p:cNvSpPr>
          <p:nvPr/>
        </p:nvSpPr>
        <p:spPr bwMode="auto">
          <a:xfrm>
            <a:off x="2144713" y="4905375"/>
            <a:ext cx="631825" cy="322263"/>
          </a:xfrm>
          <a:prstGeom prst="rect">
            <a:avLst/>
          </a:prstGeom>
          <a:noFill/>
          <a:ln w="9525">
            <a:solidFill>
              <a:schemeClr val="bg1"/>
            </a:solidFill>
            <a:miter lim="800000"/>
            <a:headEnd/>
            <a:tailEnd/>
          </a:ln>
          <a:effectLst/>
        </p:spPr>
        <p:txBody>
          <a:bodyPr lIns="114300" tIns="57150" rIns="114300" bIns="57150">
            <a:spAutoFit/>
          </a:bodyPr>
          <a:lstStyle/>
          <a:p>
            <a:pPr defTabSz="1143000">
              <a:spcBef>
                <a:spcPct val="50000"/>
              </a:spcBef>
            </a:pPr>
            <a:r>
              <a:rPr lang="en-US" sz="1300" b="1">
                <a:solidFill>
                  <a:schemeClr val="bg1"/>
                </a:solidFill>
                <a:latin typeface="Helvetica" pitchFamily="34" charset="0"/>
              </a:rPr>
              <a:t>1.8%</a:t>
            </a:r>
          </a:p>
        </p:txBody>
      </p:sp>
      <p:sp>
        <p:nvSpPr>
          <p:cNvPr id="761888" name="AutoShape 32"/>
          <p:cNvSpPr>
            <a:spLocks/>
          </p:cNvSpPr>
          <p:nvPr/>
        </p:nvSpPr>
        <p:spPr bwMode="auto">
          <a:xfrm rot="16200000">
            <a:off x="3796507" y="4539456"/>
            <a:ext cx="247650" cy="423863"/>
          </a:xfrm>
          <a:prstGeom prst="leftBrace">
            <a:avLst>
              <a:gd name="adj1" fmla="val 14263"/>
              <a:gd name="adj2" fmla="val 50000"/>
            </a:avLst>
          </a:prstGeom>
          <a:noFill/>
          <a:ln w="9525">
            <a:solidFill>
              <a:schemeClr val="bg1"/>
            </a:solidFill>
            <a:round/>
            <a:headEnd/>
            <a:tailEnd/>
          </a:ln>
          <a:effectLst/>
        </p:spPr>
        <p:txBody>
          <a:bodyPr wrap="none" anchor="ctr"/>
          <a:lstStyle/>
          <a:p>
            <a:endParaRPr lang="en-GB"/>
          </a:p>
        </p:txBody>
      </p:sp>
      <p:sp>
        <p:nvSpPr>
          <p:cNvPr id="761889" name="Text Box 33"/>
          <p:cNvSpPr txBox="1">
            <a:spLocks noChangeArrowheads="1"/>
          </p:cNvSpPr>
          <p:nvPr/>
        </p:nvSpPr>
        <p:spPr bwMode="auto">
          <a:xfrm>
            <a:off x="3586163" y="4905375"/>
            <a:ext cx="630237" cy="322263"/>
          </a:xfrm>
          <a:prstGeom prst="rect">
            <a:avLst/>
          </a:prstGeom>
          <a:noFill/>
          <a:ln w="9525">
            <a:solidFill>
              <a:schemeClr val="bg1"/>
            </a:solidFill>
            <a:miter lim="800000"/>
            <a:headEnd/>
            <a:tailEnd/>
          </a:ln>
          <a:effectLst/>
        </p:spPr>
        <p:txBody>
          <a:bodyPr lIns="114300" tIns="57150" rIns="114300" bIns="57150">
            <a:spAutoFit/>
          </a:bodyPr>
          <a:lstStyle/>
          <a:p>
            <a:pPr defTabSz="1143000">
              <a:spcBef>
                <a:spcPct val="50000"/>
              </a:spcBef>
            </a:pPr>
            <a:r>
              <a:rPr lang="en-US" sz="1300" b="1">
                <a:solidFill>
                  <a:schemeClr val="bg1"/>
                </a:solidFill>
                <a:latin typeface="Helvetica" pitchFamily="34" charset="0"/>
              </a:rPr>
              <a:t>1.6%</a:t>
            </a:r>
          </a:p>
        </p:txBody>
      </p:sp>
      <p:sp>
        <p:nvSpPr>
          <p:cNvPr id="761890" name="AutoShape 34"/>
          <p:cNvSpPr>
            <a:spLocks/>
          </p:cNvSpPr>
          <p:nvPr/>
        </p:nvSpPr>
        <p:spPr bwMode="auto">
          <a:xfrm rot="16200000">
            <a:off x="5260976" y="4540250"/>
            <a:ext cx="247650" cy="422275"/>
          </a:xfrm>
          <a:prstGeom prst="leftBrace">
            <a:avLst>
              <a:gd name="adj1" fmla="val 14209"/>
              <a:gd name="adj2" fmla="val 50000"/>
            </a:avLst>
          </a:prstGeom>
          <a:noFill/>
          <a:ln w="9525">
            <a:solidFill>
              <a:schemeClr val="bg1"/>
            </a:solidFill>
            <a:round/>
            <a:headEnd/>
            <a:tailEnd/>
          </a:ln>
          <a:effectLst/>
        </p:spPr>
        <p:txBody>
          <a:bodyPr wrap="none" anchor="ctr"/>
          <a:lstStyle/>
          <a:p>
            <a:endParaRPr lang="en-GB"/>
          </a:p>
        </p:txBody>
      </p:sp>
      <p:sp>
        <p:nvSpPr>
          <p:cNvPr id="761891" name="Text Box 35"/>
          <p:cNvSpPr txBox="1">
            <a:spLocks noChangeArrowheads="1"/>
          </p:cNvSpPr>
          <p:nvPr/>
        </p:nvSpPr>
        <p:spPr bwMode="auto">
          <a:xfrm>
            <a:off x="5049838" y="4905375"/>
            <a:ext cx="631825" cy="322263"/>
          </a:xfrm>
          <a:prstGeom prst="rect">
            <a:avLst/>
          </a:prstGeom>
          <a:noFill/>
          <a:ln w="9525">
            <a:solidFill>
              <a:schemeClr val="bg1"/>
            </a:solidFill>
            <a:miter lim="800000"/>
            <a:headEnd/>
            <a:tailEnd/>
          </a:ln>
          <a:effectLst/>
        </p:spPr>
        <p:txBody>
          <a:bodyPr lIns="114300" tIns="57150" rIns="114300" bIns="57150">
            <a:spAutoFit/>
          </a:bodyPr>
          <a:lstStyle/>
          <a:p>
            <a:pPr defTabSz="1143000">
              <a:spcBef>
                <a:spcPct val="50000"/>
              </a:spcBef>
            </a:pPr>
            <a:r>
              <a:rPr lang="en-US" sz="1300" b="1">
                <a:solidFill>
                  <a:schemeClr val="bg1"/>
                </a:solidFill>
                <a:latin typeface="Helvetica" pitchFamily="34" charset="0"/>
              </a:rPr>
              <a:t>4.7%</a:t>
            </a:r>
          </a:p>
        </p:txBody>
      </p:sp>
      <p:sp>
        <p:nvSpPr>
          <p:cNvPr id="761892" name="AutoShape 36"/>
          <p:cNvSpPr>
            <a:spLocks/>
          </p:cNvSpPr>
          <p:nvPr/>
        </p:nvSpPr>
        <p:spPr bwMode="auto">
          <a:xfrm rot="16200000">
            <a:off x="6713538" y="4540250"/>
            <a:ext cx="247650" cy="422275"/>
          </a:xfrm>
          <a:prstGeom prst="leftBrace">
            <a:avLst>
              <a:gd name="adj1" fmla="val 14209"/>
              <a:gd name="adj2" fmla="val 50000"/>
            </a:avLst>
          </a:prstGeom>
          <a:noFill/>
          <a:ln w="9525">
            <a:solidFill>
              <a:schemeClr val="bg1"/>
            </a:solidFill>
            <a:round/>
            <a:headEnd/>
            <a:tailEnd/>
          </a:ln>
          <a:effectLst/>
        </p:spPr>
        <p:txBody>
          <a:bodyPr wrap="none" anchor="ctr"/>
          <a:lstStyle/>
          <a:p>
            <a:endParaRPr lang="en-GB"/>
          </a:p>
        </p:txBody>
      </p:sp>
      <p:sp>
        <p:nvSpPr>
          <p:cNvPr id="761893" name="Text Box 37"/>
          <p:cNvSpPr txBox="1">
            <a:spLocks noChangeArrowheads="1"/>
          </p:cNvSpPr>
          <p:nvPr/>
        </p:nvSpPr>
        <p:spPr bwMode="auto">
          <a:xfrm>
            <a:off x="6502400" y="4905375"/>
            <a:ext cx="631825" cy="322263"/>
          </a:xfrm>
          <a:prstGeom prst="rect">
            <a:avLst/>
          </a:prstGeom>
          <a:noFill/>
          <a:ln w="9525">
            <a:solidFill>
              <a:schemeClr val="bg1"/>
            </a:solidFill>
            <a:miter lim="800000"/>
            <a:headEnd/>
            <a:tailEnd/>
          </a:ln>
          <a:effectLst/>
        </p:spPr>
        <p:txBody>
          <a:bodyPr lIns="114300" tIns="57150" rIns="114300" bIns="57150">
            <a:spAutoFit/>
          </a:bodyPr>
          <a:lstStyle/>
          <a:p>
            <a:pPr defTabSz="1143000">
              <a:spcBef>
                <a:spcPct val="50000"/>
              </a:spcBef>
            </a:pPr>
            <a:r>
              <a:rPr lang="en-US" sz="1300" b="1">
                <a:solidFill>
                  <a:schemeClr val="bg1"/>
                </a:solidFill>
                <a:latin typeface="Helvetica" pitchFamily="34" charset="0"/>
              </a:rPr>
              <a:t>2.1%</a:t>
            </a:r>
          </a:p>
        </p:txBody>
      </p:sp>
      <p:sp>
        <p:nvSpPr>
          <p:cNvPr id="761894" name="Rectangle 38"/>
          <p:cNvSpPr>
            <a:spLocks noGrp="1" noChangeArrowheads="1"/>
          </p:cNvSpPr>
          <p:nvPr>
            <p:ph type="title"/>
          </p:nvPr>
        </p:nvSpPr>
        <p:spPr>
          <a:xfrm>
            <a:off x="344488" y="195263"/>
            <a:ext cx="8382000" cy="762000"/>
          </a:xfrm>
        </p:spPr>
        <p:txBody>
          <a:bodyPr/>
          <a:lstStyle/>
          <a:p>
            <a:r>
              <a:rPr lang="en-US" sz="2800"/>
              <a:t>Alzheimer’s Disease is under-diagnosed, under-treated, and its cost to society is immense</a:t>
            </a:r>
            <a:endParaRPr lang="en-US">
              <a:solidFill>
                <a:schemeClr val="tx2"/>
              </a:solidFill>
              <a:effectLst>
                <a:outerShdw blurRad="38100" dist="38100" dir="2700000" algn="tl">
                  <a:srgbClr val="FFFFFF"/>
                </a:outerShdw>
              </a:effectLst>
            </a:endParaRPr>
          </a:p>
        </p:txBody>
      </p:sp>
      <p:sp>
        <p:nvSpPr>
          <p:cNvPr id="761895" name="Oval 39"/>
          <p:cNvSpPr>
            <a:spLocks noChangeArrowheads="1"/>
          </p:cNvSpPr>
          <p:nvPr/>
        </p:nvSpPr>
        <p:spPr bwMode="auto">
          <a:xfrm>
            <a:off x="5645150" y="1143000"/>
            <a:ext cx="222250" cy="196850"/>
          </a:xfrm>
          <a:prstGeom prst="ellipse">
            <a:avLst/>
          </a:prstGeom>
          <a:solidFill>
            <a:srgbClr val="FF0000"/>
          </a:solidFill>
          <a:ln w="9525">
            <a:solidFill>
              <a:schemeClr val="tx1"/>
            </a:solidFill>
            <a:round/>
            <a:headEnd/>
            <a:tailEnd/>
          </a:ln>
          <a:effectLst/>
        </p:spPr>
        <p:txBody>
          <a:bodyPr wrap="none" anchor="ctr"/>
          <a:lstStyle/>
          <a:p>
            <a:endParaRPr lang="en-GB"/>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4" name="Rectangle 2"/>
          <p:cNvSpPr>
            <a:spLocks noGrp="1" noChangeArrowheads="1"/>
          </p:cNvSpPr>
          <p:nvPr>
            <p:ph type="title"/>
          </p:nvPr>
        </p:nvSpPr>
        <p:spPr/>
        <p:txBody>
          <a:bodyPr/>
          <a:lstStyle/>
          <a:p>
            <a:r>
              <a:rPr lang="en-GB" sz="2800"/>
              <a:t>Memantine (Ebixa)</a:t>
            </a:r>
          </a:p>
        </p:txBody>
      </p:sp>
      <p:sp>
        <p:nvSpPr>
          <p:cNvPr id="893955" name="Rectangle 3"/>
          <p:cNvSpPr>
            <a:spLocks noGrp="1" noChangeArrowheads="1"/>
          </p:cNvSpPr>
          <p:nvPr>
            <p:ph type="body" idx="1"/>
          </p:nvPr>
        </p:nvSpPr>
        <p:spPr/>
        <p:txBody>
          <a:bodyPr/>
          <a:lstStyle/>
          <a:p>
            <a:pPr>
              <a:lnSpc>
                <a:spcPct val="91000"/>
              </a:lnSpc>
            </a:pPr>
            <a:r>
              <a:rPr lang="en-GB" sz="2400" b="0"/>
              <a:t>Licensed in Germany since 1970. </a:t>
            </a:r>
          </a:p>
          <a:p>
            <a:pPr>
              <a:lnSpc>
                <a:spcPct val="91000"/>
              </a:lnSpc>
            </a:pPr>
            <a:r>
              <a:rPr lang="en-GB" sz="2400" b="0"/>
              <a:t>Blocks glutamate gated NMDA receptor channels protecting against the damaging excitotoxic activation of glutamate receptors which can occur in dementia</a:t>
            </a:r>
          </a:p>
          <a:p>
            <a:pPr>
              <a:lnSpc>
                <a:spcPct val="91000"/>
              </a:lnSpc>
            </a:pPr>
            <a:r>
              <a:rPr lang="en-GB" sz="2400" b="0"/>
              <a:t>Reported benefits seen in moderate &amp; severe cases of Alzheimer’s &amp; Vascular dementia for up to 6 months.</a:t>
            </a:r>
          </a:p>
          <a:p>
            <a:pPr>
              <a:lnSpc>
                <a:spcPct val="91000"/>
              </a:lnSpc>
            </a:pPr>
            <a:r>
              <a:rPr lang="en-GB" sz="2400" b="0" u="sng"/>
              <a:t>Dosing regime</a:t>
            </a:r>
            <a:r>
              <a:rPr lang="en-GB" sz="2400" b="0"/>
              <a:t>:                                                           1st week – 5mg daily;                                                 2</a:t>
            </a:r>
            <a:r>
              <a:rPr lang="en-GB" sz="2400" b="0" baseline="30000"/>
              <a:t>nd -</a:t>
            </a:r>
            <a:r>
              <a:rPr lang="en-GB" sz="2400" b="0"/>
              <a:t> 5mg bd;                                                                3</a:t>
            </a:r>
            <a:r>
              <a:rPr lang="en-GB" sz="2400" b="0" baseline="30000"/>
              <a:t>rd</a:t>
            </a:r>
            <a:r>
              <a:rPr lang="en-GB" sz="2400" b="0"/>
              <a:t> -10mg am &amp; 5mg pm                                                4</a:t>
            </a:r>
            <a:r>
              <a:rPr lang="en-GB" sz="2400" b="0" baseline="30000"/>
              <a:t>th</a:t>
            </a:r>
            <a:r>
              <a:rPr lang="en-GB" sz="2400" b="0"/>
              <a:t> - week onwards 10mg bd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Rectangle 2"/>
          <p:cNvSpPr>
            <a:spLocks noGrp="1" noChangeArrowheads="1"/>
          </p:cNvSpPr>
          <p:nvPr>
            <p:ph type="title"/>
          </p:nvPr>
        </p:nvSpPr>
        <p:spPr/>
        <p:txBody>
          <a:bodyPr/>
          <a:lstStyle/>
          <a:p>
            <a:r>
              <a:rPr lang="en-GB"/>
              <a:t>Memory Clinic</a:t>
            </a:r>
            <a:br>
              <a:rPr lang="en-GB"/>
            </a:br>
            <a:endParaRPr lang="en-GB"/>
          </a:p>
        </p:txBody>
      </p:sp>
      <p:sp>
        <p:nvSpPr>
          <p:cNvPr id="891907" name="Rectangle 3"/>
          <p:cNvSpPr>
            <a:spLocks noGrp="1" noChangeArrowheads="1"/>
          </p:cNvSpPr>
          <p:nvPr>
            <p:ph type="body" idx="1"/>
          </p:nvPr>
        </p:nvSpPr>
        <p:spPr/>
        <p:txBody>
          <a:bodyPr/>
          <a:lstStyle/>
          <a:p>
            <a:r>
              <a:rPr lang="en-GB"/>
              <a:t>Formally set up in 2002</a:t>
            </a:r>
          </a:p>
          <a:p>
            <a:r>
              <a:rPr lang="en-GB"/>
              <a:t>Dedicated G grade nurse appointed recently </a:t>
            </a:r>
          </a:p>
          <a:p>
            <a:r>
              <a:rPr lang="en-GB"/>
              <a:t>Operates as a prescribing &amp; monitoring service </a:t>
            </a:r>
          </a:p>
          <a:p>
            <a:r>
              <a:rPr lang="en-GB"/>
              <a:t>Two clinics a month</a:t>
            </a:r>
          </a:p>
          <a:p>
            <a:r>
              <a:rPr lang="en-GB"/>
              <a:t>Current number of pts on cholinesterase inhibitors (70 – 100)</a:t>
            </a: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82" name="Rectangle 2"/>
          <p:cNvSpPr>
            <a:spLocks noGrp="1" noChangeArrowheads="1"/>
          </p:cNvSpPr>
          <p:nvPr>
            <p:ph type="title"/>
          </p:nvPr>
        </p:nvSpPr>
        <p:spPr/>
        <p:txBody>
          <a:bodyPr/>
          <a:lstStyle/>
          <a:p>
            <a:endParaRPr lang="en-GB"/>
          </a:p>
        </p:txBody>
      </p:sp>
      <p:sp>
        <p:nvSpPr>
          <p:cNvPr id="890883" name="Rectangle 3"/>
          <p:cNvSpPr>
            <a:spLocks noGrp="1" noChangeArrowheads="1"/>
          </p:cNvSpPr>
          <p:nvPr>
            <p:ph type="body" idx="1"/>
          </p:nvPr>
        </p:nvSpPr>
        <p:spPr/>
        <p:txBody>
          <a:bodyPr/>
          <a:lstStyle/>
          <a:p>
            <a:endParaRPr lang="en-GB"/>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2930" name="Rectangle 2"/>
          <p:cNvSpPr>
            <a:spLocks noGrp="1" noChangeArrowheads="1"/>
          </p:cNvSpPr>
          <p:nvPr>
            <p:ph type="title"/>
          </p:nvPr>
        </p:nvSpPr>
        <p:spPr/>
        <p:txBody>
          <a:bodyPr/>
          <a:lstStyle/>
          <a:p>
            <a:r>
              <a:rPr lang="en-GB"/>
              <a:t>Memory Clinic</a:t>
            </a:r>
          </a:p>
        </p:txBody>
      </p:sp>
      <p:sp>
        <p:nvSpPr>
          <p:cNvPr id="892931" name="Rectangle 3"/>
          <p:cNvSpPr>
            <a:spLocks noGrp="1" noChangeArrowheads="1"/>
          </p:cNvSpPr>
          <p:nvPr>
            <p:ph type="body" idx="1"/>
          </p:nvPr>
        </p:nvSpPr>
        <p:spPr/>
        <p:txBody>
          <a:bodyPr/>
          <a:lstStyle/>
          <a:p>
            <a:pPr>
              <a:lnSpc>
                <a:spcPct val="91000"/>
              </a:lnSpc>
            </a:pPr>
            <a:r>
              <a:rPr lang="en-GB" b="0"/>
              <a:t>Patients reviewed after 3 months initially then at six months intervals.</a:t>
            </a:r>
          </a:p>
          <a:p>
            <a:pPr>
              <a:lnSpc>
                <a:spcPct val="91000"/>
              </a:lnSpc>
            </a:pPr>
            <a:r>
              <a:rPr lang="en-GB" b="0"/>
              <a:t>Mini Mental State Examination          (MMSE:12 – 26)</a:t>
            </a:r>
          </a:p>
          <a:p>
            <a:pPr>
              <a:lnSpc>
                <a:spcPct val="91000"/>
              </a:lnSpc>
            </a:pPr>
            <a:r>
              <a:rPr lang="en-GB" b="0"/>
              <a:t>CAPE-Behaviour Rating Scales     (CAPE-BRS) scores of 0 – 36</a:t>
            </a:r>
          </a:p>
          <a:p>
            <a:pPr>
              <a:lnSpc>
                <a:spcPct val="91000"/>
              </a:lnSpc>
            </a:pPr>
            <a:r>
              <a:rPr lang="en-GB" b="0"/>
              <a:t>Carer &amp; Clinician rated impression scales of change ranging:                                       1 –Very much improved                          4 - No change                                          7 – Very much worse </a:t>
            </a:r>
          </a:p>
          <a:p>
            <a:pPr>
              <a:lnSpc>
                <a:spcPct val="91000"/>
              </a:lnSpc>
            </a:pPr>
            <a:endParaRPr lang="en-GB" b="0"/>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a:solidFill>
            <a:srgbClr val="33CC33"/>
          </a:solidFill>
        </p:spPr>
        <p:txBody>
          <a:bodyPr/>
          <a:lstStyle/>
          <a:p>
            <a:r>
              <a:rPr lang="en-GB" b="1" u="sng">
                <a:solidFill>
                  <a:schemeClr val="tx2"/>
                </a:solidFill>
                <a:effectLst/>
                <a:latin typeface="Times New Roman" pitchFamily="18" charset="0"/>
              </a:rPr>
              <a:t>Diagnostic pointers to different dementias</a:t>
            </a:r>
            <a:r>
              <a:rPr lang="en-GB" b="1" u="sng">
                <a:effectLst/>
                <a:latin typeface="Times New Roman" pitchFamily="18" charset="0"/>
              </a:rPr>
              <a:t/>
            </a:r>
            <a:br>
              <a:rPr lang="en-GB" b="1" u="sng">
                <a:effectLst/>
                <a:latin typeface="Times New Roman" pitchFamily="18" charset="0"/>
              </a:rPr>
            </a:br>
            <a:r>
              <a:rPr lang="en-GB" b="1" u="sng">
                <a:effectLst/>
                <a:latin typeface="Times New Roman" pitchFamily="18" charset="0"/>
              </a:rPr>
              <a:t/>
            </a:r>
            <a:br>
              <a:rPr lang="en-GB" b="1" u="sng">
                <a:effectLst/>
                <a:latin typeface="Times New Roman" pitchFamily="18" charset="0"/>
              </a:rPr>
            </a:br>
            <a:r>
              <a:rPr lang="en-GB" b="1" u="sng">
                <a:solidFill>
                  <a:schemeClr val="tx1"/>
                </a:solidFill>
                <a:effectLst/>
                <a:latin typeface="Times New Roman" pitchFamily="18" charset="0"/>
              </a:rPr>
              <a:t>Alzheimer’s (AD)</a:t>
            </a:r>
            <a:r>
              <a:rPr lang="en-GB" b="1" u="sng">
                <a:effectLst/>
                <a:latin typeface="Times New Roman" pitchFamily="18" charset="0"/>
              </a:rPr>
              <a:t> </a:t>
            </a:r>
            <a:r>
              <a:rPr lang="en-GB" b="1">
                <a:effectLst/>
                <a:latin typeface="Times New Roman" pitchFamily="18" charset="0"/>
              </a:rPr>
              <a:t>- </a:t>
            </a:r>
            <a:r>
              <a:rPr lang="en-GB">
                <a:effectLst/>
                <a:latin typeface="Times New Roman" pitchFamily="18" charset="0"/>
              </a:rPr>
              <a:t>insidious onset, amnesia, apraxia, aphasia &amp; agnosia.</a:t>
            </a:r>
            <a:r>
              <a:rPr lang="en-GB" u="sng">
                <a:effectLst/>
                <a:latin typeface="Times New Roman" pitchFamily="18" charset="0"/>
              </a:rPr>
              <a:t/>
            </a:r>
            <a:br>
              <a:rPr lang="en-GB" u="sng">
                <a:effectLst/>
                <a:latin typeface="Times New Roman" pitchFamily="18" charset="0"/>
              </a:rPr>
            </a:br>
            <a:r>
              <a:rPr lang="en-GB">
                <a:effectLst/>
                <a:latin typeface="Times New Roman" pitchFamily="18" charset="0"/>
              </a:rPr>
              <a:t>Disorders of thought content, perception, affect, behavioural disturbance &amp; personality changes.</a:t>
            </a:r>
            <a:br>
              <a:rPr lang="en-GB">
                <a:effectLst/>
                <a:latin typeface="Times New Roman" pitchFamily="18" charset="0"/>
              </a:rPr>
            </a:br>
            <a:r>
              <a:rPr lang="en-GB"/>
              <a:t/>
            </a:r>
            <a:br>
              <a:rPr lang="en-GB"/>
            </a:br>
            <a:r>
              <a:rPr lang="en-GB" b="1" u="sng">
                <a:solidFill>
                  <a:srgbClr val="FF0000"/>
                </a:solidFill>
                <a:effectLst/>
                <a:latin typeface="Times New Roman" pitchFamily="18" charset="0"/>
              </a:rPr>
              <a:t>Vascular dementia (VD)</a:t>
            </a:r>
            <a:br>
              <a:rPr lang="en-GB" b="1" u="sng">
                <a:solidFill>
                  <a:srgbClr val="FF0000"/>
                </a:solidFill>
                <a:effectLst/>
                <a:latin typeface="Times New Roman" pitchFamily="18" charset="0"/>
              </a:rPr>
            </a:br>
            <a:r>
              <a:rPr lang="en-GB">
                <a:effectLst/>
                <a:latin typeface="Times New Roman" pitchFamily="18" charset="0"/>
              </a:rPr>
              <a:t>sudden onset, stepwise deterioration &amp; risk factors of cerebrovascular disease.</a:t>
            </a:r>
            <a:r>
              <a:rPr lang="en-GB" b="1" u="sng">
                <a:effectLst/>
                <a:latin typeface="Times New Roman" pitchFamily="18" charset="0"/>
              </a:rPr>
              <a:t/>
            </a:r>
            <a:br>
              <a:rPr lang="en-GB" b="1" u="sng">
                <a:effectLst/>
                <a:latin typeface="Times New Roman" pitchFamily="18" charset="0"/>
              </a:rPr>
            </a:br>
            <a:endParaRPr lang="en-GB" b="1" u="sng">
              <a:effectLst/>
              <a:latin typeface="Times New Roman" pitchFamily="18"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a:solidFill>
            <a:srgbClr val="33CC33"/>
          </a:solidFill>
          <a:ln>
            <a:solidFill>
              <a:srgbClr val="FF0000"/>
            </a:solidFill>
          </a:ln>
        </p:spPr>
        <p:txBody>
          <a:bodyPr/>
          <a:lstStyle/>
          <a:p>
            <a:r>
              <a:rPr lang="en-GB" b="1" u="sng">
                <a:solidFill>
                  <a:schemeClr val="tx1"/>
                </a:solidFill>
                <a:effectLst/>
                <a:latin typeface="Times New Roman" pitchFamily="18" charset="0"/>
              </a:rPr>
              <a:t>Lewy Body Dementia (LBD)</a:t>
            </a:r>
            <a:br>
              <a:rPr lang="en-GB" b="1" u="sng">
                <a:solidFill>
                  <a:schemeClr val="tx1"/>
                </a:solidFill>
                <a:effectLst/>
                <a:latin typeface="Times New Roman" pitchFamily="18" charset="0"/>
              </a:rPr>
            </a:br>
            <a:r>
              <a:rPr lang="en-GB" b="1" u="sng">
                <a:solidFill>
                  <a:schemeClr val="tx1"/>
                </a:solidFill>
                <a:effectLst/>
                <a:latin typeface="Times New Roman" pitchFamily="18" charset="0"/>
              </a:rPr>
              <a:t/>
            </a:r>
            <a:br>
              <a:rPr lang="en-GB" b="1" u="sng">
                <a:solidFill>
                  <a:schemeClr val="tx1"/>
                </a:solidFill>
                <a:effectLst/>
                <a:latin typeface="Times New Roman" pitchFamily="18" charset="0"/>
              </a:rPr>
            </a:br>
            <a:r>
              <a:rPr lang="en-GB">
                <a:effectLst/>
                <a:latin typeface="Times New Roman" pitchFamily="18" charset="0"/>
              </a:rPr>
              <a:t>Parkinsonism, confusional episodes, visual hallucinations</a:t>
            </a:r>
            <a:r>
              <a:rPr lang="en-GB" b="1">
                <a:effectLst/>
                <a:latin typeface="Times New Roman" pitchFamily="18" charset="0"/>
              </a:rPr>
              <a:t>.</a:t>
            </a:r>
            <a:r>
              <a:rPr lang="en-GB" b="1" u="sng">
                <a:effectLst/>
                <a:latin typeface="Times New Roman" pitchFamily="18" charset="0"/>
              </a:rPr>
              <a:t/>
            </a:r>
            <a:br>
              <a:rPr lang="en-GB" b="1" u="sng">
                <a:effectLst/>
                <a:latin typeface="Times New Roman" pitchFamily="18" charset="0"/>
              </a:rPr>
            </a:br>
            <a:r>
              <a:rPr lang="en-GB" b="1" u="sng">
                <a:effectLst/>
                <a:latin typeface="Times New Roman" pitchFamily="18" charset="0"/>
              </a:rPr>
              <a:t/>
            </a:r>
            <a:br>
              <a:rPr lang="en-GB" b="1" u="sng">
                <a:effectLst/>
                <a:latin typeface="Times New Roman" pitchFamily="18" charset="0"/>
              </a:rPr>
            </a:br>
            <a:r>
              <a:rPr lang="en-GB" b="1" u="sng">
                <a:solidFill>
                  <a:srgbClr val="FF0000"/>
                </a:solidFill>
                <a:effectLst/>
                <a:latin typeface="Times New Roman" pitchFamily="18" charset="0"/>
              </a:rPr>
              <a:t>Dementia of frontal lobe</a:t>
            </a:r>
            <a:r>
              <a:rPr lang="en-GB" b="1" u="sng">
                <a:solidFill>
                  <a:schemeClr val="tx1"/>
                </a:solidFill>
                <a:effectLst/>
                <a:latin typeface="Times New Roman" pitchFamily="18" charset="0"/>
              </a:rPr>
              <a:t/>
            </a:r>
            <a:br>
              <a:rPr lang="en-GB" b="1" u="sng">
                <a:solidFill>
                  <a:schemeClr val="tx1"/>
                </a:solidFill>
                <a:effectLst/>
                <a:latin typeface="Times New Roman" pitchFamily="18" charset="0"/>
              </a:rPr>
            </a:br>
            <a:r>
              <a:rPr lang="en-GB">
                <a:effectLst/>
                <a:latin typeface="Times New Roman" pitchFamily="18" charset="0"/>
              </a:rPr>
              <a:t>personality changes &amp; frontal lobe signs.</a:t>
            </a:r>
            <a:r>
              <a:rPr lang="en-GB" b="1" u="sng">
                <a:effectLst/>
                <a:latin typeface="Times New Roman" pitchFamily="18" charset="0"/>
              </a:rPr>
              <a:t/>
            </a:r>
            <a:br>
              <a:rPr lang="en-GB" b="1" u="sng">
                <a:effectLst/>
                <a:latin typeface="Times New Roman" pitchFamily="18" charset="0"/>
              </a:rPr>
            </a:br>
            <a:r>
              <a:rPr lang="en-GB" b="1" u="sng">
                <a:effectLst/>
                <a:latin typeface="Times New Roman" pitchFamily="18" charset="0"/>
              </a:rPr>
              <a:t/>
            </a:r>
            <a:br>
              <a:rPr lang="en-GB" b="1" u="sng">
                <a:effectLst/>
                <a:latin typeface="Times New Roman" pitchFamily="18" charset="0"/>
              </a:rPr>
            </a:br>
            <a:r>
              <a:rPr lang="en-GB" b="1" u="sng">
                <a:solidFill>
                  <a:srgbClr val="FF0000"/>
                </a:solidFill>
                <a:effectLst/>
                <a:latin typeface="Times New Roman" pitchFamily="18" charset="0"/>
              </a:rPr>
              <a:t>Picks disease</a:t>
            </a:r>
            <a:br>
              <a:rPr lang="en-GB" b="1" u="sng">
                <a:solidFill>
                  <a:srgbClr val="FF0000"/>
                </a:solidFill>
                <a:effectLst/>
                <a:latin typeface="Times New Roman" pitchFamily="18" charset="0"/>
              </a:rPr>
            </a:br>
            <a:r>
              <a:rPr lang="en-GB">
                <a:effectLst/>
                <a:latin typeface="Times New Roman" pitchFamily="18" charset="0"/>
              </a:rPr>
              <a:t>personality &amp; mood change with preservation of memory.</a:t>
            </a:r>
            <a:br>
              <a:rPr lang="en-GB">
                <a:effectLst/>
                <a:latin typeface="Times New Roman" pitchFamily="18" charset="0"/>
              </a:rPr>
            </a:br>
            <a:endParaRPr lang="en-GB">
              <a:effectLst/>
              <a:latin typeface="Times New Roman" pitchFamily="18"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Rectangle 2"/>
          <p:cNvSpPr>
            <a:spLocks noGrp="1" noChangeArrowheads="1"/>
          </p:cNvSpPr>
          <p:nvPr>
            <p:ph type="title"/>
          </p:nvPr>
        </p:nvSpPr>
        <p:spPr/>
        <p:txBody>
          <a:bodyPr/>
          <a:lstStyle/>
          <a:p>
            <a:r>
              <a:rPr lang="en-GB"/>
              <a:t>Drugs used in Dementia Treatment</a:t>
            </a:r>
          </a:p>
        </p:txBody>
      </p:sp>
      <p:sp>
        <p:nvSpPr>
          <p:cNvPr id="859139" name="Rectangle 3"/>
          <p:cNvSpPr>
            <a:spLocks noGrp="1" noChangeArrowheads="1"/>
          </p:cNvSpPr>
          <p:nvPr>
            <p:ph type="body" idx="1"/>
          </p:nvPr>
        </p:nvSpPr>
        <p:spPr>
          <a:solidFill>
            <a:srgbClr val="3366CC"/>
          </a:solidFill>
          <a:ln>
            <a:solidFill>
              <a:srgbClr val="FFCC00"/>
            </a:solidFill>
          </a:ln>
        </p:spPr>
        <p:txBody>
          <a:bodyPr/>
          <a:lstStyle/>
          <a:p>
            <a:r>
              <a:rPr lang="en-GB">
                <a:solidFill>
                  <a:schemeClr val="tx2"/>
                </a:solidFill>
                <a:effectLst>
                  <a:outerShdw blurRad="38100" dist="38100" dir="2700000" algn="tl">
                    <a:srgbClr val="FFFFFF"/>
                  </a:outerShdw>
                </a:effectLst>
              </a:rPr>
              <a:t>Antidepressants to treat depression, anxiety and behaviour problems like aggression.</a:t>
            </a:r>
          </a:p>
          <a:p>
            <a:r>
              <a:rPr lang="en-GB">
                <a:solidFill>
                  <a:schemeClr val="tx2"/>
                </a:solidFill>
                <a:effectLst>
                  <a:outerShdw blurRad="38100" dist="38100" dir="2700000" algn="tl">
                    <a:srgbClr val="FFFFFF"/>
                  </a:outerShdw>
                </a:effectLst>
              </a:rPr>
              <a:t>Antipsychotics e.g. atypicals – less side-effects than older ones.</a:t>
            </a:r>
          </a:p>
          <a:p>
            <a:r>
              <a:rPr lang="en-GB">
                <a:solidFill>
                  <a:schemeClr val="tx2"/>
                </a:solidFill>
                <a:effectLst>
                  <a:outerShdw blurRad="38100" dist="38100" dir="2700000" algn="tl">
                    <a:srgbClr val="FFFFFF"/>
                  </a:outerShdw>
                </a:effectLst>
              </a:rPr>
              <a:t>Aspirin in vascular dementia.</a:t>
            </a:r>
          </a:p>
          <a:p>
            <a:r>
              <a:rPr lang="en-GB">
                <a:solidFill>
                  <a:schemeClr val="tx2"/>
                </a:solidFill>
                <a:effectLst>
                  <a:outerShdw blurRad="38100" dist="38100" dir="2700000" algn="tl">
                    <a:srgbClr val="FFFFFF"/>
                  </a:outerShdw>
                </a:effectLst>
              </a:rPr>
              <a:t>Carbamezepine &amp; lithium for aggression.</a:t>
            </a:r>
          </a:p>
          <a:p>
            <a:r>
              <a:rPr lang="en-GB">
                <a:solidFill>
                  <a:srgbClr val="FF0000"/>
                </a:solidFill>
              </a:rPr>
              <a:t>Cholinesterase inhibitors in Alzheimer’s &amp; Lewy body dementia</a:t>
            </a:r>
            <a:r>
              <a:rPr lang="en-GB"/>
              <a:t>.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p:txBody>
          <a:bodyPr/>
          <a:lstStyle/>
          <a:p>
            <a:r>
              <a:rPr lang="en-GB"/>
              <a:t>North Herts Memory Clinic in 2001</a:t>
            </a:r>
          </a:p>
        </p:txBody>
      </p:sp>
      <p:graphicFrame>
        <p:nvGraphicFramePr>
          <p:cNvPr id="861232" name="Group 48"/>
          <p:cNvGraphicFramePr>
            <a:graphicFrameLocks noGrp="1"/>
          </p:cNvGraphicFramePr>
          <p:nvPr>
            <p:ph type="tbl" idx="1"/>
          </p:nvPr>
        </p:nvGraphicFramePr>
        <p:xfrm>
          <a:off x="381000" y="1524000"/>
          <a:ext cx="8382000" cy="4835525"/>
        </p:xfrm>
        <a:graphic>
          <a:graphicData uri="http://schemas.openxmlformats.org/drawingml/2006/table">
            <a:tbl>
              <a:tblPr/>
              <a:tblGrid>
                <a:gridCol w="1676400"/>
                <a:gridCol w="1676400"/>
                <a:gridCol w="1676400"/>
                <a:gridCol w="1676400"/>
                <a:gridCol w="1676400"/>
              </a:tblGrid>
              <a:tr h="180975">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Total no. of pts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Mean = 81.7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Range = 63 - 89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Sex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M = 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F = 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Duration of Rx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Mean = 7/12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Range = 1/12 – 26/12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Type of Rx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Aricept </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     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Exelon</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Reminyl</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2" name="Rectangle 2"/>
          <p:cNvSpPr>
            <a:spLocks noGrp="1" noChangeArrowheads="1"/>
          </p:cNvSpPr>
          <p:nvPr>
            <p:ph type="title"/>
          </p:nvPr>
        </p:nvSpPr>
        <p:spPr/>
        <p:txBody>
          <a:bodyPr/>
          <a:lstStyle/>
          <a:p>
            <a:r>
              <a:rPr lang="en-GB"/>
              <a:t>Types of Dementias</a:t>
            </a:r>
          </a:p>
        </p:txBody>
      </p:sp>
      <p:sp>
        <p:nvSpPr>
          <p:cNvPr id="880643" name="Rectangle 3"/>
          <p:cNvSpPr>
            <a:spLocks noGrp="1" noChangeArrowheads="1"/>
          </p:cNvSpPr>
          <p:nvPr>
            <p:ph type="body" sz="half" idx="1"/>
          </p:nvPr>
        </p:nvSpPr>
        <p:spPr>
          <a:xfrm>
            <a:off x="381000" y="1524000"/>
            <a:ext cx="4108450" cy="4572000"/>
          </a:xfrm>
        </p:spPr>
        <p:txBody>
          <a:bodyPr/>
          <a:lstStyle/>
          <a:p>
            <a:r>
              <a:rPr lang="en-GB" sz="2400" b="0"/>
              <a:t>CORTICAL</a:t>
            </a:r>
          </a:p>
          <a:p>
            <a:r>
              <a:rPr lang="en-GB" sz="2400"/>
              <a:t>Alzheimer’s disease</a:t>
            </a:r>
          </a:p>
          <a:p>
            <a:r>
              <a:rPr lang="en-GB" sz="2400"/>
              <a:t>Creutzfeldt-Jacob disease</a:t>
            </a:r>
          </a:p>
        </p:txBody>
      </p:sp>
      <p:sp>
        <p:nvSpPr>
          <p:cNvPr id="880644" name="Rectangle 4"/>
          <p:cNvSpPr>
            <a:spLocks noGrp="1" noChangeArrowheads="1"/>
          </p:cNvSpPr>
          <p:nvPr>
            <p:ph type="body" sz="half" idx="2"/>
          </p:nvPr>
        </p:nvSpPr>
        <p:spPr>
          <a:xfrm>
            <a:off x="4654550" y="1524000"/>
            <a:ext cx="4108450" cy="4572000"/>
          </a:xfrm>
        </p:spPr>
        <p:txBody>
          <a:bodyPr/>
          <a:lstStyle/>
          <a:p>
            <a:r>
              <a:rPr lang="en-GB" sz="2400" b="0"/>
              <a:t>SUBCORTICAL</a:t>
            </a:r>
            <a:endParaRPr lang="en-GB" sz="2400"/>
          </a:p>
          <a:p>
            <a:r>
              <a:rPr lang="en-GB" sz="1600"/>
              <a:t>Progressive supranuclear palsy(Steele-Richardson-Olzewski syndrome)</a:t>
            </a:r>
          </a:p>
          <a:p>
            <a:r>
              <a:rPr lang="en-GB" sz="1600"/>
              <a:t>Huntington’s disease</a:t>
            </a:r>
          </a:p>
          <a:p>
            <a:r>
              <a:rPr lang="en-GB" sz="1600"/>
              <a:t>Parkinson’s disease</a:t>
            </a:r>
          </a:p>
          <a:p>
            <a:r>
              <a:rPr lang="en-GB" sz="1600"/>
              <a:t>Wilson’s disease</a:t>
            </a:r>
          </a:p>
          <a:p>
            <a:r>
              <a:rPr lang="en-GB" sz="1600"/>
              <a:t>Normal Pressure hydrocephalus</a:t>
            </a:r>
          </a:p>
          <a:p>
            <a:r>
              <a:rPr lang="en-GB" sz="1600"/>
              <a:t>AIDS encephalopathy</a:t>
            </a:r>
          </a:p>
          <a:p>
            <a:r>
              <a:rPr lang="en-GB" sz="1600"/>
              <a:t>White matter diseases (leucodystrophies &amp; multiple sclerosis</a:t>
            </a:r>
            <a:r>
              <a:rPr lang="en-GB" sz="1400"/>
              <a:t>)</a:t>
            </a:r>
          </a:p>
          <a:p>
            <a:endParaRPr lang="en-GB" sz="1400" b="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a:lstStyle/>
          <a:p>
            <a:r>
              <a:rPr lang="en-GB"/>
              <a:t>Features of cortical &amp;subcortical dementias</a:t>
            </a:r>
          </a:p>
        </p:txBody>
      </p:sp>
      <p:graphicFrame>
        <p:nvGraphicFramePr>
          <p:cNvPr id="881667" name="Group 3"/>
          <p:cNvGraphicFramePr>
            <a:graphicFrameLocks noGrp="1"/>
          </p:cNvGraphicFramePr>
          <p:nvPr>
            <p:ph type="tbl" idx="1"/>
          </p:nvPr>
        </p:nvGraphicFramePr>
        <p:xfrm>
          <a:off x="685800" y="1981200"/>
          <a:ext cx="7772400" cy="4290060"/>
        </p:xfrm>
        <a:graphic>
          <a:graphicData uri="http://schemas.openxmlformats.org/drawingml/2006/table">
            <a:tbl>
              <a:tblPr/>
              <a:tblGrid>
                <a:gridCol w="2590800"/>
                <a:gridCol w="2590800"/>
                <a:gridCol w="2590800"/>
              </a:tblGrid>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Function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Cortical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Subcortical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Alertness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Normal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Bradyphrenia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Attention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Intact in early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Impaired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Episodic memory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Severe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Forgetfulness (recognition better than recall)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Frontal function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Normal till late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Impaired at onset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Personality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Preserved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Apathetic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Language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Aphasic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Dysarthria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Praxis</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Visuospatial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Impaired</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Impaired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Normal</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400" b="1" i="0" u="none" strike="noStrike" cap="none" normalizeH="0" baseline="0" smtClean="0">
                          <a:ln>
                            <a:noFill/>
                          </a:ln>
                          <a:solidFill>
                            <a:schemeClr val="bg1"/>
                          </a:solidFill>
                          <a:effectLst>
                            <a:outerShdw blurRad="38100" dist="38100" dir="2700000" algn="tl">
                              <a:srgbClr val="000000"/>
                            </a:outerShdw>
                          </a:effectLst>
                          <a:latin typeface="Arial" charset="0"/>
                        </a:rPr>
                        <a:t>Impaired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1026"/>
          <p:cNvSpPr>
            <a:spLocks noGrp="1" noChangeArrowheads="1"/>
          </p:cNvSpPr>
          <p:nvPr>
            <p:ph type="title"/>
          </p:nvPr>
        </p:nvSpPr>
        <p:spPr>
          <a:noFill/>
          <a:ln/>
        </p:spPr>
        <p:txBody>
          <a:bodyPr lIns="92075" tIns="46038" rIns="92075" bIns="46038" anchor="ctr"/>
          <a:lstStyle/>
          <a:p>
            <a:r>
              <a:rPr lang="en-US" sz="2800" b="1"/>
              <a:t>Dementia</a:t>
            </a:r>
          </a:p>
        </p:txBody>
      </p:sp>
      <p:sp>
        <p:nvSpPr>
          <p:cNvPr id="768003" name="Rectangle 1027"/>
          <p:cNvSpPr>
            <a:spLocks noChangeArrowheads="1"/>
          </p:cNvSpPr>
          <p:nvPr/>
        </p:nvSpPr>
        <p:spPr bwMode="auto">
          <a:xfrm>
            <a:off x="685800" y="1981200"/>
            <a:ext cx="7772400" cy="990600"/>
          </a:xfrm>
          <a:prstGeom prst="rect">
            <a:avLst/>
          </a:prstGeom>
          <a:noFill/>
          <a:ln w="9525">
            <a:noFill/>
            <a:miter lim="800000"/>
            <a:headEnd/>
            <a:tailEnd/>
          </a:ln>
          <a:effectLst/>
        </p:spPr>
        <p:txBody>
          <a:bodyPr lIns="92075" tIns="46038" rIns="92075" bIns="46038"/>
          <a:lstStyle/>
          <a:p>
            <a:pPr marL="342900" indent="-342900" algn="l">
              <a:lnSpc>
                <a:spcPct val="130000"/>
              </a:lnSpc>
              <a:spcBef>
                <a:spcPct val="20000"/>
              </a:spcBef>
              <a:buFontTx/>
              <a:buChar char="•"/>
            </a:pPr>
            <a:r>
              <a:rPr lang="en-US" sz="2300" b="1">
                <a:solidFill>
                  <a:schemeClr val="bg1"/>
                </a:solidFill>
              </a:rPr>
              <a:t>Definition: 	</a:t>
            </a:r>
            <a:br>
              <a:rPr lang="en-US" sz="2300" b="1">
                <a:solidFill>
                  <a:schemeClr val="bg1"/>
                </a:solidFill>
              </a:rPr>
            </a:br>
            <a:r>
              <a:rPr lang="en-US" sz="2300" b="1">
                <a:solidFill>
                  <a:schemeClr val="bg1"/>
                </a:solidFill>
              </a:rPr>
              <a:t/>
            </a:r>
            <a:br>
              <a:rPr lang="en-US" sz="2300" b="1">
                <a:solidFill>
                  <a:schemeClr val="bg1"/>
                </a:solidFill>
              </a:rPr>
            </a:br>
            <a:r>
              <a:rPr lang="en-US" sz="2300" b="1" i="1">
                <a:solidFill>
                  <a:schemeClr val="bg1"/>
                </a:solidFill>
              </a:rPr>
              <a:t>acquired</a:t>
            </a:r>
            <a:r>
              <a:rPr lang="en-US" sz="2300" b="1">
                <a:solidFill>
                  <a:schemeClr val="bg1"/>
                </a:solidFill>
              </a:rPr>
              <a:t> syndrome of </a:t>
            </a:r>
            <a:br>
              <a:rPr lang="en-US" sz="2300" b="1">
                <a:solidFill>
                  <a:schemeClr val="bg1"/>
                </a:solidFill>
              </a:rPr>
            </a:br>
            <a:r>
              <a:rPr lang="en-US" sz="2300" b="1" i="1">
                <a:solidFill>
                  <a:schemeClr val="bg1"/>
                </a:solidFill>
              </a:rPr>
              <a:t>decline</a:t>
            </a:r>
            <a:r>
              <a:rPr lang="en-US" sz="2300" b="1">
                <a:solidFill>
                  <a:schemeClr val="bg1"/>
                </a:solidFill>
              </a:rPr>
              <a:t> in memory and other </a:t>
            </a:r>
            <a:r>
              <a:rPr lang="en-US" sz="2300" b="1" i="1">
                <a:solidFill>
                  <a:schemeClr val="bg1"/>
                </a:solidFill>
              </a:rPr>
              <a:t>cognitive functions </a:t>
            </a:r>
            <a:r>
              <a:rPr lang="en-US" sz="2300" b="1">
                <a:solidFill>
                  <a:schemeClr val="bg1"/>
                </a:solidFill>
              </a:rPr>
              <a:t>sufficient to </a:t>
            </a:r>
            <a:r>
              <a:rPr lang="en-US" sz="2300" b="1" i="1">
                <a:solidFill>
                  <a:schemeClr val="bg1"/>
                </a:solidFill>
              </a:rPr>
              <a:t>affect daily life </a:t>
            </a:r>
            <a:r>
              <a:rPr lang="en-US" sz="2300" b="1">
                <a:solidFill>
                  <a:schemeClr val="bg1"/>
                </a:solidFill>
              </a:rPr>
              <a:t>in an alert patient</a:t>
            </a:r>
          </a:p>
          <a:p>
            <a:pPr marL="342900" indent="-342900" algn="l">
              <a:spcBef>
                <a:spcPct val="20000"/>
              </a:spcBef>
            </a:pPr>
            <a:endParaRPr lang="en-US" sz="2300" b="1"/>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Rectangle 2"/>
          <p:cNvSpPr>
            <a:spLocks noGrp="1" noChangeArrowheads="1"/>
          </p:cNvSpPr>
          <p:nvPr>
            <p:ph type="title"/>
          </p:nvPr>
        </p:nvSpPr>
        <p:spPr/>
        <p:txBody>
          <a:bodyPr/>
          <a:lstStyle/>
          <a:p>
            <a:r>
              <a:rPr lang="en-GB"/>
              <a:t>Causes of episodic memory</a:t>
            </a:r>
          </a:p>
        </p:txBody>
      </p:sp>
      <p:graphicFrame>
        <p:nvGraphicFramePr>
          <p:cNvPr id="882691" name="Group 3"/>
          <p:cNvGraphicFramePr>
            <a:graphicFrameLocks noGrp="1"/>
          </p:cNvGraphicFramePr>
          <p:nvPr>
            <p:ph type="tbl" idx="1"/>
          </p:nvPr>
        </p:nvGraphicFramePr>
        <p:xfrm>
          <a:off x="685800" y="1981200"/>
          <a:ext cx="7772400" cy="4802124"/>
        </p:xfrm>
        <a:graphic>
          <a:graphicData uri="http://schemas.openxmlformats.org/drawingml/2006/table">
            <a:tbl>
              <a:tblPr/>
              <a:tblGrid>
                <a:gridCol w="2590800"/>
                <a:gridCol w="2590800"/>
                <a:gridCol w="2590800"/>
              </a:tblGrid>
              <a:tr h="13716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Pure amnesia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Mixed           </a:t>
                      </a:r>
                      <a:r>
                        <a:rPr kumimoji="0" lang="en-GB" sz="1600" b="1" i="0" u="none" strike="noStrike" cap="none" normalizeH="0" baseline="0" smtClean="0">
                          <a:ln>
                            <a:noFill/>
                          </a:ln>
                          <a:solidFill>
                            <a:schemeClr val="bg1"/>
                          </a:solidFill>
                          <a:effectLst>
                            <a:outerShdw blurRad="38100" dist="38100" dir="2700000" algn="tl">
                              <a:srgbClr val="000000"/>
                            </a:outerShdw>
                          </a:effectLst>
                          <a:latin typeface="Arial" charset="0"/>
                        </a:rPr>
                        <a:t>(other accompanying cognitive deficits)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Acute (transient)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1" i="0" u="none" strike="noStrike" cap="none" normalizeH="0" baseline="0" smtClean="0">
                          <a:ln>
                            <a:noFill/>
                          </a:ln>
                          <a:solidFill>
                            <a:schemeClr val="bg1"/>
                          </a:solidFill>
                          <a:effectLst>
                            <a:outerShdw blurRad="38100" dist="38100" dir="2700000" algn="tl">
                              <a:srgbClr val="000000"/>
                            </a:outerShdw>
                          </a:effectLst>
                          <a:latin typeface="Arial" charset="0"/>
                        </a:rPr>
                        <a:t>Transient global amnesia, Epilepsy, </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1" i="0" u="none" strike="noStrike" cap="none" normalizeH="0" baseline="0" smtClean="0">
                          <a:ln>
                            <a:noFill/>
                          </a:ln>
                          <a:solidFill>
                            <a:schemeClr val="bg1"/>
                          </a:solidFill>
                          <a:effectLst>
                            <a:outerShdw blurRad="38100" dist="38100" dir="2700000" algn="tl">
                              <a:srgbClr val="000000"/>
                            </a:outerShdw>
                          </a:effectLst>
                          <a:latin typeface="Arial" charset="0"/>
                        </a:rPr>
                        <a:t>Closed head injury, </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1" i="0" u="none" strike="noStrike" cap="none" normalizeH="0" baseline="0" smtClean="0">
                          <a:ln>
                            <a:noFill/>
                          </a:ln>
                          <a:solidFill>
                            <a:schemeClr val="bg1"/>
                          </a:solidFill>
                          <a:effectLst>
                            <a:outerShdw blurRad="38100" dist="38100" dir="2700000" algn="tl">
                              <a:srgbClr val="000000"/>
                            </a:outerShdw>
                          </a:effectLst>
                          <a:latin typeface="Arial" charset="0"/>
                        </a:rPr>
                        <a:t>Drugs like benzodiazepenes, alcohol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800" b="0" i="0" u="none" strike="noStrike" cap="none" normalizeH="0" baseline="0" smtClean="0">
                          <a:ln>
                            <a:noFill/>
                          </a:ln>
                          <a:solidFill>
                            <a:schemeClr val="bg1"/>
                          </a:solidFill>
                          <a:effectLst>
                            <a:outerShdw blurRad="38100" dist="38100" dir="2700000" algn="tl">
                              <a:srgbClr val="000000"/>
                            </a:outerShdw>
                          </a:effectLst>
                          <a:latin typeface="Arial" charset="0"/>
                        </a:rPr>
                        <a:t>Delirium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rPr>
                        <a:t>Chronic (persistent)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Hippocampal damage</a:t>
                      </a:r>
                      <a:r>
                        <a:rPr kumimoji="0" lang="en-GB" sz="1600" b="1" i="0" u="none" strike="noStrike" cap="none" normalizeH="0" baseline="0" smtClean="0">
                          <a:ln>
                            <a:noFill/>
                          </a:ln>
                          <a:solidFill>
                            <a:schemeClr val="bg1"/>
                          </a:solidFill>
                          <a:effectLst>
                            <a:outerShdw blurRad="38100" dist="38100" dir="2700000" algn="tl">
                              <a:srgbClr val="000000"/>
                            </a:outerShdw>
                          </a:effectLst>
                          <a:latin typeface="Arial" charset="0"/>
                        </a:rPr>
                        <a:t> – herpes simplex, anoxia early Alzheimer’s</a:t>
                      </a:r>
                    </a:p>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Diencephalic damage</a:t>
                      </a:r>
                      <a:r>
                        <a:rPr kumimoji="0" lang="en-GB" sz="1600" b="1" i="0" u="none" strike="noStrike" cap="none" normalizeH="0" baseline="0" smtClean="0">
                          <a:ln>
                            <a:noFill/>
                          </a:ln>
                          <a:solidFill>
                            <a:schemeClr val="bg1"/>
                          </a:solidFill>
                          <a:effectLst>
                            <a:outerShdw blurRad="38100" dist="38100" dir="2700000" algn="tl">
                              <a:srgbClr val="000000"/>
                            </a:outerShdw>
                          </a:effectLst>
                          <a:latin typeface="Arial" charset="0"/>
                        </a:rPr>
                        <a:t> – Korsakoff’s syndrome SAH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1600" b="0" i="0" u="none" strike="noStrike" cap="none" normalizeH="0" baseline="0" smtClean="0">
                          <a:ln>
                            <a:noFill/>
                          </a:ln>
                          <a:solidFill>
                            <a:schemeClr val="bg1"/>
                          </a:solidFill>
                          <a:effectLst>
                            <a:outerShdw blurRad="38100" dist="38100" dir="2700000" algn="tl">
                              <a:srgbClr val="000000"/>
                            </a:outerShdw>
                          </a:effectLst>
                          <a:latin typeface="Arial" charset="0"/>
                        </a:rPr>
                        <a:t>Dementia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title"/>
          </p:nvPr>
        </p:nvSpPr>
        <p:spPr/>
        <p:txBody>
          <a:bodyPr/>
          <a:lstStyle/>
          <a:p>
            <a:r>
              <a:rPr lang="en-GB"/>
              <a:t>Defining characteristic of amnesic syndromes</a:t>
            </a:r>
          </a:p>
        </p:txBody>
      </p:sp>
      <p:sp>
        <p:nvSpPr>
          <p:cNvPr id="883715" name="Rectangle 3"/>
          <p:cNvSpPr>
            <a:spLocks noGrp="1" noChangeArrowheads="1"/>
          </p:cNvSpPr>
          <p:nvPr>
            <p:ph type="body" idx="1"/>
          </p:nvPr>
        </p:nvSpPr>
        <p:spPr/>
        <p:txBody>
          <a:bodyPr/>
          <a:lstStyle/>
          <a:p>
            <a:r>
              <a:rPr lang="en-GB" sz="1800" b="0"/>
              <a:t>Preserved global intellect</a:t>
            </a:r>
            <a:r>
              <a:rPr lang="en-GB" sz="1400"/>
              <a:t> </a:t>
            </a:r>
            <a:r>
              <a:rPr lang="en-GB" sz="1600"/>
              <a:t>eg. Korsakoff’s syndrome though subtle frontal lobe deficit may be present</a:t>
            </a:r>
          </a:p>
          <a:p>
            <a:r>
              <a:rPr lang="en-GB" sz="1800" b="0"/>
              <a:t>Anterograde amnesia</a:t>
            </a:r>
            <a:r>
              <a:rPr lang="en-GB" sz="1400"/>
              <a:t> </a:t>
            </a:r>
            <a:r>
              <a:rPr lang="en-GB" sz="1600"/>
              <a:t>– impairment in acquiring new episodic memories</a:t>
            </a:r>
          </a:p>
          <a:p>
            <a:r>
              <a:rPr lang="en-GB" sz="1800" b="0"/>
              <a:t>Retrograde amnesia </a:t>
            </a:r>
            <a:r>
              <a:rPr lang="en-GB" sz="1600"/>
              <a:t>- impaired recall of past events.                                 Korsakoff’s syndrome - temporally extensive retrograde amnesia covering many decades with preservation of more distant memories called a temporal gradient</a:t>
            </a:r>
          </a:p>
          <a:p>
            <a:r>
              <a:rPr lang="en-GB" sz="1800" b="0"/>
              <a:t>Preserved short term/ working memory</a:t>
            </a:r>
            <a:r>
              <a:rPr lang="en-GB" sz="1400"/>
              <a:t> </a:t>
            </a:r>
            <a:r>
              <a:rPr lang="en-GB" sz="1600"/>
              <a:t>(digit span)</a:t>
            </a:r>
          </a:p>
          <a:p>
            <a:r>
              <a:rPr lang="en-GB" sz="1800" b="0"/>
              <a:t>Preserved procedural memory</a:t>
            </a:r>
            <a:r>
              <a:rPr lang="en-GB" sz="1400"/>
              <a:t> </a:t>
            </a:r>
            <a:r>
              <a:rPr lang="en-GB" sz="1600"/>
              <a:t>(implicit memory)</a:t>
            </a:r>
          </a:p>
          <a:p>
            <a:r>
              <a:rPr lang="en-GB" sz="1800" b="0"/>
              <a:t>Semantic memory</a:t>
            </a:r>
            <a:r>
              <a:rPr lang="en-GB" sz="1400"/>
              <a:t> – </a:t>
            </a:r>
            <a:r>
              <a:rPr lang="en-GB" sz="1600"/>
              <a:t>storage, maintenance &amp; retrieval of factual information</a:t>
            </a:r>
          </a:p>
          <a:p>
            <a:endParaRPr lang="en-GB" sz="1400"/>
          </a:p>
          <a:p>
            <a:r>
              <a:rPr lang="en-GB" sz="1800" b="0"/>
              <a:t>Episodic memory</a:t>
            </a:r>
            <a:r>
              <a:rPr lang="en-GB" sz="1400"/>
              <a:t> </a:t>
            </a:r>
            <a:r>
              <a:rPr lang="en-GB" sz="1600"/>
              <a:t>– personally experienced &amp; highly temporally specific events or episodes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lstStyle/>
          <a:p>
            <a:r>
              <a:rPr lang="en-GB"/>
              <a:t>Major Divisions of memory</a:t>
            </a:r>
          </a:p>
        </p:txBody>
      </p:sp>
      <p:sp>
        <p:nvSpPr>
          <p:cNvPr id="884739" name="Rectangle 3"/>
          <p:cNvSpPr>
            <a:spLocks noGrp="1" noChangeArrowheads="1"/>
          </p:cNvSpPr>
          <p:nvPr>
            <p:ph type="body" sz="half" idx="1"/>
          </p:nvPr>
        </p:nvSpPr>
        <p:spPr>
          <a:xfrm>
            <a:off x="381000" y="1524000"/>
            <a:ext cx="4108450" cy="4572000"/>
          </a:xfrm>
        </p:spPr>
        <p:txBody>
          <a:bodyPr/>
          <a:lstStyle/>
          <a:p>
            <a:r>
              <a:rPr lang="en-GB" sz="2400" b="0"/>
              <a:t>Explicit (declarative)</a:t>
            </a:r>
          </a:p>
          <a:p>
            <a:r>
              <a:rPr lang="en-GB" sz="1800"/>
              <a:t>STM (working) -verbal &amp; spatial</a:t>
            </a:r>
          </a:p>
          <a:p>
            <a:r>
              <a:rPr lang="en-GB" sz="1800"/>
              <a:t>LTM – episodic (event) &amp; semantic (fact)</a:t>
            </a:r>
          </a:p>
        </p:txBody>
      </p:sp>
      <p:sp>
        <p:nvSpPr>
          <p:cNvPr id="884740" name="Rectangle 4"/>
          <p:cNvSpPr>
            <a:spLocks noGrp="1" noChangeArrowheads="1"/>
          </p:cNvSpPr>
          <p:nvPr>
            <p:ph type="body" sz="half" idx="2"/>
          </p:nvPr>
        </p:nvSpPr>
        <p:spPr>
          <a:xfrm>
            <a:off x="4654550" y="1524000"/>
            <a:ext cx="4108450" cy="4572000"/>
          </a:xfrm>
        </p:spPr>
        <p:txBody>
          <a:bodyPr/>
          <a:lstStyle/>
          <a:p>
            <a:r>
              <a:rPr lang="en-GB" sz="2400" b="0"/>
              <a:t>Implicit (procedural)</a:t>
            </a:r>
          </a:p>
          <a:p>
            <a:r>
              <a:rPr lang="en-GB" sz="1800"/>
              <a:t>Conditioning</a:t>
            </a:r>
          </a:p>
          <a:p>
            <a:r>
              <a:rPr lang="en-GB" sz="1800"/>
              <a:t>Priming</a:t>
            </a:r>
          </a:p>
          <a:p>
            <a:r>
              <a:rPr lang="en-GB" sz="1800"/>
              <a:t>Motor skills</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5762" name="Rectangle 2"/>
          <p:cNvSpPr>
            <a:spLocks noGrp="1" noChangeArrowheads="1"/>
          </p:cNvSpPr>
          <p:nvPr>
            <p:ph type="title"/>
          </p:nvPr>
        </p:nvSpPr>
        <p:spPr/>
        <p:txBody>
          <a:bodyPr/>
          <a:lstStyle/>
          <a:p>
            <a:r>
              <a:rPr lang="en-GB"/>
              <a:t>Disorders of frontal lobe function</a:t>
            </a:r>
          </a:p>
        </p:txBody>
      </p:sp>
      <p:sp>
        <p:nvSpPr>
          <p:cNvPr id="885763" name="Rectangle 3"/>
          <p:cNvSpPr>
            <a:spLocks noGrp="1" noChangeArrowheads="1"/>
          </p:cNvSpPr>
          <p:nvPr>
            <p:ph type="body" sz="half" idx="1"/>
          </p:nvPr>
        </p:nvSpPr>
        <p:spPr>
          <a:xfrm>
            <a:off x="381000" y="1524000"/>
            <a:ext cx="4108450" cy="4572000"/>
          </a:xfrm>
        </p:spPr>
        <p:txBody>
          <a:bodyPr/>
          <a:lstStyle/>
          <a:p>
            <a:r>
              <a:rPr lang="en-GB" sz="2400"/>
              <a:t>Degenerative        </a:t>
            </a:r>
            <a:r>
              <a:rPr lang="en-GB" sz="1600"/>
              <a:t> Frontal lobe atrophy(Pick’s disease)</a:t>
            </a:r>
          </a:p>
          <a:p>
            <a:r>
              <a:rPr lang="en-GB" sz="2400"/>
              <a:t>Vascular                     </a:t>
            </a:r>
            <a:r>
              <a:rPr lang="en-GB" sz="1600"/>
              <a:t>Ant. Cerebral artery infarction SAH (ant. communicating aneurysms)</a:t>
            </a:r>
          </a:p>
          <a:p>
            <a:r>
              <a:rPr lang="en-GB" sz="2400"/>
              <a:t>Structural                </a:t>
            </a:r>
            <a:r>
              <a:rPr lang="en-GB" sz="1600"/>
              <a:t>Closed head injury, tumours, surgical resection, frontal leucotomy </a:t>
            </a:r>
            <a:r>
              <a:rPr lang="en-GB" sz="2400"/>
              <a:t>                       </a:t>
            </a:r>
          </a:p>
        </p:txBody>
      </p:sp>
      <p:sp>
        <p:nvSpPr>
          <p:cNvPr id="885764" name="Rectangle 4"/>
          <p:cNvSpPr>
            <a:spLocks noGrp="1" noChangeArrowheads="1"/>
          </p:cNvSpPr>
          <p:nvPr>
            <p:ph type="body" sz="half" idx="2"/>
          </p:nvPr>
        </p:nvSpPr>
        <p:spPr>
          <a:xfrm>
            <a:off x="4654550" y="1524000"/>
            <a:ext cx="4108450" cy="4572000"/>
          </a:xfrm>
        </p:spPr>
        <p:txBody>
          <a:bodyPr/>
          <a:lstStyle/>
          <a:p>
            <a:r>
              <a:rPr lang="en-GB" sz="2400"/>
              <a:t>Deafferentation from basal ganglia                     </a:t>
            </a:r>
            <a:r>
              <a:rPr lang="en-GB" sz="1600"/>
              <a:t>Huntington’s disease        Advanced Parkinson’s disease Progressive supranuclear palsy (Steel-Richardson-Olzewski syndrome)                           Wilson’s disease</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a:solidFill>
            <a:srgbClr val="3366CC"/>
          </a:solidFill>
          <a:ln>
            <a:solidFill>
              <a:srgbClr val="FF0000"/>
            </a:solidFill>
          </a:ln>
        </p:spPr>
        <p:txBody>
          <a:bodyPr/>
          <a:lstStyle/>
          <a:p>
            <a:r>
              <a:rPr lang="en-GB" sz="4400">
                <a:solidFill>
                  <a:srgbClr val="FF0000"/>
                </a:solidFill>
                <a:effectLst/>
                <a:latin typeface="Times New Roman" pitchFamily="18" charset="0"/>
              </a:rPr>
              <a:t>             Executive Function</a:t>
            </a:r>
          </a:p>
        </p:txBody>
      </p:sp>
      <p:sp>
        <p:nvSpPr>
          <p:cNvPr id="889859" name="Rectangle 3"/>
          <p:cNvSpPr>
            <a:spLocks noChangeArrowheads="1"/>
          </p:cNvSpPr>
          <p:nvPr/>
        </p:nvSpPr>
        <p:spPr bwMode="auto">
          <a:xfrm>
            <a:off x="457200" y="1371600"/>
            <a:ext cx="7620000" cy="5235575"/>
          </a:xfrm>
          <a:prstGeom prst="rect">
            <a:avLst/>
          </a:prstGeom>
          <a:noFill/>
          <a:ln w="9525">
            <a:noFill/>
            <a:miter lim="800000"/>
            <a:headEnd/>
            <a:tailEnd/>
          </a:ln>
          <a:effectLst/>
        </p:spPr>
        <p:txBody>
          <a:bodyPr>
            <a:spAutoFit/>
          </a:bodyPr>
          <a:lstStyle/>
          <a:p>
            <a:pPr>
              <a:lnSpc>
                <a:spcPct val="101000"/>
              </a:lnSpc>
              <a:spcBef>
                <a:spcPct val="50000"/>
              </a:spcBef>
              <a:buClr>
                <a:srgbClr val="00F0F0"/>
              </a:buClr>
              <a:buSzPct val="80000"/>
              <a:buFont typeface="Wingdings 2" pitchFamily="18" charset="2"/>
              <a:buChar char="ö"/>
            </a:pPr>
            <a:endParaRPr lang="en-GB" sz="1400">
              <a:solidFill>
                <a:schemeClr val="tx2"/>
              </a:solidFill>
              <a:latin typeface="Times New Roman" pitchFamily="18" charset="0"/>
            </a:endParaRPr>
          </a:p>
          <a:p>
            <a:pPr lvl="1">
              <a:spcBef>
                <a:spcPct val="50000"/>
              </a:spcBef>
              <a:buClr>
                <a:schemeClr val="tx1"/>
              </a:buClr>
              <a:buSzPct val="80000"/>
              <a:buFont typeface="Times New Roman" pitchFamily="18" charset="0"/>
              <a:buChar char="•"/>
            </a:pPr>
            <a:r>
              <a:rPr lang="en-GB">
                <a:solidFill>
                  <a:srgbClr val="FFCC00"/>
                </a:solidFill>
                <a:latin typeface="Times New Roman" pitchFamily="18" charset="0"/>
              </a:rPr>
              <a:t>Vague definition referring to the role of the prefrontal cortex ranging from sustaining attention, holding &amp; processing information in working memory, setting goals, developing plans, monitoring plans, adapting to unexpected occurrences, inhibiting inappropriate behaviour, and underpinning socially acceptable behaviour</a:t>
            </a:r>
          </a:p>
          <a:p>
            <a:pPr lvl="1">
              <a:spcBef>
                <a:spcPct val="50000"/>
              </a:spcBef>
              <a:buClr>
                <a:schemeClr val="tx1"/>
              </a:buClr>
              <a:buSzPct val="80000"/>
              <a:buFont typeface="Times New Roman" pitchFamily="18" charset="0"/>
              <a:buChar char="•"/>
            </a:pPr>
            <a:r>
              <a:rPr lang="en-GB">
                <a:solidFill>
                  <a:srgbClr val="FFCC00"/>
                </a:solidFill>
                <a:latin typeface="Times New Roman" pitchFamily="18" charset="0"/>
              </a:rPr>
              <a:t>Unclear what definition of executive function will unite all these roles.</a:t>
            </a:r>
          </a:p>
          <a:p>
            <a:pPr lvl="1">
              <a:spcBef>
                <a:spcPct val="50000"/>
              </a:spcBef>
              <a:buClr>
                <a:schemeClr val="tx1"/>
              </a:buClr>
              <a:buSzPct val="80000"/>
              <a:buFont typeface="Times New Roman" pitchFamily="18" charset="0"/>
              <a:buChar char="•"/>
            </a:pPr>
            <a:r>
              <a:rPr lang="en-GB">
                <a:solidFill>
                  <a:srgbClr val="FFCC00"/>
                </a:solidFill>
                <a:latin typeface="Times New Roman" pitchFamily="18" charset="0"/>
              </a:rPr>
              <a:t>Both the reliability &amp; validity tests for to measure executive function are questionable (Phillips, 1997; Roberts 1997)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r>
              <a:rPr lang="en-GB"/>
              <a:t>Tests of Frontal lobe function</a:t>
            </a:r>
          </a:p>
        </p:txBody>
      </p:sp>
      <p:sp>
        <p:nvSpPr>
          <p:cNvPr id="886787" name="Rectangle 3"/>
          <p:cNvSpPr>
            <a:spLocks noGrp="1" noChangeArrowheads="1"/>
          </p:cNvSpPr>
          <p:nvPr>
            <p:ph type="body" sz="half" idx="1"/>
          </p:nvPr>
        </p:nvSpPr>
        <p:spPr>
          <a:xfrm>
            <a:off x="381000" y="1524000"/>
            <a:ext cx="4108450" cy="4572000"/>
          </a:xfrm>
        </p:spPr>
        <p:txBody>
          <a:bodyPr/>
          <a:lstStyle/>
          <a:p>
            <a:r>
              <a:rPr lang="en-GB"/>
              <a:t>Verbal fluency        </a:t>
            </a:r>
            <a:r>
              <a:rPr lang="en-GB" sz="2000" b="0"/>
              <a:t>Letter based</a:t>
            </a:r>
            <a:r>
              <a:rPr lang="en-GB" sz="2000"/>
              <a:t> (name as many words that begin with F A S Abnormal &lt; 30.</a:t>
            </a:r>
            <a:r>
              <a:rPr lang="en-GB"/>
              <a:t>                            </a:t>
            </a:r>
            <a:r>
              <a:rPr lang="en-GB" sz="2000" b="0"/>
              <a:t>Category based</a:t>
            </a:r>
            <a:r>
              <a:rPr lang="en-GB" sz="2000"/>
              <a:t> – Name all the animals you know 20 per min adult 10 per min very elderly – normal</a:t>
            </a:r>
            <a:r>
              <a:rPr lang="en-GB"/>
              <a:t>)</a:t>
            </a:r>
          </a:p>
          <a:p>
            <a:r>
              <a:rPr lang="en-GB"/>
              <a:t>Proverb interpretation</a:t>
            </a:r>
          </a:p>
          <a:p>
            <a:r>
              <a:rPr lang="en-GB"/>
              <a:t>Cognitive estimates</a:t>
            </a:r>
          </a:p>
        </p:txBody>
      </p:sp>
      <p:sp>
        <p:nvSpPr>
          <p:cNvPr id="886788" name="Rectangle 4"/>
          <p:cNvSpPr>
            <a:spLocks noGrp="1" noChangeArrowheads="1"/>
          </p:cNvSpPr>
          <p:nvPr>
            <p:ph type="body" sz="half" idx="2"/>
          </p:nvPr>
        </p:nvSpPr>
        <p:spPr>
          <a:xfrm>
            <a:off x="4654550" y="1524000"/>
            <a:ext cx="4108450" cy="4572000"/>
          </a:xfrm>
        </p:spPr>
        <p:txBody>
          <a:bodyPr/>
          <a:lstStyle/>
          <a:p>
            <a:r>
              <a:rPr lang="en-GB" sz="2400"/>
              <a:t>Trail making test</a:t>
            </a:r>
          </a:p>
          <a:p>
            <a:r>
              <a:rPr lang="en-GB" sz="2400"/>
              <a:t>Wisconsin Card sorting test</a:t>
            </a:r>
          </a:p>
          <a:p>
            <a:r>
              <a:rPr lang="en-GB" sz="2400"/>
              <a:t>Motor Sequencing </a:t>
            </a:r>
            <a:r>
              <a:rPr lang="en-GB" sz="1800"/>
              <a:t>alternating hand movements Luria three step test</a:t>
            </a:r>
          </a:p>
          <a:p>
            <a:r>
              <a:rPr lang="en-GB" sz="2400"/>
              <a:t>Problem- solving</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810" name="Rectangle 2"/>
          <p:cNvSpPr>
            <a:spLocks noGrp="1" noChangeArrowheads="1"/>
          </p:cNvSpPr>
          <p:nvPr>
            <p:ph type="title"/>
          </p:nvPr>
        </p:nvSpPr>
        <p:spPr/>
        <p:txBody>
          <a:bodyPr/>
          <a:lstStyle/>
          <a:p>
            <a:r>
              <a:rPr lang="en-GB"/>
              <a:t>Localised Cognitive functions</a:t>
            </a:r>
          </a:p>
        </p:txBody>
      </p:sp>
      <p:sp>
        <p:nvSpPr>
          <p:cNvPr id="887811" name="Rectangle 3"/>
          <p:cNvSpPr>
            <a:spLocks noGrp="1" noChangeArrowheads="1"/>
          </p:cNvSpPr>
          <p:nvPr>
            <p:ph type="body" sz="half" idx="1"/>
          </p:nvPr>
        </p:nvSpPr>
        <p:spPr>
          <a:xfrm>
            <a:off x="0" y="1600200"/>
            <a:ext cx="4108450" cy="4572000"/>
          </a:xfrm>
        </p:spPr>
        <p:txBody>
          <a:bodyPr/>
          <a:lstStyle/>
          <a:p>
            <a:r>
              <a:rPr lang="en-GB" sz="2000"/>
              <a:t>DOMINANT HEMISPHERE</a:t>
            </a:r>
          </a:p>
          <a:p>
            <a:r>
              <a:rPr lang="en-GB" sz="2000" b="0"/>
              <a:t>Language – spoken language plus reading &amp; writing.</a:t>
            </a:r>
          </a:p>
          <a:p>
            <a:r>
              <a:rPr lang="en-GB" sz="2000" b="0"/>
              <a:t>Calculation</a:t>
            </a:r>
          </a:p>
          <a:p>
            <a:r>
              <a:rPr lang="en-GB" sz="2000" b="0"/>
              <a:t>Praxis (higher motor control)</a:t>
            </a:r>
          </a:p>
        </p:txBody>
      </p:sp>
      <p:sp>
        <p:nvSpPr>
          <p:cNvPr id="887812" name="Rectangle 4"/>
          <p:cNvSpPr>
            <a:spLocks noGrp="1" noChangeArrowheads="1"/>
          </p:cNvSpPr>
          <p:nvPr>
            <p:ph type="body" sz="half" idx="2"/>
          </p:nvPr>
        </p:nvSpPr>
        <p:spPr>
          <a:xfrm>
            <a:off x="4654550" y="1524000"/>
            <a:ext cx="4108450" cy="4572000"/>
          </a:xfrm>
        </p:spPr>
        <p:txBody>
          <a:bodyPr/>
          <a:lstStyle/>
          <a:p>
            <a:r>
              <a:rPr lang="en-GB" b="0"/>
              <a:t>NON-DOMINANT</a:t>
            </a:r>
            <a:r>
              <a:rPr lang="en-GB" sz="2400"/>
              <a:t> </a:t>
            </a:r>
          </a:p>
          <a:p>
            <a:r>
              <a:rPr lang="en-GB" sz="2400" b="0"/>
              <a:t>Spatially directed attention</a:t>
            </a:r>
          </a:p>
          <a:p>
            <a:r>
              <a:rPr lang="en-GB" sz="2400" b="0"/>
              <a:t>Visuo-perceptual skills</a:t>
            </a:r>
          </a:p>
          <a:p>
            <a:r>
              <a:rPr lang="en-GB" sz="2400" b="0"/>
              <a:t>Constructional abilities</a:t>
            </a:r>
          </a:p>
          <a:p>
            <a:r>
              <a:rPr lang="en-GB" sz="2400" b="0"/>
              <a:t>Prosodic component of language (tone, melody </a:t>
            </a:r>
          </a:p>
          <a:p>
            <a:r>
              <a:rPr lang="en-GB" sz="2400" b="0"/>
              <a:t>Attention &amp; concentration </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834" name="Rectangle 2"/>
          <p:cNvSpPr>
            <a:spLocks noGrp="1" noChangeArrowheads="1"/>
          </p:cNvSpPr>
          <p:nvPr>
            <p:ph type="title"/>
          </p:nvPr>
        </p:nvSpPr>
        <p:spPr/>
        <p:txBody>
          <a:bodyPr/>
          <a:lstStyle/>
          <a:p>
            <a:r>
              <a:rPr lang="en-GB"/>
              <a:t>Functions subject to localised cortical impairment</a:t>
            </a:r>
          </a:p>
        </p:txBody>
      </p:sp>
      <p:graphicFrame>
        <p:nvGraphicFramePr>
          <p:cNvPr id="888919" name="Group 87"/>
          <p:cNvGraphicFramePr>
            <a:graphicFrameLocks noGrp="1"/>
          </p:cNvGraphicFramePr>
          <p:nvPr>
            <p:ph type="tbl" idx="1"/>
          </p:nvPr>
        </p:nvGraphicFramePr>
        <p:xfrm>
          <a:off x="381000" y="1524000"/>
          <a:ext cx="8382000" cy="5108448"/>
        </p:xfrm>
        <a:graphic>
          <a:graphicData uri="http://schemas.openxmlformats.org/drawingml/2006/table">
            <a:tbl>
              <a:tblPr/>
              <a:tblGrid>
                <a:gridCol w="2057400"/>
                <a:gridCol w="2286000"/>
                <a:gridCol w="1905000"/>
                <a:gridCol w="1828800"/>
                <a:gridCol w="304800"/>
              </a:tblGrid>
              <a:tr h="533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800" b="1" i="0" u="none" strike="noStrike" cap="none" normalizeH="0" baseline="0" smtClean="0">
                          <a:ln>
                            <a:noFill/>
                          </a:ln>
                          <a:solidFill>
                            <a:schemeClr val="bg1"/>
                          </a:solidFill>
                          <a:effectLst>
                            <a:outerShdw blurRad="38100" dist="38100" dir="2700000" algn="tl">
                              <a:srgbClr val="000000"/>
                            </a:outerShdw>
                          </a:effectLst>
                          <a:latin typeface="Arial" charset="0"/>
                        </a:rPr>
                        <a:t>Frontal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800" b="1" i="0" u="none" strike="noStrike" cap="none" normalizeH="0" baseline="0" smtClean="0">
                          <a:ln>
                            <a:noFill/>
                          </a:ln>
                          <a:solidFill>
                            <a:schemeClr val="bg1"/>
                          </a:solidFill>
                          <a:effectLst>
                            <a:outerShdw blurRad="38100" dist="38100" dir="2700000" algn="tl">
                              <a:srgbClr val="000000"/>
                            </a:outerShdw>
                          </a:effectLst>
                          <a:latin typeface="Arial" charset="0"/>
                        </a:rPr>
                        <a:t>Parietal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800" b="1" i="0" u="none" strike="noStrike" cap="none" normalizeH="0" baseline="0" smtClean="0">
                          <a:ln>
                            <a:noFill/>
                          </a:ln>
                          <a:solidFill>
                            <a:schemeClr val="bg1"/>
                          </a:solidFill>
                          <a:effectLst>
                            <a:outerShdw blurRad="38100" dist="38100" dir="2700000" algn="tl">
                              <a:srgbClr val="000000"/>
                            </a:outerShdw>
                          </a:effectLst>
                          <a:latin typeface="Arial" charset="0"/>
                        </a:rPr>
                        <a:t>Temporal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800" b="1" i="0" u="none" strike="noStrike" cap="none" normalizeH="0" baseline="0" smtClean="0">
                          <a:ln>
                            <a:noFill/>
                          </a:ln>
                          <a:solidFill>
                            <a:schemeClr val="bg1"/>
                          </a:solidFill>
                          <a:effectLst>
                            <a:outerShdw blurRad="38100" dist="38100" dir="2700000" algn="tl">
                              <a:srgbClr val="000000"/>
                            </a:outerShdw>
                          </a:effectLst>
                          <a:latin typeface="Arial" charset="0"/>
                        </a:rPr>
                        <a:t>Occipital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Responsiveness &amp; involvement (Apathy)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Somatosensory integration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Auditory processing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Visual recognition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Response inhibition (Disinhibition)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Tactile recognition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Visual processing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Movement planning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Visual perception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Verbal Memory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Task sequencing, planning &amp; organisation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000" b="0" i="0" u="none" strike="noStrike" cap="none" normalizeH="0" baseline="0" smtClean="0">
                          <a:ln>
                            <a:noFill/>
                          </a:ln>
                          <a:solidFill>
                            <a:schemeClr val="bg1"/>
                          </a:solidFill>
                          <a:effectLst>
                            <a:outerShdw blurRad="38100" dist="38100" dir="2700000" algn="tl">
                              <a:srgbClr val="000000"/>
                            </a:outerShdw>
                          </a:effectLst>
                          <a:latin typeface="Arial" charset="0"/>
                        </a:rPr>
                        <a:t>Language, Praxis, Motor coordination, spatial relationships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r>
                        <a:rPr kumimoji="0" lang="en-GB" sz="2400" b="0" i="0" u="none" strike="noStrike" cap="none" normalizeH="0" baseline="0" smtClean="0">
                          <a:ln>
                            <a:noFill/>
                          </a:ln>
                          <a:solidFill>
                            <a:schemeClr val="bg1"/>
                          </a:solidFill>
                          <a:effectLst>
                            <a:outerShdw blurRad="38100" dist="38100" dir="2700000" algn="tl">
                              <a:srgbClr val="000000"/>
                            </a:outerShdw>
                          </a:effectLst>
                          <a:latin typeface="Arial" charset="0"/>
                        </a:rPr>
                        <a:t>Language (expressive)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1000"/>
                        </a:lnSpc>
                        <a:spcBef>
                          <a:spcPct val="40000"/>
                        </a:spcBef>
                        <a:spcAft>
                          <a:spcPct val="0"/>
                        </a:spcAft>
                        <a:buClr>
                          <a:srgbClr val="00F0F0"/>
                        </a:buClr>
                        <a:buSzPct val="80000"/>
                        <a:buFont typeface="Wingdings 2" pitchFamily="18" charset="2"/>
                        <a:buNone/>
                        <a:tabLst/>
                      </a:pPr>
                      <a:endParaRPr kumimoji="0" lang="en-GB" sz="2400" b="1" i="0" u="none" strike="noStrike" cap="none" normalizeH="0" baseline="0" smtClean="0">
                        <a:ln>
                          <a:noFill/>
                        </a:ln>
                        <a:solidFill>
                          <a:schemeClr val="bg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a:xfrm>
            <a:off x="533400" y="228600"/>
            <a:ext cx="8153400" cy="1143000"/>
          </a:xfrm>
        </p:spPr>
        <p:txBody>
          <a:bodyPr/>
          <a:lstStyle/>
          <a:p>
            <a:r>
              <a:rPr lang="en-US" sz="3200"/>
              <a:t>Prevalence of Alzheimer’s disease</a:t>
            </a:r>
            <a:endParaRPr lang="en-US" sz="2800"/>
          </a:p>
        </p:txBody>
      </p:sp>
      <p:sp>
        <p:nvSpPr>
          <p:cNvPr id="772099" name="Rectangle 3"/>
          <p:cNvSpPr>
            <a:spLocks noChangeArrowheads="1"/>
          </p:cNvSpPr>
          <p:nvPr/>
        </p:nvSpPr>
        <p:spPr bwMode="auto">
          <a:xfrm>
            <a:off x="4040188" y="5813425"/>
            <a:ext cx="5103812" cy="581025"/>
          </a:xfrm>
          <a:prstGeom prst="rect">
            <a:avLst/>
          </a:prstGeom>
          <a:noFill/>
          <a:ln w="38100">
            <a:noFill/>
            <a:miter lim="800000"/>
            <a:headEnd/>
            <a:tailEnd/>
          </a:ln>
          <a:effectLst/>
        </p:spPr>
        <p:txBody>
          <a:bodyPr wrap="none" anchor="ctr">
            <a:spAutoFit/>
          </a:bodyPr>
          <a:lstStyle/>
          <a:p>
            <a:pPr algn="r"/>
            <a:r>
              <a:rPr lang="en-US" sz="1600">
                <a:solidFill>
                  <a:schemeClr val="bg1"/>
                </a:solidFill>
              </a:rPr>
              <a:t>Kurz A. Eur J Neurol 1998; 5(Suppl 4): S1-8</a:t>
            </a:r>
          </a:p>
          <a:p>
            <a:pPr algn="r"/>
            <a:r>
              <a:rPr lang="en-US" sz="1600">
                <a:solidFill>
                  <a:schemeClr val="bg1"/>
                </a:solidFill>
              </a:rPr>
              <a:t>Wimo A </a:t>
            </a:r>
            <a:r>
              <a:rPr lang="en-US" sz="1600" i="1">
                <a:solidFill>
                  <a:schemeClr val="bg1"/>
                </a:solidFill>
              </a:rPr>
              <a:t>et al</a:t>
            </a:r>
            <a:r>
              <a:rPr lang="en-US" sz="1600">
                <a:solidFill>
                  <a:schemeClr val="bg1"/>
                </a:solidFill>
              </a:rPr>
              <a:t>. Int J Geriatr Psychiatry 1997; 12: 841-56</a:t>
            </a:r>
          </a:p>
        </p:txBody>
      </p:sp>
      <p:grpSp>
        <p:nvGrpSpPr>
          <p:cNvPr id="772156" name="Group 60"/>
          <p:cNvGrpSpPr>
            <a:grpSpLocks/>
          </p:cNvGrpSpPr>
          <p:nvPr/>
        </p:nvGrpSpPr>
        <p:grpSpPr bwMode="auto">
          <a:xfrm>
            <a:off x="1716088" y="4721225"/>
            <a:ext cx="831850" cy="49213"/>
            <a:chOff x="1081" y="2974"/>
            <a:chExt cx="524" cy="31"/>
          </a:xfrm>
        </p:grpSpPr>
        <p:sp>
          <p:nvSpPr>
            <p:cNvPr id="772108" name="Rectangle 12"/>
            <p:cNvSpPr>
              <a:spLocks noChangeArrowheads="1"/>
            </p:cNvSpPr>
            <p:nvPr/>
          </p:nvSpPr>
          <p:spPr bwMode="auto">
            <a:xfrm>
              <a:off x="1081" y="2974"/>
              <a:ext cx="13" cy="31"/>
            </a:xfrm>
            <a:prstGeom prst="rect">
              <a:avLst/>
            </a:prstGeom>
            <a:solidFill>
              <a:srgbClr val="005F47"/>
            </a:solidFill>
            <a:ln w="9525">
              <a:noFill/>
              <a:miter lim="800000"/>
              <a:headEnd/>
              <a:tailEnd/>
            </a:ln>
          </p:spPr>
          <p:txBody>
            <a:bodyPr/>
            <a:lstStyle/>
            <a:p>
              <a:endParaRPr lang="en-GB"/>
            </a:p>
          </p:txBody>
        </p:sp>
        <p:sp>
          <p:nvSpPr>
            <p:cNvPr id="772109" name="Rectangle 13"/>
            <p:cNvSpPr>
              <a:spLocks noChangeArrowheads="1"/>
            </p:cNvSpPr>
            <p:nvPr/>
          </p:nvSpPr>
          <p:spPr bwMode="auto">
            <a:xfrm>
              <a:off x="1094" y="2974"/>
              <a:ext cx="6" cy="31"/>
            </a:xfrm>
            <a:prstGeom prst="rect">
              <a:avLst/>
            </a:prstGeom>
            <a:solidFill>
              <a:srgbClr val="006049"/>
            </a:solidFill>
            <a:ln w="9525">
              <a:noFill/>
              <a:miter lim="800000"/>
              <a:headEnd/>
              <a:tailEnd/>
            </a:ln>
          </p:spPr>
          <p:txBody>
            <a:bodyPr/>
            <a:lstStyle/>
            <a:p>
              <a:endParaRPr lang="en-GB"/>
            </a:p>
          </p:txBody>
        </p:sp>
        <p:sp>
          <p:nvSpPr>
            <p:cNvPr id="772110" name="Rectangle 14"/>
            <p:cNvSpPr>
              <a:spLocks noChangeArrowheads="1"/>
            </p:cNvSpPr>
            <p:nvPr/>
          </p:nvSpPr>
          <p:spPr bwMode="auto">
            <a:xfrm>
              <a:off x="1100" y="2974"/>
              <a:ext cx="13" cy="31"/>
            </a:xfrm>
            <a:prstGeom prst="rect">
              <a:avLst/>
            </a:prstGeom>
            <a:solidFill>
              <a:srgbClr val="00634B"/>
            </a:solidFill>
            <a:ln w="9525">
              <a:noFill/>
              <a:miter lim="800000"/>
              <a:headEnd/>
              <a:tailEnd/>
            </a:ln>
          </p:spPr>
          <p:txBody>
            <a:bodyPr/>
            <a:lstStyle/>
            <a:p>
              <a:endParaRPr lang="en-GB"/>
            </a:p>
          </p:txBody>
        </p:sp>
        <p:sp>
          <p:nvSpPr>
            <p:cNvPr id="772111" name="Rectangle 15"/>
            <p:cNvSpPr>
              <a:spLocks noChangeArrowheads="1"/>
            </p:cNvSpPr>
            <p:nvPr/>
          </p:nvSpPr>
          <p:spPr bwMode="auto">
            <a:xfrm>
              <a:off x="1113" y="2974"/>
              <a:ext cx="13" cy="31"/>
            </a:xfrm>
            <a:prstGeom prst="rect">
              <a:avLst/>
            </a:prstGeom>
            <a:solidFill>
              <a:srgbClr val="00674E"/>
            </a:solidFill>
            <a:ln w="9525">
              <a:noFill/>
              <a:miter lim="800000"/>
              <a:headEnd/>
              <a:tailEnd/>
            </a:ln>
          </p:spPr>
          <p:txBody>
            <a:bodyPr/>
            <a:lstStyle/>
            <a:p>
              <a:endParaRPr lang="en-GB"/>
            </a:p>
          </p:txBody>
        </p:sp>
        <p:sp>
          <p:nvSpPr>
            <p:cNvPr id="772112" name="Rectangle 16"/>
            <p:cNvSpPr>
              <a:spLocks noChangeArrowheads="1"/>
            </p:cNvSpPr>
            <p:nvPr/>
          </p:nvSpPr>
          <p:spPr bwMode="auto">
            <a:xfrm>
              <a:off x="1126" y="2974"/>
              <a:ext cx="7" cy="31"/>
            </a:xfrm>
            <a:prstGeom prst="rect">
              <a:avLst/>
            </a:prstGeom>
            <a:solidFill>
              <a:srgbClr val="006B51"/>
            </a:solidFill>
            <a:ln w="9525">
              <a:noFill/>
              <a:miter lim="800000"/>
              <a:headEnd/>
              <a:tailEnd/>
            </a:ln>
          </p:spPr>
          <p:txBody>
            <a:bodyPr/>
            <a:lstStyle/>
            <a:p>
              <a:endParaRPr lang="en-GB"/>
            </a:p>
          </p:txBody>
        </p:sp>
        <p:sp>
          <p:nvSpPr>
            <p:cNvPr id="772113" name="Rectangle 17"/>
            <p:cNvSpPr>
              <a:spLocks noChangeArrowheads="1"/>
            </p:cNvSpPr>
            <p:nvPr/>
          </p:nvSpPr>
          <p:spPr bwMode="auto">
            <a:xfrm>
              <a:off x="1133" y="2974"/>
              <a:ext cx="13" cy="31"/>
            </a:xfrm>
            <a:prstGeom prst="rect">
              <a:avLst/>
            </a:prstGeom>
            <a:solidFill>
              <a:srgbClr val="007054"/>
            </a:solidFill>
            <a:ln w="9525">
              <a:noFill/>
              <a:miter lim="800000"/>
              <a:headEnd/>
              <a:tailEnd/>
            </a:ln>
          </p:spPr>
          <p:txBody>
            <a:bodyPr/>
            <a:lstStyle/>
            <a:p>
              <a:endParaRPr lang="en-GB"/>
            </a:p>
          </p:txBody>
        </p:sp>
        <p:sp>
          <p:nvSpPr>
            <p:cNvPr id="772114" name="Rectangle 18"/>
            <p:cNvSpPr>
              <a:spLocks noChangeArrowheads="1"/>
            </p:cNvSpPr>
            <p:nvPr/>
          </p:nvSpPr>
          <p:spPr bwMode="auto">
            <a:xfrm>
              <a:off x="1146" y="2974"/>
              <a:ext cx="13" cy="31"/>
            </a:xfrm>
            <a:prstGeom prst="rect">
              <a:avLst/>
            </a:prstGeom>
            <a:solidFill>
              <a:srgbClr val="007759"/>
            </a:solidFill>
            <a:ln w="9525">
              <a:noFill/>
              <a:miter lim="800000"/>
              <a:headEnd/>
              <a:tailEnd/>
            </a:ln>
          </p:spPr>
          <p:txBody>
            <a:bodyPr/>
            <a:lstStyle/>
            <a:p>
              <a:endParaRPr lang="en-GB"/>
            </a:p>
          </p:txBody>
        </p:sp>
        <p:sp>
          <p:nvSpPr>
            <p:cNvPr id="772115" name="Rectangle 19"/>
            <p:cNvSpPr>
              <a:spLocks noChangeArrowheads="1"/>
            </p:cNvSpPr>
            <p:nvPr/>
          </p:nvSpPr>
          <p:spPr bwMode="auto">
            <a:xfrm>
              <a:off x="1159" y="2974"/>
              <a:ext cx="6" cy="31"/>
            </a:xfrm>
            <a:prstGeom prst="rect">
              <a:avLst/>
            </a:prstGeom>
            <a:solidFill>
              <a:srgbClr val="007D5E"/>
            </a:solidFill>
            <a:ln w="9525">
              <a:noFill/>
              <a:miter lim="800000"/>
              <a:headEnd/>
              <a:tailEnd/>
            </a:ln>
          </p:spPr>
          <p:txBody>
            <a:bodyPr/>
            <a:lstStyle/>
            <a:p>
              <a:endParaRPr lang="en-GB"/>
            </a:p>
          </p:txBody>
        </p:sp>
        <p:sp>
          <p:nvSpPr>
            <p:cNvPr id="772116" name="Rectangle 20"/>
            <p:cNvSpPr>
              <a:spLocks noChangeArrowheads="1"/>
            </p:cNvSpPr>
            <p:nvPr/>
          </p:nvSpPr>
          <p:spPr bwMode="auto">
            <a:xfrm>
              <a:off x="1165" y="2974"/>
              <a:ext cx="13" cy="31"/>
            </a:xfrm>
            <a:prstGeom prst="rect">
              <a:avLst/>
            </a:prstGeom>
            <a:solidFill>
              <a:srgbClr val="008362"/>
            </a:solidFill>
            <a:ln w="9525">
              <a:noFill/>
              <a:miter lim="800000"/>
              <a:headEnd/>
              <a:tailEnd/>
            </a:ln>
          </p:spPr>
          <p:txBody>
            <a:bodyPr/>
            <a:lstStyle/>
            <a:p>
              <a:endParaRPr lang="en-GB"/>
            </a:p>
          </p:txBody>
        </p:sp>
        <p:sp>
          <p:nvSpPr>
            <p:cNvPr id="772117" name="Rectangle 21"/>
            <p:cNvSpPr>
              <a:spLocks noChangeArrowheads="1"/>
            </p:cNvSpPr>
            <p:nvPr/>
          </p:nvSpPr>
          <p:spPr bwMode="auto">
            <a:xfrm>
              <a:off x="1178" y="2974"/>
              <a:ext cx="13" cy="31"/>
            </a:xfrm>
            <a:prstGeom prst="rect">
              <a:avLst/>
            </a:prstGeom>
            <a:solidFill>
              <a:srgbClr val="008C69"/>
            </a:solidFill>
            <a:ln w="9525">
              <a:noFill/>
              <a:miter lim="800000"/>
              <a:headEnd/>
              <a:tailEnd/>
            </a:ln>
          </p:spPr>
          <p:txBody>
            <a:bodyPr/>
            <a:lstStyle/>
            <a:p>
              <a:endParaRPr lang="en-GB"/>
            </a:p>
          </p:txBody>
        </p:sp>
        <p:sp>
          <p:nvSpPr>
            <p:cNvPr id="772118" name="Rectangle 22"/>
            <p:cNvSpPr>
              <a:spLocks noChangeArrowheads="1"/>
            </p:cNvSpPr>
            <p:nvPr/>
          </p:nvSpPr>
          <p:spPr bwMode="auto">
            <a:xfrm>
              <a:off x="1191" y="2974"/>
              <a:ext cx="13" cy="31"/>
            </a:xfrm>
            <a:prstGeom prst="rect">
              <a:avLst/>
            </a:prstGeom>
            <a:solidFill>
              <a:srgbClr val="00946F"/>
            </a:solidFill>
            <a:ln w="9525">
              <a:noFill/>
              <a:miter lim="800000"/>
              <a:headEnd/>
              <a:tailEnd/>
            </a:ln>
          </p:spPr>
          <p:txBody>
            <a:bodyPr/>
            <a:lstStyle/>
            <a:p>
              <a:endParaRPr lang="en-GB"/>
            </a:p>
          </p:txBody>
        </p:sp>
        <p:sp>
          <p:nvSpPr>
            <p:cNvPr id="772119" name="Rectangle 23"/>
            <p:cNvSpPr>
              <a:spLocks noChangeArrowheads="1"/>
            </p:cNvSpPr>
            <p:nvPr/>
          </p:nvSpPr>
          <p:spPr bwMode="auto">
            <a:xfrm>
              <a:off x="1204" y="2974"/>
              <a:ext cx="6" cy="31"/>
            </a:xfrm>
            <a:prstGeom prst="rect">
              <a:avLst/>
            </a:prstGeom>
            <a:solidFill>
              <a:srgbClr val="009B74"/>
            </a:solidFill>
            <a:ln w="9525">
              <a:noFill/>
              <a:miter lim="800000"/>
              <a:headEnd/>
              <a:tailEnd/>
            </a:ln>
          </p:spPr>
          <p:txBody>
            <a:bodyPr/>
            <a:lstStyle/>
            <a:p>
              <a:endParaRPr lang="en-GB"/>
            </a:p>
          </p:txBody>
        </p:sp>
        <p:sp>
          <p:nvSpPr>
            <p:cNvPr id="772120" name="Rectangle 24"/>
            <p:cNvSpPr>
              <a:spLocks noChangeArrowheads="1"/>
            </p:cNvSpPr>
            <p:nvPr/>
          </p:nvSpPr>
          <p:spPr bwMode="auto">
            <a:xfrm>
              <a:off x="1210" y="2974"/>
              <a:ext cx="13" cy="31"/>
            </a:xfrm>
            <a:prstGeom prst="rect">
              <a:avLst/>
            </a:prstGeom>
            <a:solidFill>
              <a:srgbClr val="00A179"/>
            </a:solidFill>
            <a:ln w="9525">
              <a:noFill/>
              <a:miter lim="800000"/>
              <a:headEnd/>
              <a:tailEnd/>
            </a:ln>
          </p:spPr>
          <p:txBody>
            <a:bodyPr/>
            <a:lstStyle/>
            <a:p>
              <a:endParaRPr lang="en-GB"/>
            </a:p>
          </p:txBody>
        </p:sp>
        <p:sp>
          <p:nvSpPr>
            <p:cNvPr id="772121" name="Rectangle 25"/>
            <p:cNvSpPr>
              <a:spLocks noChangeArrowheads="1"/>
            </p:cNvSpPr>
            <p:nvPr/>
          </p:nvSpPr>
          <p:spPr bwMode="auto">
            <a:xfrm>
              <a:off x="1223" y="2974"/>
              <a:ext cx="13" cy="31"/>
            </a:xfrm>
            <a:prstGeom prst="rect">
              <a:avLst/>
            </a:prstGeom>
            <a:solidFill>
              <a:srgbClr val="00AA7F"/>
            </a:solidFill>
            <a:ln w="9525">
              <a:noFill/>
              <a:miter lim="800000"/>
              <a:headEnd/>
              <a:tailEnd/>
            </a:ln>
          </p:spPr>
          <p:txBody>
            <a:bodyPr/>
            <a:lstStyle/>
            <a:p>
              <a:endParaRPr lang="en-GB"/>
            </a:p>
          </p:txBody>
        </p:sp>
        <p:sp>
          <p:nvSpPr>
            <p:cNvPr id="772122" name="Rectangle 26"/>
            <p:cNvSpPr>
              <a:spLocks noChangeArrowheads="1"/>
            </p:cNvSpPr>
            <p:nvPr/>
          </p:nvSpPr>
          <p:spPr bwMode="auto">
            <a:xfrm>
              <a:off x="1236" y="2974"/>
              <a:ext cx="7" cy="31"/>
            </a:xfrm>
            <a:prstGeom prst="rect">
              <a:avLst/>
            </a:prstGeom>
            <a:solidFill>
              <a:srgbClr val="00AF83"/>
            </a:solidFill>
            <a:ln w="9525">
              <a:noFill/>
              <a:miter lim="800000"/>
              <a:headEnd/>
              <a:tailEnd/>
            </a:ln>
          </p:spPr>
          <p:txBody>
            <a:bodyPr/>
            <a:lstStyle/>
            <a:p>
              <a:endParaRPr lang="en-GB"/>
            </a:p>
          </p:txBody>
        </p:sp>
        <p:sp>
          <p:nvSpPr>
            <p:cNvPr id="772123" name="Rectangle 27"/>
            <p:cNvSpPr>
              <a:spLocks noChangeArrowheads="1"/>
            </p:cNvSpPr>
            <p:nvPr/>
          </p:nvSpPr>
          <p:spPr bwMode="auto">
            <a:xfrm>
              <a:off x="1243" y="2974"/>
              <a:ext cx="13" cy="31"/>
            </a:xfrm>
            <a:prstGeom prst="rect">
              <a:avLst/>
            </a:prstGeom>
            <a:solidFill>
              <a:srgbClr val="00B487"/>
            </a:solidFill>
            <a:ln w="9525">
              <a:noFill/>
              <a:miter lim="800000"/>
              <a:headEnd/>
              <a:tailEnd/>
            </a:ln>
          </p:spPr>
          <p:txBody>
            <a:bodyPr/>
            <a:lstStyle/>
            <a:p>
              <a:endParaRPr lang="en-GB"/>
            </a:p>
          </p:txBody>
        </p:sp>
        <p:sp>
          <p:nvSpPr>
            <p:cNvPr id="772124" name="Rectangle 28"/>
            <p:cNvSpPr>
              <a:spLocks noChangeArrowheads="1"/>
            </p:cNvSpPr>
            <p:nvPr/>
          </p:nvSpPr>
          <p:spPr bwMode="auto">
            <a:xfrm>
              <a:off x="1256" y="2974"/>
              <a:ext cx="13" cy="31"/>
            </a:xfrm>
            <a:prstGeom prst="rect">
              <a:avLst/>
            </a:prstGeom>
            <a:solidFill>
              <a:srgbClr val="00BA8B"/>
            </a:solidFill>
            <a:ln w="9525">
              <a:noFill/>
              <a:miter lim="800000"/>
              <a:headEnd/>
              <a:tailEnd/>
            </a:ln>
          </p:spPr>
          <p:txBody>
            <a:bodyPr/>
            <a:lstStyle/>
            <a:p>
              <a:endParaRPr lang="en-GB"/>
            </a:p>
          </p:txBody>
        </p:sp>
        <p:sp>
          <p:nvSpPr>
            <p:cNvPr id="772125" name="Rectangle 29"/>
            <p:cNvSpPr>
              <a:spLocks noChangeArrowheads="1"/>
            </p:cNvSpPr>
            <p:nvPr/>
          </p:nvSpPr>
          <p:spPr bwMode="auto">
            <a:xfrm>
              <a:off x="1269" y="2974"/>
              <a:ext cx="6" cy="31"/>
            </a:xfrm>
            <a:prstGeom prst="rect">
              <a:avLst/>
            </a:prstGeom>
            <a:solidFill>
              <a:srgbClr val="00BE8E"/>
            </a:solidFill>
            <a:ln w="9525">
              <a:noFill/>
              <a:miter lim="800000"/>
              <a:headEnd/>
              <a:tailEnd/>
            </a:ln>
          </p:spPr>
          <p:txBody>
            <a:bodyPr/>
            <a:lstStyle/>
            <a:p>
              <a:endParaRPr lang="en-GB"/>
            </a:p>
          </p:txBody>
        </p:sp>
        <p:sp>
          <p:nvSpPr>
            <p:cNvPr id="772126" name="Rectangle 30"/>
            <p:cNvSpPr>
              <a:spLocks noChangeArrowheads="1"/>
            </p:cNvSpPr>
            <p:nvPr/>
          </p:nvSpPr>
          <p:spPr bwMode="auto">
            <a:xfrm>
              <a:off x="1275" y="2974"/>
              <a:ext cx="13" cy="31"/>
            </a:xfrm>
            <a:prstGeom prst="rect">
              <a:avLst/>
            </a:prstGeom>
            <a:solidFill>
              <a:srgbClr val="00C191"/>
            </a:solidFill>
            <a:ln w="9525">
              <a:noFill/>
              <a:miter lim="800000"/>
              <a:headEnd/>
              <a:tailEnd/>
            </a:ln>
          </p:spPr>
          <p:txBody>
            <a:bodyPr/>
            <a:lstStyle/>
            <a:p>
              <a:endParaRPr lang="en-GB"/>
            </a:p>
          </p:txBody>
        </p:sp>
        <p:sp>
          <p:nvSpPr>
            <p:cNvPr id="772127" name="Rectangle 31"/>
            <p:cNvSpPr>
              <a:spLocks noChangeArrowheads="1"/>
            </p:cNvSpPr>
            <p:nvPr/>
          </p:nvSpPr>
          <p:spPr bwMode="auto">
            <a:xfrm>
              <a:off x="1288" y="2974"/>
              <a:ext cx="13" cy="31"/>
            </a:xfrm>
            <a:prstGeom prst="rect">
              <a:avLst/>
            </a:prstGeom>
            <a:solidFill>
              <a:srgbClr val="00C593"/>
            </a:solidFill>
            <a:ln w="9525">
              <a:noFill/>
              <a:miter lim="800000"/>
              <a:headEnd/>
              <a:tailEnd/>
            </a:ln>
          </p:spPr>
          <p:txBody>
            <a:bodyPr/>
            <a:lstStyle/>
            <a:p>
              <a:endParaRPr lang="en-GB"/>
            </a:p>
          </p:txBody>
        </p:sp>
        <p:sp>
          <p:nvSpPr>
            <p:cNvPr id="772128" name="Rectangle 32"/>
            <p:cNvSpPr>
              <a:spLocks noChangeArrowheads="1"/>
            </p:cNvSpPr>
            <p:nvPr/>
          </p:nvSpPr>
          <p:spPr bwMode="auto">
            <a:xfrm>
              <a:off x="1301" y="2974"/>
              <a:ext cx="6" cy="31"/>
            </a:xfrm>
            <a:prstGeom prst="rect">
              <a:avLst/>
            </a:prstGeom>
            <a:solidFill>
              <a:srgbClr val="00C795"/>
            </a:solidFill>
            <a:ln w="9525">
              <a:noFill/>
              <a:miter lim="800000"/>
              <a:headEnd/>
              <a:tailEnd/>
            </a:ln>
          </p:spPr>
          <p:txBody>
            <a:bodyPr/>
            <a:lstStyle/>
            <a:p>
              <a:endParaRPr lang="en-GB"/>
            </a:p>
          </p:txBody>
        </p:sp>
        <p:sp>
          <p:nvSpPr>
            <p:cNvPr id="772129" name="Rectangle 33"/>
            <p:cNvSpPr>
              <a:spLocks noChangeArrowheads="1"/>
            </p:cNvSpPr>
            <p:nvPr/>
          </p:nvSpPr>
          <p:spPr bwMode="auto">
            <a:xfrm>
              <a:off x="1307" y="2974"/>
              <a:ext cx="13" cy="31"/>
            </a:xfrm>
            <a:prstGeom prst="rect">
              <a:avLst/>
            </a:prstGeom>
            <a:solidFill>
              <a:srgbClr val="00C896"/>
            </a:solidFill>
            <a:ln w="9525">
              <a:noFill/>
              <a:miter lim="800000"/>
              <a:headEnd/>
              <a:tailEnd/>
            </a:ln>
          </p:spPr>
          <p:txBody>
            <a:bodyPr/>
            <a:lstStyle/>
            <a:p>
              <a:endParaRPr lang="en-GB"/>
            </a:p>
          </p:txBody>
        </p:sp>
        <p:sp>
          <p:nvSpPr>
            <p:cNvPr id="772130" name="Rectangle 34"/>
            <p:cNvSpPr>
              <a:spLocks noChangeArrowheads="1"/>
            </p:cNvSpPr>
            <p:nvPr/>
          </p:nvSpPr>
          <p:spPr bwMode="auto">
            <a:xfrm>
              <a:off x="1320" y="2974"/>
              <a:ext cx="13" cy="31"/>
            </a:xfrm>
            <a:prstGeom prst="rect">
              <a:avLst/>
            </a:prstGeom>
            <a:solidFill>
              <a:srgbClr val="00CA97"/>
            </a:solidFill>
            <a:ln w="9525">
              <a:noFill/>
              <a:miter lim="800000"/>
              <a:headEnd/>
              <a:tailEnd/>
            </a:ln>
          </p:spPr>
          <p:txBody>
            <a:bodyPr/>
            <a:lstStyle/>
            <a:p>
              <a:endParaRPr lang="en-GB"/>
            </a:p>
          </p:txBody>
        </p:sp>
        <p:sp>
          <p:nvSpPr>
            <p:cNvPr id="772131" name="Rectangle 35"/>
            <p:cNvSpPr>
              <a:spLocks noChangeArrowheads="1"/>
            </p:cNvSpPr>
            <p:nvPr/>
          </p:nvSpPr>
          <p:spPr bwMode="auto">
            <a:xfrm>
              <a:off x="1333" y="2974"/>
              <a:ext cx="7" cy="31"/>
            </a:xfrm>
            <a:prstGeom prst="rect">
              <a:avLst/>
            </a:prstGeom>
            <a:solidFill>
              <a:srgbClr val="00CB98"/>
            </a:solidFill>
            <a:ln w="9525">
              <a:noFill/>
              <a:miter lim="800000"/>
              <a:headEnd/>
              <a:tailEnd/>
            </a:ln>
          </p:spPr>
          <p:txBody>
            <a:bodyPr/>
            <a:lstStyle/>
            <a:p>
              <a:endParaRPr lang="en-GB"/>
            </a:p>
          </p:txBody>
        </p:sp>
        <p:sp>
          <p:nvSpPr>
            <p:cNvPr id="772132" name="Rectangle 36"/>
            <p:cNvSpPr>
              <a:spLocks noChangeArrowheads="1"/>
            </p:cNvSpPr>
            <p:nvPr/>
          </p:nvSpPr>
          <p:spPr bwMode="auto">
            <a:xfrm>
              <a:off x="1340" y="2974"/>
              <a:ext cx="13" cy="31"/>
            </a:xfrm>
            <a:prstGeom prst="rect">
              <a:avLst/>
            </a:prstGeom>
            <a:solidFill>
              <a:srgbClr val="00CB98"/>
            </a:solidFill>
            <a:ln w="9525">
              <a:noFill/>
              <a:miter lim="800000"/>
              <a:headEnd/>
              <a:tailEnd/>
            </a:ln>
          </p:spPr>
          <p:txBody>
            <a:bodyPr/>
            <a:lstStyle/>
            <a:p>
              <a:endParaRPr lang="en-GB"/>
            </a:p>
          </p:txBody>
        </p:sp>
        <p:sp>
          <p:nvSpPr>
            <p:cNvPr id="772133" name="Rectangle 37"/>
            <p:cNvSpPr>
              <a:spLocks noChangeArrowheads="1"/>
            </p:cNvSpPr>
            <p:nvPr/>
          </p:nvSpPr>
          <p:spPr bwMode="auto">
            <a:xfrm>
              <a:off x="1353" y="2974"/>
              <a:ext cx="13" cy="31"/>
            </a:xfrm>
            <a:prstGeom prst="rect">
              <a:avLst/>
            </a:prstGeom>
            <a:solidFill>
              <a:srgbClr val="00CA97"/>
            </a:solidFill>
            <a:ln w="9525">
              <a:noFill/>
              <a:miter lim="800000"/>
              <a:headEnd/>
              <a:tailEnd/>
            </a:ln>
          </p:spPr>
          <p:txBody>
            <a:bodyPr/>
            <a:lstStyle/>
            <a:p>
              <a:endParaRPr lang="en-GB"/>
            </a:p>
          </p:txBody>
        </p:sp>
        <p:sp>
          <p:nvSpPr>
            <p:cNvPr id="772134" name="Rectangle 38"/>
            <p:cNvSpPr>
              <a:spLocks noChangeArrowheads="1"/>
            </p:cNvSpPr>
            <p:nvPr/>
          </p:nvSpPr>
          <p:spPr bwMode="auto">
            <a:xfrm>
              <a:off x="1366" y="2974"/>
              <a:ext cx="13" cy="31"/>
            </a:xfrm>
            <a:prstGeom prst="rect">
              <a:avLst/>
            </a:prstGeom>
            <a:solidFill>
              <a:srgbClr val="00C896"/>
            </a:solidFill>
            <a:ln w="9525">
              <a:noFill/>
              <a:miter lim="800000"/>
              <a:headEnd/>
              <a:tailEnd/>
            </a:ln>
          </p:spPr>
          <p:txBody>
            <a:bodyPr/>
            <a:lstStyle/>
            <a:p>
              <a:endParaRPr lang="en-GB"/>
            </a:p>
          </p:txBody>
        </p:sp>
        <p:sp>
          <p:nvSpPr>
            <p:cNvPr id="772135" name="Rectangle 39"/>
            <p:cNvSpPr>
              <a:spLocks noChangeArrowheads="1"/>
            </p:cNvSpPr>
            <p:nvPr/>
          </p:nvSpPr>
          <p:spPr bwMode="auto">
            <a:xfrm>
              <a:off x="1379" y="2974"/>
              <a:ext cx="6" cy="31"/>
            </a:xfrm>
            <a:prstGeom prst="rect">
              <a:avLst/>
            </a:prstGeom>
            <a:solidFill>
              <a:srgbClr val="00C795"/>
            </a:solidFill>
            <a:ln w="9525">
              <a:noFill/>
              <a:miter lim="800000"/>
              <a:headEnd/>
              <a:tailEnd/>
            </a:ln>
          </p:spPr>
          <p:txBody>
            <a:bodyPr/>
            <a:lstStyle/>
            <a:p>
              <a:endParaRPr lang="en-GB"/>
            </a:p>
          </p:txBody>
        </p:sp>
        <p:sp>
          <p:nvSpPr>
            <p:cNvPr id="772136" name="Rectangle 40"/>
            <p:cNvSpPr>
              <a:spLocks noChangeArrowheads="1"/>
            </p:cNvSpPr>
            <p:nvPr/>
          </p:nvSpPr>
          <p:spPr bwMode="auto">
            <a:xfrm>
              <a:off x="1385" y="2974"/>
              <a:ext cx="13" cy="31"/>
            </a:xfrm>
            <a:prstGeom prst="rect">
              <a:avLst/>
            </a:prstGeom>
            <a:solidFill>
              <a:srgbClr val="00C593"/>
            </a:solidFill>
            <a:ln w="9525">
              <a:noFill/>
              <a:miter lim="800000"/>
              <a:headEnd/>
              <a:tailEnd/>
            </a:ln>
          </p:spPr>
          <p:txBody>
            <a:bodyPr/>
            <a:lstStyle/>
            <a:p>
              <a:endParaRPr lang="en-GB"/>
            </a:p>
          </p:txBody>
        </p:sp>
        <p:sp>
          <p:nvSpPr>
            <p:cNvPr id="772137" name="Rectangle 41"/>
            <p:cNvSpPr>
              <a:spLocks noChangeArrowheads="1"/>
            </p:cNvSpPr>
            <p:nvPr/>
          </p:nvSpPr>
          <p:spPr bwMode="auto">
            <a:xfrm>
              <a:off x="1398" y="2974"/>
              <a:ext cx="13" cy="31"/>
            </a:xfrm>
            <a:prstGeom prst="rect">
              <a:avLst/>
            </a:prstGeom>
            <a:solidFill>
              <a:srgbClr val="00C191"/>
            </a:solidFill>
            <a:ln w="9525">
              <a:noFill/>
              <a:miter lim="800000"/>
              <a:headEnd/>
              <a:tailEnd/>
            </a:ln>
          </p:spPr>
          <p:txBody>
            <a:bodyPr/>
            <a:lstStyle/>
            <a:p>
              <a:endParaRPr lang="en-GB"/>
            </a:p>
          </p:txBody>
        </p:sp>
        <p:sp>
          <p:nvSpPr>
            <p:cNvPr id="772138" name="Rectangle 42"/>
            <p:cNvSpPr>
              <a:spLocks noChangeArrowheads="1"/>
            </p:cNvSpPr>
            <p:nvPr/>
          </p:nvSpPr>
          <p:spPr bwMode="auto">
            <a:xfrm>
              <a:off x="1411" y="2974"/>
              <a:ext cx="6" cy="31"/>
            </a:xfrm>
            <a:prstGeom prst="rect">
              <a:avLst/>
            </a:prstGeom>
            <a:solidFill>
              <a:srgbClr val="00BE8E"/>
            </a:solidFill>
            <a:ln w="9525">
              <a:noFill/>
              <a:miter lim="800000"/>
              <a:headEnd/>
              <a:tailEnd/>
            </a:ln>
          </p:spPr>
          <p:txBody>
            <a:bodyPr/>
            <a:lstStyle/>
            <a:p>
              <a:endParaRPr lang="en-GB"/>
            </a:p>
          </p:txBody>
        </p:sp>
        <p:sp>
          <p:nvSpPr>
            <p:cNvPr id="772139" name="Rectangle 43"/>
            <p:cNvSpPr>
              <a:spLocks noChangeArrowheads="1"/>
            </p:cNvSpPr>
            <p:nvPr/>
          </p:nvSpPr>
          <p:spPr bwMode="auto">
            <a:xfrm>
              <a:off x="1417" y="2974"/>
              <a:ext cx="13" cy="31"/>
            </a:xfrm>
            <a:prstGeom prst="rect">
              <a:avLst/>
            </a:prstGeom>
            <a:solidFill>
              <a:srgbClr val="00BA8B"/>
            </a:solidFill>
            <a:ln w="9525">
              <a:noFill/>
              <a:miter lim="800000"/>
              <a:headEnd/>
              <a:tailEnd/>
            </a:ln>
          </p:spPr>
          <p:txBody>
            <a:bodyPr/>
            <a:lstStyle/>
            <a:p>
              <a:endParaRPr lang="en-GB"/>
            </a:p>
          </p:txBody>
        </p:sp>
        <p:sp>
          <p:nvSpPr>
            <p:cNvPr id="772140" name="Rectangle 44"/>
            <p:cNvSpPr>
              <a:spLocks noChangeArrowheads="1"/>
            </p:cNvSpPr>
            <p:nvPr/>
          </p:nvSpPr>
          <p:spPr bwMode="auto">
            <a:xfrm>
              <a:off x="1430" y="2974"/>
              <a:ext cx="13" cy="31"/>
            </a:xfrm>
            <a:prstGeom prst="rect">
              <a:avLst/>
            </a:prstGeom>
            <a:solidFill>
              <a:srgbClr val="00B487"/>
            </a:solidFill>
            <a:ln w="9525">
              <a:noFill/>
              <a:miter lim="800000"/>
              <a:headEnd/>
              <a:tailEnd/>
            </a:ln>
          </p:spPr>
          <p:txBody>
            <a:bodyPr/>
            <a:lstStyle/>
            <a:p>
              <a:endParaRPr lang="en-GB"/>
            </a:p>
          </p:txBody>
        </p:sp>
        <p:sp>
          <p:nvSpPr>
            <p:cNvPr id="772141" name="Rectangle 45"/>
            <p:cNvSpPr>
              <a:spLocks noChangeArrowheads="1"/>
            </p:cNvSpPr>
            <p:nvPr/>
          </p:nvSpPr>
          <p:spPr bwMode="auto">
            <a:xfrm>
              <a:off x="1443" y="2974"/>
              <a:ext cx="7" cy="31"/>
            </a:xfrm>
            <a:prstGeom prst="rect">
              <a:avLst/>
            </a:prstGeom>
            <a:solidFill>
              <a:srgbClr val="00AF83"/>
            </a:solidFill>
            <a:ln w="9525">
              <a:noFill/>
              <a:miter lim="800000"/>
              <a:headEnd/>
              <a:tailEnd/>
            </a:ln>
          </p:spPr>
          <p:txBody>
            <a:bodyPr/>
            <a:lstStyle/>
            <a:p>
              <a:endParaRPr lang="en-GB"/>
            </a:p>
          </p:txBody>
        </p:sp>
        <p:sp>
          <p:nvSpPr>
            <p:cNvPr id="772142" name="Rectangle 46"/>
            <p:cNvSpPr>
              <a:spLocks noChangeArrowheads="1"/>
            </p:cNvSpPr>
            <p:nvPr/>
          </p:nvSpPr>
          <p:spPr bwMode="auto">
            <a:xfrm>
              <a:off x="1450" y="2974"/>
              <a:ext cx="13" cy="31"/>
            </a:xfrm>
            <a:prstGeom prst="rect">
              <a:avLst/>
            </a:prstGeom>
            <a:solidFill>
              <a:srgbClr val="00AA7F"/>
            </a:solidFill>
            <a:ln w="9525">
              <a:noFill/>
              <a:miter lim="800000"/>
              <a:headEnd/>
              <a:tailEnd/>
            </a:ln>
          </p:spPr>
          <p:txBody>
            <a:bodyPr/>
            <a:lstStyle/>
            <a:p>
              <a:endParaRPr lang="en-GB"/>
            </a:p>
          </p:txBody>
        </p:sp>
        <p:sp>
          <p:nvSpPr>
            <p:cNvPr id="772143" name="Rectangle 47"/>
            <p:cNvSpPr>
              <a:spLocks noChangeArrowheads="1"/>
            </p:cNvSpPr>
            <p:nvPr/>
          </p:nvSpPr>
          <p:spPr bwMode="auto">
            <a:xfrm>
              <a:off x="1463" y="2974"/>
              <a:ext cx="13" cy="31"/>
            </a:xfrm>
            <a:prstGeom prst="rect">
              <a:avLst/>
            </a:prstGeom>
            <a:solidFill>
              <a:srgbClr val="00A179"/>
            </a:solidFill>
            <a:ln w="9525">
              <a:noFill/>
              <a:miter lim="800000"/>
              <a:headEnd/>
              <a:tailEnd/>
            </a:ln>
          </p:spPr>
          <p:txBody>
            <a:bodyPr/>
            <a:lstStyle/>
            <a:p>
              <a:endParaRPr lang="en-GB"/>
            </a:p>
          </p:txBody>
        </p:sp>
        <p:sp>
          <p:nvSpPr>
            <p:cNvPr id="772144" name="Rectangle 48"/>
            <p:cNvSpPr>
              <a:spLocks noChangeArrowheads="1"/>
            </p:cNvSpPr>
            <p:nvPr/>
          </p:nvSpPr>
          <p:spPr bwMode="auto">
            <a:xfrm>
              <a:off x="1476" y="2974"/>
              <a:ext cx="6" cy="31"/>
            </a:xfrm>
            <a:prstGeom prst="rect">
              <a:avLst/>
            </a:prstGeom>
            <a:solidFill>
              <a:srgbClr val="009B74"/>
            </a:solidFill>
            <a:ln w="9525">
              <a:noFill/>
              <a:miter lim="800000"/>
              <a:headEnd/>
              <a:tailEnd/>
            </a:ln>
          </p:spPr>
          <p:txBody>
            <a:bodyPr/>
            <a:lstStyle/>
            <a:p>
              <a:endParaRPr lang="en-GB"/>
            </a:p>
          </p:txBody>
        </p:sp>
        <p:sp>
          <p:nvSpPr>
            <p:cNvPr id="772145" name="Rectangle 49"/>
            <p:cNvSpPr>
              <a:spLocks noChangeArrowheads="1"/>
            </p:cNvSpPr>
            <p:nvPr/>
          </p:nvSpPr>
          <p:spPr bwMode="auto">
            <a:xfrm>
              <a:off x="1482" y="2974"/>
              <a:ext cx="13" cy="31"/>
            </a:xfrm>
            <a:prstGeom prst="rect">
              <a:avLst/>
            </a:prstGeom>
            <a:solidFill>
              <a:srgbClr val="00946F"/>
            </a:solidFill>
            <a:ln w="9525">
              <a:noFill/>
              <a:miter lim="800000"/>
              <a:headEnd/>
              <a:tailEnd/>
            </a:ln>
          </p:spPr>
          <p:txBody>
            <a:bodyPr/>
            <a:lstStyle/>
            <a:p>
              <a:endParaRPr lang="en-GB"/>
            </a:p>
          </p:txBody>
        </p:sp>
        <p:sp>
          <p:nvSpPr>
            <p:cNvPr id="772146" name="Rectangle 50"/>
            <p:cNvSpPr>
              <a:spLocks noChangeArrowheads="1"/>
            </p:cNvSpPr>
            <p:nvPr/>
          </p:nvSpPr>
          <p:spPr bwMode="auto">
            <a:xfrm>
              <a:off x="1495" y="2974"/>
              <a:ext cx="13" cy="31"/>
            </a:xfrm>
            <a:prstGeom prst="rect">
              <a:avLst/>
            </a:prstGeom>
            <a:solidFill>
              <a:srgbClr val="008C69"/>
            </a:solidFill>
            <a:ln w="9525">
              <a:noFill/>
              <a:miter lim="800000"/>
              <a:headEnd/>
              <a:tailEnd/>
            </a:ln>
          </p:spPr>
          <p:txBody>
            <a:bodyPr/>
            <a:lstStyle/>
            <a:p>
              <a:endParaRPr lang="en-GB"/>
            </a:p>
          </p:txBody>
        </p:sp>
        <p:sp>
          <p:nvSpPr>
            <p:cNvPr id="772147" name="Rectangle 51"/>
            <p:cNvSpPr>
              <a:spLocks noChangeArrowheads="1"/>
            </p:cNvSpPr>
            <p:nvPr/>
          </p:nvSpPr>
          <p:spPr bwMode="auto">
            <a:xfrm>
              <a:off x="1508" y="2974"/>
              <a:ext cx="6" cy="31"/>
            </a:xfrm>
            <a:prstGeom prst="rect">
              <a:avLst/>
            </a:prstGeom>
            <a:solidFill>
              <a:srgbClr val="008564"/>
            </a:solidFill>
            <a:ln w="9525">
              <a:noFill/>
              <a:miter lim="800000"/>
              <a:headEnd/>
              <a:tailEnd/>
            </a:ln>
          </p:spPr>
          <p:txBody>
            <a:bodyPr/>
            <a:lstStyle/>
            <a:p>
              <a:endParaRPr lang="en-GB"/>
            </a:p>
          </p:txBody>
        </p:sp>
        <p:sp>
          <p:nvSpPr>
            <p:cNvPr id="772148" name="Rectangle 52"/>
            <p:cNvSpPr>
              <a:spLocks noChangeArrowheads="1"/>
            </p:cNvSpPr>
            <p:nvPr/>
          </p:nvSpPr>
          <p:spPr bwMode="auto">
            <a:xfrm>
              <a:off x="1514" y="2974"/>
              <a:ext cx="13" cy="31"/>
            </a:xfrm>
            <a:prstGeom prst="rect">
              <a:avLst/>
            </a:prstGeom>
            <a:solidFill>
              <a:srgbClr val="007F5F"/>
            </a:solidFill>
            <a:ln w="9525">
              <a:noFill/>
              <a:miter lim="800000"/>
              <a:headEnd/>
              <a:tailEnd/>
            </a:ln>
          </p:spPr>
          <p:txBody>
            <a:bodyPr/>
            <a:lstStyle/>
            <a:p>
              <a:endParaRPr lang="en-GB"/>
            </a:p>
          </p:txBody>
        </p:sp>
        <p:sp>
          <p:nvSpPr>
            <p:cNvPr id="772149" name="Rectangle 53"/>
            <p:cNvSpPr>
              <a:spLocks noChangeArrowheads="1"/>
            </p:cNvSpPr>
            <p:nvPr/>
          </p:nvSpPr>
          <p:spPr bwMode="auto">
            <a:xfrm>
              <a:off x="1527" y="2974"/>
              <a:ext cx="13" cy="31"/>
            </a:xfrm>
            <a:prstGeom prst="rect">
              <a:avLst/>
            </a:prstGeom>
            <a:solidFill>
              <a:srgbClr val="007759"/>
            </a:solidFill>
            <a:ln w="9525">
              <a:noFill/>
              <a:miter lim="800000"/>
              <a:headEnd/>
              <a:tailEnd/>
            </a:ln>
          </p:spPr>
          <p:txBody>
            <a:bodyPr/>
            <a:lstStyle/>
            <a:p>
              <a:endParaRPr lang="en-GB"/>
            </a:p>
          </p:txBody>
        </p:sp>
        <p:sp>
          <p:nvSpPr>
            <p:cNvPr id="772150" name="Rectangle 54"/>
            <p:cNvSpPr>
              <a:spLocks noChangeArrowheads="1"/>
            </p:cNvSpPr>
            <p:nvPr/>
          </p:nvSpPr>
          <p:spPr bwMode="auto">
            <a:xfrm>
              <a:off x="1540" y="2974"/>
              <a:ext cx="13" cy="31"/>
            </a:xfrm>
            <a:prstGeom prst="rect">
              <a:avLst/>
            </a:prstGeom>
            <a:solidFill>
              <a:srgbClr val="007054"/>
            </a:solidFill>
            <a:ln w="9525">
              <a:noFill/>
              <a:miter lim="800000"/>
              <a:headEnd/>
              <a:tailEnd/>
            </a:ln>
          </p:spPr>
          <p:txBody>
            <a:bodyPr/>
            <a:lstStyle/>
            <a:p>
              <a:endParaRPr lang="en-GB"/>
            </a:p>
          </p:txBody>
        </p:sp>
        <p:sp>
          <p:nvSpPr>
            <p:cNvPr id="772151" name="Rectangle 55"/>
            <p:cNvSpPr>
              <a:spLocks noChangeArrowheads="1"/>
            </p:cNvSpPr>
            <p:nvPr/>
          </p:nvSpPr>
          <p:spPr bwMode="auto">
            <a:xfrm>
              <a:off x="1553" y="2974"/>
              <a:ext cx="7" cy="31"/>
            </a:xfrm>
            <a:prstGeom prst="rect">
              <a:avLst/>
            </a:prstGeom>
            <a:solidFill>
              <a:srgbClr val="006B51"/>
            </a:solidFill>
            <a:ln w="9525">
              <a:noFill/>
              <a:miter lim="800000"/>
              <a:headEnd/>
              <a:tailEnd/>
            </a:ln>
          </p:spPr>
          <p:txBody>
            <a:bodyPr/>
            <a:lstStyle/>
            <a:p>
              <a:endParaRPr lang="en-GB"/>
            </a:p>
          </p:txBody>
        </p:sp>
        <p:sp>
          <p:nvSpPr>
            <p:cNvPr id="772152" name="Rectangle 56"/>
            <p:cNvSpPr>
              <a:spLocks noChangeArrowheads="1"/>
            </p:cNvSpPr>
            <p:nvPr/>
          </p:nvSpPr>
          <p:spPr bwMode="auto">
            <a:xfrm>
              <a:off x="1560" y="2974"/>
              <a:ext cx="13" cy="31"/>
            </a:xfrm>
            <a:prstGeom prst="rect">
              <a:avLst/>
            </a:prstGeom>
            <a:solidFill>
              <a:srgbClr val="00674E"/>
            </a:solidFill>
            <a:ln w="9525">
              <a:noFill/>
              <a:miter lim="800000"/>
              <a:headEnd/>
              <a:tailEnd/>
            </a:ln>
          </p:spPr>
          <p:txBody>
            <a:bodyPr/>
            <a:lstStyle/>
            <a:p>
              <a:endParaRPr lang="en-GB"/>
            </a:p>
          </p:txBody>
        </p:sp>
        <p:sp>
          <p:nvSpPr>
            <p:cNvPr id="772153" name="Rectangle 57"/>
            <p:cNvSpPr>
              <a:spLocks noChangeArrowheads="1"/>
            </p:cNvSpPr>
            <p:nvPr/>
          </p:nvSpPr>
          <p:spPr bwMode="auto">
            <a:xfrm>
              <a:off x="1573" y="2974"/>
              <a:ext cx="13" cy="31"/>
            </a:xfrm>
            <a:prstGeom prst="rect">
              <a:avLst/>
            </a:prstGeom>
            <a:solidFill>
              <a:srgbClr val="00634B"/>
            </a:solidFill>
            <a:ln w="9525">
              <a:noFill/>
              <a:miter lim="800000"/>
              <a:headEnd/>
              <a:tailEnd/>
            </a:ln>
          </p:spPr>
          <p:txBody>
            <a:bodyPr/>
            <a:lstStyle/>
            <a:p>
              <a:endParaRPr lang="en-GB"/>
            </a:p>
          </p:txBody>
        </p:sp>
        <p:sp>
          <p:nvSpPr>
            <p:cNvPr id="772154" name="Rectangle 58"/>
            <p:cNvSpPr>
              <a:spLocks noChangeArrowheads="1"/>
            </p:cNvSpPr>
            <p:nvPr/>
          </p:nvSpPr>
          <p:spPr bwMode="auto">
            <a:xfrm>
              <a:off x="1586" y="2974"/>
              <a:ext cx="6" cy="31"/>
            </a:xfrm>
            <a:prstGeom prst="rect">
              <a:avLst/>
            </a:prstGeom>
            <a:solidFill>
              <a:srgbClr val="006049"/>
            </a:solidFill>
            <a:ln w="9525">
              <a:noFill/>
              <a:miter lim="800000"/>
              <a:headEnd/>
              <a:tailEnd/>
            </a:ln>
          </p:spPr>
          <p:txBody>
            <a:bodyPr/>
            <a:lstStyle/>
            <a:p>
              <a:endParaRPr lang="en-GB"/>
            </a:p>
          </p:txBody>
        </p:sp>
        <p:sp>
          <p:nvSpPr>
            <p:cNvPr id="772155" name="Rectangle 59"/>
            <p:cNvSpPr>
              <a:spLocks noChangeArrowheads="1"/>
            </p:cNvSpPr>
            <p:nvPr/>
          </p:nvSpPr>
          <p:spPr bwMode="auto">
            <a:xfrm>
              <a:off x="1592" y="2974"/>
              <a:ext cx="13" cy="31"/>
            </a:xfrm>
            <a:prstGeom prst="rect">
              <a:avLst/>
            </a:prstGeom>
            <a:solidFill>
              <a:srgbClr val="005F47"/>
            </a:solidFill>
            <a:ln w="9525">
              <a:noFill/>
              <a:miter lim="800000"/>
              <a:headEnd/>
              <a:tailEnd/>
            </a:ln>
          </p:spPr>
          <p:txBody>
            <a:bodyPr/>
            <a:lstStyle/>
            <a:p>
              <a:endParaRPr lang="en-GB"/>
            </a:p>
          </p:txBody>
        </p:sp>
      </p:grpSp>
      <p:sp>
        <p:nvSpPr>
          <p:cNvPr id="772157" name="Rectangle 61"/>
          <p:cNvSpPr>
            <a:spLocks noChangeArrowheads="1"/>
          </p:cNvSpPr>
          <p:nvPr/>
        </p:nvSpPr>
        <p:spPr bwMode="auto">
          <a:xfrm>
            <a:off x="1716088" y="4721225"/>
            <a:ext cx="831850" cy="49213"/>
          </a:xfrm>
          <a:prstGeom prst="rect">
            <a:avLst/>
          </a:prstGeom>
          <a:noFill/>
          <a:ln w="9525">
            <a:noFill/>
            <a:miter lim="800000"/>
            <a:headEnd/>
            <a:tailEnd/>
          </a:ln>
        </p:spPr>
        <p:txBody>
          <a:bodyPr/>
          <a:lstStyle/>
          <a:p>
            <a:endParaRPr lang="en-GB"/>
          </a:p>
        </p:txBody>
      </p:sp>
      <p:grpSp>
        <p:nvGrpSpPr>
          <p:cNvPr id="772206" name="Group 110"/>
          <p:cNvGrpSpPr>
            <a:grpSpLocks/>
          </p:cNvGrpSpPr>
          <p:nvPr/>
        </p:nvGrpSpPr>
        <p:grpSpPr bwMode="auto">
          <a:xfrm>
            <a:off x="2713038" y="4673600"/>
            <a:ext cx="831850" cy="96838"/>
            <a:chOff x="1709" y="2944"/>
            <a:chExt cx="524" cy="61"/>
          </a:xfrm>
        </p:grpSpPr>
        <p:sp>
          <p:nvSpPr>
            <p:cNvPr id="772158" name="Rectangle 62"/>
            <p:cNvSpPr>
              <a:spLocks noChangeArrowheads="1"/>
            </p:cNvSpPr>
            <p:nvPr/>
          </p:nvSpPr>
          <p:spPr bwMode="auto">
            <a:xfrm>
              <a:off x="1709" y="2944"/>
              <a:ext cx="12" cy="61"/>
            </a:xfrm>
            <a:prstGeom prst="rect">
              <a:avLst/>
            </a:prstGeom>
            <a:solidFill>
              <a:srgbClr val="005F47"/>
            </a:solidFill>
            <a:ln w="9525">
              <a:noFill/>
              <a:miter lim="800000"/>
              <a:headEnd/>
              <a:tailEnd/>
            </a:ln>
          </p:spPr>
          <p:txBody>
            <a:bodyPr/>
            <a:lstStyle/>
            <a:p>
              <a:endParaRPr lang="en-GB"/>
            </a:p>
          </p:txBody>
        </p:sp>
        <p:sp>
          <p:nvSpPr>
            <p:cNvPr id="772159" name="Rectangle 63"/>
            <p:cNvSpPr>
              <a:spLocks noChangeArrowheads="1"/>
            </p:cNvSpPr>
            <p:nvPr/>
          </p:nvSpPr>
          <p:spPr bwMode="auto">
            <a:xfrm>
              <a:off x="1721" y="2944"/>
              <a:ext cx="7" cy="61"/>
            </a:xfrm>
            <a:prstGeom prst="rect">
              <a:avLst/>
            </a:prstGeom>
            <a:solidFill>
              <a:srgbClr val="006049"/>
            </a:solidFill>
            <a:ln w="9525">
              <a:noFill/>
              <a:miter lim="800000"/>
              <a:headEnd/>
              <a:tailEnd/>
            </a:ln>
          </p:spPr>
          <p:txBody>
            <a:bodyPr/>
            <a:lstStyle/>
            <a:p>
              <a:endParaRPr lang="en-GB"/>
            </a:p>
          </p:txBody>
        </p:sp>
        <p:sp>
          <p:nvSpPr>
            <p:cNvPr id="772160" name="Rectangle 64"/>
            <p:cNvSpPr>
              <a:spLocks noChangeArrowheads="1"/>
            </p:cNvSpPr>
            <p:nvPr/>
          </p:nvSpPr>
          <p:spPr bwMode="auto">
            <a:xfrm>
              <a:off x="1728" y="2944"/>
              <a:ext cx="13" cy="61"/>
            </a:xfrm>
            <a:prstGeom prst="rect">
              <a:avLst/>
            </a:prstGeom>
            <a:solidFill>
              <a:srgbClr val="00634B"/>
            </a:solidFill>
            <a:ln w="9525">
              <a:noFill/>
              <a:miter lim="800000"/>
              <a:headEnd/>
              <a:tailEnd/>
            </a:ln>
          </p:spPr>
          <p:txBody>
            <a:bodyPr/>
            <a:lstStyle/>
            <a:p>
              <a:endParaRPr lang="en-GB"/>
            </a:p>
          </p:txBody>
        </p:sp>
        <p:sp>
          <p:nvSpPr>
            <p:cNvPr id="772161" name="Rectangle 65"/>
            <p:cNvSpPr>
              <a:spLocks noChangeArrowheads="1"/>
            </p:cNvSpPr>
            <p:nvPr/>
          </p:nvSpPr>
          <p:spPr bwMode="auto">
            <a:xfrm>
              <a:off x="1741" y="2944"/>
              <a:ext cx="13" cy="61"/>
            </a:xfrm>
            <a:prstGeom prst="rect">
              <a:avLst/>
            </a:prstGeom>
            <a:solidFill>
              <a:srgbClr val="00674E"/>
            </a:solidFill>
            <a:ln w="9525">
              <a:noFill/>
              <a:miter lim="800000"/>
              <a:headEnd/>
              <a:tailEnd/>
            </a:ln>
          </p:spPr>
          <p:txBody>
            <a:bodyPr/>
            <a:lstStyle/>
            <a:p>
              <a:endParaRPr lang="en-GB"/>
            </a:p>
          </p:txBody>
        </p:sp>
        <p:sp>
          <p:nvSpPr>
            <p:cNvPr id="772162" name="Rectangle 66"/>
            <p:cNvSpPr>
              <a:spLocks noChangeArrowheads="1"/>
            </p:cNvSpPr>
            <p:nvPr/>
          </p:nvSpPr>
          <p:spPr bwMode="auto">
            <a:xfrm>
              <a:off x="1754" y="2944"/>
              <a:ext cx="6" cy="61"/>
            </a:xfrm>
            <a:prstGeom prst="rect">
              <a:avLst/>
            </a:prstGeom>
            <a:solidFill>
              <a:srgbClr val="006B51"/>
            </a:solidFill>
            <a:ln w="9525">
              <a:noFill/>
              <a:miter lim="800000"/>
              <a:headEnd/>
              <a:tailEnd/>
            </a:ln>
          </p:spPr>
          <p:txBody>
            <a:bodyPr/>
            <a:lstStyle/>
            <a:p>
              <a:endParaRPr lang="en-GB"/>
            </a:p>
          </p:txBody>
        </p:sp>
        <p:sp>
          <p:nvSpPr>
            <p:cNvPr id="772163" name="Rectangle 67"/>
            <p:cNvSpPr>
              <a:spLocks noChangeArrowheads="1"/>
            </p:cNvSpPr>
            <p:nvPr/>
          </p:nvSpPr>
          <p:spPr bwMode="auto">
            <a:xfrm>
              <a:off x="1760" y="2944"/>
              <a:ext cx="13" cy="61"/>
            </a:xfrm>
            <a:prstGeom prst="rect">
              <a:avLst/>
            </a:prstGeom>
            <a:solidFill>
              <a:srgbClr val="007054"/>
            </a:solidFill>
            <a:ln w="9525">
              <a:noFill/>
              <a:miter lim="800000"/>
              <a:headEnd/>
              <a:tailEnd/>
            </a:ln>
          </p:spPr>
          <p:txBody>
            <a:bodyPr/>
            <a:lstStyle/>
            <a:p>
              <a:endParaRPr lang="en-GB"/>
            </a:p>
          </p:txBody>
        </p:sp>
        <p:sp>
          <p:nvSpPr>
            <p:cNvPr id="772164" name="Rectangle 68"/>
            <p:cNvSpPr>
              <a:spLocks noChangeArrowheads="1"/>
            </p:cNvSpPr>
            <p:nvPr/>
          </p:nvSpPr>
          <p:spPr bwMode="auto">
            <a:xfrm>
              <a:off x="1773" y="2944"/>
              <a:ext cx="13" cy="61"/>
            </a:xfrm>
            <a:prstGeom prst="rect">
              <a:avLst/>
            </a:prstGeom>
            <a:solidFill>
              <a:srgbClr val="007759"/>
            </a:solidFill>
            <a:ln w="9525">
              <a:noFill/>
              <a:miter lim="800000"/>
              <a:headEnd/>
              <a:tailEnd/>
            </a:ln>
          </p:spPr>
          <p:txBody>
            <a:bodyPr/>
            <a:lstStyle/>
            <a:p>
              <a:endParaRPr lang="en-GB"/>
            </a:p>
          </p:txBody>
        </p:sp>
        <p:sp>
          <p:nvSpPr>
            <p:cNvPr id="772165" name="Rectangle 69"/>
            <p:cNvSpPr>
              <a:spLocks noChangeArrowheads="1"/>
            </p:cNvSpPr>
            <p:nvPr/>
          </p:nvSpPr>
          <p:spPr bwMode="auto">
            <a:xfrm>
              <a:off x="1786" y="2944"/>
              <a:ext cx="7" cy="61"/>
            </a:xfrm>
            <a:prstGeom prst="rect">
              <a:avLst/>
            </a:prstGeom>
            <a:solidFill>
              <a:srgbClr val="007D5E"/>
            </a:solidFill>
            <a:ln w="9525">
              <a:noFill/>
              <a:miter lim="800000"/>
              <a:headEnd/>
              <a:tailEnd/>
            </a:ln>
          </p:spPr>
          <p:txBody>
            <a:bodyPr/>
            <a:lstStyle/>
            <a:p>
              <a:endParaRPr lang="en-GB"/>
            </a:p>
          </p:txBody>
        </p:sp>
        <p:sp>
          <p:nvSpPr>
            <p:cNvPr id="772166" name="Rectangle 70"/>
            <p:cNvSpPr>
              <a:spLocks noChangeArrowheads="1"/>
            </p:cNvSpPr>
            <p:nvPr/>
          </p:nvSpPr>
          <p:spPr bwMode="auto">
            <a:xfrm>
              <a:off x="1793" y="2944"/>
              <a:ext cx="13" cy="61"/>
            </a:xfrm>
            <a:prstGeom prst="rect">
              <a:avLst/>
            </a:prstGeom>
            <a:solidFill>
              <a:srgbClr val="008362"/>
            </a:solidFill>
            <a:ln w="9525">
              <a:noFill/>
              <a:miter lim="800000"/>
              <a:headEnd/>
              <a:tailEnd/>
            </a:ln>
          </p:spPr>
          <p:txBody>
            <a:bodyPr/>
            <a:lstStyle/>
            <a:p>
              <a:endParaRPr lang="en-GB"/>
            </a:p>
          </p:txBody>
        </p:sp>
        <p:sp>
          <p:nvSpPr>
            <p:cNvPr id="772167" name="Rectangle 71"/>
            <p:cNvSpPr>
              <a:spLocks noChangeArrowheads="1"/>
            </p:cNvSpPr>
            <p:nvPr/>
          </p:nvSpPr>
          <p:spPr bwMode="auto">
            <a:xfrm>
              <a:off x="1806" y="2944"/>
              <a:ext cx="13" cy="61"/>
            </a:xfrm>
            <a:prstGeom prst="rect">
              <a:avLst/>
            </a:prstGeom>
            <a:solidFill>
              <a:srgbClr val="008C69"/>
            </a:solidFill>
            <a:ln w="9525">
              <a:noFill/>
              <a:miter lim="800000"/>
              <a:headEnd/>
              <a:tailEnd/>
            </a:ln>
          </p:spPr>
          <p:txBody>
            <a:bodyPr/>
            <a:lstStyle/>
            <a:p>
              <a:endParaRPr lang="en-GB"/>
            </a:p>
          </p:txBody>
        </p:sp>
        <p:sp>
          <p:nvSpPr>
            <p:cNvPr id="772168" name="Rectangle 72"/>
            <p:cNvSpPr>
              <a:spLocks noChangeArrowheads="1"/>
            </p:cNvSpPr>
            <p:nvPr/>
          </p:nvSpPr>
          <p:spPr bwMode="auto">
            <a:xfrm>
              <a:off x="1819" y="2944"/>
              <a:ext cx="12" cy="61"/>
            </a:xfrm>
            <a:prstGeom prst="rect">
              <a:avLst/>
            </a:prstGeom>
            <a:solidFill>
              <a:srgbClr val="00946F"/>
            </a:solidFill>
            <a:ln w="9525">
              <a:noFill/>
              <a:miter lim="800000"/>
              <a:headEnd/>
              <a:tailEnd/>
            </a:ln>
          </p:spPr>
          <p:txBody>
            <a:bodyPr/>
            <a:lstStyle/>
            <a:p>
              <a:endParaRPr lang="en-GB"/>
            </a:p>
          </p:txBody>
        </p:sp>
        <p:sp>
          <p:nvSpPr>
            <p:cNvPr id="772169" name="Rectangle 73"/>
            <p:cNvSpPr>
              <a:spLocks noChangeArrowheads="1"/>
            </p:cNvSpPr>
            <p:nvPr/>
          </p:nvSpPr>
          <p:spPr bwMode="auto">
            <a:xfrm>
              <a:off x="1831" y="2944"/>
              <a:ext cx="7" cy="61"/>
            </a:xfrm>
            <a:prstGeom prst="rect">
              <a:avLst/>
            </a:prstGeom>
            <a:solidFill>
              <a:srgbClr val="009B74"/>
            </a:solidFill>
            <a:ln w="9525">
              <a:noFill/>
              <a:miter lim="800000"/>
              <a:headEnd/>
              <a:tailEnd/>
            </a:ln>
          </p:spPr>
          <p:txBody>
            <a:bodyPr/>
            <a:lstStyle/>
            <a:p>
              <a:endParaRPr lang="en-GB"/>
            </a:p>
          </p:txBody>
        </p:sp>
        <p:sp>
          <p:nvSpPr>
            <p:cNvPr id="772170" name="Rectangle 74"/>
            <p:cNvSpPr>
              <a:spLocks noChangeArrowheads="1"/>
            </p:cNvSpPr>
            <p:nvPr/>
          </p:nvSpPr>
          <p:spPr bwMode="auto">
            <a:xfrm>
              <a:off x="1838" y="2944"/>
              <a:ext cx="13" cy="61"/>
            </a:xfrm>
            <a:prstGeom prst="rect">
              <a:avLst/>
            </a:prstGeom>
            <a:solidFill>
              <a:srgbClr val="00A179"/>
            </a:solidFill>
            <a:ln w="9525">
              <a:noFill/>
              <a:miter lim="800000"/>
              <a:headEnd/>
              <a:tailEnd/>
            </a:ln>
          </p:spPr>
          <p:txBody>
            <a:bodyPr/>
            <a:lstStyle/>
            <a:p>
              <a:endParaRPr lang="en-GB"/>
            </a:p>
          </p:txBody>
        </p:sp>
        <p:sp>
          <p:nvSpPr>
            <p:cNvPr id="772171" name="Rectangle 75"/>
            <p:cNvSpPr>
              <a:spLocks noChangeArrowheads="1"/>
            </p:cNvSpPr>
            <p:nvPr/>
          </p:nvSpPr>
          <p:spPr bwMode="auto">
            <a:xfrm>
              <a:off x="1851" y="2944"/>
              <a:ext cx="13" cy="61"/>
            </a:xfrm>
            <a:prstGeom prst="rect">
              <a:avLst/>
            </a:prstGeom>
            <a:solidFill>
              <a:srgbClr val="00AA7F"/>
            </a:solidFill>
            <a:ln w="9525">
              <a:noFill/>
              <a:miter lim="800000"/>
              <a:headEnd/>
              <a:tailEnd/>
            </a:ln>
          </p:spPr>
          <p:txBody>
            <a:bodyPr/>
            <a:lstStyle/>
            <a:p>
              <a:endParaRPr lang="en-GB"/>
            </a:p>
          </p:txBody>
        </p:sp>
        <p:sp>
          <p:nvSpPr>
            <p:cNvPr id="772172" name="Rectangle 76"/>
            <p:cNvSpPr>
              <a:spLocks noChangeArrowheads="1"/>
            </p:cNvSpPr>
            <p:nvPr/>
          </p:nvSpPr>
          <p:spPr bwMode="auto">
            <a:xfrm>
              <a:off x="1864" y="2944"/>
              <a:ext cx="6" cy="61"/>
            </a:xfrm>
            <a:prstGeom prst="rect">
              <a:avLst/>
            </a:prstGeom>
            <a:solidFill>
              <a:srgbClr val="00AF83"/>
            </a:solidFill>
            <a:ln w="9525">
              <a:noFill/>
              <a:miter lim="800000"/>
              <a:headEnd/>
              <a:tailEnd/>
            </a:ln>
          </p:spPr>
          <p:txBody>
            <a:bodyPr/>
            <a:lstStyle/>
            <a:p>
              <a:endParaRPr lang="en-GB"/>
            </a:p>
          </p:txBody>
        </p:sp>
        <p:sp>
          <p:nvSpPr>
            <p:cNvPr id="772173" name="Rectangle 77"/>
            <p:cNvSpPr>
              <a:spLocks noChangeArrowheads="1"/>
            </p:cNvSpPr>
            <p:nvPr/>
          </p:nvSpPr>
          <p:spPr bwMode="auto">
            <a:xfrm>
              <a:off x="1870" y="2944"/>
              <a:ext cx="13" cy="61"/>
            </a:xfrm>
            <a:prstGeom prst="rect">
              <a:avLst/>
            </a:prstGeom>
            <a:solidFill>
              <a:srgbClr val="00B487"/>
            </a:solidFill>
            <a:ln w="9525">
              <a:noFill/>
              <a:miter lim="800000"/>
              <a:headEnd/>
              <a:tailEnd/>
            </a:ln>
          </p:spPr>
          <p:txBody>
            <a:bodyPr/>
            <a:lstStyle/>
            <a:p>
              <a:endParaRPr lang="en-GB"/>
            </a:p>
          </p:txBody>
        </p:sp>
        <p:sp>
          <p:nvSpPr>
            <p:cNvPr id="772174" name="Rectangle 78"/>
            <p:cNvSpPr>
              <a:spLocks noChangeArrowheads="1"/>
            </p:cNvSpPr>
            <p:nvPr/>
          </p:nvSpPr>
          <p:spPr bwMode="auto">
            <a:xfrm>
              <a:off x="1883" y="2944"/>
              <a:ext cx="13" cy="61"/>
            </a:xfrm>
            <a:prstGeom prst="rect">
              <a:avLst/>
            </a:prstGeom>
            <a:solidFill>
              <a:srgbClr val="00BA8B"/>
            </a:solidFill>
            <a:ln w="9525">
              <a:noFill/>
              <a:miter lim="800000"/>
              <a:headEnd/>
              <a:tailEnd/>
            </a:ln>
          </p:spPr>
          <p:txBody>
            <a:bodyPr/>
            <a:lstStyle/>
            <a:p>
              <a:endParaRPr lang="en-GB"/>
            </a:p>
          </p:txBody>
        </p:sp>
        <p:sp>
          <p:nvSpPr>
            <p:cNvPr id="772175" name="Rectangle 79"/>
            <p:cNvSpPr>
              <a:spLocks noChangeArrowheads="1"/>
            </p:cNvSpPr>
            <p:nvPr/>
          </p:nvSpPr>
          <p:spPr bwMode="auto">
            <a:xfrm>
              <a:off x="1896" y="2944"/>
              <a:ext cx="7" cy="61"/>
            </a:xfrm>
            <a:prstGeom prst="rect">
              <a:avLst/>
            </a:prstGeom>
            <a:solidFill>
              <a:srgbClr val="00BE8E"/>
            </a:solidFill>
            <a:ln w="9525">
              <a:noFill/>
              <a:miter lim="800000"/>
              <a:headEnd/>
              <a:tailEnd/>
            </a:ln>
          </p:spPr>
          <p:txBody>
            <a:bodyPr/>
            <a:lstStyle/>
            <a:p>
              <a:endParaRPr lang="en-GB"/>
            </a:p>
          </p:txBody>
        </p:sp>
        <p:sp>
          <p:nvSpPr>
            <p:cNvPr id="772176" name="Rectangle 80"/>
            <p:cNvSpPr>
              <a:spLocks noChangeArrowheads="1"/>
            </p:cNvSpPr>
            <p:nvPr/>
          </p:nvSpPr>
          <p:spPr bwMode="auto">
            <a:xfrm>
              <a:off x="1903" y="2944"/>
              <a:ext cx="13" cy="61"/>
            </a:xfrm>
            <a:prstGeom prst="rect">
              <a:avLst/>
            </a:prstGeom>
            <a:solidFill>
              <a:srgbClr val="00C191"/>
            </a:solidFill>
            <a:ln w="9525">
              <a:noFill/>
              <a:miter lim="800000"/>
              <a:headEnd/>
              <a:tailEnd/>
            </a:ln>
          </p:spPr>
          <p:txBody>
            <a:bodyPr/>
            <a:lstStyle/>
            <a:p>
              <a:endParaRPr lang="en-GB"/>
            </a:p>
          </p:txBody>
        </p:sp>
        <p:sp>
          <p:nvSpPr>
            <p:cNvPr id="772177" name="Rectangle 81"/>
            <p:cNvSpPr>
              <a:spLocks noChangeArrowheads="1"/>
            </p:cNvSpPr>
            <p:nvPr/>
          </p:nvSpPr>
          <p:spPr bwMode="auto">
            <a:xfrm>
              <a:off x="1916" y="2944"/>
              <a:ext cx="13" cy="61"/>
            </a:xfrm>
            <a:prstGeom prst="rect">
              <a:avLst/>
            </a:prstGeom>
            <a:solidFill>
              <a:srgbClr val="00C593"/>
            </a:solidFill>
            <a:ln w="9525">
              <a:noFill/>
              <a:miter lim="800000"/>
              <a:headEnd/>
              <a:tailEnd/>
            </a:ln>
          </p:spPr>
          <p:txBody>
            <a:bodyPr/>
            <a:lstStyle/>
            <a:p>
              <a:endParaRPr lang="en-GB"/>
            </a:p>
          </p:txBody>
        </p:sp>
        <p:sp>
          <p:nvSpPr>
            <p:cNvPr id="772178" name="Rectangle 82"/>
            <p:cNvSpPr>
              <a:spLocks noChangeArrowheads="1"/>
            </p:cNvSpPr>
            <p:nvPr/>
          </p:nvSpPr>
          <p:spPr bwMode="auto">
            <a:xfrm>
              <a:off x="1929" y="2944"/>
              <a:ext cx="6" cy="61"/>
            </a:xfrm>
            <a:prstGeom prst="rect">
              <a:avLst/>
            </a:prstGeom>
            <a:solidFill>
              <a:srgbClr val="00C795"/>
            </a:solidFill>
            <a:ln w="9525">
              <a:noFill/>
              <a:miter lim="800000"/>
              <a:headEnd/>
              <a:tailEnd/>
            </a:ln>
          </p:spPr>
          <p:txBody>
            <a:bodyPr/>
            <a:lstStyle/>
            <a:p>
              <a:endParaRPr lang="en-GB"/>
            </a:p>
          </p:txBody>
        </p:sp>
        <p:sp>
          <p:nvSpPr>
            <p:cNvPr id="772179" name="Rectangle 83"/>
            <p:cNvSpPr>
              <a:spLocks noChangeArrowheads="1"/>
            </p:cNvSpPr>
            <p:nvPr/>
          </p:nvSpPr>
          <p:spPr bwMode="auto">
            <a:xfrm>
              <a:off x="1935" y="2944"/>
              <a:ext cx="13" cy="61"/>
            </a:xfrm>
            <a:prstGeom prst="rect">
              <a:avLst/>
            </a:prstGeom>
            <a:solidFill>
              <a:srgbClr val="00C896"/>
            </a:solidFill>
            <a:ln w="9525">
              <a:noFill/>
              <a:miter lim="800000"/>
              <a:headEnd/>
              <a:tailEnd/>
            </a:ln>
          </p:spPr>
          <p:txBody>
            <a:bodyPr/>
            <a:lstStyle/>
            <a:p>
              <a:endParaRPr lang="en-GB"/>
            </a:p>
          </p:txBody>
        </p:sp>
        <p:sp>
          <p:nvSpPr>
            <p:cNvPr id="772180" name="Rectangle 84"/>
            <p:cNvSpPr>
              <a:spLocks noChangeArrowheads="1"/>
            </p:cNvSpPr>
            <p:nvPr/>
          </p:nvSpPr>
          <p:spPr bwMode="auto">
            <a:xfrm>
              <a:off x="1948" y="2944"/>
              <a:ext cx="13" cy="61"/>
            </a:xfrm>
            <a:prstGeom prst="rect">
              <a:avLst/>
            </a:prstGeom>
            <a:solidFill>
              <a:srgbClr val="00CA97"/>
            </a:solidFill>
            <a:ln w="9525">
              <a:noFill/>
              <a:miter lim="800000"/>
              <a:headEnd/>
              <a:tailEnd/>
            </a:ln>
          </p:spPr>
          <p:txBody>
            <a:bodyPr/>
            <a:lstStyle/>
            <a:p>
              <a:endParaRPr lang="en-GB"/>
            </a:p>
          </p:txBody>
        </p:sp>
        <p:sp>
          <p:nvSpPr>
            <p:cNvPr id="772181" name="Rectangle 85"/>
            <p:cNvSpPr>
              <a:spLocks noChangeArrowheads="1"/>
            </p:cNvSpPr>
            <p:nvPr/>
          </p:nvSpPr>
          <p:spPr bwMode="auto">
            <a:xfrm>
              <a:off x="1961" y="2944"/>
              <a:ext cx="6" cy="61"/>
            </a:xfrm>
            <a:prstGeom prst="rect">
              <a:avLst/>
            </a:prstGeom>
            <a:solidFill>
              <a:srgbClr val="00CB98"/>
            </a:solidFill>
            <a:ln w="9525">
              <a:noFill/>
              <a:miter lim="800000"/>
              <a:headEnd/>
              <a:tailEnd/>
            </a:ln>
          </p:spPr>
          <p:txBody>
            <a:bodyPr/>
            <a:lstStyle/>
            <a:p>
              <a:endParaRPr lang="en-GB"/>
            </a:p>
          </p:txBody>
        </p:sp>
        <p:sp>
          <p:nvSpPr>
            <p:cNvPr id="772182" name="Rectangle 86"/>
            <p:cNvSpPr>
              <a:spLocks noChangeArrowheads="1"/>
            </p:cNvSpPr>
            <p:nvPr/>
          </p:nvSpPr>
          <p:spPr bwMode="auto">
            <a:xfrm>
              <a:off x="1967" y="2944"/>
              <a:ext cx="13" cy="61"/>
            </a:xfrm>
            <a:prstGeom prst="rect">
              <a:avLst/>
            </a:prstGeom>
            <a:solidFill>
              <a:srgbClr val="00CB98"/>
            </a:solidFill>
            <a:ln w="9525">
              <a:noFill/>
              <a:miter lim="800000"/>
              <a:headEnd/>
              <a:tailEnd/>
            </a:ln>
          </p:spPr>
          <p:txBody>
            <a:bodyPr/>
            <a:lstStyle/>
            <a:p>
              <a:endParaRPr lang="en-GB"/>
            </a:p>
          </p:txBody>
        </p:sp>
        <p:sp>
          <p:nvSpPr>
            <p:cNvPr id="772183" name="Rectangle 87"/>
            <p:cNvSpPr>
              <a:spLocks noChangeArrowheads="1"/>
            </p:cNvSpPr>
            <p:nvPr/>
          </p:nvSpPr>
          <p:spPr bwMode="auto">
            <a:xfrm>
              <a:off x="1980" y="2944"/>
              <a:ext cx="13" cy="61"/>
            </a:xfrm>
            <a:prstGeom prst="rect">
              <a:avLst/>
            </a:prstGeom>
            <a:solidFill>
              <a:srgbClr val="00CA97"/>
            </a:solidFill>
            <a:ln w="9525">
              <a:noFill/>
              <a:miter lim="800000"/>
              <a:headEnd/>
              <a:tailEnd/>
            </a:ln>
          </p:spPr>
          <p:txBody>
            <a:bodyPr/>
            <a:lstStyle/>
            <a:p>
              <a:endParaRPr lang="en-GB"/>
            </a:p>
          </p:txBody>
        </p:sp>
        <p:sp>
          <p:nvSpPr>
            <p:cNvPr id="772184" name="Rectangle 88"/>
            <p:cNvSpPr>
              <a:spLocks noChangeArrowheads="1"/>
            </p:cNvSpPr>
            <p:nvPr/>
          </p:nvSpPr>
          <p:spPr bwMode="auto">
            <a:xfrm>
              <a:off x="1993" y="2944"/>
              <a:ext cx="13" cy="61"/>
            </a:xfrm>
            <a:prstGeom prst="rect">
              <a:avLst/>
            </a:prstGeom>
            <a:solidFill>
              <a:srgbClr val="00C896"/>
            </a:solidFill>
            <a:ln w="9525">
              <a:noFill/>
              <a:miter lim="800000"/>
              <a:headEnd/>
              <a:tailEnd/>
            </a:ln>
          </p:spPr>
          <p:txBody>
            <a:bodyPr/>
            <a:lstStyle/>
            <a:p>
              <a:endParaRPr lang="en-GB"/>
            </a:p>
          </p:txBody>
        </p:sp>
        <p:sp>
          <p:nvSpPr>
            <p:cNvPr id="772185" name="Rectangle 89"/>
            <p:cNvSpPr>
              <a:spLocks noChangeArrowheads="1"/>
            </p:cNvSpPr>
            <p:nvPr/>
          </p:nvSpPr>
          <p:spPr bwMode="auto">
            <a:xfrm>
              <a:off x="2006" y="2944"/>
              <a:ext cx="7" cy="61"/>
            </a:xfrm>
            <a:prstGeom prst="rect">
              <a:avLst/>
            </a:prstGeom>
            <a:solidFill>
              <a:srgbClr val="00C795"/>
            </a:solidFill>
            <a:ln w="9525">
              <a:noFill/>
              <a:miter lim="800000"/>
              <a:headEnd/>
              <a:tailEnd/>
            </a:ln>
          </p:spPr>
          <p:txBody>
            <a:bodyPr/>
            <a:lstStyle/>
            <a:p>
              <a:endParaRPr lang="en-GB"/>
            </a:p>
          </p:txBody>
        </p:sp>
        <p:sp>
          <p:nvSpPr>
            <p:cNvPr id="772186" name="Rectangle 90"/>
            <p:cNvSpPr>
              <a:spLocks noChangeArrowheads="1"/>
            </p:cNvSpPr>
            <p:nvPr/>
          </p:nvSpPr>
          <p:spPr bwMode="auto">
            <a:xfrm>
              <a:off x="2013" y="2944"/>
              <a:ext cx="13" cy="61"/>
            </a:xfrm>
            <a:prstGeom prst="rect">
              <a:avLst/>
            </a:prstGeom>
            <a:solidFill>
              <a:srgbClr val="00C593"/>
            </a:solidFill>
            <a:ln w="9525">
              <a:noFill/>
              <a:miter lim="800000"/>
              <a:headEnd/>
              <a:tailEnd/>
            </a:ln>
          </p:spPr>
          <p:txBody>
            <a:bodyPr/>
            <a:lstStyle/>
            <a:p>
              <a:endParaRPr lang="en-GB"/>
            </a:p>
          </p:txBody>
        </p:sp>
        <p:sp>
          <p:nvSpPr>
            <p:cNvPr id="772187" name="Rectangle 91"/>
            <p:cNvSpPr>
              <a:spLocks noChangeArrowheads="1"/>
            </p:cNvSpPr>
            <p:nvPr/>
          </p:nvSpPr>
          <p:spPr bwMode="auto">
            <a:xfrm>
              <a:off x="2026" y="2944"/>
              <a:ext cx="12" cy="61"/>
            </a:xfrm>
            <a:prstGeom prst="rect">
              <a:avLst/>
            </a:prstGeom>
            <a:solidFill>
              <a:srgbClr val="00C191"/>
            </a:solidFill>
            <a:ln w="9525">
              <a:noFill/>
              <a:miter lim="800000"/>
              <a:headEnd/>
              <a:tailEnd/>
            </a:ln>
          </p:spPr>
          <p:txBody>
            <a:bodyPr/>
            <a:lstStyle/>
            <a:p>
              <a:endParaRPr lang="en-GB"/>
            </a:p>
          </p:txBody>
        </p:sp>
        <p:sp>
          <p:nvSpPr>
            <p:cNvPr id="772188" name="Rectangle 92"/>
            <p:cNvSpPr>
              <a:spLocks noChangeArrowheads="1"/>
            </p:cNvSpPr>
            <p:nvPr/>
          </p:nvSpPr>
          <p:spPr bwMode="auto">
            <a:xfrm>
              <a:off x="2038" y="2944"/>
              <a:ext cx="7" cy="61"/>
            </a:xfrm>
            <a:prstGeom prst="rect">
              <a:avLst/>
            </a:prstGeom>
            <a:solidFill>
              <a:srgbClr val="00BE8E"/>
            </a:solidFill>
            <a:ln w="9525">
              <a:noFill/>
              <a:miter lim="800000"/>
              <a:headEnd/>
              <a:tailEnd/>
            </a:ln>
          </p:spPr>
          <p:txBody>
            <a:bodyPr/>
            <a:lstStyle/>
            <a:p>
              <a:endParaRPr lang="en-GB"/>
            </a:p>
          </p:txBody>
        </p:sp>
        <p:sp>
          <p:nvSpPr>
            <p:cNvPr id="772189" name="Rectangle 93"/>
            <p:cNvSpPr>
              <a:spLocks noChangeArrowheads="1"/>
            </p:cNvSpPr>
            <p:nvPr/>
          </p:nvSpPr>
          <p:spPr bwMode="auto">
            <a:xfrm>
              <a:off x="2045" y="2944"/>
              <a:ext cx="13" cy="61"/>
            </a:xfrm>
            <a:prstGeom prst="rect">
              <a:avLst/>
            </a:prstGeom>
            <a:solidFill>
              <a:srgbClr val="00BA8B"/>
            </a:solidFill>
            <a:ln w="9525">
              <a:noFill/>
              <a:miter lim="800000"/>
              <a:headEnd/>
              <a:tailEnd/>
            </a:ln>
          </p:spPr>
          <p:txBody>
            <a:bodyPr/>
            <a:lstStyle/>
            <a:p>
              <a:endParaRPr lang="en-GB"/>
            </a:p>
          </p:txBody>
        </p:sp>
        <p:sp>
          <p:nvSpPr>
            <p:cNvPr id="772190" name="Rectangle 94"/>
            <p:cNvSpPr>
              <a:spLocks noChangeArrowheads="1"/>
            </p:cNvSpPr>
            <p:nvPr/>
          </p:nvSpPr>
          <p:spPr bwMode="auto">
            <a:xfrm>
              <a:off x="2058" y="2944"/>
              <a:ext cx="13" cy="61"/>
            </a:xfrm>
            <a:prstGeom prst="rect">
              <a:avLst/>
            </a:prstGeom>
            <a:solidFill>
              <a:srgbClr val="00B487"/>
            </a:solidFill>
            <a:ln w="9525">
              <a:noFill/>
              <a:miter lim="800000"/>
              <a:headEnd/>
              <a:tailEnd/>
            </a:ln>
          </p:spPr>
          <p:txBody>
            <a:bodyPr/>
            <a:lstStyle/>
            <a:p>
              <a:endParaRPr lang="en-GB"/>
            </a:p>
          </p:txBody>
        </p:sp>
        <p:sp>
          <p:nvSpPr>
            <p:cNvPr id="772191" name="Rectangle 95"/>
            <p:cNvSpPr>
              <a:spLocks noChangeArrowheads="1"/>
            </p:cNvSpPr>
            <p:nvPr/>
          </p:nvSpPr>
          <p:spPr bwMode="auto">
            <a:xfrm>
              <a:off x="2071" y="2944"/>
              <a:ext cx="6" cy="61"/>
            </a:xfrm>
            <a:prstGeom prst="rect">
              <a:avLst/>
            </a:prstGeom>
            <a:solidFill>
              <a:srgbClr val="00AF83"/>
            </a:solidFill>
            <a:ln w="9525">
              <a:noFill/>
              <a:miter lim="800000"/>
              <a:headEnd/>
              <a:tailEnd/>
            </a:ln>
          </p:spPr>
          <p:txBody>
            <a:bodyPr/>
            <a:lstStyle/>
            <a:p>
              <a:endParaRPr lang="en-GB"/>
            </a:p>
          </p:txBody>
        </p:sp>
        <p:sp>
          <p:nvSpPr>
            <p:cNvPr id="772192" name="Rectangle 96"/>
            <p:cNvSpPr>
              <a:spLocks noChangeArrowheads="1"/>
            </p:cNvSpPr>
            <p:nvPr/>
          </p:nvSpPr>
          <p:spPr bwMode="auto">
            <a:xfrm>
              <a:off x="2077" y="2944"/>
              <a:ext cx="13" cy="61"/>
            </a:xfrm>
            <a:prstGeom prst="rect">
              <a:avLst/>
            </a:prstGeom>
            <a:solidFill>
              <a:srgbClr val="00AA7F"/>
            </a:solidFill>
            <a:ln w="9525">
              <a:noFill/>
              <a:miter lim="800000"/>
              <a:headEnd/>
              <a:tailEnd/>
            </a:ln>
          </p:spPr>
          <p:txBody>
            <a:bodyPr/>
            <a:lstStyle/>
            <a:p>
              <a:endParaRPr lang="en-GB"/>
            </a:p>
          </p:txBody>
        </p:sp>
        <p:sp>
          <p:nvSpPr>
            <p:cNvPr id="772193" name="Rectangle 97"/>
            <p:cNvSpPr>
              <a:spLocks noChangeArrowheads="1"/>
            </p:cNvSpPr>
            <p:nvPr/>
          </p:nvSpPr>
          <p:spPr bwMode="auto">
            <a:xfrm>
              <a:off x="2090" y="2944"/>
              <a:ext cx="13" cy="61"/>
            </a:xfrm>
            <a:prstGeom prst="rect">
              <a:avLst/>
            </a:prstGeom>
            <a:solidFill>
              <a:srgbClr val="00A179"/>
            </a:solidFill>
            <a:ln w="9525">
              <a:noFill/>
              <a:miter lim="800000"/>
              <a:headEnd/>
              <a:tailEnd/>
            </a:ln>
          </p:spPr>
          <p:txBody>
            <a:bodyPr/>
            <a:lstStyle/>
            <a:p>
              <a:endParaRPr lang="en-GB"/>
            </a:p>
          </p:txBody>
        </p:sp>
        <p:sp>
          <p:nvSpPr>
            <p:cNvPr id="772194" name="Rectangle 98"/>
            <p:cNvSpPr>
              <a:spLocks noChangeArrowheads="1"/>
            </p:cNvSpPr>
            <p:nvPr/>
          </p:nvSpPr>
          <p:spPr bwMode="auto">
            <a:xfrm>
              <a:off x="2103" y="2944"/>
              <a:ext cx="7" cy="61"/>
            </a:xfrm>
            <a:prstGeom prst="rect">
              <a:avLst/>
            </a:prstGeom>
            <a:solidFill>
              <a:srgbClr val="009B74"/>
            </a:solidFill>
            <a:ln w="9525">
              <a:noFill/>
              <a:miter lim="800000"/>
              <a:headEnd/>
              <a:tailEnd/>
            </a:ln>
          </p:spPr>
          <p:txBody>
            <a:bodyPr/>
            <a:lstStyle/>
            <a:p>
              <a:endParaRPr lang="en-GB"/>
            </a:p>
          </p:txBody>
        </p:sp>
        <p:sp>
          <p:nvSpPr>
            <p:cNvPr id="772195" name="Rectangle 99"/>
            <p:cNvSpPr>
              <a:spLocks noChangeArrowheads="1"/>
            </p:cNvSpPr>
            <p:nvPr/>
          </p:nvSpPr>
          <p:spPr bwMode="auto">
            <a:xfrm>
              <a:off x="2110" y="2944"/>
              <a:ext cx="13" cy="61"/>
            </a:xfrm>
            <a:prstGeom prst="rect">
              <a:avLst/>
            </a:prstGeom>
            <a:solidFill>
              <a:srgbClr val="00946F"/>
            </a:solidFill>
            <a:ln w="9525">
              <a:noFill/>
              <a:miter lim="800000"/>
              <a:headEnd/>
              <a:tailEnd/>
            </a:ln>
          </p:spPr>
          <p:txBody>
            <a:bodyPr/>
            <a:lstStyle/>
            <a:p>
              <a:endParaRPr lang="en-GB"/>
            </a:p>
          </p:txBody>
        </p:sp>
        <p:sp>
          <p:nvSpPr>
            <p:cNvPr id="772196" name="Rectangle 100"/>
            <p:cNvSpPr>
              <a:spLocks noChangeArrowheads="1"/>
            </p:cNvSpPr>
            <p:nvPr/>
          </p:nvSpPr>
          <p:spPr bwMode="auto">
            <a:xfrm>
              <a:off x="2123" y="2944"/>
              <a:ext cx="13" cy="61"/>
            </a:xfrm>
            <a:prstGeom prst="rect">
              <a:avLst/>
            </a:prstGeom>
            <a:solidFill>
              <a:srgbClr val="008C69"/>
            </a:solidFill>
            <a:ln w="9525">
              <a:noFill/>
              <a:miter lim="800000"/>
              <a:headEnd/>
              <a:tailEnd/>
            </a:ln>
          </p:spPr>
          <p:txBody>
            <a:bodyPr/>
            <a:lstStyle/>
            <a:p>
              <a:endParaRPr lang="en-GB"/>
            </a:p>
          </p:txBody>
        </p:sp>
        <p:sp>
          <p:nvSpPr>
            <p:cNvPr id="772197" name="Rectangle 101"/>
            <p:cNvSpPr>
              <a:spLocks noChangeArrowheads="1"/>
            </p:cNvSpPr>
            <p:nvPr/>
          </p:nvSpPr>
          <p:spPr bwMode="auto">
            <a:xfrm>
              <a:off x="2136" y="2944"/>
              <a:ext cx="6" cy="61"/>
            </a:xfrm>
            <a:prstGeom prst="rect">
              <a:avLst/>
            </a:prstGeom>
            <a:solidFill>
              <a:srgbClr val="008564"/>
            </a:solidFill>
            <a:ln w="9525">
              <a:noFill/>
              <a:miter lim="800000"/>
              <a:headEnd/>
              <a:tailEnd/>
            </a:ln>
          </p:spPr>
          <p:txBody>
            <a:bodyPr/>
            <a:lstStyle/>
            <a:p>
              <a:endParaRPr lang="en-GB"/>
            </a:p>
          </p:txBody>
        </p:sp>
        <p:sp>
          <p:nvSpPr>
            <p:cNvPr id="772198" name="Rectangle 102"/>
            <p:cNvSpPr>
              <a:spLocks noChangeArrowheads="1"/>
            </p:cNvSpPr>
            <p:nvPr/>
          </p:nvSpPr>
          <p:spPr bwMode="auto">
            <a:xfrm>
              <a:off x="2142" y="2944"/>
              <a:ext cx="13" cy="61"/>
            </a:xfrm>
            <a:prstGeom prst="rect">
              <a:avLst/>
            </a:prstGeom>
            <a:solidFill>
              <a:srgbClr val="007F5F"/>
            </a:solidFill>
            <a:ln w="9525">
              <a:noFill/>
              <a:miter lim="800000"/>
              <a:headEnd/>
              <a:tailEnd/>
            </a:ln>
          </p:spPr>
          <p:txBody>
            <a:bodyPr/>
            <a:lstStyle/>
            <a:p>
              <a:endParaRPr lang="en-GB"/>
            </a:p>
          </p:txBody>
        </p:sp>
        <p:sp>
          <p:nvSpPr>
            <p:cNvPr id="772199" name="Rectangle 103"/>
            <p:cNvSpPr>
              <a:spLocks noChangeArrowheads="1"/>
            </p:cNvSpPr>
            <p:nvPr/>
          </p:nvSpPr>
          <p:spPr bwMode="auto">
            <a:xfrm>
              <a:off x="2155" y="2944"/>
              <a:ext cx="13" cy="61"/>
            </a:xfrm>
            <a:prstGeom prst="rect">
              <a:avLst/>
            </a:prstGeom>
            <a:solidFill>
              <a:srgbClr val="007759"/>
            </a:solidFill>
            <a:ln w="9525">
              <a:noFill/>
              <a:miter lim="800000"/>
              <a:headEnd/>
              <a:tailEnd/>
            </a:ln>
          </p:spPr>
          <p:txBody>
            <a:bodyPr/>
            <a:lstStyle/>
            <a:p>
              <a:endParaRPr lang="en-GB"/>
            </a:p>
          </p:txBody>
        </p:sp>
        <p:sp>
          <p:nvSpPr>
            <p:cNvPr id="772200" name="Rectangle 104"/>
            <p:cNvSpPr>
              <a:spLocks noChangeArrowheads="1"/>
            </p:cNvSpPr>
            <p:nvPr/>
          </p:nvSpPr>
          <p:spPr bwMode="auto">
            <a:xfrm>
              <a:off x="2168" y="2944"/>
              <a:ext cx="13" cy="61"/>
            </a:xfrm>
            <a:prstGeom prst="rect">
              <a:avLst/>
            </a:prstGeom>
            <a:solidFill>
              <a:srgbClr val="007054"/>
            </a:solidFill>
            <a:ln w="9525">
              <a:noFill/>
              <a:miter lim="800000"/>
              <a:headEnd/>
              <a:tailEnd/>
            </a:ln>
          </p:spPr>
          <p:txBody>
            <a:bodyPr/>
            <a:lstStyle/>
            <a:p>
              <a:endParaRPr lang="en-GB"/>
            </a:p>
          </p:txBody>
        </p:sp>
        <p:sp>
          <p:nvSpPr>
            <p:cNvPr id="772201" name="Rectangle 105"/>
            <p:cNvSpPr>
              <a:spLocks noChangeArrowheads="1"/>
            </p:cNvSpPr>
            <p:nvPr/>
          </p:nvSpPr>
          <p:spPr bwMode="auto">
            <a:xfrm>
              <a:off x="2181" y="2944"/>
              <a:ext cx="6" cy="61"/>
            </a:xfrm>
            <a:prstGeom prst="rect">
              <a:avLst/>
            </a:prstGeom>
            <a:solidFill>
              <a:srgbClr val="006B51"/>
            </a:solidFill>
            <a:ln w="9525">
              <a:noFill/>
              <a:miter lim="800000"/>
              <a:headEnd/>
              <a:tailEnd/>
            </a:ln>
          </p:spPr>
          <p:txBody>
            <a:bodyPr/>
            <a:lstStyle/>
            <a:p>
              <a:endParaRPr lang="en-GB"/>
            </a:p>
          </p:txBody>
        </p:sp>
        <p:sp>
          <p:nvSpPr>
            <p:cNvPr id="772202" name="Rectangle 106"/>
            <p:cNvSpPr>
              <a:spLocks noChangeArrowheads="1"/>
            </p:cNvSpPr>
            <p:nvPr/>
          </p:nvSpPr>
          <p:spPr bwMode="auto">
            <a:xfrm>
              <a:off x="2187" y="2944"/>
              <a:ext cx="13" cy="61"/>
            </a:xfrm>
            <a:prstGeom prst="rect">
              <a:avLst/>
            </a:prstGeom>
            <a:solidFill>
              <a:srgbClr val="00674E"/>
            </a:solidFill>
            <a:ln w="9525">
              <a:noFill/>
              <a:miter lim="800000"/>
              <a:headEnd/>
              <a:tailEnd/>
            </a:ln>
          </p:spPr>
          <p:txBody>
            <a:bodyPr/>
            <a:lstStyle/>
            <a:p>
              <a:endParaRPr lang="en-GB"/>
            </a:p>
          </p:txBody>
        </p:sp>
        <p:sp>
          <p:nvSpPr>
            <p:cNvPr id="772203" name="Rectangle 107"/>
            <p:cNvSpPr>
              <a:spLocks noChangeArrowheads="1"/>
            </p:cNvSpPr>
            <p:nvPr/>
          </p:nvSpPr>
          <p:spPr bwMode="auto">
            <a:xfrm>
              <a:off x="2200" y="2944"/>
              <a:ext cx="13" cy="61"/>
            </a:xfrm>
            <a:prstGeom prst="rect">
              <a:avLst/>
            </a:prstGeom>
            <a:solidFill>
              <a:srgbClr val="00634B"/>
            </a:solidFill>
            <a:ln w="9525">
              <a:noFill/>
              <a:miter lim="800000"/>
              <a:headEnd/>
              <a:tailEnd/>
            </a:ln>
          </p:spPr>
          <p:txBody>
            <a:bodyPr/>
            <a:lstStyle/>
            <a:p>
              <a:endParaRPr lang="en-GB"/>
            </a:p>
          </p:txBody>
        </p:sp>
        <p:sp>
          <p:nvSpPr>
            <p:cNvPr id="772204" name="Rectangle 108"/>
            <p:cNvSpPr>
              <a:spLocks noChangeArrowheads="1"/>
            </p:cNvSpPr>
            <p:nvPr/>
          </p:nvSpPr>
          <p:spPr bwMode="auto">
            <a:xfrm>
              <a:off x="2213" y="2944"/>
              <a:ext cx="7" cy="61"/>
            </a:xfrm>
            <a:prstGeom prst="rect">
              <a:avLst/>
            </a:prstGeom>
            <a:solidFill>
              <a:srgbClr val="006049"/>
            </a:solidFill>
            <a:ln w="9525">
              <a:noFill/>
              <a:miter lim="800000"/>
              <a:headEnd/>
              <a:tailEnd/>
            </a:ln>
          </p:spPr>
          <p:txBody>
            <a:bodyPr/>
            <a:lstStyle/>
            <a:p>
              <a:endParaRPr lang="en-GB"/>
            </a:p>
          </p:txBody>
        </p:sp>
        <p:sp>
          <p:nvSpPr>
            <p:cNvPr id="772205" name="Rectangle 109"/>
            <p:cNvSpPr>
              <a:spLocks noChangeArrowheads="1"/>
            </p:cNvSpPr>
            <p:nvPr/>
          </p:nvSpPr>
          <p:spPr bwMode="auto">
            <a:xfrm>
              <a:off x="2220" y="2944"/>
              <a:ext cx="13" cy="61"/>
            </a:xfrm>
            <a:prstGeom prst="rect">
              <a:avLst/>
            </a:prstGeom>
            <a:solidFill>
              <a:srgbClr val="005F47"/>
            </a:solidFill>
            <a:ln w="9525">
              <a:noFill/>
              <a:miter lim="800000"/>
              <a:headEnd/>
              <a:tailEnd/>
            </a:ln>
          </p:spPr>
          <p:txBody>
            <a:bodyPr/>
            <a:lstStyle/>
            <a:p>
              <a:endParaRPr lang="en-GB"/>
            </a:p>
          </p:txBody>
        </p:sp>
      </p:grpSp>
      <p:sp>
        <p:nvSpPr>
          <p:cNvPr id="772207" name="Rectangle 111"/>
          <p:cNvSpPr>
            <a:spLocks noChangeArrowheads="1"/>
          </p:cNvSpPr>
          <p:nvPr/>
        </p:nvSpPr>
        <p:spPr bwMode="auto">
          <a:xfrm>
            <a:off x="2713038" y="4673600"/>
            <a:ext cx="831850" cy="96838"/>
          </a:xfrm>
          <a:prstGeom prst="rect">
            <a:avLst/>
          </a:prstGeom>
          <a:noFill/>
          <a:ln w="9525">
            <a:noFill/>
            <a:miter lim="800000"/>
            <a:headEnd/>
            <a:tailEnd/>
          </a:ln>
        </p:spPr>
        <p:txBody>
          <a:bodyPr/>
          <a:lstStyle/>
          <a:p>
            <a:endParaRPr lang="en-GB"/>
          </a:p>
        </p:txBody>
      </p:sp>
      <p:grpSp>
        <p:nvGrpSpPr>
          <p:cNvPr id="772256" name="Group 160"/>
          <p:cNvGrpSpPr>
            <a:grpSpLocks/>
          </p:cNvGrpSpPr>
          <p:nvPr/>
        </p:nvGrpSpPr>
        <p:grpSpPr bwMode="auto">
          <a:xfrm>
            <a:off x="3733800" y="4572000"/>
            <a:ext cx="831850" cy="193675"/>
            <a:chOff x="2336" y="2883"/>
            <a:chExt cx="524" cy="122"/>
          </a:xfrm>
        </p:grpSpPr>
        <p:sp>
          <p:nvSpPr>
            <p:cNvPr id="772208" name="Rectangle 112"/>
            <p:cNvSpPr>
              <a:spLocks noChangeArrowheads="1"/>
            </p:cNvSpPr>
            <p:nvPr/>
          </p:nvSpPr>
          <p:spPr bwMode="auto">
            <a:xfrm>
              <a:off x="2336" y="2883"/>
              <a:ext cx="13" cy="122"/>
            </a:xfrm>
            <a:prstGeom prst="rect">
              <a:avLst/>
            </a:prstGeom>
            <a:solidFill>
              <a:srgbClr val="005F47"/>
            </a:solidFill>
            <a:ln w="9525">
              <a:noFill/>
              <a:miter lim="800000"/>
              <a:headEnd/>
              <a:tailEnd/>
            </a:ln>
          </p:spPr>
          <p:txBody>
            <a:bodyPr/>
            <a:lstStyle/>
            <a:p>
              <a:endParaRPr lang="en-GB"/>
            </a:p>
          </p:txBody>
        </p:sp>
        <p:sp>
          <p:nvSpPr>
            <p:cNvPr id="772209" name="Rectangle 113"/>
            <p:cNvSpPr>
              <a:spLocks noChangeArrowheads="1"/>
            </p:cNvSpPr>
            <p:nvPr/>
          </p:nvSpPr>
          <p:spPr bwMode="auto">
            <a:xfrm>
              <a:off x="2349" y="2883"/>
              <a:ext cx="6" cy="122"/>
            </a:xfrm>
            <a:prstGeom prst="rect">
              <a:avLst/>
            </a:prstGeom>
            <a:solidFill>
              <a:srgbClr val="006049"/>
            </a:solidFill>
            <a:ln w="9525">
              <a:noFill/>
              <a:miter lim="800000"/>
              <a:headEnd/>
              <a:tailEnd/>
            </a:ln>
          </p:spPr>
          <p:txBody>
            <a:bodyPr/>
            <a:lstStyle/>
            <a:p>
              <a:endParaRPr lang="en-GB"/>
            </a:p>
          </p:txBody>
        </p:sp>
        <p:sp>
          <p:nvSpPr>
            <p:cNvPr id="772210" name="Rectangle 114"/>
            <p:cNvSpPr>
              <a:spLocks noChangeArrowheads="1"/>
            </p:cNvSpPr>
            <p:nvPr/>
          </p:nvSpPr>
          <p:spPr bwMode="auto">
            <a:xfrm>
              <a:off x="2355" y="2883"/>
              <a:ext cx="13" cy="122"/>
            </a:xfrm>
            <a:prstGeom prst="rect">
              <a:avLst/>
            </a:prstGeom>
            <a:solidFill>
              <a:srgbClr val="00634B"/>
            </a:solidFill>
            <a:ln w="9525">
              <a:noFill/>
              <a:miter lim="800000"/>
              <a:headEnd/>
              <a:tailEnd/>
            </a:ln>
          </p:spPr>
          <p:txBody>
            <a:bodyPr/>
            <a:lstStyle/>
            <a:p>
              <a:endParaRPr lang="en-GB"/>
            </a:p>
          </p:txBody>
        </p:sp>
        <p:sp>
          <p:nvSpPr>
            <p:cNvPr id="772211" name="Rectangle 115"/>
            <p:cNvSpPr>
              <a:spLocks noChangeArrowheads="1"/>
            </p:cNvSpPr>
            <p:nvPr/>
          </p:nvSpPr>
          <p:spPr bwMode="auto">
            <a:xfrm>
              <a:off x="2368" y="2883"/>
              <a:ext cx="13" cy="122"/>
            </a:xfrm>
            <a:prstGeom prst="rect">
              <a:avLst/>
            </a:prstGeom>
            <a:solidFill>
              <a:srgbClr val="00674E"/>
            </a:solidFill>
            <a:ln w="9525">
              <a:noFill/>
              <a:miter lim="800000"/>
              <a:headEnd/>
              <a:tailEnd/>
            </a:ln>
          </p:spPr>
          <p:txBody>
            <a:bodyPr/>
            <a:lstStyle/>
            <a:p>
              <a:endParaRPr lang="en-GB"/>
            </a:p>
          </p:txBody>
        </p:sp>
        <p:sp>
          <p:nvSpPr>
            <p:cNvPr id="772212" name="Rectangle 116"/>
            <p:cNvSpPr>
              <a:spLocks noChangeArrowheads="1"/>
            </p:cNvSpPr>
            <p:nvPr/>
          </p:nvSpPr>
          <p:spPr bwMode="auto">
            <a:xfrm>
              <a:off x="2381" y="2883"/>
              <a:ext cx="7" cy="122"/>
            </a:xfrm>
            <a:prstGeom prst="rect">
              <a:avLst/>
            </a:prstGeom>
            <a:solidFill>
              <a:srgbClr val="006B51"/>
            </a:solidFill>
            <a:ln w="9525">
              <a:noFill/>
              <a:miter lim="800000"/>
              <a:headEnd/>
              <a:tailEnd/>
            </a:ln>
          </p:spPr>
          <p:txBody>
            <a:bodyPr/>
            <a:lstStyle/>
            <a:p>
              <a:endParaRPr lang="en-GB"/>
            </a:p>
          </p:txBody>
        </p:sp>
        <p:sp>
          <p:nvSpPr>
            <p:cNvPr id="772213" name="Rectangle 117"/>
            <p:cNvSpPr>
              <a:spLocks noChangeArrowheads="1"/>
            </p:cNvSpPr>
            <p:nvPr/>
          </p:nvSpPr>
          <p:spPr bwMode="auto">
            <a:xfrm>
              <a:off x="2388" y="2883"/>
              <a:ext cx="13" cy="122"/>
            </a:xfrm>
            <a:prstGeom prst="rect">
              <a:avLst/>
            </a:prstGeom>
            <a:solidFill>
              <a:srgbClr val="007054"/>
            </a:solidFill>
            <a:ln w="9525">
              <a:noFill/>
              <a:miter lim="800000"/>
              <a:headEnd/>
              <a:tailEnd/>
            </a:ln>
          </p:spPr>
          <p:txBody>
            <a:bodyPr/>
            <a:lstStyle/>
            <a:p>
              <a:endParaRPr lang="en-GB"/>
            </a:p>
          </p:txBody>
        </p:sp>
        <p:sp>
          <p:nvSpPr>
            <p:cNvPr id="772214" name="Rectangle 118"/>
            <p:cNvSpPr>
              <a:spLocks noChangeArrowheads="1"/>
            </p:cNvSpPr>
            <p:nvPr/>
          </p:nvSpPr>
          <p:spPr bwMode="auto">
            <a:xfrm>
              <a:off x="2401" y="2883"/>
              <a:ext cx="13" cy="122"/>
            </a:xfrm>
            <a:prstGeom prst="rect">
              <a:avLst/>
            </a:prstGeom>
            <a:solidFill>
              <a:srgbClr val="007759"/>
            </a:solidFill>
            <a:ln w="9525">
              <a:noFill/>
              <a:miter lim="800000"/>
              <a:headEnd/>
              <a:tailEnd/>
            </a:ln>
          </p:spPr>
          <p:txBody>
            <a:bodyPr/>
            <a:lstStyle/>
            <a:p>
              <a:endParaRPr lang="en-GB"/>
            </a:p>
          </p:txBody>
        </p:sp>
        <p:sp>
          <p:nvSpPr>
            <p:cNvPr id="772215" name="Rectangle 119"/>
            <p:cNvSpPr>
              <a:spLocks noChangeArrowheads="1"/>
            </p:cNvSpPr>
            <p:nvPr/>
          </p:nvSpPr>
          <p:spPr bwMode="auto">
            <a:xfrm>
              <a:off x="2414" y="2883"/>
              <a:ext cx="6" cy="122"/>
            </a:xfrm>
            <a:prstGeom prst="rect">
              <a:avLst/>
            </a:prstGeom>
            <a:solidFill>
              <a:srgbClr val="007D5E"/>
            </a:solidFill>
            <a:ln w="9525">
              <a:noFill/>
              <a:miter lim="800000"/>
              <a:headEnd/>
              <a:tailEnd/>
            </a:ln>
          </p:spPr>
          <p:txBody>
            <a:bodyPr/>
            <a:lstStyle/>
            <a:p>
              <a:endParaRPr lang="en-GB"/>
            </a:p>
          </p:txBody>
        </p:sp>
        <p:sp>
          <p:nvSpPr>
            <p:cNvPr id="772216" name="Rectangle 120"/>
            <p:cNvSpPr>
              <a:spLocks noChangeArrowheads="1"/>
            </p:cNvSpPr>
            <p:nvPr/>
          </p:nvSpPr>
          <p:spPr bwMode="auto">
            <a:xfrm>
              <a:off x="2420" y="2883"/>
              <a:ext cx="13" cy="122"/>
            </a:xfrm>
            <a:prstGeom prst="rect">
              <a:avLst/>
            </a:prstGeom>
            <a:solidFill>
              <a:srgbClr val="008362"/>
            </a:solidFill>
            <a:ln w="9525">
              <a:noFill/>
              <a:miter lim="800000"/>
              <a:headEnd/>
              <a:tailEnd/>
            </a:ln>
          </p:spPr>
          <p:txBody>
            <a:bodyPr/>
            <a:lstStyle/>
            <a:p>
              <a:endParaRPr lang="en-GB"/>
            </a:p>
          </p:txBody>
        </p:sp>
        <p:sp>
          <p:nvSpPr>
            <p:cNvPr id="772217" name="Rectangle 121"/>
            <p:cNvSpPr>
              <a:spLocks noChangeArrowheads="1"/>
            </p:cNvSpPr>
            <p:nvPr/>
          </p:nvSpPr>
          <p:spPr bwMode="auto">
            <a:xfrm>
              <a:off x="2433" y="2883"/>
              <a:ext cx="13" cy="122"/>
            </a:xfrm>
            <a:prstGeom prst="rect">
              <a:avLst/>
            </a:prstGeom>
            <a:solidFill>
              <a:srgbClr val="008C69"/>
            </a:solidFill>
            <a:ln w="9525">
              <a:noFill/>
              <a:miter lim="800000"/>
              <a:headEnd/>
              <a:tailEnd/>
            </a:ln>
          </p:spPr>
          <p:txBody>
            <a:bodyPr/>
            <a:lstStyle/>
            <a:p>
              <a:endParaRPr lang="en-GB"/>
            </a:p>
          </p:txBody>
        </p:sp>
        <p:sp>
          <p:nvSpPr>
            <p:cNvPr id="772218" name="Rectangle 122"/>
            <p:cNvSpPr>
              <a:spLocks noChangeArrowheads="1"/>
            </p:cNvSpPr>
            <p:nvPr/>
          </p:nvSpPr>
          <p:spPr bwMode="auto">
            <a:xfrm>
              <a:off x="2446" y="2883"/>
              <a:ext cx="13" cy="122"/>
            </a:xfrm>
            <a:prstGeom prst="rect">
              <a:avLst/>
            </a:prstGeom>
            <a:solidFill>
              <a:srgbClr val="00946F"/>
            </a:solidFill>
            <a:ln w="9525">
              <a:noFill/>
              <a:miter lim="800000"/>
              <a:headEnd/>
              <a:tailEnd/>
            </a:ln>
          </p:spPr>
          <p:txBody>
            <a:bodyPr/>
            <a:lstStyle/>
            <a:p>
              <a:endParaRPr lang="en-GB"/>
            </a:p>
          </p:txBody>
        </p:sp>
        <p:sp>
          <p:nvSpPr>
            <p:cNvPr id="772219" name="Rectangle 123"/>
            <p:cNvSpPr>
              <a:spLocks noChangeArrowheads="1"/>
            </p:cNvSpPr>
            <p:nvPr/>
          </p:nvSpPr>
          <p:spPr bwMode="auto">
            <a:xfrm>
              <a:off x="2459" y="2883"/>
              <a:ext cx="6" cy="122"/>
            </a:xfrm>
            <a:prstGeom prst="rect">
              <a:avLst/>
            </a:prstGeom>
            <a:solidFill>
              <a:srgbClr val="009B74"/>
            </a:solidFill>
            <a:ln w="9525">
              <a:noFill/>
              <a:miter lim="800000"/>
              <a:headEnd/>
              <a:tailEnd/>
            </a:ln>
          </p:spPr>
          <p:txBody>
            <a:bodyPr/>
            <a:lstStyle/>
            <a:p>
              <a:endParaRPr lang="en-GB"/>
            </a:p>
          </p:txBody>
        </p:sp>
        <p:sp>
          <p:nvSpPr>
            <p:cNvPr id="772220" name="Rectangle 124"/>
            <p:cNvSpPr>
              <a:spLocks noChangeArrowheads="1"/>
            </p:cNvSpPr>
            <p:nvPr/>
          </p:nvSpPr>
          <p:spPr bwMode="auto">
            <a:xfrm>
              <a:off x="2465" y="2883"/>
              <a:ext cx="13" cy="122"/>
            </a:xfrm>
            <a:prstGeom prst="rect">
              <a:avLst/>
            </a:prstGeom>
            <a:solidFill>
              <a:srgbClr val="00A179"/>
            </a:solidFill>
            <a:ln w="9525">
              <a:noFill/>
              <a:miter lim="800000"/>
              <a:headEnd/>
              <a:tailEnd/>
            </a:ln>
          </p:spPr>
          <p:txBody>
            <a:bodyPr/>
            <a:lstStyle/>
            <a:p>
              <a:endParaRPr lang="en-GB"/>
            </a:p>
          </p:txBody>
        </p:sp>
        <p:sp>
          <p:nvSpPr>
            <p:cNvPr id="772221" name="Rectangle 125"/>
            <p:cNvSpPr>
              <a:spLocks noChangeArrowheads="1"/>
            </p:cNvSpPr>
            <p:nvPr/>
          </p:nvSpPr>
          <p:spPr bwMode="auto">
            <a:xfrm>
              <a:off x="2478" y="2883"/>
              <a:ext cx="13" cy="122"/>
            </a:xfrm>
            <a:prstGeom prst="rect">
              <a:avLst/>
            </a:prstGeom>
            <a:solidFill>
              <a:srgbClr val="00AA7F"/>
            </a:solidFill>
            <a:ln w="9525">
              <a:noFill/>
              <a:miter lim="800000"/>
              <a:headEnd/>
              <a:tailEnd/>
            </a:ln>
          </p:spPr>
          <p:txBody>
            <a:bodyPr/>
            <a:lstStyle/>
            <a:p>
              <a:endParaRPr lang="en-GB"/>
            </a:p>
          </p:txBody>
        </p:sp>
        <p:sp>
          <p:nvSpPr>
            <p:cNvPr id="772222" name="Rectangle 126"/>
            <p:cNvSpPr>
              <a:spLocks noChangeArrowheads="1"/>
            </p:cNvSpPr>
            <p:nvPr/>
          </p:nvSpPr>
          <p:spPr bwMode="auto">
            <a:xfrm>
              <a:off x="2491" y="2883"/>
              <a:ext cx="7" cy="122"/>
            </a:xfrm>
            <a:prstGeom prst="rect">
              <a:avLst/>
            </a:prstGeom>
            <a:solidFill>
              <a:srgbClr val="00AF83"/>
            </a:solidFill>
            <a:ln w="9525">
              <a:noFill/>
              <a:miter lim="800000"/>
              <a:headEnd/>
              <a:tailEnd/>
            </a:ln>
          </p:spPr>
          <p:txBody>
            <a:bodyPr/>
            <a:lstStyle/>
            <a:p>
              <a:endParaRPr lang="en-GB"/>
            </a:p>
          </p:txBody>
        </p:sp>
        <p:sp>
          <p:nvSpPr>
            <p:cNvPr id="772223" name="Rectangle 127"/>
            <p:cNvSpPr>
              <a:spLocks noChangeArrowheads="1"/>
            </p:cNvSpPr>
            <p:nvPr/>
          </p:nvSpPr>
          <p:spPr bwMode="auto">
            <a:xfrm>
              <a:off x="2498" y="2883"/>
              <a:ext cx="13" cy="122"/>
            </a:xfrm>
            <a:prstGeom prst="rect">
              <a:avLst/>
            </a:prstGeom>
            <a:solidFill>
              <a:srgbClr val="00B487"/>
            </a:solidFill>
            <a:ln w="9525">
              <a:noFill/>
              <a:miter lim="800000"/>
              <a:headEnd/>
              <a:tailEnd/>
            </a:ln>
          </p:spPr>
          <p:txBody>
            <a:bodyPr/>
            <a:lstStyle/>
            <a:p>
              <a:endParaRPr lang="en-GB"/>
            </a:p>
          </p:txBody>
        </p:sp>
        <p:sp>
          <p:nvSpPr>
            <p:cNvPr id="772224" name="Rectangle 128"/>
            <p:cNvSpPr>
              <a:spLocks noChangeArrowheads="1"/>
            </p:cNvSpPr>
            <p:nvPr/>
          </p:nvSpPr>
          <p:spPr bwMode="auto">
            <a:xfrm>
              <a:off x="2511" y="2883"/>
              <a:ext cx="13" cy="122"/>
            </a:xfrm>
            <a:prstGeom prst="rect">
              <a:avLst/>
            </a:prstGeom>
            <a:solidFill>
              <a:srgbClr val="00BA8B"/>
            </a:solidFill>
            <a:ln w="9525">
              <a:noFill/>
              <a:miter lim="800000"/>
              <a:headEnd/>
              <a:tailEnd/>
            </a:ln>
          </p:spPr>
          <p:txBody>
            <a:bodyPr/>
            <a:lstStyle/>
            <a:p>
              <a:endParaRPr lang="en-GB"/>
            </a:p>
          </p:txBody>
        </p:sp>
        <p:sp>
          <p:nvSpPr>
            <p:cNvPr id="772225" name="Rectangle 129"/>
            <p:cNvSpPr>
              <a:spLocks noChangeArrowheads="1"/>
            </p:cNvSpPr>
            <p:nvPr/>
          </p:nvSpPr>
          <p:spPr bwMode="auto">
            <a:xfrm>
              <a:off x="2524" y="2883"/>
              <a:ext cx="6" cy="122"/>
            </a:xfrm>
            <a:prstGeom prst="rect">
              <a:avLst/>
            </a:prstGeom>
            <a:solidFill>
              <a:srgbClr val="00BE8E"/>
            </a:solidFill>
            <a:ln w="9525">
              <a:noFill/>
              <a:miter lim="800000"/>
              <a:headEnd/>
              <a:tailEnd/>
            </a:ln>
          </p:spPr>
          <p:txBody>
            <a:bodyPr/>
            <a:lstStyle/>
            <a:p>
              <a:endParaRPr lang="en-GB"/>
            </a:p>
          </p:txBody>
        </p:sp>
        <p:sp>
          <p:nvSpPr>
            <p:cNvPr id="772226" name="Rectangle 130"/>
            <p:cNvSpPr>
              <a:spLocks noChangeArrowheads="1"/>
            </p:cNvSpPr>
            <p:nvPr/>
          </p:nvSpPr>
          <p:spPr bwMode="auto">
            <a:xfrm>
              <a:off x="2530" y="2883"/>
              <a:ext cx="13" cy="122"/>
            </a:xfrm>
            <a:prstGeom prst="rect">
              <a:avLst/>
            </a:prstGeom>
            <a:solidFill>
              <a:srgbClr val="00C191"/>
            </a:solidFill>
            <a:ln w="9525">
              <a:noFill/>
              <a:miter lim="800000"/>
              <a:headEnd/>
              <a:tailEnd/>
            </a:ln>
          </p:spPr>
          <p:txBody>
            <a:bodyPr/>
            <a:lstStyle/>
            <a:p>
              <a:endParaRPr lang="en-GB"/>
            </a:p>
          </p:txBody>
        </p:sp>
        <p:sp>
          <p:nvSpPr>
            <p:cNvPr id="772227" name="Rectangle 131"/>
            <p:cNvSpPr>
              <a:spLocks noChangeArrowheads="1"/>
            </p:cNvSpPr>
            <p:nvPr/>
          </p:nvSpPr>
          <p:spPr bwMode="auto">
            <a:xfrm>
              <a:off x="2543" y="2883"/>
              <a:ext cx="13" cy="122"/>
            </a:xfrm>
            <a:prstGeom prst="rect">
              <a:avLst/>
            </a:prstGeom>
            <a:solidFill>
              <a:srgbClr val="00C593"/>
            </a:solidFill>
            <a:ln w="9525">
              <a:noFill/>
              <a:miter lim="800000"/>
              <a:headEnd/>
              <a:tailEnd/>
            </a:ln>
          </p:spPr>
          <p:txBody>
            <a:bodyPr/>
            <a:lstStyle/>
            <a:p>
              <a:endParaRPr lang="en-GB"/>
            </a:p>
          </p:txBody>
        </p:sp>
        <p:sp>
          <p:nvSpPr>
            <p:cNvPr id="772228" name="Rectangle 132"/>
            <p:cNvSpPr>
              <a:spLocks noChangeArrowheads="1"/>
            </p:cNvSpPr>
            <p:nvPr/>
          </p:nvSpPr>
          <p:spPr bwMode="auto">
            <a:xfrm>
              <a:off x="2556" y="2883"/>
              <a:ext cx="7" cy="122"/>
            </a:xfrm>
            <a:prstGeom prst="rect">
              <a:avLst/>
            </a:prstGeom>
            <a:solidFill>
              <a:srgbClr val="00C795"/>
            </a:solidFill>
            <a:ln w="9525">
              <a:noFill/>
              <a:miter lim="800000"/>
              <a:headEnd/>
              <a:tailEnd/>
            </a:ln>
          </p:spPr>
          <p:txBody>
            <a:bodyPr/>
            <a:lstStyle/>
            <a:p>
              <a:endParaRPr lang="en-GB"/>
            </a:p>
          </p:txBody>
        </p:sp>
        <p:sp>
          <p:nvSpPr>
            <p:cNvPr id="772229" name="Rectangle 133"/>
            <p:cNvSpPr>
              <a:spLocks noChangeArrowheads="1"/>
            </p:cNvSpPr>
            <p:nvPr/>
          </p:nvSpPr>
          <p:spPr bwMode="auto">
            <a:xfrm>
              <a:off x="2563" y="2883"/>
              <a:ext cx="12" cy="122"/>
            </a:xfrm>
            <a:prstGeom prst="rect">
              <a:avLst/>
            </a:prstGeom>
            <a:solidFill>
              <a:srgbClr val="00C896"/>
            </a:solidFill>
            <a:ln w="9525">
              <a:noFill/>
              <a:miter lim="800000"/>
              <a:headEnd/>
              <a:tailEnd/>
            </a:ln>
          </p:spPr>
          <p:txBody>
            <a:bodyPr/>
            <a:lstStyle/>
            <a:p>
              <a:endParaRPr lang="en-GB"/>
            </a:p>
          </p:txBody>
        </p:sp>
        <p:sp>
          <p:nvSpPr>
            <p:cNvPr id="772230" name="Rectangle 134"/>
            <p:cNvSpPr>
              <a:spLocks noChangeArrowheads="1"/>
            </p:cNvSpPr>
            <p:nvPr/>
          </p:nvSpPr>
          <p:spPr bwMode="auto">
            <a:xfrm>
              <a:off x="2575" y="2883"/>
              <a:ext cx="13" cy="122"/>
            </a:xfrm>
            <a:prstGeom prst="rect">
              <a:avLst/>
            </a:prstGeom>
            <a:solidFill>
              <a:srgbClr val="00CA97"/>
            </a:solidFill>
            <a:ln w="9525">
              <a:noFill/>
              <a:miter lim="800000"/>
              <a:headEnd/>
              <a:tailEnd/>
            </a:ln>
          </p:spPr>
          <p:txBody>
            <a:bodyPr/>
            <a:lstStyle/>
            <a:p>
              <a:endParaRPr lang="en-GB"/>
            </a:p>
          </p:txBody>
        </p:sp>
        <p:sp>
          <p:nvSpPr>
            <p:cNvPr id="772231" name="Rectangle 135"/>
            <p:cNvSpPr>
              <a:spLocks noChangeArrowheads="1"/>
            </p:cNvSpPr>
            <p:nvPr/>
          </p:nvSpPr>
          <p:spPr bwMode="auto">
            <a:xfrm>
              <a:off x="2588" y="2883"/>
              <a:ext cx="7" cy="122"/>
            </a:xfrm>
            <a:prstGeom prst="rect">
              <a:avLst/>
            </a:prstGeom>
            <a:solidFill>
              <a:srgbClr val="00CB98"/>
            </a:solidFill>
            <a:ln w="9525">
              <a:noFill/>
              <a:miter lim="800000"/>
              <a:headEnd/>
              <a:tailEnd/>
            </a:ln>
          </p:spPr>
          <p:txBody>
            <a:bodyPr/>
            <a:lstStyle/>
            <a:p>
              <a:endParaRPr lang="en-GB"/>
            </a:p>
          </p:txBody>
        </p:sp>
        <p:sp>
          <p:nvSpPr>
            <p:cNvPr id="772232" name="Rectangle 136"/>
            <p:cNvSpPr>
              <a:spLocks noChangeArrowheads="1"/>
            </p:cNvSpPr>
            <p:nvPr/>
          </p:nvSpPr>
          <p:spPr bwMode="auto">
            <a:xfrm>
              <a:off x="2595" y="2883"/>
              <a:ext cx="13" cy="122"/>
            </a:xfrm>
            <a:prstGeom prst="rect">
              <a:avLst/>
            </a:prstGeom>
            <a:solidFill>
              <a:srgbClr val="00CB98"/>
            </a:solidFill>
            <a:ln w="9525">
              <a:noFill/>
              <a:miter lim="800000"/>
              <a:headEnd/>
              <a:tailEnd/>
            </a:ln>
          </p:spPr>
          <p:txBody>
            <a:bodyPr/>
            <a:lstStyle/>
            <a:p>
              <a:endParaRPr lang="en-GB"/>
            </a:p>
          </p:txBody>
        </p:sp>
        <p:sp>
          <p:nvSpPr>
            <p:cNvPr id="772233" name="Rectangle 137"/>
            <p:cNvSpPr>
              <a:spLocks noChangeArrowheads="1"/>
            </p:cNvSpPr>
            <p:nvPr/>
          </p:nvSpPr>
          <p:spPr bwMode="auto">
            <a:xfrm>
              <a:off x="2608" y="2883"/>
              <a:ext cx="13" cy="122"/>
            </a:xfrm>
            <a:prstGeom prst="rect">
              <a:avLst/>
            </a:prstGeom>
            <a:solidFill>
              <a:srgbClr val="00CA97"/>
            </a:solidFill>
            <a:ln w="9525">
              <a:noFill/>
              <a:miter lim="800000"/>
              <a:headEnd/>
              <a:tailEnd/>
            </a:ln>
          </p:spPr>
          <p:txBody>
            <a:bodyPr/>
            <a:lstStyle/>
            <a:p>
              <a:endParaRPr lang="en-GB"/>
            </a:p>
          </p:txBody>
        </p:sp>
        <p:sp>
          <p:nvSpPr>
            <p:cNvPr id="772234" name="Rectangle 138"/>
            <p:cNvSpPr>
              <a:spLocks noChangeArrowheads="1"/>
            </p:cNvSpPr>
            <p:nvPr/>
          </p:nvSpPr>
          <p:spPr bwMode="auto">
            <a:xfrm>
              <a:off x="2621" y="2883"/>
              <a:ext cx="13" cy="122"/>
            </a:xfrm>
            <a:prstGeom prst="rect">
              <a:avLst/>
            </a:prstGeom>
            <a:solidFill>
              <a:srgbClr val="00C896"/>
            </a:solidFill>
            <a:ln w="9525">
              <a:noFill/>
              <a:miter lim="800000"/>
              <a:headEnd/>
              <a:tailEnd/>
            </a:ln>
          </p:spPr>
          <p:txBody>
            <a:bodyPr/>
            <a:lstStyle/>
            <a:p>
              <a:endParaRPr lang="en-GB"/>
            </a:p>
          </p:txBody>
        </p:sp>
        <p:sp>
          <p:nvSpPr>
            <p:cNvPr id="772235" name="Rectangle 139"/>
            <p:cNvSpPr>
              <a:spLocks noChangeArrowheads="1"/>
            </p:cNvSpPr>
            <p:nvPr/>
          </p:nvSpPr>
          <p:spPr bwMode="auto">
            <a:xfrm>
              <a:off x="2634" y="2883"/>
              <a:ext cx="6" cy="122"/>
            </a:xfrm>
            <a:prstGeom prst="rect">
              <a:avLst/>
            </a:prstGeom>
            <a:solidFill>
              <a:srgbClr val="00C795"/>
            </a:solidFill>
            <a:ln w="9525">
              <a:noFill/>
              <a:miter lim="800000"/>
              <a:headEnd/>
              <a:tailEnd/>
            </a:ln>
          </p:spPr>
          <p:txBody>
            <a:bodyPr/>
            <a:lstStyle/>
            <a:p>
              <a:endParaRPr lang="en-GB"/>
            </a:p>
          </p:txBody>
        </p:sp>
        <p:sp>
          <p:nvSpPr>
            <p:cNvPr id="772236" name="Rectangle 140"/>
            <p:cNvSpPr>
              <a:spLocks noChangeArrowheads="1"/>
            </p:cNvSpPr>
            <p:nvPr/>
          </p:nvSpPr>
          <p:spPr bwMode="auto">
            <a:xfrm>
              <a:off x="2640" y="2883"/>
              <a:ext cx="13" cy="122"/>
            </a:xfrm>
            <a:prstGeom prst="rect">
              <a:avLst/>
            </a:prstGeom>
            <a:solidFill>
              <a:srgbClr val="00C593"/>
            </a:solidFill>
            <a:ln w="9525">
              <a:noFill/>
              <a:miter lim="800000"/>
              <a:headEnd/>
              <a:tailEnd/>
            </a:ln>
          </p:spPr>
          <p:txBody>
            <a:bodyPr/>
            <a:lstStyle/>
            <a:p>
              <a:endParaRPr lang="en-GB"/>
            </a:p>
          </p:txBody>
        </p:sp>
        <p:sp>
          <p:nvSpPr>
            <p:cNvPr id="772237" name="Rectangle 141"/>
            <p:cNvSpPr>
              <a:spLocks noChangeArrowheads="1"/>
            </p:cNvSpPr>
            <p:nvPr/>
          </p:nvSpPr>
          <p:spPr bwMode="auto">
            <a:xfrm>
              <a:off x="2653" y="2883"/>
              <a:ext cx="13" cy="122"/>
            </a:xfrm>
            <a:prstGeom prst="rect">
              <a:avLst/>
            </a:prstGeom>
            <a:solidFill>
              <a:srgbClr val="00C191"/>
            </a:solidFill>
            <a:ln w="9525">
              <a:noFill/>
              <a:miter lim="800000"/>
              <a:headEnd/>
              <a:tailEnd/>
            </a:ln>
          </p:spPr>
          <p:txBody>
            <a:bodyPr/>
            <a:lstStyle/>
            <a:p>
              <a:endParaRPr lang="en-GB"/>
            </a:p>
          </p:txBody>
        </p:sp>
        <p:sp>
          <p:nvSpPr>
            <p:cNvPr id="772238" name="Rectangle 142"/>
            <p:cNvSpPr>
              <a:spLocks noChangeArrowheads="1"/>
            </p:cNvSpPr>
            <p:nvPr/>
          </p:nvSpPr>
          <p:spPr bwMode="auto">
            <a:xfrm>
              <a:off x="2666" y="2883"/>
              <a:ext cx="6" cy="122"/>
            </a:xfrm>
            <a:prstGeom prst="rect">
              <a:avLst/>
            </a:prstGeom>
            <a:solidFill>
              <a:srgbClr val="00BE8E"/>
            </a:solidFill>
            <a:ln w="9525">
              <a:noFill/>
              <a:miter lim="800000"/>
              <a:headEnd/>
              <a:tailEnd/>
            </a:ln>
          </p:spPr>
          <p:txBody>
            <a:bodyPr/>
            <a:lstStyle/>
            <a:p>
              <a:endParaRPr lang="en-GB"/>
            </a:p>
          </p:txBody>
        </p:sp>
        <p:sp>
          <p:nvSpPr>
            <p:cNvPr id="772239" name="Rectangle 143"/>
            <p:cNvSpPr>
              <a:spLocks noChangeArrowheads="1"/>
            </p:cNvSpPr>
            <p:nvPr/>
          </p:nvSpPr>
          <p:spPr bwMode="auto">
            <a:xfrm>
              <a:off x="2672" y="2883"/>
              <a:ext cx="13" cy="122"/>
            </a:xfrm>
            <a:prstGeom prst="rect">
              <a:avLst/>
            </a:prstGeom>
            <a:solidFill>
              <a:srgbClr val="00BA8B"/>
            </a:solidFill>
            <a:ln w="9525">
              <a:noFill/>
              <a:miter lim="800000"/>
              <a:headEnd/>
              <a:tailEnd/>
            </a:ln>
          </p:spPr>
          <p:txBody>
            <a:bodyPr/>
            <a:lstStyle/>
            <a:p>
              <a:endParaRPr lang="en-GB"/>
            </a:p>
          </p:txBody>
        </p:sp>
        <p:sp>
          <p:nvSpPr>
            <p:cNvPr id="772240" name="Rectangle 144"/>
            <p:cNvSpPr>
              <a:spLocks noChangeArrowheads="1"/>
            </p:cNvSpPr>
            <p:nvPr/>
          </p:nvSpPr>
          <p:spPr bwMode="auto">
            <a:xfrm>
              <a:off x="2685" y="2883"/>
              <a:ext cx="13" cy="122"/>
            </a:xfrm>
            <a:prstGeom prst="rect">
              <a:avLst/>
            </a:prstGeom>
            <a:solidFill>
              <a:srgbClr val="00B487"/>
            </a:solidFill>
            <a:ln w="9525">
              <a:noFill/>
              <a:miter lim="800000"/>
              <a:headEnd/>
              <a:tailEnd/>
            </a:ln>
          </p:spPr>
          <p:txBody>
            <a:bodyPr/>
            <a:lstStyle/>
            <a:p>
              <a:endParaRPr lang="en-GB"/>
            </a:p>
          </p:txBody>
        </p:sp>
        <p:sp>
          <p:nvSpPr>
            <p:cNvPr id="772241" name="Rectangle 145"/>
            <p:cNvSpPr>
              <a:spLocks noChangeArrowheads="1"/>
            </p:cNvSpPr>
            <p:nvPr/>
          </p:nvSpPr>
          <p:spPr bwMode="auto">
            <a:xfrm>
              <a:off x="2698" y="2883"/>
              <a:ext cx="7" cy="122"/>
            </a:xfrm>
            <a:prstGeom prst="rect">
              <a:avLst/>
            </a:prstGeom>
            <a:solidFill>
              <a:srgbClr val="00AF83"/>
            </a:solidFill>
            <a:ln w="9525">
              <a:noFill/>
              <a:miter lim="800000"/>
              <a:headEnd/>
              <a:tailEnd/>
            </a:ln>
          </p:spPr>
          <p:txBody>
            <a:bodyPr/>
            <a:lstStyle/>
            <a:p>
              <a:endParaRPr lang="en-GB"/>
            </a:p>
          </p:txBody>
        </p:sp>
        <p:sp>
          <p:nvSpPr>
            <p:cNvPr id="772242" name="Rectangle 146"/>
            <p:cNvSpPr>
              <a:spLocks noChangeArrowheads="1"/>
            </p:cNvSpPr>
            <p:nvPr/>
          </p:nvSpPr>
          <p:spPr bwMode="auto">
            <a:xfrm>
              <a:off x="2705" y="2883"/>
              <a:ext cx="13" cy="122"/>
            </a:xfrm>
            <a:prstGeom prst="rect">
              <a:avLst/>
            </a:prstGeom>
            <a:solidFill>
              <a:srgbClr val="00AA7F"/>
            </a:solidFill>
            <a:ln w="9525">
              <a:noFill/>
              <a:miter lim="800000"/>
              <a:headEnd/>
              <a:tailEnd/>
            </a:ln>
          </p:spPr>
          <p:txBody>
            <a:bodyPr/>
            <a:lstStyle/>
            <a:p>
              <a:endParaRPr lang="en-GB"/>
            </a:p>
          </p:txBody>
        </p:sp>
        <p:sp>
          <p:nvSpPr>
            <p:cNvPr id="772243" name="Rectangle 147"/>
            <p:cNvSpPr>
              <a:spLocks noChangeArrowheads="1"/>
            </p:cNvSpPr>
            <p:nvPr/>
          </p:nvSpPr>
          <p:spPr bwMode="auto">
            <a:xfrm>
              <a:off x="2718" y="2883"/>
              <a:ext cx="13" cy="122"/>
            </a:xfrm>
            <a:prstGeom prst="rect">
              <a:avLst/>
            </a:prstGeom>
            <a:solidFill>
              <a:srgbClr val="00A179"/>
            </a:solidFill>
            <a:ln w="9525">
              <a:noFill/>
              <a:miter lim="800000"/>
              <a:headEnd/>
              <a:tailEnd/>
            </a:ln>
          </p:spPr>
          <p:txBody>
            <a:bodyPr/>
            <a:lstStyle/>
            <a:p>
              <a:endParaRPr lang="en-GB"/>
            </a:p>
          </p:txBody>
        </p:sp>
        <p:sp>
          <p:nvSpPr>
            <p:cNvPr id="772244" name="Rectangle 148"/>
            <p:cNvSpPr>
              <a:spLocks noChangeArrowheads="1"/>
            </p:cNvSpPr>
            <p:nvPr/>
          </p:nvSpPr>
          <p:spPr bwMode="auto">
            <a:xfrm>
              <a:off x="2731" y="2883"/>
              <a:ext cx="6" cy="122"/>
            </a:xfrm>
            <a:prstGeom prst="rect">
              <a:avLst/>
            </a:prstGeom>
            <a:solidFill>
              <a:srgbClr val="009B74"/>
            </a:solidFill>
            <a:ln w="9525">
              <a:noFill/>
              <a:miter lim="800000"/>
              <a:headEnd/>
              <a:tailEnd/>
            </a:ln>
          </p:spPr>
          <p:txBody>
            <a:bodyPr/>
            <a:lstStyle/>
            <a:p>
              <a:endParaRPr lang="en-GB"/>
            </a:p>
          </p:txBody>
        </p:sp>
        <p:sp>
          <p:nvSpPr>
            <p:cNvPr id="772245" name="Rectangle 149"/>
            <p:cNvSpPr>
              <a:spLocks noChangeArrowheads="1"/>
            </p:cNvSpPr>
            <p:nvPr/>
          </p:nvSpPr>
          <p:spPr bwMode="auto">
            <a:xfrm>
              <a:off x="2737" y="2883"/>
              <a:ext cx="13" cy="122"/>
            </a:xfrm>
            <a:prstGeom prst="rect">
              <a:avLst/>
            </a:prstGeom>
            <a:solidFill>
              <a:srgbClr val="00946F"/>
            </a:solidFill>
            <a:ln w="9525">
              <a:noFill/>
              <a:miter lim="800000"/>
              <a:headEnd/>
              <a:tailEnd/>
            </a:ln>
          </p:spPr>
          <p:txBody>
            <a:bodyPr/>
            <a:lstStyle/>
            <a:p>
              <a:endParaRPr lang="en-GB"/>
            </a:p>
          </p:txBody>
        </p:sp>
        <p:sp>
          <p:nvSpPr>
            <p:cNvPr id="772246" name="Rectangle 150"/>
            <p:cNvSpPr>
              <a:spLocks noChangeArrowheads="1"/>
            </p:cNvSpPr>
            <p:nvPr/>
          </p:nvSpPr>
          <p:spPr bwMode="auto">
            <a:xfrm>
              <a:off x="2750" y="2883"/>
              <a:ext cx="13" cy="122"/>
            </a:xfrm>
            <a:prstGeom prst="rect">
              <a:avLst/>
            </a:prstGeom>
            <a:solidFill>
              <a:srgbClr val="008C69"/>
            </a:solidFill>
            <a:ln w="9525">
              <a:noFill/>
              <a:miter lim="800000"/>
              <a:headEnd/>
              <a:tailEnd/>
            </a:ln>
          </p:spPr>
          <p:txBody>
            <a:bodyPr/>
            <a:lstStyle/>
            <a:p>
              <a:endParaRPr lang="en-GB"/>
            </a:p>
          </p:txBody>
        </p:sp>
        <p:sp>
          <p:nvSpPr>
            <p:cNvPr id="772247" name="Rectangle 151"/>
            <p:cNvSpPr>
              <a:spLocks noChangeArrowheads="1"/>
            </p:cNvSpPr>
            <p:nvPr/>
          </p:nvSpPr>
          <p:spPr bwMode="auto">
            <a:xfrm>
              <a:off x="2763" y="2883"/>
              <a:ext cx="7" cy="122"/>
            </a:xfrm>
            <a:prstGeom prst="rect">
              <a:avLst/>
            </a:prstGeom>
            <a:solidFill>
              <a:srgbClr val="008564"/>
            </a:solidFill>
            <a:ln w="9525">
              <a:noFill/>
              <a:miter lim="800000"/>
              <a:headEnd/>
              <a:tailEnd/>
            </a:ln>
          </p:spPr>
          <p:txBody>
            <a:bodyPr/>
            <a:lstStyle/>
            <a:p>
              <a:endParaRPr lang="en-GB"/>
            </a:p>
          </p:txBody>
        </p:sp>
        <p:sp>
          <p:nvSpPr>
            <p:cNvPr id="772248" name="Rectangle 152"/>
            <p:cNvSpPr>
              <a:spLocks noChangeArrowheads="1"/>
            </p:cNvSpPr>
            <p:nvPr/>
          </p:nvSpPr>
          <p:spPr bwMode="auto">
            <a:xfrm>
              <a:off x="2770" y="2883"/>
              <a:ext cx="12" cy="122"/>
            </a:xfrm>
            <a:prstGeom prst="rect">
              <a:avLst/>
            </a:prstGeom>
            <a:solidFill>
              <a:srgbClr val="007F5F"/>
            </a:solidFill>
            <a:ln w="9525">
              <a:noFill/>
              <a:miter lim="800000"/>
              <a:headEnd/>
              <a:tailEnd/>
            </a:ln>
          </p:spPr>
          <p:txBody>
            <a:bodyPr/>
            <a:lstStyle/>
            <a:p>
              <a:endParaRPr lang="en-GB"/>
            </a:p>
          </p:txBody>
        </p:sp>
        <p:sp>
          <p:nvSpPr>
            <p:cNvPr id="772249" name="Rectangle 153"/>
            <p:cNvSpPr>
              <a:spLocks noChangeArrowheads="1"/>
            </p:cNvSpPr>
            <p:nvPr/>
          </p:nvSpPr>
          <p:spPr bwMode="auto">
            <a:xfrm>
              <a:off x="2782" y="2883"/>
              <a:ext cx="13" cy="122"/>
            </a:xfrm>
            <a:prstGeom prst="rect">
              <a:avLst/>
            </a:prstGeom>
            <a:solidFill>
              <a:srgbClr val="007759"/>
            </a:solidFill>
            <a:ln w="9525">
              <a:noFill/>
              <a:miter lim="800000"/>
              <a:headEnd/>
              <a:tailEnd/>
            </a:ln>
          </p:spPr>
          <p:txBody>
            <a:bodyPr/>
            <a:lstStyle/>
            <a:p>
              <a:endParaRPr lang="en-GB"/>
            </a:p>
          </p:txBody>
        </p:sp>
        <p:sp>
          <p:nvSpPr>
            <p:cNvPr id="772250" name="Rectangle 154"/>
            <p:cNvSpPr>
              <a:spLocks noChangeArrowheads="1"/>
            </p:cNvSpPr>
            <p:nvPr/>
          </p:nvSpPr>
          <p:spPr bwMode="auto">
            <a:xfrm>
              <a:off x="2795" y="2883"/>
              <a:ext cx="13" cy="122"/>
            </a:xfrm>
            <a:prstGeom prst="rect">
              <a:avLst/>
            </a:prstGeom>
            <a:solidFill>
              <a:srgbClr val="007054"/>
            </a:solidFill>
            <a:ln w="9525">
              <a:noFill/>
              <a:miter lim="800000"/>
              <a:headEnd/>
              <a:tailEnd/>
            </a:ln>
          </p:spPr>
          <p:txBody>
            <a:bodyPr/>
            <a:lstStyle/>
            <a:p>
              <a:endParaRPr lang="en-GB"/>
            </a:p>
          </p:txBody>
        </p:sp>
        <p:sp>
          <p:nvSpPr>
            <p:cNvPr id="772251" name="Rectangle 155"/>
            <p:cNvSpPr>
              <a:spLocks noChangeArrowheads="1"/>
            </p:cNvSpPr>
            <p:nvPr/>
          </p:nvSpPr>
          <p:spPr bwMode="auto">
            <a:xfrm>
              <a:off x="2808" y="2883"/>
              <a:ext cx="7" cy="122"/>
            </a:xfrm>
            <a:prstGeom prst="rect">
              <a:avLst/>
            </a:prstGeom>
            <a:solidFill>
              <a:srgbClr val="006B51"/>
            </a:solidFill>
            <a:ln w="9525">
              <a:noFill/>
              <a:miter lim="800000"/>
              <a:headEnd/>
              <a:tailEnd/>
            </a:ln>
          </p:spPr>
          <p:txBody>
            <a:bodyPr/>
            <a:lstStyle/>
            <a:p>
              <a:endParaRPr lang="en-GB"/>
            </a:p>
          </p:txBody>
        </p:sp>
        <p:sp>
          <p:nvSpPr>
            <p:cNvPr id="772252" name="Rectangle 156"/>
            <p:cNvSpPr>
              <a:spLocks noChangeArrowheads="1"/>
            </p:cNvSpPr>
            <p:nvPr/>
          </p:nvSpPr>
          <p:spPr bwMode="auto">
            <a:xfrm>
              <a:off x="2815" y="2883"/>
              <a:ext cx="13" cy="122"/>
            </a:xfrm>
            <a:prstGeom prst="rect">
              <a:avLst/>
            </a:prstGeom>
            <a:solidFill>
              <a:srgbClr val="00674E"/>
            </a:solidFill>
            <a:ln w="9525">
              <a:noFill/>
              <a:miter lim="800000"/>
              <a:headEnd/>
              <a:tailEnd/>
            </a:ln>
          </p:spPr>
          <p:txBody>
            <a:bodyPr/>
            <a:lstStyle/>
            <a:p>
              <a:endParaRPr lang="en-GB"/>
            </a:p>
          </p:txBody>
        </p:sp>
        <p:sp>
          <p:nvSpPr>
            <p:cNvPr id="772253" name="Rectangle 157"/>
            <p:cNvSpPr>
              <a:spLocks noChangeArrowheads="1"/>
            </p:cNvSpPr>
            <p:nvPr/>
          </p:nvSpPr>
          <p:spPr bwMode="auto">
            <a:xfrm>
              <a:off x="2828" y="2883"/>
              <a:ext cx="13" cy="122"/>
            </a:xfrm>
            <a:prstGeom prst="rect">
              <a:avLst/>
            </a:prstGeom>
            <a:solidFill>
              <a:srgbClr val="00634B"/>
            </a:solidFill>
            <a:ln w="9525">
              <a:noFill/>
              <a:miter lim="800000"/>
              <a:headEnd/>
              <a:tailEnd/>
            </a:ln>
          </p:spPr>
          <p:txBody>
            <a:bodyPr/>
            <a:lstStyle/>
            <a:p>
              <a:endParaRPr lang="en-GB"/>
            </a:p>
          </p:txBody>
        </p:sp>
        <p:sp>
          <p:nvSpPr>
            <p:cNvPr id="772254" name="Rectangle 158"/>
            <p:cNvSpPr>
              <a:spLocks noChangeArrowheads="1"/>
            </p:cNvSpPr>
            <p:nvPr/>
          </p:nvSpPr>
          <p:spPr bwMode="auto">
            <a:xfrm>
              <a:off x="2841" y="2883"/>
              <a:ext cx="6" cy="122"/>
            </a:xfrm>
            <a:prstGeom prst="rect">
              <a:avLst/>
            </a:prstGeom>
            <a:solidFill>
              <a:srgbClr val="006049"/>
            </a:solidFill>
            <a:ln w="9525">
              <a:noFill/>
              <a:miter lim="800000"/>
              <a:headEnd/>
              <a:tailEnd/>
            </a:ln>
          </p:spPr>
          <p:txBody>
            <a:bodyPr/>
            <a:lstStyle/>
            <a:p>
              <a:endParaRPr lang="en-GB"/>
            </a:p>
          </p:txBody>
        </p:sp>
        <p:sp>
          <p:nvSpPr>
            <p:cNvPr id="772255" name="Rectangle 159"/>
            <p:cNvSpPr>
              <a:spLocks noChangeArrowheads="1"/>
            </p:cNvSpPr>
            <p:nvPr/>
          </p:nvSpPr>
          <p:spPr bwMode="auto">
            <a:xfrm>
              <a:off x="2847" y="2883"/>
              <a:ext cx="13" cy="122"/>
            </a:xfrm>
            <a:prstGeom prst="rect">
              <a:avLst/>
            </a:prstGeom>
            <a:solidFill>
              <a:srgbClr val="005F47"/>
            </a:solidFill>
            <a:ln w="9525">
              <a:noFill/>
              <a:miter lim="800000"/>
              <a:headEnd/>
              <a:tailEnd/>
            </a:ln>
          </p:spPr>
          <p:txBody>
            <a:bodyPr/>
            <a:lstStyle/>
            <a:p>
              <a:endParaRPr lang="en-GB"/>
            </a:p>
          </p:txBody>
        </p:sp>
      </p:grpSp>
      <p:sp>
        <p:nvSpPr>
          <p:cNvPr id="772257" name="Rectangle 161"/>
          <p:cNvSpPr>
            <a:spLocks noChangeArrowheads="1"/>
          </p:cNvSpPr>
          <p:nvPr/>
        </p:nvSpPr>
        <p:spPr bwMode="auto">
          <a:xfrm>
            <a:off x="3708400" y="4576763"/>
            <a:ext cx="831850" cy="193675"/>
          </a:xfrm>
          <a:prstGeom prst="rect">
            <a:avLst/>
          </a:prstGeom>
          <a:noFill/>
          <a:ln w="9525">
            <a:noFill/>
            <a:miter lim="800000"/>
            <a:headEnd/>
            <a:tailEnd/>
          </a:ln>
        </p:spPr>
        <p:txBody>
          <a:bodyPr/>
          <a:lstStyle/>
          <a:p>
            <a:endParaRPr lang="en-GB"/>
          </a:p>
        </p:txBody>
      </p:sp>
      <p:grpSp>
        <p:nvGrpSpPr>
          <p:cNvPr id="772306" name="Group 210"/>
          <p:cNvGrpSpPr>
            <a:grpSpLocks/>
          </p:cNvGrpSpPr>
          <p:nvPr/>
        </p:nvGrpSpPr>
        <p:grpSpPr bwMode="auto">
          <a:xfrm>
            <a:off x="4705350" y="4373563"/>
            <a:ext cx="831850" cy="396875"/>
            <a:chOff x="2964" y="2755"/>
            <a:chExt cx="524" cy="250"/>
          </a:xfrm>
        </p:grpSpPr>
        <p:sp>
          <p:nvSpPr>
            <p:cNvPr id="772258" name="Rectangle 162"/>
            <p:cNvSpPr>
              <a:spLocks noChangeArrowheads="1"/>
            </p:cNvSpPr>
            <p:nvPr/>
          </p:nvSpPr>
          <p:spPr bwMode="auto">
            <a:xfrm>
              <a:off x="2964" y="2755"/>
              <a:ext cx="13" cy="250"/>
            </a:xfrm>
            <a:prstGeom prst="rect">
              <a:avLst/>
            </a:prstGeom>
            <a:solidFill>
              <a:srgbClr val="005F47"/>
            </a:solidFill>
            <a:ln w="9525">
              <a:noFill/>
              <a:miter lim="800000"/>
              <a:headEnd/>
              <a:tailEnd/>
            </a:ln>
          </p:spPr>
          <p:txBody>
            <a:bodyPr/>
            <a:lstStyle/>
            <a:p>
              <a:endParaRPr lang="en-GB"/>
            </a:p>
          </p:txBody>
        </p:sp>
        <p:sp>
          <p:nvSpPr>
            <p:cNvPr id="772259" name="Rectangle 163"/>
            <p:cNvSpPr>
              <a:spLocks noChangeArrowheads="1"/>
            </p:cNvSpPr>
            <p:nvPr/>
          </p:nvSpPr>
          <p:spPr bwMode="auto">
            <a:xfrm>
              <a:off x="2977" y="2755"/>
              <a:ext cx="6" cy="250"/>
            </a:xfrm>
            <a:prstGeom prst="rect">
              <a:avLst/>
            </a:prstGeom>
            <a:solidFill>
              <a:srgbClr val="006049"/>
            </a:solidFill>
            <a:ln w="9525">
              <a:noFill/>
              <a:miter lim="800000"/>
              <a:headEnd/>
              <a:tailEnd/>
            </a:ln>
          </p:spPr>
          <p:txBody>
            <a:bodyPr/>
            <a:lstStyle/>
            <a:p>
              <a:endParaRPr lang="en-GB"/>
            </a:p>
          </p:txBody>
        </p:sp>
        <p:sp>
          <p:nvSpPr>
            <p:cNvPr id="772260" name="Rectangle 164"/>
            <p:cNvSpPr>
              <a:spLocks noChangeArrowheads="1"/>
            </p:cNvSpPr>
            <p:nvPr/>
          </p:nvSpPr>
          <p:spPr bwMode="auto">
            <a:xfrm>
              <a:off x="2983" y="2755"/>
              <a:ext cx="13" cy="250"/>
            </a:xfrm>
            <a:prstGeom prst="rect">
              <a:avLst/>
            </a:prstGeom>
            <a:solidFill>
              <a:srgbClr val="00634B"/>
            </a:solidFill>
            <a:ln w="9525">
              <a:noFill/>
              <a:miter lim="800000"/>
              <a:headEnd/>
              <a:tailEnd/>
            </a:ln>
          </p:spPr>
          <p:txBody>
            <a:bodyPr/>
            <a:lstStyle/>
            <a:p>
              <a:endParaRPr lang="en-GB"/>
            </a:p>
          </p:txBody>
        </p:sp>
        <p:sp>
          <p:nvSpPr>
            <p:cNvPr id="772261" name="Rectangle 165"/>
            <p:cNvSpPr>
              <a:spLocks noChangeArrowheads="1"/>
            </p:cNvSpPr>
            <p:nvPr/>
          </p:nvSpPr>
          <p:spPr bwMode="auto">
            <a:xfrm>
              <a:off x="2996" y="2755"/>
              <a:ext cx="13" cy="250"/>
            </a:xfrm>
            <a:prstGeom prst="rect">
              <a:avLst/>
            </a:prstGeom>
            <a:solidFill>
              <a:srgbClr val="00674E"/>
            </a:solidFill>
            <a:ln w="9525">
              <a:noFill/>
              <a:miter lim="800000"/>
              <a:headEnd/>
              <a:tailEnd/>
            </a:ln>
          </p:spPr>
          <p:txBody>
            <a:bodyPr/>
            <a:lstStyle/>
            <a:p>
              <a:endParaRPr lang="en-GB"/>
            </a:p>
          </p:txBody>
        </p:sp>
        <p:sp>
          <p:nvSpPr>
            <p:cNvPr id="772262" name="Rectangle 166"/>
            <p:cNvSpPr>
              <a:spLocks noChangeArrowheads="1"/>
            </p:cNvSpPr>
            <p:nvPr/>
          </p:nvSpPr>
          <p:spPr bwMode="auto">
            <a:xfrm>
              <a:off x="3009" y="2755"/>
              <a:ext cx="6" cy="250"/>
            </a:xfrm>
            <a:prstGeom prst="rect">
              <a:avLst/>
            </a:prstGeom>
            <a:solidFill>
              <a:srgbClr val="006B51"/>
            </a:solidFill>
            <a:ln w="9525">
              <a:noFill/>
              <a:miter lim="800000"/>
              <a:headEnd/>
              <a:tailEnd/>
            </a:ln>
          </p:spPr>
          <p:txBody>
            <a:bodyPr/>
            <a:lstStyle/>
            <a:p>
              <a:endParaRPr lang="en-GB"/>
            </a:p>
          </p:txBody>
        </p:sp>
        <p:sp>
          <p:nvSpPr>
            <p:cNvPr id="772263" name="Rectangle 167"/>
            <p:cNvSpPr>
              <a:spLocks noChangeArrowheads="1"/>
            </p:cNvSpPr>
            <p:nvPr/>
          </p:nvSpPr>
          <p:spPr bwMode="auto">
            <a:xfrm>
              <a:off x="3015" y="2755"/>
              <a:ext cx="13" cy="250"/>
            </a:xfrm>
            <a:prstGeom prst="rect">
              <a:avLst/>
            </a:prstGeom>
            <a:solidFill>
              <a:srgbClr val="007054"/>
            </a:solidFill>
            <a:ln w="9525">
              <a:noFill/>
              <a:miter lim="800000"/>
              <a:headEnd/>
              <a:tailEnd/>
            </a:ln>
          </p:spPr>
          <p:txBody>
            <a:bodyPr/>
            <a:lstStyle/>
            <a:p>
              <a:endParaRPr lang="en-GB"/>
            </a:p>
          </p:txBody>
        </p:sp>
        <p:sp>
          <p:nvSpPr>
            <p:cNvPr id="772264" name="Rectangle 168"/>
            <p:cNvSpPr>
              <a:spLocks noChangeArrowheads="1"/>
            </p:cNvSpPr>
            <p:nvPr/>
          </p:nvSpPr>
          <p:spPr bwMode="auto">
            <a:xfrm>
              <a:off x="3028" y="2755"/>
              <a:ext cx="13" cy="250"/>
            </a:xfrm>
            <a:prstGeom prst="rect">
              <a:avLst/>
            </a:prstGeom>
            <a:solidFill>
              <a:srgbClr val="007759"/>
            </a:solidFill>
            <a:ln w="9525">
              <a:noFill/>
              <a:miter lim="800000"/>
              <a:headEnd/>
              <a:tailEnd/>
            </a:ln>
          </p:spPr>
          <p:txBody>
            <a:bodyPr/>
            <a:lstStyle/>
            <a:p>
              <a:endParaRPr lang="en-GB"/>
            </a:p>
          </p:txBody>
        </p:sp>
        <p:sp>
          <p:nvSpPr>
            <p:cNvPr id="772265" name="Rectangle 169"/>
            <p:cNvSpPr>
              <a:spLocks noChangeArrowheads="1"/>
            </p:cNvSpPr>
            <p:nvPr/>
          </p:nvSpPr>
          <p:spPr bwMode="auto">
            <a:xfrm>
              <a:off x="3041" y="2755"/>
              <a:ext cx="7" cy="250"/>
            </a:xfrm>
            <a:prstGeom prst="rect">
              <a:avLst/>
            </a:prstGeom>
            <a:solidFill>
              <a:srgbClr val="007D5E"/>
            </a:solidFill>
            <a:ln w="9525">
              <a:noFill/>
              <a:miter lim="800000"/>
              <a:headEnd/>
              <a:tailEnd/>
            </a:ln>
          </p:spPr>
          <p:txBody>
            <a:bodyPr/>
            <a:lstStyle/>
            <a:p>
              <a:endParaRPr lang="en-GB"/>
            </a:p>
          </p:txBody>
        </p:sp>
        <p:sp>
          <p:nvSpPr>
            <p:cNvPr id="772266" name="Rectangle 170"/>
            <p:cNvSpPr>
              <a:spLocks noChangeArrowheads="1"/>
            </p:cNvSpPr>
            <p:nvPr/>
          </p:nvSpPr>
          <p:spPr bwMode="auto">
            <a:xfrm>
              <a:off x="3048" y="2755"/>
              <a:ext cx="13" cy="250"/>
            </a:xfrm>
            <a:prstGeom prst="rect">
              <a:avLst/>
            </a:prstGeom>
            <a:solidFill>
              <a:srgbClr val="008362"/>
            </a:solidFill>
            <a:ln w="9525">
              <a:noFill/>
              <a:miter lim="800000"/>
              <a:headEnd/>
              <a:tailEnd/>
            </a:ln>
          </p:spPr>
          <p:txBody>
            <a:bodyPr/>
            <a:lstStyle/>
            <a:p>
              <a:endParaRPr lang="en-GB"/>
            </a:p>
          </p:txBody>
        </p:sp>
        <p:sp>
          <p:nvSpPr>
            <p:cNvPr id="772267" name="Rectangle 171"/>
            <p:cNvSpPr>
              <a:spLocks noChangeArrowheads="1"/>
            </p:cNvSpPr>
            <p:nvPr/>
          </p:nvSpPr>
          <p:spPr bwMode="auto">
            <a:xfrm>
              <a:off x="3061" y="2755"/>
              <a:ext cx="13" cy="250"/>
            </a:xfrm>
            <a:prstGeom prst="rect">
              <a:avLst/>
            </a:prstGeom>
            <a:solidFill>
              <a:srgbClr val="008C69"/>
            </a:solidFill>
            <a:ln w="9525">
              <a:noFill/>
              <a:miter lim="800000"/>
              <a:headEnd/>
              <a:tailEnd/>
            </a:ln>
          </p:spPr>
          <p:txBody>
            <a:bodyPr/>
            <a:lstStyle/>
            <a:p>
              <a:endParaRPr lang="en-GB"/>
            </a:p>
          </p:txBody>
        </p:sp>
        <p:sp>
          <p:nvSpPr>
            <p:cNvPr id="772268" name="Rectangle 172"/>
            <p:cNvSpPr>
              <a:spLocks noChangeArrowheads="1"/>
            </p:cNvSpPr>
            <p:nvPr/>
          </p:nvSpPr>
          <p:spPr bwMode="auto">
            <a:xfrm>
              <a:off x="3074" y="2755"/>
              <a:ext cx="13" cy="250"/>
            </a:xfrm>
            <a:prstGeom prst="rect">
              <a:avLst/>
            </a:prstGeom>
            <a:solidFill>
              <a:srgbClr val="00946F"/>
            </a:solidFill>
            <a:ln w="9525">
              <a:noFill/>
              <a:miter lim="800000"/>
              <a:headEnd/>
              <a:tailEnd/>
            </a:ln>
          </p:spPr>
          <p:txBody>
            <a:bodyPr/>
            <a:lstStyle/>
            <a:p>
              <a:endParaRPr lang="en-GB"/>
            </a:p>
          </p:txBody>
        </p:sp>
        <p:sp>
          <p:nvSpPr>
            <p:cNvPr id="772269" name="Rectangle 173"/>
            <p:cNvSpPr>
              <a:spLocks noChangeArrowheads="1"/>
            </p:cNvSpPr>
            <p:nvPr/>
          </p:nvSpPr>
          <p:spPr bwMode="auto">
            <a:xfrm>
              <a:off x="3087" y="2755"/>
              <a:ext cx="6" cy="250"/>
            </a:xfrm>
            <a:prstGeom prst="rect">
              <a:avLst/>
            </a:prstGeom>
            <a:solidFill>
              <a:srgbClr val="009B74"/>
            </a:solidFill>
            <a:ln w="9525">
              <a:noFill/>
              <a:miter lim="800000"/>
              <a:headEnd/>
              <a:tailEnd/>
            </a:ln>
          </p:spPr>
          <p:txBody>
            <a:bodyPr/>
            <a:lstStyle/>
            <a:p>
              <a:endParaRPr lang="en-GB"/>
            </a:p>
          </p:txBody>
        </p:sp>
        <p:sp>
          <p:nvSpPr>
            <p:cNvPr id="772270" name="Rectangle 174"/>
            <p:cNvSpPr>
              <a:spLocks noChangeArrowheads="1"/>
            </p:cNvSpPr>
            <p:nvPr/>
          </p:nvSpPr>
          <p:spPr bwMode="auto">
            <a:xfrm>
              <a:off x="3093" y="2755"/>
              <a:ext cx="13" cy="250"/>
            </a:xfrm>
            <a:prstGeom prst="rect">
              <a:avLst/>
            </a:prstGeom>
            <a:solidFill>
              <a:srgbClr val="00A179"/>
            </a:solidFill>
            <a:ln w="9525">
              <a:noFill/>
              <a:miter lim="800000"/>
              <a:headEnd/>
              <a:tailEnd/>
            </a:ln>
          </p:spPr>
          <p:txBody>
            <a:bodyPr/>
            <a:lstStyle/>
            <a:p>
              <a:endParaRPr lang="en-GB"/>
            </a:p>
          </p:txBody>
        </p:sp>
        <p:sp>
          <p:nvSpPr>
            <p:cNvPr id="772271" name="Rectangle 175"/>
            <p:cNvSpPr>
              <a:spLocks noChangeArrowheads="1"/>
            </p:cNvSpPr>
            <p:nvPr/>
          </p:nvSpPr>
          <p:spPr bwMode="auto">
            <a:xfrm>
              <a:off x="3106" y="2755"/>
              <a:ext cx="13" cy="250"/>
            </a:xfrm>
            <a:prstGeom prst="rect">
              <a:avLst/>
            </a:prstGeom>
            <a:solidFill>
              <a:srgbClr val="00AA7F"/>
            </a:solidFill>
            <a:ln w="9525">
              <a:noFill/>
              <a:miter lim="800000"/>
              <a:headEnd/>
              <a:tailEnd/>
            </a:ln>
          </p:spPr>
          <p:txBody>
            <a:bodyPr/>
            <a:lstStyle/>
            <a:p>
              <a:endParaRPr lang="en-GB"/>
            </a:p>
          </p:txBody>
        </p:sp>
        <p:sp>
          <p:nvSpPr>
            <p:cNvPr id="772272" name="Rectangle 176"/>
            <p:cNvSpPr>
              <a:spLocks noChangeArrowheads="1"/>
            </p:cNvSpPr>
            <p:nvPr/>
          </p:nvSpPr>
          <p:spPr bwMode="auto">
            <a:xfrm>
              <a:off x="3119" y="2755"/>
              <a:ext cx="6" cy="250"/>
            </a:xfrm>
            <a:prstGeom prst="rect">
              <a:avLst/>
            </a:prstGeom>
            <a:solidFill>
              <a:srgbClr val="00AF83"/>
            </a:solidFill>
            <a:ln w="9525">
              <a:noFill/>
              <a:miter lim="800000"/>
              <a:headEnd/>
              <a:tailEnd/>
            </a:ln>
          </p:spPr>
          <p:txBody>
            <a:bodyPr/>
            <a:lstStyle/>
            <a:p>
              <a:endParaRPr lang="en-GB"/>
            </a:p>
          </p:txBody>
        </p:sp>
        <p:sp>
          <p:nvSpPr>
            <p:cNvPr id="772273" name="Rectangle 177"/>
            <p:cNvSpPr>
              <a:spLocks noChangeArrowheads="1"/>
            </p:cNvSpPr>
            <p:nvPr/>
          </p:nvSpPr>
          <p:spPr bwMode="auto">
            <a:xfrm>
              <a:off x="3125" y="2755"/>
              <a:ext cx="13" cy="250"/>
            </a:xfrm>
            <a:prstGeom prst="rect">
              <a:avLst/>
            </a:prstGeom>
            <a:solidFill>
              <a:srgbClr val="00B487"/>
            </a:solidFill>
            <a:ln w="9525">
              <a:noFill/>
              <a:miter lim="800000"/>
              <a:headEnd/>
              <a:tailEnd/>
            </a:ln>
          </p:spPr>
          <p:txBody>
            <a:bodyPr/>
            <a:lstStyle/>
            <a:p>
              <a:endParaRPr lang="en-GB"/>
            </a:p>
          </p:txBody>
        </p:sp>
        <p:sp>
          <p:nvSpPr>
            <p:cNvPr id="772274" name="Rectangle 178"/>
            <p:cNvSpPr>
              <a:spLocks noChangeArrowheads="1"/>
            </p:cNvSpPr>
            <p:nvPr/>
          </p:nvSpPr>
          <p:spPr bwMode="auto">
            <a:xfrm>
              <a:off x="3138" y="2755"/>
              <a:ext cx="13" cy="250"/>
            </a:xfrm>
            <a:prstGeom prst="rect">
              <a:avLst/>
            </a:prstGeom>
            <a:solidFill>
              <a:srgbClr val="00BA8B"/>
            </a:solidFill>
            <a:ln w="9525">
              <a:noFill/>
              <a:miter lim="800000"/>
              <a:headEnd/>
              <a:tailEnd/>
            </a:ln>
          </p:spPr>
          <p:txBody>
            <a:bodyPr/>
            <a:lstStyle/>
            <a:p>
              <a:endParaRPr lang="en-GB"/>
            </a:p>
          </p:txBody>
        </p:sp>
        <p:sp>
          <p:nvSpPr>
            <p:cNvPr id="772275" name="Rectangle 179"/>
            <p:cNvSpPr>
              <a:spLocks noChangeArrowheads="1"/>
            </p:cNvSpPr>
            <p:nvPr/>
          </p:nvSpPr>
          <p:spPr bwMode="auto">
            <a:xfrm>
              <a:off x="3151" y="2755"/>
              <a:ext cx="7" cy="250"/>
            </a:xfrm>
            <a:prstGeom prst="rect">
              <a:avLst/>
            </a:prstGeom>
            <a:solidFill>
              <a:srgbClr val="00BE8E"/>
            </a:solidFill>
            <a:ln w="9525">
              <a:noFill/>
              <a:miter lim="800000"/>
              <a:headEnd/>
              <a:tailEnd/>
            </a:ln>
          </p:spPr>
          <p:txBody>
            <a:bodyPr/>
            <a:lstStyle/>
            <a:p>
              <a:endParaRPr lang="en-GB"/>
            </a:p>
          </p:txBody>
        </p:sp>
        <p:sp>
          <p:nvSpPr>
            <p:cNvPr id="772276" name="Rectangle 180"/>
            <p:cNvSpPr>
              <a:spLocks noChangeArrowheads="1"/>
            </p:cNvSpPr>
            <p:nvPr/>
          </p:nvSpPr>
          <p:spPr bwMode="auto">
            <a:xfrm>
              <a:off x="3158" y="2755"/>
              <a:ext cx="13" cy="250"/>
            </a:xfrm>
            <a:prstGeom prst="rect">
              <a:avLst/>
            </a:prstGeom>
            <a:solidFill>
              <a:srgbClr val="00C191"/>
            </a:solidFill>
            <a:ln w="9525">
              <a:noFill/>
              <a:miter lim="800000"/>
              <a:headEnd/>
              <a:tailEnd/>
            </a:ln>
          </p:spPr>
          <p:txBody>
            <a:bodyPr/>
            <a:lstStyle/>
            <a:p>
              <a:endParaRPr lang="en-GB"/>
            </a:p>
          </p:txBody>
        </p:sp>
        <p:sp>
          <p:nvSpPr>
            <p:cNvPr id="772277" name="Rectangle 181"/>
            <p:cNvSpPr>
              <a:spLocks noChangeArrowheads="1"/>
            </p:cNvSpPr>
            <p:nvPr/>
          </p:nvSpPr>
          <p:spPr bwMode="auto">
            <a:xfrm>
              <a:off x="3171" y="2755"/>
              <a:ext cx="13" cy="250"/>
            </a:xfrm>
            <a:prstGeom prst="rect">
              <a:avLst/>
            </a:prstGeom>
            <a:solidFill>
              <a:srgbClr val="00C593"/>
            </a:solidFill>
            <a:ln w="9525">
              <a:noFill/>
              <a:miter lim="800000"/>
              <a:headEnd/>
              <a:tailEnd/>
            </a:ln>
          </p:spPr>
          <p:txBody>
            <a:bodyPr/>
            <a:lstStyle/>
            <a:p>
              <a:endParaRPr lang="en-GB"/>
            </a:p>
          </p:txBody>
        </p:sp>
        <p:sp>
          <p:nvSpPr>
            <p:cNvPr id="772278" name="Rectangle 182"/>
            <p:cNvSpPr>
              <a:spLocks noChangeArrowheads="1"/>
            </p:cNvSpPr>
            <p:nvPr/>
          </p:nvSpPr>
          <p:spPr bwMode="auto">
            <a:xfrm>
              <a:off x="3184" y="2755"/>
              <a:ext cx="6" cy="250"/>
            </a:xfrm>
            <a:prstGeom prst="rect">
              <a:avLst/>
            </a:prstGeom>
            <a:solidFill>
              <a:srgbClr val="00C795"/>
            </a:solidFill>
            <a:ln w="9525">
              <a:noFill/>
              <a:miter lim="800000"/>
              <a:headEnd/>
              <a:tailEnd/>
            </a:ln>
          </p:spPr>
          <p:txBody>
            <a:bodyPr/>
            <a:lstStyle/>
            <a:p>
              <a:endParaRPr lang="en-GB"/>
            </a:p>
          </p:txBody>
        </p:sp>
        <p:sp>
          <p:nvSpPr>
            <p:cNvPr id="772279" name="Rectangle 183"/>
            <p:cNvSpPr>
              <a:spLocks noChangeArrowheads="1"/>
            </p:cNvSpPr>
            <p:nvPr/>
          </p:nvSpPr>
          <p:spPr bwMode="auto">
            <a:xfrm>
              <a:off x="3190" y="2755"/>
              <a:ext cx="13" cy="250"/>
            </a:xfrm>
            <a:prstGeom prst="rect">
              <a:avLst/>
            </a:prstGeom>
            <a:solidFill>
              <a:srgbClr val="00C896"/>
            </a:solidFill>
            <a:ln w="9525">
              <a:noFill/>
              <a:miter lim="800000"/>
              <a:headEnd/>
              <a:tailEnd/>
            </a:ln>
          </p:spPr>
          <p:txBody>
            <a:bodyPr/>
            <a:lstStyle/>
            <a:p>
              <a:endParaRPr lang="en-GB"/>
            </a:p>
          </p:txBody>
        </p:sp>
        <p:sp>
          <p:nvSpPr>
            <p:cNvPr id="772280" name="Rectangle 184"/>
            <p:cNvSpPr>
              <a:spLocks noChangeArrowheads="1"/>
            </p:cNvSpPr>
            <p:nvPr/>
          </p:nvSpPr>
          <p:spPr bwMode="auto">
            <a:xfrm>
              <a:off x="3203" y="2755"/>
              <a:ext cx="13" cy="250"/>
            </a:xfrm>
            <a:prstGeom prst="rect">
              <a:avLst/>
            </a:prstGeom>
            <a:solidFill>
              <a:srgbClr val="00CA97"/>
            </a:solidFill>
            <a:ln w="9525">
              <a:noFill/>
              <a:miter lim="800000"/>
              <a:headEnd/>
              <a:tailEnd/>
            </a:ln>
          </p:spPr>
          <p:txBody>
            <a:bodyPr/>
            <a:lstStyle/>
            <a:p>
              <a:endParaRPr lang="en-GB"/>
            </a:p>
          </p:txBody>
        </p:sp>
        <p:sp>
          <p:nvSpPr>
            <p:cNvPr id="772281" name="Rectangle 185"/>
            <p:cNvSpPr>
              <a:spLocks noChangeArrowheads="1"/>
            </p:cNvSpPr>
            <p:nvPr/>
          </p:nvSpPr>
          <p:spPr bwMode="auto">
            <a:xfrm>
              <a:off x="3216" y="2755"/>
              <a:ext cx="6" cy="250"/>
            </a:xfrm>
            <a:prstGeom prst="rect">
              <a:avLst/>
            </a:prstGeom>
            <a:solidFill>
              <a:srgbClr val="00CB98"/>
            </a:solidFill>
            <a:ln w="9525">
              <a:noFill/>
              <a:miter lim="800000"/>
              <a:headEnd/>
              <a:tailEnd/>
            </a:ln>
          </p:spPr>
          <p:txBody>
            <a:bodyPr/>
            <a:lstStyle/>
            <a:p>
              <a:endParaRPr lang="en-GB"/>
            </a:p>
          </p:txBody>
        </p:sp>
        <p:sp>
          <p:nvSpPr>
            <p:cNvPr id="772282" name="Rectangle 186"/>
            <p:cNvSpPr>
              <a:spLocks noChangeArrowheads="1"/>
            </p:cNvSpPr>
            <p:nvPr/>
          </p:nvSpPr>
          <p:spPr bwMode="auto">
            <a:xfrm>
              <a:off x="3222" y="2755"/>
              <a:ext cx="13" cy="250"/>
            </a:xfrm>
            <a:prstGeom prst="rect">
              <a:avLst/>
            </a:prstGeom>
            <a:solidFill>
              <a:srgbClr val="00CB98"/>
            </a:solidFill>
            <a:ln w="9525">
              <a:noFill/>
              <a:miter lim="800000"/>
              <a:headEnd/>
              <a:tailEnd/>
            </a:ln>
          </p:spPr>
          <p:txBody>
            <a:bodyPr/>
            <a:lstStyle/>
            <a:p>
              <a:endParaRPr lang="en-GB"/>
            </a:p>
          </p:txBody>
        </p:sp>
        <p:sp>
          <p:nvSpPr>
            <p:cNvPr id="772283" name="Rectangle 187"/>
            <p:cNvSpPr>
              <a:spLocks noChangeArrowheads="1"/>
            </p:cNvSpPr>
            <p:nvPr/>
          </p:nvSpPr>
          <p:spPr bwMode="auto">
            <a:xfrm>
              <a:off x="3235" y="2755"/>
              <a:ext cx="13" cy="250"/>
            </a:xfrm>
            <a:prstGeom prst="rect">
              <a:avLst/>
            </a:prstGeom>
            <a:solidFill>
              <a:srgbClr val="00CA97"/>
            </a:solidFill>
            <a:ln w="9525">
              <a:noFill/>
              <a:miter lim="800000"/>
              <a:headEnd/>
              <a:tailEnd/>
            </a:ln>
          </p:spPr>
          <p:txBody>
            <a:bodyPr/>
            <a:lstStyle/>
            <a:p>
              <a:endParaRPr lang="en-GB"/>
            </a:p>
          </p:txBody>
        </p:sp>
        <p:sp>
          <p:nvSpPr>
            <p:cNvPr id="772284" name="Rectangle 188"/>
            <p:cNvSpPr>
              <a:spLocks noChangeArrowheads="1"/>
            </p:cNvSpPr>
            <p:nvPr/>
          </p:nvSpPr>
          <p:spPr bwMode="auto">
            <a:xfrm>
              <a:off x="3248" y="2755"/>
              <a:ext cx="13" cy="250"/>
            </a:xfrm>
            <a:prstGeom prst="rect">
              <a:avLst/>
            </a:prstGeom>
            <a:solidFill>
              <a:srgbClr val="00C896"/>
            </a:solidFill>
            <a:ln w="9525">
              <a:noFill/>
              <a:miter lim="800000"/>
              <a:headEnd/>
              <a:tailEnd/>
            </a:ln>
          </p:spPr>
          <p:txBody>
            <a:bodyPr/>
            <a:lstStyle/>
            <a:p>
              <a:endParaRPr lang="en-GB"/>
            </a:p>
          </p:txBody>
        </p:sp>
        <p:sp>
          <p:nvSpPr>
            <p:cNvPr id="772285" name="Rectangle 189"/>
            <p:cNvSpPr>
              <a:spLocks noChangeArrowheads="1"/>
            </p:cNvSpPr>
            <p:nvPr/>
          </p:nvSpPr>
          <p:spPr bwMode="auto">
            <a:xfrm>
              <a:off x="3261" y="2755"/>
              <a:ext cx="7" cy="250"/>
            </a:xfrm>
            <a:prstGeom prst="rect">
              <a:avLst/>
            </a:prstGeom>
            <a:solidFill>
              <a:srgbClr val="00C795"/>
            </a:solidFill>
            <a:ln w="9525">
              <a:noFill/>
              <a:miter lim="800000"/>
              <a:headEnd/>
              <a:tailEnd/>
            </a:ln>
          </p:spPr>
          <p:txBody>
            <a:bodyPr/>
            <a:lstStyle/>
            <a:p>
              <a:endParaRPr lang="en-GB"/>
            </a:p>
          </p:txBody>
        </p:sp>
        <p:sp>
          <p:nvSpPr>
            <p:cNvPr id="772286" name="Rectangle 190"/>
            <p:cNvSpPr>
              <a:spLocks noChangeArrowheads="1"/>
            </p:cNvSpPr>
            <p:nvPr/>
          </p:nvSpPr>
          <p:spPr bwMode="auto">
            <a:xfrm>
              <a:off x="3268" y="2755"/>
              <a:ext cx="13" cy="250"/>
            </a:xfrm>
            <a:prstGeom prst="rect">
              <a:avLst/>
            </a:prstGeom>
            <a:solidFill>
              <a:srgbClr val="00C593"/>
            </a:solidFill>
            <a:ln w="9525">
              <a:noFill/>
              <a:miter lim="800000"/>
              <a:headEnd/>
              <a:tailEnd/>
            </a:ln>
          </p:spPr>
          <p:txBody>
            <a:bodyPr/>
            <a:lstStyle/>
            <a:p>
              <a:endParaRPr lang="en-GB"/>
            </a:p>
          </p:txBody>
        </p:sp>
        <p:sp>
          <p:nvSpPr>
            <p:cNvPr id="772287" name="Rectangle 191"/>
            <p:cNvSpPr>
              <a:spLocks noChangeArrowheads="1"/>
            </p:cNvSpPr>
            <p:nvPr/>
          </p:nvSpPr>
          <p:spPr bwMode="auto">
            <a:xfrm>
              <a:off x="3281" y="2755"/>
              <a:ext cx="13" cy="250"/>
            </a:xfrm>
            <a:prstGeom prst="rect">
              <a:avLst/>
            </a:prstGeom>
            <a:solidFill>
              <a:srgbClr val="00C191"/>
            </a:solidFill>
            <a:ln w="9525">
              <a:noFill/>
              <a:miter lim="800000"/>
              <a:headEnd/>
              <a:tailEnd/>
            </a:ln>
          </p:spPr>
          <p:txBody>
            <a:bodyPr/>
            <a:lstStyle/>
            <a:p>
              <a:endParaRPr lang="en-GB"/>
            </a:p>
          </p:txBody>
        </p:sp>
        <p:sp>
          <p:nvSpPr>
            <p:cNvPr id="772288" name="Rectangle 192"/>
            <p:cNvSpPr>
              <a:spLocks noChangeArrowheads="1"/>
            </p:cNvSpPr>
            <p:nvPr/>
          </p:nvSpPr>
          <p:spPr bwMode="auto">
            <a:xfrm>
              <a:off x="3294" y="2755"/>
              <a:ext cx="6" cy="250"/>
            </a:xfrm>
            <a:prstGeom prst="rect">
              <a:avLst/>
            </a:prstGeom>
            <a:solidFill>
              <a:srgbClr val="00BE8E"/>
            </a:solidFill>
            <a:ln w="9525">
              <a:noFill/>
              <a:miter lim="800000"/>
              <a:headEnd/>
              <a:tailEnd/>
            </a:ln>
          </p:spPr>
          <p:txBody>
            <a:bodyPr/>
            <a:lstStyle/>
            <a:p>
              <a:endParaRPr lang="en-GB"/>
            </a:p>
          </p:txBody>
        </p:sp>
        <p:sp>
          <p:nvSpPr>
            <p:cNvPr id="772289" name="Rectangle 193"/>
            <p:cNvSpPr>
              <a:spLocks noChangeArrowheads="1"/>
            </p:cNvSpPr>
            <p:nvPr/>
          </p:nvSpPr>
          <p:spPr bwMode="auto">
            <a:xfrm>
              <a:off x="3300" y="2755"/>
              <a:ext cx="13" cy="250"/>
            </a:xfrm>
            <a:prstGeom prst="rect">
              <a:avLst/>
            </a:prstGeom>
            <a:solidFill>
              <a:srgbClr val="00BA8B"/>
            </a:solidFill>
            <a:ln w="9525">
              <a:noFill/>
              <a:miter lim="800000"/>
              <a:headEnd/>
              <a:tailEnd/>
            </a:ln>
          </p:spPr>
          <p:txBody>
            <a:bodyPr/>
            <a:lstStyle/>
            <a:p>
              <a:endParaRPr lang="en-GB"/>
            </a:p>
          </p:txBody>
        </p:sp>
        <p:sp>
          <p:nvSpPr>
            <p:cNvPr id="772290" name="Rectangle 194"/>
            <p:cNvSpPr>
              <a:spLocks noChangeArrowheads="1"/>
            </p:cNvSpPr>
            <p:nvPr/>
          </p:nvSpPr>
          <p:spPr bwMode="auto">
            <a:xfrm>
              <a:off x="3313" y="2755"/>
              <a:ext cx="13" cy="250"/>
            </a:xfrm>
            <a:prstGeom prst="rect">
              <a:avLst/>
            </a:prstGeom>
            <a:solidFill>
              <a:srgbClr val="00B487"/>
            </a:solidFill>
            <a:ln w="9525">
              <a:noFill/>
              <a:miter lim="800000"/>
              <a:headEnd/>
              <a:tailEnd/>
            </a:ln>
          </p:spPr>
          <p:txBody>
            <a:bodyPr/>
            <a:lstStyle/>
            <a:p>
              <a:endParaRPr lang="en-GB"/>
            </a:p>
          </p:txBody>
        </p:sp>
        <p:sp>
          <p:nvSpPr>
            <p:cNvPr id="772291" name="Rectangle 195"/>
            <p:cNvSpPr>
              <a:spLocks noChangeArrowheads="1"/>
            </p:cNvSpPr>
            <p:nvPr/>
          </p:nvSpPr>
          <p:spPr bwMode="auto">
            <a:xfrm>
              <a:off x="3326" y="2755"/>
              <a:ext cx="6" cy="250"/>
            </a:xfrm>
            <a:prstGeom prst="rect">
              <a:avLst/>
            </a:prstGeom>
            <a:solidFill>
              <a:srgbClr val="00AF83"/>
            </a:solidFill>
            <a:ln w="9525">
              <a:noFill/>
              <a:miter lim="800000"/>
              <a:headEnd/>
              <a:tailEnd/>
            </a:ln>
          </p:spPr>
          <p:txBody>
            <a:bodyPr/>
            <a:lstStyle/>
            <a:p>
              <a:endParaRPr lang="en-GB"/>
            </a:p>
          </p:txBody>
        </p:sp>
        <p:sp>
          <p:nvSpPr>
            <p:cNvPr id="772292" name="Rectangle 196"/>
            <p:cNvSpPr>
              <a:spLocks noChangeArrowheads="1"/>
            </p:cNvSpPr>
            <p:nvPr/>
          </p:nvSpPr>
          <p:spPr bwMode="auto">
            <a:xfrm>
              <a:off x="3332" y="2755"/>
              <a:ext cx="13" cy="250"/>
            </a:xfrm>
            <a:prstGeom prst="rect">
              <a:avLst/>
            </a:prstGeom>
            <a:solidFill>
              <a:srgbClr val="00AA7F"/>
            </a:solidFill>
            <a:ln w="9525">
              <a:noFill/>
              <a:miter lim="800000"/>
              <a:headEnd/>
              <a:tailEnd/>
            </a:ln>
          </p:spPr>
          <p:txBody>
            <a:bodyPr/>
            <a:lstStyle/>
            <a:p>
              <a:endParaRPr lang="en-GB"/>
            </a:p>
          </p:txBody>
        </p:sp>
        <p:sp>
          <p:nvSpPr>
            <p:cNvPr id="772293" name="Rectangle 197"/>
            <p:cNvSpPr>
              <a:spLocks noChangeArrowheads="1"/>
            </p:cNvSpPr>
            <p:nvPr/>
          </p:nvSpPr>
          <p:spPr bwMode="auto">
            <a:xfrm>
              <a:off x="3345" y="2755"/>
              <a:ext cx="13" cy="250"/>
            </a:xfrm>
            <a:prstGeom prst="rect">
              <a:avLst/>
            </a:prstGeom>
            <a:solidFill>
              <a:srgbClr val="00A179"/>
            </a:solidFill>
            <a:ln w="9525">
              <a:noFill/>
              <a:miter lim="800000"/>
              <a:headEnd/>
              <a:tailEnd/>
            </a:ln>
          </p:spPr>
          <p:txBody>
            <a:bodyPr/>
            <a:lstStyle/>
            <a:p>
              <a:endParaRPr lang="en-GB"/>
            </a:p>
          </p:txBody>
        </p:sp>
        <p:sp>
          <p:nvSpPr>
            <p:cNvPr id="772294" name="Rectangle 198"/>
            <p:cNvSpPr>
              <a:spLocks noChangeArrowheads="1"/>
            </p:cNvSpPr>
            <p:nvPr/>
          </p:nvSpPr>
          <p:spPr bwMode="auto">
            <a:xfrm>
              <a:off x="3358" y="2755"/>
              <a:ext cx="7" cy="250"/>
            </a:xfrm>
            <a:prstGeom prst="rect">
              <a:avLst/>
            </a:prstGeom>
            <a:solidFill>
              <a:srgbClr val="009B74"/>
            </a:solidFill>
            <a:ln w="9525">
              <a:noFill/>
              <a:miter lim="800000"/>
              <a:headEnd/>
              <a:tailEnd/>
            </a:ln>
          </p:spPr>
          <p:txBody>
            <a:bodyPr/>
            <a:lstStyle/>
            <a:p>
              <a:endParaRPr lang="en-GB"/>
            </a:p>
          </p:txBody>
        </p:sp>
        <p:sp>
          <p:nvSpPr>
            <p:cNvPr id="772295" name="Rectangle 199"/>
            <p:cNvSpPr>
              <a:spLocks noChangeArrowheads="1"/>
            </p:cNvSpPr>
            <p:nvPr/>
          </p:nvSpPr>
          <p:spPr bwMode="auto">
            <a:xfrm>
              <a:off x="3365" y="2755"/>
              <a:ext cx="13" cy="250"/>
            </a:xfrm>
            <a:prstGeom prst="rect">
              <a:avLst/>
            </a:prstGeom>
            <a:solidFill>
              <a:srgbClr val="00946F"/>
            </a:solidFill>
            <a:ln w="9525">
              <a:noFill/>
              <a:miter lim="800000"/>
              <a:headEnd/>
              <a:tailEnd/>
            </a:ln>
          </p:spPr>
          <p:txBody>
            <a:bodyPr/>
            <a:lstStyle/>
            <a:p>
              <a:endParaRPr lang="en-GB"/>
            </a:p>
          </p:txBody>
        </p:sp>
        <p:sp>
          <p:nvSpPr>
            <p:cNvPr id="772296" name="Rectangle 200"/>
            <p:cNvSpPr>
              <a:spLocks noChangeArrowheads="1"/>
            </p:cNvSpPr>
            <p:nvPr/>
          </p:nvSpPr>
          <p:spPr bwMode="auto">
            <a:xfrm>
              <a:off x="3378" y="2755"/>
              <a:ext cx="13" cy="250"/>
            </a:xfrm>
            <a:prstGeom prst="rect">
              <a:avLst/>
            </a:prstGeom>
            <a:solidFill>
              <a:srgbClr val="008C69"/>
            </a:solidFill>
            <a:ln w="9525">
              <a:noFill/>
              <a:miter lim="800000"/>
              <a:headEnd/>
              <a:tailEnd/>
            </a:ln>
          </p:spPr>
          <p:txBody>
            <a:bodyPr/>
            <a:lstStyle/>
            <a:p>
              <a:endParaRPr lang="en-GB"/>
            </a:p>
          </p:txBody>
        </p:sp>
        <p:sp>
          <p:nvSpPr>
            <p:cNvPr id="772297" name="Rectangle 201"/>
            <p:cNvSpPr>
              <a:spLocks noChangeArrowheads="1"/>
            </p:cNvSpPr>
            <p:nvPr/>
          </p:nvSpPr>
          <p:spPr bwMode="auto">
            <a:xfrm>
              <a:off x="3391" y="2755"/>
              <a:ext cx="6" cy="250"/>
            </a:xfrm>
            <a:prstGeom prst="rect">
              <a:avLst/>
            </a:prstGeom>
            <a:solidFill>
              <a:srgbClr val="008564"/>
            </a:solidFill>
            <a:ln w="9525">
              <a:noFill/>
              <a:miter lim="800000"/>
              <a:headEnd/>
              <a:tailEnd/>
            </a:ln>
          </p:spPr>
          <p:txBody>
            <a:bodyPr/>
            <a:lstStyle/>
            <a:p>
              <a:endParaRPr lang="en-GB"/>
            </a:p>
          </p:txBody>
        </p:sp>
        <p:sp>
          <p:nvSpPr>
            <p:cNvPr id="772298" name="Rectangle 202"/>
            <p:cNvSpPr>
              <a:spLocks noChangeArrowheads="1"/>
            </p:cNvSpPr>
            <p:nvPr/>
          </p:nvSpPr>
          <p:spPr bwMode="auto">
            <a:xfrm>
              <a:off x="3397" y="2755"/>
              <a:ext cx="13" cy="250"/>
            </a:xfrm>
            <a:prstGeom prst="rect">
              <a:avLst/>
            </a:prstGeom>
            <a:solidFill>
              <a:srgbClr val="007F5F"/>
            </a:solidFill>
            <a:ln w="9525">
              <a:noFill/>
              <a:miter lim="800000"/>
              <a:headEnd/>
              <a:tailEnd/>
            </a:ln>
          </p:spPr>
          <p:txBody>
            <a:bodyPr/>
            <a:lstStyle/>
            <a:p>
              <a:endParaRPr lang="en-GB"/>
            </a:p>
          </p:txBody>
        </p:sp>
        <p:sp>
          <p:nvSpPr>
            <p:cNvPr id="772299" name="Rectangle 203"/>
            <p:cNvSpPr>
              <a:spLocks noChangeArrowheads="1"/>
            </p:cNvSpPr>
            <p:nvPr/>
          </p:nvSpPr>
          <p:spPr bwMode="auto">
            <a:xfrm>
              <a:off x="3410" y="2755"/>
              <a:ext cx="13" cy="250"/>
            </a:xfrm>
            <a:prstGeom prst="rect">
              <a:avLst/>
            </a:prstGeom>
            <a:solidFill>
              <a:srgbClr val="007759"/>
            </a:solidFill>
            <a:ln w="9525">
              <a:noFill/>
              <a:miter lim="800000"/>
              <a:headEnd/>
              <a:tailEnd/>
            </a:ln>
          </p:spPr>
          <p:txBody>
            <a:bodyPr/>
            <a:lstStyle/>
            <a:p>
              <a:endParaRPr lang="en-GB"/>
            </a:p>
          </p:txBody>
        </p:sp>
        <p:sp>
          <p:nvSpPr>
            <p:cNvPr id="772300" name="Rectangle 204"/>
            <p:cNvSpPr>
              <a:spLocks noChangeArrowheads="1"/>
            </p:cNvSpPr>
            <p:nvPr/>
          </p:nvSpPr>
          <p:spPr bwMode="auto">
            <a:xfrm>
              <a:off x="3423" y="2755"/>
              <a:ext cx="13" cy="250"/>
            </a:xfrm>
            <a:prstGeom prst="rect">
              <a:avLst/>
            </a:prstGeom>
            <a:solidFill>
              <a:srgbClr val="007054"/>
            </a:solidFill>
            <a:ln w="9525">
              <a:noFill/>
              <a:miter lim="800000"/>
              <a:headEnd/>
              <a:tailEnd/>
            </a:ln>
          </p:spPr>
          <p:txBody>
            <a:bodyPr/>
            <a:lstStyle/>
            <a:p>
              <a:endParaRPr lang="en-GB"/>
            </a:p>
          </p:txBody>
        </p:sp>
        <p:sp>
          <p:nvSpPr>
            <p:cNvPr id="772301" name="Rectangle 205"/>
            <p:cNvSpPr>
              <a:spLocks noChangeArrowheads="1"/>
            </p:cNvSpPr>
            <p:nvPr/>
          </p:nvSpPr>
          <p:spPr bwMode="auto">
            <a:xfrm>
              <a:off x="3436" y="2755"/>
              <a:ext cx="6" cy="250"/>
            </a:xfrm>
            <a:prstGeom prst="rect">
              <a:avLst/>
            </a:prstGeom>
            <a:solidFill>
              <a:srgbClr val="006B51"/>
            </a:solidFill>
            <a:ln w="9525">
              <a:noFill/>
              <a:miter lim="800000"/>
              <a:headEnd/>
              <a:tailEnd/>
            </a:ln>
          </p:spPr>
          <p:txBody>
            <a:bodyPr/>
            <a:lstStyle/>
            <a:p>
              <a:endParaRPr lang="en-GB"/>
            </a:p>
          </p:txBody>
        </p:sp>
        <p:sp>
          <p:nvSpPr>
            <p:cNvPr id="772302" name="Rectangle 206"/>
            <p:cNvSpPr>
              <a:spLocks noChangeArrowheads="1"/>
            </p:cNvSpPr>
            <p:nvPr/>
          </p:nvSpPr>
          <p:spPr bwMode="auto">
            <a:xfrm>
              <a:off x="3442" y="2755"/>
              <a:ext cx="13" cy="250"/>
            </a:xfrm>
            <a:prstGeom prst="rect">
              <a:avLst/>
            </a:prstGeom>
            <a:solidFill>
              <a:srgbClr val="00674E"/>
            </a:solidFill>
            <a:ln w="9525">
              <a:noFill/>
              <a:miter lim="800000"/>
              <a:headEnd/>
              <a:tailEnd/>
            </a:ln>
          </p:spPr>
          <p:txBody>
            <a:bodyPr/>
            <a:lstStyle/>
            <a:p>
              <a:endParaRPr lang="en-GB"/>
            </a:p>
          </p:txBody>
        </p:sp>
        <p:sp>
          <p:nvSpPr>
            <p:cNvPr id="772303" name="Rectangle 207"/>
            <p:cNvSpPr>
              <a:spLocks noChangeArrowheads="1"/>
            </p:cNvSpPr>
            <p:nvPr/>
          </p:nvSpPr>
          <p:spPr bwMode="auto">
            <a:xfrm>
              <a:off x="3455" y="2755"/>
              <a:ext cx="13" cy="250"/>
            </a:xfrm>
            <a:prstGeom prst="rect">
              <a:avLst/>
            </a:prstGeom>
            <a:solidFill>
              <a:srgbClr val="00634B"/>
            </a:solidFill>
            <a:ln w="9525">
              <a:noFill/>
              <a:miter lim="800000"/>
              <a:headEnd/>
              <a:tailEnd/>
            </a:ln>
          </p:spPr>
          <p:txBody>
            <a:bodyPr/>
            <a:lstStyle/>
            <a:p>
              <a:endParaRPr lang="en-GB"/>
            </a:p>
          </p:txBody>
        </p:sp>
        <p:sp>
          <p:nvSpPr>
            <p:cNvPr id="772304" name="Rectangle 208"/>
            <p:cNvSpPr>
              <a:spLocks noChangeArrowheads="1"/>
            </p:cNvSpPr>
            <p:nvPr/>
          </p:nvSpPr>
          <p:spPr bwMode="auto">
            <a:xfrm>
              <a:off x="3468" y="2755"/>
              <a:ext cx="7" cy="250"/>
            </a:xfrm>
            <a:prstGeom prst="rect">
              <a:avLst/>
            </a:prstGeom>
            <a:solidFill>
              <a:srgbClr val="006049"/>
            </a:solidFill>
            <a:ln w="9525">
              <a:noFill/>
              <a:miter lim="800000"/>
              <a:headEnd/>
              <a:tailEnd/>
            </a:ln>
          </p:spPr>
          <p:txBody>
            <a:bodyPr/>
            <a:lstStyle/>
            <a:p>
              <a:endParaRPr lang="en-GB"/>
            </a:p>
          </p:txBody>
        </p:sp>
        <p:sp>
          <p:nvSpPr>
            <p:cNvPr id="772305" name="Rectangle 209"/>
            <p:cNvSpPr>
              <a:spLocks noChangeArrowheads="1"/>
            </p:cNvSpPr>
            <p:nvPr/>
          </p:nvSpPr>
          <p:spPr bwMode="auto">
            <a:xfrm>
              <a:off x="3475" y="2755"/>
              <a:ext cx="13" cy="250"/>
            </a:xfrm>
            <a:prstGeom prst="rect">
              <a:avLst/>
            </a:prstGeom>
            <a:solidFill>
              <a:srgbClr val="005F47"/>
            </a:solidFill>
            <a:ln w="9525">
              <a:noFill/>
              <a:miter lim="800000"/>
              <a:headEnd/>
              <a:tailEnd/>
            </a:ln>
          </p:spPr>
          <p:txBody>
            <a:bodyPr/>
            <a:lstStyle/>
            <a:p>
              <a:endParaRPr lang="en-GB"/>
            </a:p>
          </p:txBody>
        </p:sp>
      </p:grpSp>
      <p:sp>
        <p:nvSpPr>
          <p:cNvPr id="772307" name="Rectangle 211"/>
          <p:cNvSpPr>
            <a:spLocks noChangeArrowheads="1"/>
          </p:cNvSpPr>
          <p:nvPr/>
        </p:nvSpPr>
        <p:spPr bwMode="auto">
          <a:xfrm>
            <a:off x="4705350" y="4373563"/>
            <a:ext cx="831850" cy="396875"/>
          </a:xfrm>
          <a:prstGeom prst="rect">
            <a:avLst/>
          </a:prstGeom>
          <a:noFill/>
          <a:ln w="9525">
            <a:noFill/>
            <a:miter lim="800000"/>
            <a:headEnd/>
            <a:tailEnd/>
          </a:ln>
        </p:spPr>
        <p:txBody>
          <a:bodyPr/>
          <a:lstStyle/>
          <a:p>
            <a:endParaRPr lang="en-GB"/>
          </a:p>
        </p:txBody>
      </p:sp>
      <p:grpSp>
        <p:nvGrpSpPr>
          <p:cNvPr id="772356" name="Group 260"/>
          <p:cNvGrpSpPr>
            <a:grpSpLocks/>
          </p:cNvGrpSpPr>
          <p:nvPr/>
        </p:nvGrpSpPr>
        <p:grpSpPr bwMode="auto">
          <a:xfrm>
            <a:off x="5700713" y="3986213"/>
            <a:ext cx="831850" cy="784225"/>
            <a:chOff x="3591" y="2511"/>
            <a:chExt cx="524" cy="494"/>
          </a:xfrm>
        </p:grpSpPr>
        <p:sp>
          <p:nvSpPr>
            <p:cNvPr id="772308" name="Rectangle 212"/>
            <p:cNvSpPr>
              <a:spLocks noChangeArrowheads="1"/>
            </p:cNvSpPr>
            <p:nvPr/>
          </p:nvSpPr>
          <p:spPr bwMode="auto">
            <a:xfrm>
              <a:off x="3591" y="2511"/>
              <a:ext cx="13" cy="494"/>
            </a:xfrm>
            <a:prstGeom prst="rect">
              <a:avLst/>
            </a:prstGeom>
            <a:solidFill>
              <a:srgbClr val="005F47"/>
            </a:solidFill>
            <a:ln w="9525">
              <a:noFill/>
              <a:miter lim="800000"/>
              <a:headEnd/>
              <a:tailEnd/>
            </a:ln>
          </p:spPr>
          <p:txBody>
            <a:bodyPr/>
            <a:lstStyle/>
            <a:p>
              <a:endParaRPr lang="en-GB"/>
            </a:p>
          </p:txBody>
        </p:sp>
        <p:sp>
          <p:nvSpPr>
            <p:cNvPr id="772309" name="Rectangle 213"/>
            <p:cNvSpPr>
              <a:spLocks noChangeArrowheads="1"/>
            </p:cNvSpPr>
            <p:nvPr/>
          </p:nvSpPr>
          <p:spPr bwMode="auto">
            <a:xfrm>
              <a:off x="3604" y="2511"/>
              <a:ext cx="7" cy="494"/>
            </a:xfrm>
            <a:prstGeom prst="rect">
              <a:avLst/>
            </a:prstGeom>
            <a:solidFill>
              <a:srgbClr val="006049"/>
            </a:solidFill>
            <a:ln w="9525">
              <a:noFill/>
              <a:miter lim="800000"/>
              <a:headEnd/>
              <a:tailEnd/>
            </a:ln>
          </p:spPr>
          <p:txBody>
            <a:bodyPr/>
            <a:lstStyle/>
            <a:p>
              <a:endParaRPr lang="en-GB"/>
            </a:p>
          </p:txBody>
        </p:sp>
        <p:sp>
          <p:nvSpPr>
            <p:cNvPr id="772310" name="Rectangle 214"/>
            <p:cNvSpPr>
              <a:spLocks noChangeArrowheads="1"/>
            </p:cNvSpPr>
            <p:nvPr/>
          </p:nvSpPr>
          <p:spPr bwMode="auto">
            <a:xfrm>
              <a:off x="3611" y="2511"/>
              <a:ext cx="12" cy="494"/>
            </a:xfrm>
            <a:prstGeom prst="rect">
              <a:avLst/>
            </a:prstGeom>
            <a:solidFill>
              <a:srgbClr val="00634B"/>
            </a:solidFill>
            <a:ln w="9525">
              <a:noFill/>
              <a:miter lim="800000"/>
              <a:headEnd/>
              <a:tailEnd/>
            </a:ln>
          </p:spPr>
          <p:txBody>
            <a:bodyPr/>
            <a:lstStyle/>
            <a:p>
              <a:endParaRPr lang="en-GB"/>
            </a:p>
          </p:txBody>
        </p:sp>
        <p:sp>
          <p:nvSpPr>
            <p:cNvPr id="772311" name="Rectangle 215"/>
            <p:cNvSpPr>
              <a:spLocks noChangeArrowheads="1"/>
            </p:cNvSpPr>
            <p:nvPr/>
          </p:nvSpPr>
          <p:spPr bwMode="auto">
            <a:xfrm>
              <a:off x="3623" y="2511"/>
              <a:ext cx="13" cy="494"/>
            </a:xfrm>
            <a:prstGeom prst="rect">
              <a:avLst/>
            </a:prstGeom>
            <a:solidFill>
              <a:srgbClr val="00674E"/>
            </a:solidFill>
            <a:ln w="9525">
              <a:noFill/>
              <a:miter lim="800000"/>
              <a:headEnd/>
              <a:tailEnd/>
            </a:ln>
          </p:spPr>
          <p:txBody>
            <a:bodyPr/>
            <a:lstStyle/>
            <a:p>
              <a:endParaRPr lang="en-GB"/>
            </a:p>
          </p:txBody>
        </p:sp>
        <p:sp>
          <p:nvSpPr>
            <p:cNvPr id="772312" name="Rectangle 216"/>
            <p:cNvSpPr>
              <a:spLocks noChangeArrowheads="1"/>
            </p:cNvSpPr>
            <p:nvPr/>
          </p:nvSpPr>
          <p:spPr bwMode="auto">
            <a:xfrm>
              <a:off x="3636" y="2511"/>
              <a:ext cx="7" cy="494"/>
            </a:xfrm>
            <a:prstGeom prst="rect">
              <a:avLst/>
            </a:prstGeom>
            <a:solidFill>
              <a:srgbClr val="006B51"/>
            </a:solidFill>
            <a:ln w="9525">
              <a:noFill/>
              <a:miter lim="800000"/>
              <a:headEnd/>
              <a:tailEnd/>
            </a:ln>
          </p:spPr>
          <p:txBody>
            <a:bodyPr/>
            <a:lstStyle/>
            <a:p>
              <a:endParaRPr lang="en-GB"/>
            </a:p>
          </p:txBody>
        </p:sp>
        <p:sp>
          <p:nvSpPr>
            <p:cNvPr id="772313" name="Rectangle 217"/>
            <p:cNvSpPr>
              <a:spLocks noChangeArrowheads="1"/>
            </p:cNvSpPr>
            <p:nvPr/>
          </p:nvSpPr>
          <p:spPr bwMode="auto">
            <a:xfrm>
              <a:off x="3643" y="2511"/>
              <a:ext cx="13" cy="494"/>
            </a:xfrm>
            <a:prstGeom prst="rect">
              <a:avLst/>
            </a:prstGeom>
            <a:solidFill>
              <a:srgbClr val="007054"/>
            </a:solidFill>
            <a:ln w="9525">
              <a:noFill/>
              <a:miter lim="800000"/>
              <a:headEnd/>
              <a:tailEnd/>
            </a:ln>
          </p:spPr>
          <p:txBody>
            <a:bodyPr/>
            <a:lstStyle/>
            <a:p>
              <a:endParaRPr lang="en-GB"/>
            </a:p>
          </p:txBody>
        </p:sp>
        <p:sp>
          <p:nvSpPr>
            <p:cNvPr id="772314" name="Rectangle 218"/>
            <p:cNvSpPr>
              <a:spLocks noChangeArrowheads="1"/>
            </p:cNvSpPr>
            <p:nvPr/>
          </p:nvSpPr>
          <p:spPr bwMode="auto">
            <a:xfrm>
              <a:off x="3656" y="2511"/>
              <a:ext cx="13" cy="494"/>
            </a:xfrm>
            <a:prstGeom prst="rect">
              <a:avLst/>
            </a:prstGeom>
            <a:solidFill>
              <a:srgbClr val="007759"/>
            </a:solidFill>
            <a:ln w="9525">
              <a:noFill/>
              <a:miter lim="800000"/>
              <a:headEnd/>
              <a:tailEnd/>
            </a:ln>
          </p:spPr>
          <p:txBody>
            <a:bodyPr/>
            <a:lstStyle/>
            <a:p>
              <a:endParaRPr lang="en-GB"/>
            </a:p>
          </p:txBody>
        </p:sp>
        <p:sp>
          <p:nvSpPr>
            <p:cNvPr id="772315" name="Rectangle 219"/>
            <p:cNvSpPr>
              <a:spLocks noChangeArrowheads="1"/>
            </p:cNvSpPr>
            <p:nvPr/>
          </p:nvSpPr>
          <p:spPr bwMode="auto">
            <a:xfrm>
              <a:off x="3669" y="2511"/>
              <a:ext cx="6" cy="494"/>
            </a:xfrm>
            <a:prstGeom prst="rect">
              <a:avLst/>
            </a:prstGeom>
            <a:solidFill>
              <a:srgbClr val="007D5E"/>
            </a:solidFill>
            <a:ln w="9525">
              <a:noFill/>
              <a:miter lim="800000"/>
              <a:headEnd/>
              <a:tailEnd/>
            </a:ln>
          </p:spPr>
          <p:txBody>
            <a:bodyPr/>
            <a:lstStyle/>
            <a:p>
              <a:endParaRPr lang="en-GB"/>
            </a:p>
          </p:txBody>
        </p:sp>
        <p:sp>
          <p:nvSpPr>
            <p:cNvPr id="772316" name="Rectangle 220"/>
            <p:cNvSpPr>
              <a:spLocks noChangeArrowheads="1"/>
            </p:cNvSpPr>
            <p:nvPr/>
          </p:nvSpPr>
          <p:spPr bwMode="auto">
            <a:xfrm>
              <a:off x="3675" y="2511"/>
              <a:ext cx="13" cy="494"/>
            </a:xfrm>
            <a:prstGeom prst="rect">
              <a:avLst/>
            </a:prstGeom>
            <a:solidFill>
              <a:srgbClr val="008362"/>
            </a:solidFill>
            <a:ln w="9525">
              <a:noFill/>
              <a:miter lim="800000"/>
              <a:headEnd/>
              <a:tailEnd/>
            </a:ln>
          </p:spPr>
          <p:txBody>
            <a:bodyPr/>
            <a:lstStyle/>
            <a:p>
              <a:endParaRPr lang="en-GB"/>
            </a:p>
          </p:txBody>
        </p:sp>
        <p:sp>
          <p:nvSpPr>
            <p:cNvPr id="772317" name="Rectangle 221"/>
            <p:cNvSpPr>
              <a:spLocks noChangeArrowheads="1"/>
            </p:cNvSpPr>
            <p:nvPr/>
          </p:nvSpPr>
          <p:spPr bwMode="auto">
            <a:xfrm>
              <a:off x="3688" y="2511"/>
              <a:ext cx="13" cy="494"/>
            </a:xfrm>
            <a:prstGeom prst="rect">
              <a:avLst/>
            </a:prstGeom>
            <a:solidFill>
              <a:srgbClr val="008C69"/>
            </a:solidFill>
            <a:ln w="9525">
              <a:noFill/>
              <a:miter lim="800000"/>
              <a:headEnd/>
              <a:tailEnd/>
            </a:ln>
          </p:spPr>
          <p:txBody>
            <a:bodyPr/>
            <a:lstStyle/>
            <a:p>
              <a:endParaRPr lang="en-GB"/>
            </a:p>
          </p:txBody>
        </p:sp>
        <p:sp>
          <p:nvSpPr>
            <p:cNvPr id="772318" name="Rectangle 222"/>
            <p:cNvSpPr>
              <a:spLocks noChangeArrowheads="1"/>
            </p:cNvSpPr>
            <p:nvPr/>
          </p:nvSpPr>
          <p:spPr bwMode="auto">
            <a:xfrm>
              <a:off x="3701" y="2511"/>
              <a:ext cx="13" cy="494"/>
            </a:xfrm>
            <a:prstGeom prst="rect">
              <a:avLst/>
            </a:prstGeom>
            <a:solidFill>
              <a:srgbClr val="00946F"/>
            </a:solidFill>
            <a:ln w="9525">
              <a:noFill/>
              <a:miter lim="800000"/>
              <a:headEnd/>
              <a:tailEnd/>
            </a:ln>
          </p:spPr>
          <p:txBody>
            <a:bodyPr/>
            <a:lstStyle/>
            <a:p>
              <a:endParaRPr lang="en-GB"/>
            </a:p>
          </p:txBody>
        </p:sp>
        <p:sp>
          <p:nvSpPr>
            <p:cNvPr id="772319" name="Rectangle 223"/>
            <p:cNvSpPr>
              <a:spLocks noChangeArrowheads="1"/>
            </p:cNvSpPr>
            <p:nvPr/>
          </p:nvSpPr>
          <p:spPr bwMode="auto">
            <a:xfrm>
              <a:off x="3714" y="2511"/>
              <a:ext cx="7" cy="494"/>
            </a:xfrm>
            <a:prstGeom prst="rect">
              <a:avLst/>
            </a:prstGeom>
            <a:solidFill>
              <a:srgbClr val="009B74"/>
            </a:solidFill>
            <a:ln w="9525">
              <a:noFill/>
              <a:miter lim="800000"/>
              <a:headEnd/>
              <a:tailEnd/>
            </a:ln>
          </p:spPr>
          <p:txBody>
            <a:bodyPr/>
            <a:lstStyle/>
            <a:p>
              <a:endParaRPr lang="en-GB"/>
            </a:p>
          </p:txBody>
        </p:sp>
        <p:sp>
          <p:nvSpPr>
            <p:cNvPr id="772320" name="Rectangle 224"/>
            <p:cNvSpPr>
              <a:spLocks noChangeArrowheads="1"/>
            </p:cNvSpPr>
            <p:nvPr/>
          </p:nvSpPr>
          <p:spPr bwMode="auto">
            <a:xfrm>
              <a:off x="3721" y="2511"/>
              <a:ext cx="12" cy="494"/>
            </a:xfrm>
            <a:prstGeom prst="rect">
              <a:avLst/>
            </a:prstGeom>
            <a:solidFill>
              <a:srgbClr val="00A179"/>
            </a:solidFill>
            <a:ln w="9525">
              <a:noFill/>
              <a:miter lim="800000"/>
              <a:headEnd/>
              <a:tailEnd/>
            </a:ln>
          </p:spPr>
          <p:txBody>
            <a:bodyPr/>
            <a:lstStyle/>
            <a:p>
              <a:endParaRPr lang="en-GB"/>
            </a:p>
          </p:txBody>
        </p:sp>
        <p:sp>
          <p:nvSpPr>
            <p:cNvPr id="772321" name="Rectangle 225"/>
            <p:cNvSpPr>
              <a:spLocks noChangeArrowheads="1"/>
            </p:cNvSpPr>
            <p:nvPr/>
          </p:nvSpPr>
          <p:spPr bwMode="auto">
            <a:xfrm>
              <a:off x="3733" y="2511"/>
              <a:ext cx="13" cy="494"/>
            </a:xfrm>
            <a:prstGeom prst="rect">
              <a:avLst/>
            </a:prstGeom>
            <a:solidFill>
              <a:srgbClr val="00AA7F"/>
            </a:solidFill>
            <a:ln w="9525">
              <a:noFill/>
              <a:miter lim="800000"/>
              <a:headEnd/>
              <a:tailEnd/>
            </a:ln>
          </p:spPr>
          <p:txBody>
            <a:bodyPr/>
            <a:lstStyle/>
            <a:p>
              <a:endParaRPr lang="en-GB"/>
            </a:p>
          </p:txBody>
        </p:sp>
        <p:sp>
          <p:nvSpPr>
            <p:cNvPr id="772322" name="Rectangle 226"/>
            <p:cNvSpPr>
              <a:spLocks noChangeArrowheads="1"/>
            </p:cNvSpPr>
            <p:nvPr/>
          </p:nvSpPr>
          <p:spPr bwMode="auto">
            <a:xfrm>
              <a:off x="3746" y="2511"/>
              <a:ext cx="7" cy="494"/>
            </a:xfrm>
            <a:prstGeom prst="rect">
              <a:avLst/>
            </a:prstGeom>
            <a:solidFill>
              <a:srgbClr val="00AF83"/>
            </a:solidFill>
            <a:ln w="9525">
              <a:noFill/>
              <a:miter lim="800000"/>
              <a:headEnd/>
              <a:tailEnd/>
            </a:ln>
          </p:spPr>
          <p:txBody>
            <a:bodyPr/>
            <a:lstStyle/>
            <a:p>
              <a:endParaRPr lang="en-GB"/>
            </a:p>
          </p:txBody>
        </p:sp>
        <p:sp>
          <p:nvSpPr>
            <p:cNvPr id="772323" name="Rectangle 227"/>
            <p:cNvSpPr>
              <a:spLocks noChangeArrowheads="1"/>
            </p:cNvSpPr>
            <p:nvPr/>
          </p:nvSpPr>
          <p:spPr bwMode="auto">
            <a:xfrm>
              <a:off x="3753" y="2511"/>
              <a:ext cx="13" cy="494"/>
            </a:xfrm>
            <a:prstGeom prst="rect">
              <a:avLst/>
            </a:prstGeom>
            <a:solidFill>
              <a:srgbClr val="00B487"/>
            </a:solidFill>
            <a:ln w="9525">
              <a:noFill/>
              <a:miter lim="800000"/>
              <a:headEnd/>
              <a:tailEnd/>
            </a:ln>
          </p:spPr>
          <p:txBody>
            <a:bodyPr/>
            <a:lstStyle/>
            <a:p>
              <a:endParaRPr lang="en-GB"/>
            </a:p>
          </p:txBody>
        </p:sp>
        <p:sp>
          <p:nvSpPr>
            <p:cNvPr id="772324" name="Rectangle 228"/>
            <p:cNvSpPr>
              <a:spLocks noChangeArrowheads="1"/>
            </p:cNvSpPr>
            <p:nvPr/>
          </p:nvSpPr>
          <p:spPr bwMode="auto">
            <a:xfrm>
              <a:off x="3766" y="2511"/>
              <a:ext cx="13" cy="494"/>
            </a:xfrm>
            <a:prstGeom prst="rect">
              <a:avLst/>
            </a:prstGeom>
            <a:solidFill>
              <a:srgbClr val="00BA8B"/>
            </a:solidFill>
            <a:ln w="9525">
              <a:noFill/>
              <a:miter lim="800000"/>
              <a:headEnd/>
              <a:tailEnd/>
            </a:ln>
          </p:spPr>
          <p:txBody>
            <a:bodyPr/>
            <a:lstStyle/>
            <a:p>
              <a:endParaRPr lang="en-GB"/>
            </a:p>
          </p:txBody>
        </p:sp>
        <p:sp>
          <p:nvSpPr>
            <p:cNvPr id="772325" name="Rectangle 229"/>
            <p:cNvSpPr>
              <a:spLocks noChangeArrowheads="1"/>
            </p:cNvSpPr>
            <p:nvPr/>
          </p:nvSpPr>
          <p:spPr bwMode="auto">
            <a:xfrm>
              <a:off x="3779" y="2511"/>
              <a:ext cx="6" cy="494"/>
            </a:xfrm>
            <a:prstGeom prst="rect">
              <a:avLst/>
            </a:prstGeom>
            <a:solidFill>
              <a:srgbClr val="00BE8E"/>
            </a:solidFill>
            <a:ln w="9525">
              <a:noFill/>
              <a:miter lim="800000"/>
              <a:headEnd/>
              <a:tailEnd/>
            </a:ln>
          </p:spPr>
          <p:txBody>
            <a:bodyPr/>
            <a:lstStyle/>
            <a:p>
              <a:endParaRPr lang="en-GB"/>
            </a:p>
          </p:txBody>
        </p:sp>
        <p:sp>
          <p:nvSpPr>
            <p:cNvPr id="772326" name="Rectangle 230"/>
            <p:cNvSpPr>
              <a:spLocks noChangeArrowheads="1"/>
            </p:cNvSpPr>
            <p:nvPr/>
          </p:nvSpPr>
          <p:spPr bwMode="auto">
            <a:xfrm>
              <a:off x="3785" y="2511"/>
              <a:ext cx="13" cy="494"/>
            </a:xfrm>
            <a:prstGeom prst="rect">
              <a:avLst/>
            </a:prstGeom>
            <a:solidFill>
              <a:srgbClr val="00C191"/>
            </a:solidFill>
            <a:ln w="9525">
              <a:noFill/>
              <a:miter lim="800000"/>
              <a:headEnd/>
              <a:tailEnd/>
            </a:ln>
          </p:spPr>
          <p:txBody>
            <a:bodyPr/>
            <a:lstStyle/>
            <a:p>
              <a:endParaRPr lang="en-GB"/>
            </a:p>
          </p:txBody>
        </p:sp>
        <p:sp>
          <p:nvSpPr>
            <p:cNvPr id="772327" name="Rectangle 231"/>
            <p:cNvSpPr>
              <a:spLocks noChangeArrowheads="1"/>
            </p:cNvSpPr>
            <p:nvPr/>
          </p:nvSpPr>
          <p:spPr bwMode="auto">
            <a:xfrm>
              <a:off x="3798" y="2511"/>
              <a:ext cx="13" cy="494"/>
            </a:xfrm>
            <a:prstGeom prst="rect">
              <a:avLst/>
            </a:prstGeom>
            <a:solidFill>
              <a:srgbClr val="00C593"/>
            </a:solidFill>
            <a:ln w="9525">
              <a:noFill/>
              <a:miter lim="800000"/>
              <a:headEnd/>
              <a:tailEnd/>
            </a:ln>
          </p:spPr>
          <p:txBody>
            <a:bodyPr/>
            <a:lstStyle/>
            <a:p>
              <a:endParaRPr lang="en-GB"/>
            </a:p>
          </p:txBody>
        </p:sp>
        <p:sp>
          <p:nvSpPr>
            <p:cNvPr id="772328" name="Rectangle 232"/>
            <p:cNvSpPr>
              <a:spLocks noChangeArrowheads="1"/>
            </p:cNvSpPr>
            <p:nvPr/>
          </p:nvSpPr>
          <p:spPr bwMode="auto">
            <a:xfrm>
              <a:off x="3811" y="2511"/>
              <a:ext cx="7" cy="494"/>
            </a:xfrm>
            <a:prstGeom prst="rect">
              <a:avLst/>
            </a:prstGeom>
            <a:solidFill>
              <a:srgbClr val="00C795"/>
            </a:solidFill>
            <a:ln w="9525">
              <a:noFill/>
              <a:miter lim="800000"/>
              <a:headEnd/>
              <a:tailEnd/>
            </a:ln>
          </p:spPr>
          <p:txBody>
            <a:bodyPr/>
            <a:lstStyle/>
            <a:p>
              <a:endParaRPr lang="en-GB"/>
            </a:p>
          </p:txBody>
        </p:sp>
        <p:sp>
          <p:nvSpPr>
            <p:cNvPr id="772329" name="Rectangle 233"/>
            <p:cNvSpPr>
              <a:spLocks noChangeArrowheads="1"/>
            </p:cNvSpPr>
            <p:nvPr/>
          </p:nvSpPr>
          <p:spPr bwMode="auto">
            <a:xfrm>
              <a:off x="3818" y="2511"/>
              <a:ext cx="12" cy="494"/>
            </a:xfrm>
            <a:prstGeom prst="rect">
              <a:avLst/>
            </a:prstGeom>
            <a:solidFill>
              <a:srgbClr val="00C896"/>
            </a:solidFill>
            <a:ln w="9525">
              <a:noFill/>
              <a:miter lim="800000"/>
              <a:headEnd/>
              <a:tailEnd/>
            </a:ln>
          </p:spPr>
          <p:txBody>
            <a:bodyPr/>
            <a:lstStyle/>
            <a:p>
              <a:endParaRPr lang="en-GB"/>
            </a:p>
          </p:txBody>
        </p:sp>
        <p:sp>
          <p:nvSpPr>
            <p:cNvPr id="772330" name="Rectangle 234"/>
            <p:cNvSpPr>
              <a:spLocks noChangeArrowheads="1"/>
            </p:cNvSpPr>
            <p:nvPr/>
          </p:nvSpPr>
          <p:spPr bwMode="auto">
            <a:xfrm>
              <a:off x="3830" y="2511"/>
              <a:ext cx="13" cy="494"/>
            </a:xfrm>
            <a:prstGeom prst="rect">
              <a:avLst/>
            </a:prstGeom>
            <a:solidFill>
              <a:srgbClr val="00CA97"/>
            </a:solidFill>
            <a:ln w="9525">
              <a:noFill/>
              <a:miter lim="800000"/>
              <a:headEnd/>
              <a:tailEnd/>
            </a:ln>
          </p:spPr>
          <p:txBody>
            <a:bodyPr/>
            <a:lstStyle/>
            <a:p>
              <a:endParaRPr lang="en-GB"/>
            </a:p>
          </p:txBody>
        </p:sp>
        <p:sp>
          <p:nvSpPr>
            <p:cNvPr id="772331" name="Rectangle 235"/>
            <p:cNvSpPr>
              <a:spLocks noChangeArrowheads="1"/>
            </p:cNvSpPr>
            <p:nvPr/>
          </p:nvSpPr>
          <p:spPr bwMode="auto">
            <a:xfrm>
              <a:off x="3843" y="2511"/>
              <a:ext cx="7" cy="494"/>
            </a:xfrm>
            <a:prstGeom prst="rect">
              <a:avLst/>
            </a:prstGeom>
            <a:solidFill>
              <a:srgbClr val="00CB98"/>
            </a:solidFill>
            <a:ln w="9525">
              <a:noFill/>
              <a:miter lim="800000"/>
              <a:headEnd/>
              <a:tailEnd/>
            </a:ln>
          </p:spPr>
          <p:txBody>
            <a:bodyPr/>
            <a:lstStyle/>
            <a:p>
              <a:endParaRPr lang="en-GB"/>
            </a:p>
          </p:txBody>
        </p:sp>
        <p:sp>
          <p:nvSpPr>
            <p:cNvPr id="772332" name="Rectangle 236"/>
            <p:cNvSpPr>
              <a:spLocks noChangeArrowheads="1"/>
            </p:cNvSpPr>
            <p:nvPr/>
          </p:nvSpPr>
          <p:spPr bwMode="auto">
            <a:xfrm>
              <a:off x="3850" y="2511"/>
              <a:ext cx="13" cy="494"/>
            </a:xfrm>
            <a:prstGeom prst="rect">
              <a:avLst/>
            </a:prstGeom>
            <a:solidFill>
              <a:srgbClr val="00CB98"/>
            </a:solidFill>
            <a:ln w="9525">
              <a:noFill/>
              <a:miter lim="800000"/>
              <a:headEnd/>
              <a:tailEnd/>
            </a:ln>
          </p:spPr>
          <p:txBody>
            <a:bodyPr/>
            <a:lstStyle/>
            <a:p>
              <a:endParaRPr lang="en-GB"/>
            </a:p>
          </p:txBody>
        </p:sp>
        <p:sp>
          <p:nvSpPr>
            <p:cNvPr id="772333" name="Rectangle 237"/>
            <p:cNvSpPr>
              <a:spLocks noChangeArrowheads="1"/>
            </p:cNvSpPr>
            <p:nvPr/>
          </p:nvSpPr>
          <p:spPr bwMode="auto">
            <a:xfrm>
              <a:off x="3863" y="2511"/>
              <a:ext cx="13" cy="494"/>
            </a:xfrm>
            <a:prstGeom prst="rect">
              <a:avLst/>
            </a:prstGeom>
            <a:solidFill>
              <a:srgbClr val="00CA97"/>
            </a:solidFill>
            <a:ln w="9525">
              <a:noFill/>
              <a:miter lim="800000"/>
              <a:headEnd/>
              <a:tailEnd/>
            </a:ln>
          </p:spPr>
          <p:txBody>
            <a:bodyPr/>
            <a:lstStyle/>
            <a:p>
              <a:endParaRPr lang="en-GB"/>
            </a:p>
          </p:txBody>
        </p:sp>
        <p:sp>
          <p:nvSpPr>
            <p:cNvPr id="772334" name="Rectangle 238"/>
            <p:cNvSpPr>
              <a:spLocks noChangeArrowheads="1"/>
            </p:cNvSpPr>
            <p:nvPr/>
          </p:nvSpPr>
          <p:spPr bwMode="auto">
            <a:xfrm>
              <a:off x="3876" y="2511"/>
              <a:ext cx="13" cy="494"/>
            </a:xfrm>
            <a:prstGeom prst="rect">
              <a:avLst/>
            </a:prstGeom>
            <a:solidFill>
              <a:srgbClr val="00C896"/>
            </a:solidFill>
            <a:ln w="9525">
              <a:noFill/>
              <a:miter lim="800000"/>
              <a:headEnd/>
              <a:tailEnd/>
            </a:ln>
          </p:spPr>
          <p:txBody>
            <a:bodyPr/>
            <a:lstStyle/>
            <a:p>
              <a:endParaRPr lang="en-GB"/>
            </a:p>
          </p:txBody>
        </p:sp>
        <p:sp>
          <p:nvSpPr>
            <p:cNvPr id="772335" name="Rectangle 239"/>
            <p:cNvSpPr>
              <a:spLocks noChangeArrowheads="1"/>
            </p:cNvSpPr>
            <p:nvPr/>
          </p:nvSpPr>
          <p:spPr bwMode="auto">
            <a:xfrm>
              <a:off x="3889" y="2511"/>
              <a:ext cx="6" cy="494"/>
            </a:xfrm>
            <a:prstGeom prst="rect">
              <a:avLst/>
            </a:prstGeom>
            <a:solidFill>
              <a:srgbClr val="00C795"/>
            </a:solidFill>
            <a:ln w="9525">
              <a:noFill/>
              <a:miter lim="800000"/>
              <a:headEnd/>
              <a:tailEnd/>
            </a:ln>
          </p:spPr>
          <p:txBody>
            <a:bodyPr/>
            <a:lstStyle/>
            <a:p>
              <a:endParaRPr lang="en-GB"/>
            </a:p>
          </p:txBody>
        </p:sp>
        <p:sp>
          <p:nvSpPr>
            <p:cNvPr id="772336" name="Rectangle 240"/>
            <p:cNvSpPr>
              <a:spLocks noChangeArrowheads="1"/>
            </p:cNvSpPr>
            <p:nvPr/>
          </p:nvSpPr>
          <p:spPr bwMode="auto">
            <a:xfrm>
              <a:off x="3895" y="2511"/>
              <a:ext cx="13" cy="494"/>
            </a:xfrm>
            <a:prstGeom prst="rect">
              <a:avLst/>
            </a:prstGeom>
            <a:solidFill>
              <a:srgbClr val="00C593"/>
            </a:solidFill>
            <a:ln w="9525">
              <a:noFill/>
              <a:miter lim="800000"/>
              <a:headEnd/>
              <a:tailEnd/>
            </a:ln>
          </p:spPr>
          <p:txBody>
            <a:bodyPr/>
            <a:lstStyle/>
            <a:p>
              <a:endParaRPr lang="en-GB"/>
            </a:p>
          </p:txBody>
        </p:sp>
        <p:sp>
          <p:nvSpPr>
            <p:cNvPr id="772337" name="Rectangle 241"/>
            <p:cNvSpPr>
              <a:spLocks noChangeArrowheads="1"/>
            </p:cNvSpPr>
            <p:nvPr/>
          </p:nvSpPr>
          <p:spPr bwMode="auto">
            <a:xfrm>
              <a:off x="3908" y="2511"/>
              <a:ext cx="13" cy="494"/>
            </a:xfrm>
            <a:prstGeom prst="rect">
              <a:avLst/>
            </a:prstGeom>
            <a:solidFill>
              <a:srgbClr val="00C191"/>
            </a:solidFill>
            <a:ln w="9525">
              <a:noFill/>
              <a:miter lim="800000"/>
              <a:headEnd/>
              <a:tailEnd/>
            </a:ln>
          </p:spPr>
          <p:txBody>
            <a:bodyPr/>
            <a:lstStyle/>
            <a:p>
              <a:endParaRPr lang="en-GB"/>
            </a:p>
          </p:txBody>
        </p:sp>
        <p:sp>
          <p:nvSpPr>
            <p:cNvPr id="772338" name="Rectangle 242"/>
            <p:cNvSpPr>
              <a:spLocks noChangeArrowheads="1"/>
            </p:cNvSpPr>
            <p:nvPr/>
          </p:nvSpPr>
          <p:spPr bwMode="auto">
            <a:xfrm>
              <a:off x="3921" y="2511"/>
              <a:ext cx="7" cy="494"/>
            </a:xfrm>
            <a:prstGeom prst="rect">
              <a:avLst/>
            </a:prstGeom>
            <a:solidFill>
              <a:srgbClr val="00BE8E"/>
            </a:solidFill>
            <a:ln w="9525">
              <a:noFill/>
              <a:miter lim="800000"/>
              <a:headEnd/>
              <a:tailEnd/>
            </a:ln>
          </p:spPr>
          <p:txBody>
            <a:bodyPr/>
            <a:lstStyle/>
            <a:p>
              <a:endParaRPr lang="en-GB"/>
            </a:p>
          </p:txBody>
        </p:sp>
        <p:sp>
          <p:nvSpPr>
            <p:cNvPr id="772339" name="Rectangle 243"/>
            <p:cNvSpPr>
              <a:spLocks noChangeArrowheads="1"/>
            </p:cNvSpPr>
            <p:nvPr/>
          </p:nvSpPr>
          <p:spPr bwMode="auto">
            <a:xfrm>
              <a:off x="3928" y="2511"/>
              <a:ext cx="12" cy="494"/>
            </a:xfrm>
            <a:prstGeom prst="rect">
              <a:avLst/>
            </a:prstGeom>
            <a:solidFill>
              <a:srgbClr val="00BA8B"/>
            </a:solidFill>
            <a:ln w="9525">
              <a:noFill/>
              <a:miter lim="800000"/>
              <a:headEnd/>
              <a:tailEnd/>
            </a:ln>
          </p:spPr>
          <p:txBody>
            <a:bodyPr/>
            <a:lstStyle/>
            <a:p>
              <a:endParaRPr lang="en-GB"/>
            </a:p>
          </p:txBody>
        </p:sp>
        <p:sp>
          <p:nvSpPr>
            <p:cNvPr id="772340" name="Rectangle 244"/>
            <p:cNvSpPr>
              <a:spLocks noChangeArrowheads="1"/>
            </p:cNvSpPr>
            <p:nvPr/>
          </p:nvSpPr>
          <p:spPr bwMode="auto">
            <a:xfrm>
              <a:off x="3940" y="2511"/>
              <a:ext cx="13" cy="494"/>
            </a:xfrm>
            <a:prstGeom prst="rect">
              <a:avLst/>
            </a:prstGeom>
            <a:solidFill>
              <a:srgbClr val="00B487"/>
            </a:solidFill>
            <a:ln w="9525">
              <a:noFill/>
              <a:miter lim="800000"/>
              <a:headEnd/>
              <a:tailEnd/>
            </a:ln>
          </p:spPr>
          <p:txBody>
            <a:bodyPr/>
            <a:lstStyle/>
            <a:p>
              <a:endParaRPr lang="en-GB"/>
            </a:p>
          </p:txBody>
        </p:sp>
        <p:sp>
          <p:nvSpPr>
            <p:cNvPr id="772341" name="Rectangle 245"/>
            <p:cNvSpPr>
              <a:spLocks noChangeArrowheads="1"/>
            </p:cNvSpPr>
            <p:nvPr/>
          </p:nvSpPr>
          <p:spPr bwMode="auto">
            <a:xfrm>
              <a:off x="3953" y="2511"/>
              <a:ext cx="7" cy="494"/>
            </a:xfrm>
            <a:prstGeom prst="rect">
              <a:avLst/>
            </a:prstGeom>
            <a:solidFill>
              <a:srgbClr val="00AF83"/>
            </a:solidFill>
            <a:ln w="9525">
              <a:noFill/>
              <a:miter lim="800000"/>
              <a:headEnd/>
              <a:tailEnd/>
            </a:ln>
          </p:spPr>
          <p:txBody>
            <a:bodyPr/>
            <a:lstStyle/>
            <a:p>
              <a:endParaRPr lang="en-GB"/>
            </a:p>
          </p:txBody>
        </p:sp>
        <p:sp>
          <p:nvSpPr>
            <p:cNvPr id="772342" name="Rectangle 246"/>
            <p:cNvSpPr>
              <a:spLocks noChangeArrowheads="1"/>
            </p:cNvSpPr>
            <p:nvPr/>
          </p:nvSpPr>
          <p:spPr bwMode="auto">
            <a:xfrm>
              <a:off x="3960" y="2511"/>
              <a:ext cx="13" cy="494"/>
            </a:xfrm>
            <a:prstGeom prst="rect">
              <a:avLst/>
            </a:prstGeom>
            <a:solidFill>
              <a:srgbClr val="00AA7F"/>
            </a:solidFill>
            <a:ln w="9525">
              <a:noFill/>
              <a:miter lim="800000"/>
              <a:headEnd/>
              <a:tailEnd/>
            </a:ln>
          </p:spPr>
          <p:txBody>
            <a:bodyPr/>
            <a:lstStyle/>
            <a:p>
              <a:endParaRPr lang="en-GB"/>
            </a:p>
          </p:txBody>
        </p:sp>
        <p:sp>
          <p:nvSpPr>
            <p:cNvPr id="772343" name="Rectangle 247"/>
            <p:cNvSpPr>
              <a:spLocks noChangeArrowheads="1"/>
            </p:cNvSpPr>
            <p:nvPr/>
          </p:nvSpPr>
          <p:spPr bwMode="auto">
            <a:xfrm>
              <a:off x="3973" y="2511"/>
              <a:ext cx="13" cy="494"/>
            </a:xfrm>
            <a:prstGeom prst="rect">
              <a:avLst/>
            </a:prstGeom>
            <a:solidFill>
              <a:srgbClr val="00A179"/>
            </a:solidFill>
            <a:ln w="9525">
              <a:noFill/>
              <a:miter lim="800000"/>
              <a:headEnd/>
              <a:tailEnd/>
            </a:ln>
          </p:spPr>
          <p:txBody>
            <a:bodyPr/>
            <a:lstStyle/>
            <a:p>
              <a:endParaRPr lang="en-GB"/>
            </a:p>
          </p:txBody>
        </p:sp>
        <p:sp>
          <p:nvSpPr>
            <p:cNvPr id="772344" name="Rectangle 248"/>
            <p:cNvSpPr>
              <a:spLocks noChangeArrowheads="1"/>
            </p:cNvSpPr>
            <p:nvPr/>
          </p:nvSpPr>
          <p:spPr bwMode="auto">
            <a:xfrm>
              <a:off x="3986" y="2511"/>
              <a:ext cx="6" cy="494"/>
            </a:xfrm>
            <a:prstGeom prst="rect">
              <a:avLst/>
            </a:prstGeom>
            <a:solidFill>
              <a:srgbClr val="009B74"/>
            </a:solidFill>
            <a:ln w="9525">
              <a:noFill/>
              <a:miter lim="800000"/>
              <a:headEnd/>
              <a:tailEnd/>
            </a:ln>
          </p:spPr>
          <p:txBody>
            <a:bodyPr/>
            <a:lstStyle/>
            <a:p>
              <a:endParaRPr lang="en-GB"/>
            </a:p>
          </p:txBody>
        </p:sp>
        <p:sp>
          <p:nvSpPr>
            <p:cNvPr id="772345" name="Rectangle 249"/>
            <p:cNvSpPr>
              <a:spLocks noChangeArrowheads="1"/>
            </p:cNvSpPr>
            <p:nvPr/>
          </p:nvSpPr>
          <p:spPr bwMode="auto">
            <a:xfrm>
              <a:off x="3992" y="2511"/>
              <a:ext cx="13" cy="494"/>
            </a:xfrm>
            <a:prstGeom prst="rect">
              <a:avLst/>
            </a:prstGeom>
            <a:solidFill>
              <a:srgbClr val="00946F"/>
            </a:solidFill>
            <a:ln w="9525">
              <a:noFill/>
              <a:miter lim="800000"/>
              <a:headEnd/>
              <a:tailEnd/>
            </a:ln>
          </p:spPr>
          <p:txBody>
            <a:bodyPr/>
            <a:lstStyle/>
            <a:p>
              <a:endParaRPr lang="en-GB"/>
            </a:p>
          </p:txBody>
        </p:sp>
        <p:sp>
          <p:nvSpPr>
            <p:cNvPr id="772346" name="Rectangle 250"/>
            <p:cNvSpPr>
              <a:spLocks noChangeArrowheads="1"/>
            </p:cNvSpPr>
            <p:nvPr/>
          </p:nvSpPr>
          <p:spPr bwMode="auto">
            <a:xfrm>
              <a:off x="4005" y="2511"/>
              <a:ext cx="13" cy="494"/>
            </a:xfrm>
            <a:prstGeom prst="rect">
              <a:avLst/>
            </a:prstGeom>
            <a:solidFill>
              <a:srgbClr val="008C69"/>
            </a:solidFill>
            <a:ln w="9525">
              <a:noFill/>
              <a:miter lim="800000"/>
              <a:headEnd/>
              <a:tailEnd/>
            </a:ln>
          </p:spPr>
          <p:txBody>
            <a:bodyPr/>
            <a:lstStyle/>
            <a:p>
              <a:endParaRPr lang="en-GB"/>
            </a:p>
          </p:txBody>
        </p:sp>
        <p:sp>
          <p:nvSpPr>
            <p:cNvPr id="772347" name="Rectangle 251"/>
            <p:cNvSpPr>
              <a:spLocks noChangeArrowheads="1"/>
            </p:cNvSpPr>
            <p:nvPr/>
          </p:nvSpPr>
          <p:spPr bwMode="auto">
            <a:xfrm>
              <a:off x="4018" y="2511"/>
              <a:ext cx="7" cy="494"/>
            </a:xfrm>
            <a:prstGeom prst="rect">
              <a:avLst/>
            </a:prstGeom>
            <a:solidFill>
              <a:srgbClr val="008564"/>
            </a:solidFill>
            <a:ln w="9525">
              <a:noFill/>
              <a:miter lim="800000"/>
              <a:headEnd/>
              <a:tailEnd/>
            </a:ln>
          </p:spPr>
          <p:txBody>
            <a:bodyPr/>
            <a:lstStyle/>
            <a:p>
              <a:endParaRPr lang="en-GB"/>
            </a:p>
          </p:txBody>
        </p:sp>
        <p:sp>
          <p:nvSpPr>
            <p:cNvPr id="772348" name="Rectangle 252"/>
            <p:cNvSpPr>
              <a:spLocks noChangeArrowheads="1"/>
            </p:cNvSpPr>
            <p:nvPr/>
          </p:nvSpPr>
          <p:spPr bwMode="auto">
            <a:xfrm>
              <a:off x="4025" y="2511"/>
              <a:ext cx="13" cy="494"/>
            </a:xfrm>
            <a:prstGeom prst="rect">
              <a:avLst/>
            </a:prstGeom>
            <a:solidFill>
              <a:srgbClr val="007F5F"/>
            </a:solidFill>
            <a:ln w="9525">
              <a:noFill/>
              <a:miter lim="800000"/>
              <a:headEnd/>
              <a:tailEnd/>
            </a:ln>
          </p:spPr>
          <p:txBody>
            <a:bodyPr/>
            <a:lstStyle/>
            <a:p>
              <a:endParaRPr lang="en-GB"/>
            </a:p>
          </p:txBody>
        </p:sp>
        <p:sp>
          <p:nvSpPr>
            <p:cNvPr id="772349" name="Rectangle 253"/>
            <p:cNvSpPr>
              <a:spLocks noChangeArrowheads="1"/>
            </p:cNvSpPr>
            <p:nvPr/>
          </p:nvSpPr>
          <p:spPr bwMode="auto">
            <a:xfrm>
              <a:off x="4038" y="2511"/>
              <a:ext cx="12" cy="494"/>
            </a:xfrm>
            <a:prstGeom prst="rect">
              <a:avLst/>
            </a:prstGeom>
            <a:solidFill>
              <a:srgbClr val="007759"/>
            </a:solidFill>
            <a:ln w="9525">
              <a:noFill/>
              <a:miter lim="800000"/>
              <a:headEnd/>
              <a:tailEnd/>
            </a:ln>
          </p:spPr>
          <p:txBody>
            <a:bodyPr/>
            <a:lstStyle/>
            <a:p>
              <a:endParaRPr lang="en-GB"/>
            </a:p>
          </p:txBody>
        </p:sp>
        <p:sp>
          <p:nvSpPr>
            <p:cNvPr id="772350" name="Rectangle 254"/>
            <p:cNvSpPr>
              <a:spLocks noChangeArrowheads="1"/>
            </p:cNvSpPr>
            <p:nvPr/>
          </p:nvSpPr>
          <p:spPr bwMode="auto">
            <a:xfrm>
              <a:off x="4050" y="2511"/>
              <a:ext cx="13" cy="494"/>
            </a:xfrm>
            <a:prstGeom prst="rect">
              <a:avLst/>
            </a:prstGeom>
            <a:solidFill>
              <a:srgbClr val="007054"/>
            </a:solidFill>
            <a:ln w="9525">
              <a:noFill/>
              <a:miter lim="800000"/>
              <a:headEnd/>
              <a:tailEnd/>
            </a:ln>
          </p:spPr>
          <p:txBody>
            <a:bodyPr/>
            <a:lstStyle/>
            <a:p>
              <a:endParaRPr lang="en-GB"/>
            </a:p>
          </p:txBody>
        </p:sp>
        <p:sp>
          <p:nvSpPr>
            <p:cNvPr id="772351" name="Rectangle 255"/>
            <p:cNvSpPr>
              <a:spLocks noChangeArrowheads="1"/>
            </p:cNvSpPr>
            <p:nvPr/>
          </p:nvSpPr>
          <p:spPr bwMode="auto">
            <a:xfrm>
              <a:off x="4063" y="2511"/>
              <a:ext cx="7" cy="494"/>
            </a:xfrm>
            <a:prstGeom prst="rect">
              <a:avLst/>
            </a:prstGeom>
            <a:solidFill>
              <a:srgbClr val="006B51"/>
            </a:solidFill>
            <a:ln w="9525">
              <a:noFill/>
              <a:miter lim="800000"/>
              <a:headEnd/>
              <a:tailEnd/>
            </a:ln>
          </p:spPr>
          <p:txBody>
            <a:bodyPr/>
            <a:lstStyle/>
            <a:p>
              <a:endParaRPr lang="en-GB"/>
            </a:p>
          </p:txBody>
        </p:sp>
        <p:sp>
          <p:nvSpPr>
            <p:cNvPr id="772352" name="Rectangle 256"/>
            <p:cNvSpPr>
              <a:spLocks noChangeArrowheads="1"/>
            </p:cNvSpPr>
            <p:nvPr/>
          </p:nvSpPr>
          <p:spPr bwMode="auto">
            <a:xfrm>
              <a:off x="4070" y="2511"/>
              <a:ext cx="13" cy="494"/>
            </a:xfrm>
            <a:prstGeom prst="rect">
              <a:avLst/>
            </a:prstGeom>
            <a:solidFill>
              <a:srgbClr val="00674E"/>
            </a:solidFill>
            <a:ln w="9525">
              <a:noFill/>
              <a:miter lim="800000"/>
              <a:headEnd/>
              <a:tailEnd/>
            </a:ln>
          </p:spPr>
          <p:txBody>
            <a:bodyPr/>
            <a:lstStyle/>
            <a:p>
              <a:endParaRPr lang="en-GB"/>
            </a:p>
          </p:txBody>
        </p:sp>
        <p:sp>
          <p:nvSpPr>
            <p:cNvPr id="772353" name="Rectangle 257"/>
            <p:cNvSpPr>
              <a:spLocks noChangeArrowheads="1"/>
            </p:cNvSpPr>
            <p:nvPr/>
          </p:nvSpPr>
          <p:spPr bwMode="auto">
            <a:xfrm>
              <a:off x="4083" y="2511"/>
              <a:ext cx="13" cy="494"/>
            </a:xfrm>
            <a:prstGeom prst="rect">
              <a:avLst/>
            </a:prstGeom>
            <a:solidFill>
              <a:srgbClr val="00634B"/>
            </a:solidFill>
            <a:ln w="9525">
              <a:noFill/>
              <a:miter lim="800000"/>
              <a:headEnd/>
              <a:tailEnd/>
            </a:ln>
          </p:spPr>
          <p:txBody>
            <a:bodyPr/>
            <a:lstStyle/>
            <a:p>
              <a:endParaRPr lang="en-GB"/>
            </a:p>
          </p:txBody>
        </p:sp>
        <p:sp>
          <p:nvSpPr>
            <p:cNvPr id="772354" name="Rectangle 258"/>
            <p:cNvSpPr>
              <a:spLocks noChangeArrowheads="1"/>
            </p:cNvSpPr>
            <p:nvPr/>
          </p:nvSpPr>
          <p:spPr bwMode="auto">
            <a:xfrm>
              <a:off x="4096" y="2511"/>
              <a:ext cx="6" cy="494"/>
            </a:xfrm>
            <a:prstGeom prst="rect">
              <a:avLst/>
            </a:prstGeom>
            <a:solidFill>
              <a:srgbClr val="006049"/>
            </a:solidFill>
            <a:ln w="9525">
              <a:noFill/>
              <a:miter lim="800000"/>
              <a:headEnd/>
              <a:tailEnd/>
            </a:ln>
          </p:spPr>
          <p:txBody>
            <a:bodyPr/>
            <a:lstStyle/>
            <a:p>
              <a:endParaRPr lang="en-GB"/>
            </a:p>
          </p:txBody>
        </p:sp>
        <p:sp>
          <p:nvSpPr>
            <p:cNvPr id="772355" name="Rectangle 259"/>
            <p:cNvSpPr>
              <a:spLocks noChangeArrowheads="1"/>
            </p:cNvSpPr>
            <p:nvPr/>
          </p:nvSpPr>
          <p:spPr bwMode="auto">
            <a:xfrm>
              <a:off x="4102" y="2511"/>
              <a:ext cx="13" cy="494"/>
            </a:xfrm>
            <a:prstGeom prst="rect">
              <a:avLst/>
            </a:prstGeom>
            <a:solidFill>
              <a:srgbClr val="005F47"/>
            </a:solidFill>
            <a:ln w="9525">
              <a:noFill/>
              <a:miter lim="800000"/>
              <a:headEnd/>
              <a:tailEnd/>
            </a:ln>
          </p:spPr>
          <p:txBody>
            <a:bodyPr/>
            <a:lstStyle/>
            <a:p>
              <a:endParaRPr lang="en-GB"/>
            </a:p>
          </p:txBody>
        </p:sp>
      </p:grpSp>
      <p:sp>
        <p:nvSpPr>
          <p:cNvPr id="772357" name="Rectangle 261"/>
          <p:cNvSpPr>
            <a:spLocks noChangeArrowheads="1"/>
          </p:cNvSpPr>
          <p:nvPr/>
        </p:nvSpPr>
        <p:spPr bwMode="auto">
          <a:xfrm>
            <a:off x="5700713" y="3986213"/>
            <a:ext cx="831850" cy="784225"/>
          </a:xfrm>
          <a:prstGeom prst="rect">
            <a:avLst/>
          </a:prstGeom>
          <a:noFill/>
          <a:ln w="9525">
            <a:noFill/>
            <a:miter lim="800000"/>
            <a:headEnd/>
            <a:tailEnd/>
          </a:ln>
        </p:spPr>
        <p:txBody>
          <a:bodyPr/>
          <a:lstStyle/>
          <a:p>
            <a:endParaRPr lang="en-GB"/>
          </a:p>
        </p:txBody>
      </p:sp>
      <p:grpSp>
        <p:nvGrpSpPr>
          <p:cNvPr id="772406" name="Group 310"/>
          <p:cNvGrpSpPr>
            <a:grpSpLocks/>
          </p:cNvGrpSpPr>
          <p:nvPr/>
        </p:nvGrpSpPr>
        <p:grpSpPr bwMode="auto">
          <a:xfrm>
            <a:off x="6697663" y="3297238"/>
            <a:ext cx="831850" cy="1473200"/>
            <a:chOff x="4219" y="2077"/>
            <a:chExt cx="524" cy="928"/>
          </a:xfrm>
        </p:grpSpPr>
        <p:sp>
          <p:nvSpPr>
            <p:cNvPr id="772358" name="Rectangle 262"/>
            <p:cNvSpPr>
              <a:spLocks noChangeArrowheads="1"/>
            </p:cNvSpPr>
            <p:nvPr/>
          </p:nvSpPr>
          <p:spPr bwMode="auto">
            <a:xfrm>
              <a:off x="4219" y="2077"/>
              <a:ext cx="13" cy="928"/>
            </a:xfrm>
            <a:prstGeom prst="rect">
              <a:avLst/>
            </a:prstGeom>
            <a:solidFill>
              <a:srgbClr val="005F47"/>
            </a:solidFill>
            <a:ln w="9525">
              <a:noFill/>
              <a:miter lim="800000"/>
              <a:headEnd/>
              <a:tailEnd/>
            </a:ln>
          </p:spPr>
          <p:txBody>
            <a:bodyPr/>
            <a:lstStyle/>
            <a:p>
              <a:endParaRPr lang="en-GB"/>
            </a:p>
          </p:txBody>
        </p:sp>
        <p:sp>
          <p:nvSpPr>
            <p:cNvPr id="772359" name="Rectangle 263"/>
            <p:cNvSpPr>
              <a:spLocks noChangeArrowheads="1"/>
            </p:cNvSpPr>
            <p:nvPr/>
          </p:nvSpPr>
          <p:spPr bwMode="auto">
            <a:xfrm>
              <a:off x="4232" y="2077"/>
              <a:ext cx="6" cy="928"/>
            </a:xfrm>
            <a:prstGeom prst="rect">
              <a:avLst/>
            </a:prstGeom>
            <a:solidFill>
              <a:srgbClr val="006049"/>
            </a:solidFill>
            <a:ln w="9525">
              <a:noFill/>
              <a:miter lim="800000"/>
              <a:headEnd/>
              <a:tailEnd/>
            </a:ln>
          </p:spPr>
          <p:txBody>
            <a:bodyPr/>
            <a:lstStyle/>
            <a:p>
              <a:endParaRPr lang="en-GB"/>
            </a:p>
          </p:txBody>
        </p:sp>
        <p:sp>
          <p:nvSpPr>
            <p:cNvPr id="772360" name="Rectangle 264"/>
            <p:cNvSpPr>
              <a:spLocks noChangeArrowheads="1"/>
            </p:cNvSpPr>
            <p:nvPr/>
          </p:nvSpPr>
          <p:spPr bwMode="auto">
            <a:xfrm>
              <a:off x="4238" y="2077"/>
              <a:ext cx="13" cy="928"/>
            </a:xfrm>
            <a:prstGeom prst="rect">
              <a:avLst/>
            </a:prstGeom>
            <a:solidFill>
              <a:srgbClr val="00634B"/>
            </a:solidFill>
            <a:ln w="9525">
              <a:noFill/>
              <a:miter lim="800000"/>
              <a:headEnd/>
              <a:tailEnd/>
            </a:ln>
          </p:spPr>
          <p:txBody>
            <a:bodyPr/>
            <a:lstStyle/>
            <a:p>
              <a:endParaRPr lang="en-GB"/>
            </a:p>
          </p:txBody>
        </p:sp>
        <p:sp>
          <p:nvSpPr>
            <p:cNvPr id="772361" name="Rectangle 265"/>
            <p:cNvSpPr>
              <a:spLocks noChangeArrowheads="1"/>
            </p:cNvSpPr>
            <p:nvPr/>
          </p:nvSpPr>
          <p:spPr bwMode="auto">
            <a:xfrm>
              <a:off x="4251" y="2077"/>
              <a:ext cx="13" cy="928"/>
            </a:xfrm>
            <a:prstGeom prst="rect">
              <a:avLst/>
            </a:prstGeom>
            <a:solidFill>
              <a:srgbClr val="00674E"/>
            </a:solidFill>
            <a:ln w="9525">
              <a:noFill/>
              <a:miter lim="800000"/>
              <a:headEnd/>
              <a:tailEnd/>
            </a:ln>
          </p:spPr>
          <p:txBody>
            <a:bodyPr/>
            <a:lstStyle/>
            <a:p>
              <a:endParaRPr lang="en-GB"/>
            </a:p>
          </p:txBody>
        </p:sp>
        <p:sp>
          <p:nvSpPr>
            <p:cNvPr id="772362" name="Rectangle 266"/>
            <p:cNvSpPr>
              <a:spLocks noChangeArrowheads="1"/>
            </p:cNvSpPr>
            <p:nvPr/>
          </p:nvSpPr>
          <p:spPr bwMode="auto">
            <a:xfrm>
              <a:off x="4264" y="2077"/>
              <a:ext cx="6" cy="928"/>
            </a:xfrm>
            <a:prstGeom prst="rect">
              <a:avLst/>
            </a:prstGeom>
            <a:solidFill>
              <a:srgbClr val="006B51"/>
            </a:solidFill>
            <a:ln w="9525">
              <a:noFill/>
              <a:miter lim="800000"/>
              <a:headEnd/>
              <a:tailEnd/>
            </a:ln>
          </p:spPr>
          <p:txBody>
            <a:bodyPr/>
            <a:lstStyle/>
            <a:p>
              <a:endParaRPr lang="en-GB"/>
            </a:p>
          </p:txBody>
        </p:sp>
        <p:sp>
          <p:nvSpPr>
            <p:cNvPr id="772363" name="Rectangle 267"/>
            <p:cNvSpPr>
              <a:spLocks noChangeArrowheads="1"/>
            </p:cNvSpPr>
            <p:nvPr/>
          </p:nvSpPr>
          <p:spPr bwMode="auto">
            <a:xfrm>
              <a:off x="4270" y="2077"/>
              <a:ext cx="13" cy="928"/>
            </a:xfrm>
            <a:prstGeom prst="rect">
              <a:avLst/>
            </a:prstGeom>
            <a:solidFill>
              <a:srgbClr val="007054"/>
            </a:solidFill>
            <a:ln w="9525">
              <a:noFill/>
              <a:miter lim="800000"/>
              <a:headEnd/>
              <a:tailEnd/>
            </a:ln>
          </p:spPr>
          <p:txBody>
            <a:bodyPr/>
            <a:lstStyle/>
            <a:p>
              <a:endParaRPr lang="en-GB"/>
            </a:p>
          </p:txBody>
        </p:sp>
        <p:sp>
          <p:nvSpPr>
            <p:cNvPr id="772364" name="Rectangle 268"/>
            <p:cNvSpPr>
              <a:spLocks noChangeArrowheads="1"/>
            </p:cNvSpPr>
            <p:nvPr/>
          </p:nvSpPr>
          <p:spPr bwMode="auto">
            <a:xfrm>
              <a:off x="4283" y="2077"/>
              <a:ext cx="13" cy="928"/>
            </a:xfrm>
            <a:prstGeom prst="rect">
              <a:avLst/>
            </a:prstGeom>
            <a:solidFill>
              <a:srgbClr val="007759"/>
            </a:solidFill>
            <a:ln w="9525">
              <a:noFill/>
              <a:miter lim="800000"/>
              <a:headEnd/>
              <a:tailEnd/>
            </a:ln>
          </p:spPr>
          <p:txBody>
            <a:bodyPr/>
            <a:lstStyle/>
            <a:p>
              <a:endParaRPr lang="en-GB"/>
            </a:p>
          </p:txBody>
        </p:sp>
        <p:sp>
          <p:nvSpPr>
            <p:cNvPr id="772365" name="Rectangle 269"/>
            <p:cNvSpPr>
              <a:spLocks noChangeArrowheads="1"/>
            </p:cNvSpPr>
            <p:nvPr/>
          </p:nvSpPr>
          <p:spPr bwMode="auto">
            <a:xfrm>
              <a:off x="4296" y="2077"/>
              <a:ext cx="7" cy="928"/>
            </a:xfrm>
            <a:prstGeom prst="rect">
              <a:avLst/>
            </a:prstGeom>
            <a:solidFill>
              <a:srgbClr val="007D5E"/>
            </a:solidFill>
            <a:ln w="9525">
              <a:noFill/>
              <a:miter lim="800000"/>
              <a:headEnd/>
              <a:tailEnd/>
            </a:ln>
          </p:spPr>
          <p:txBody>
            <a:bodyPr/>
            <a:lstStyle/>
            <a:p>
              <a:endParaRPr lang="en-GB"/>
            </a:p>
          </p:txBody>
        </p:sp>
        <p:sp>
          <p:nvSpPr>
            <p:cNvPr id="772366" name="Rectangle 270"/>
            <p:cNvSpPr>
              <a:spLocks noChangeArrowheads="1"/>
            </p:cNvSpPr>
            <p:nvPr/>
          </p:nvSpPr>
          <p:spPr bwMode="auto">
            <a:xfrm>
              <a:off x="4303" y="2077"/>
              <a:ext cx="13" cy="928"/>
            </a:xfrm>
            <a:prstGeom prst="rect">
              <a:avLst/>
            </a:prstGeom>
            <a:solidFill>
              <a:srgbClr val="008362"/>
            </a:solidFill>
            <a:ln w="9525">
              <a:noFill/>
              <a:miter lim="800000"/>
              <a:headEnd/>
              <a:tailEnd/>
            </a:ln>
          </p:spPr>
          <p:txBody>
            <a:bodyPr/>
            <a:lstStyle/>
            <a:p>
              <a:endParaRPr lang="en-GB"/>
            </a:p>
          </p:txBody>
        </p:sp>
        <p:sp>
          <p:nvSpPr>
            <p:cNvPr id="772367" name="Rectangle 271"/>
            <p:cNvSpPr>
              <a:spLocks noChangeArrowheads="1"/>
            </p:cNvSpPr>
            <p:nvPr/>
          </p:nvSpPr>
          <p:spPr bwMode="auto">
            <a:xfrm>
              <a:off x="4316" y="2077"/>
              <a:ext cx="13" cy="928"/>
            </a:xfrm>
            <a:prstGeom prst="rect">
              <a:avLst/>
            </a:prstGeom>
            <a:solidFill>
              <a:srgbClr val="008C69"/>
            </a:solidFill>
            <a:ln w="9525">
              <a:noFill/>
              <a:miter lim="800000"/>
              <a:headEnd/>
              <a:tailEnd/>
            </a:ln>
          </p:spPr>
          <p:txBody>
            <a:bodyPr/>
            <a:lstStyle/>
            <a:p>
              <a:endParaRPr lang="en-GB"/>
            </a:p>
          </p:txBody>
        </p:sp>
        <p:sp>
          <p:nvSpPr>
            <p:cNvPr id="772368" name="Rectangle 272"/>
            <p:cNvSpPr>
              <a:spLocks noChangeArrowheads="1"/>
            </p:cNvSpPr>
            <p:nvPr/>
          </p:nvSpPr>
          <p:spPr bwMode="auto">
            <a:xfrm>
              <a:off x="4329" y="2077"/>
              <a:ext cx="13" cy="928"/>
            </a:xfrm>
            <a:prstGeom prst="rect">
              <a:avLst/>
            </a:prstGeom>
            <a:solidFill>
              <a:srgbClr val="00946F"/>
            </a:solidFill>
            <a:ln w="9525">
              <a:noFill/>
              <a:miter lim="800000"/>
              <a:headEnd/>
              <a:tailEnd/>
            </a:ln>
          </p:spPr>
          <p:txBody>
            <a:bodyPr/>
            <a:lstStyle/>
            <a:p>
              <a:endParaRPr lang="en-GB"/>
            </a:p>
          </p:txBody>
        </p:sp>
        <p:sp>
          <p:nvSpPr>
            <p:cNvPr id="772369" name="Rectangle 273"/>
            <p:cNvSpPr>
              <a:spLocks noChangeArrowheads="1"/>
            </p:cNvSpPr>
            <p:nvPr/>
          </p:nvSpPr>
          <p:spPr bwMode="auto">
            <a:xfrm>
              <a:off x="4342" y="2077"/>
              <a:ext cx="6" cy="928"/>
            </a:xfrm>
            <a:prstGeom prst="rect">
              <a:avLst/>
            </a:prstGeom>
            <a:solidFill>
              <a:srgbClr val="009B74"/>
            </a:solidFill>
            <a:ln w="9525">
              <a:noFill/>
              <a:miter lim="800000"/>
              <a:headEnd/>
              <a:tailEnd/>
            </a:ln>
          </p:spPr>
          <p:txBody>
            <a:bodyPr/>
            <a:lstStyle/>
            <a:p>
              <a:endParaRPr lang="en-GB"/>
            </a:p>
          </p:txBody>
        </p:sp>
        <p:sp>
          <p:nvSpPr>
            <p:cNvPr id="772370" name="Rectangle 274"/>
            <p:cNvSpPr>
              <a:spLocks noChangeArrowheads="1"/>
            </p:cNvSpPr>
            <p:nvPr/>
          </p:nvSpPr>
          <p:spPr bwMode="auto">
            <a:xfrm>
              <a:off x="4348" y="2077"/>
              <a:ext cx="13" cy="928"/>
            </a:xfrm>
            <a:prstGeom prst="rect">
              <a:avLst/>
            </a:prstGeom>
            <a:solidFill>
              <a:srgbClr val="00A179"/>
            </a:solidFill>
            <a:ln w="9525">
              <a:noFill/>
              <a:miter lim="800000"/>
              <a:headEnd/>
              <a:tailEnd/>
            </a:ln>
          </p:spPr>
          <p:txBody>
            <a:bodyPr/>
            <a:lstStyle/>
            <a:p>
              <a:endParaRPr lang="en-GB"/>
            </a:p>
          </p:txBody>
        </p:sp>
        <p:sp>
          <p:nvSpPr>
            <p:cNvPr id="772371" name="Rectangle 275"/>
            <p:cNvSpPr>
              <a:spLocks noChangeArrowheads="1"/>
            </p:cNvSpPr>
            <p:nvPr/>
          </p:nvSpPr>
          <p:spPr bwMode="auto">
            <a:xfrm>
              <a:off x="4361" y="2077"/>
              <a:ext cx="13" cy="928"/>
            </a:xfrm>
            <a:prstGeom prst="rect">
              <a:avLst/>
            </a:prstGeom>
            <a:solidFill>
              <a:srgbClr val="00AA7F"/>
            </a:solidFill>
            <a:ln w="9525">
              <a:noFill/>
              <a:miter lim="800000"/>
              <a:headEnd/>
              <a:tailEnd/>
            </a:ln>
          </p:spPr>
          <p:txBody>
            <a:bodyPr/>
            <a:lstStyle/>
            <a:p>
              <a:endParaRPr lang="en-GB"/>
            </a:p>
          </p:txBody>
        </p:sp>
        <p:sp>
          <p:nvSpPr>
            <p:cNvPr id="772372" name="Rectangle 276"/>
            <p:cNvSpPr>
              <a:spLocks noChangeArrowheads="1"/>
            </p:cNvSpPr>
            <p:nvPr/>
          </p:nvSpPr>
          <p:spPr bwMode="auto">
            <a:xfrm>
              <a:off x="4374" y="2077"/>
              <a:ext cx="6" cy="928"/>
            </a:xfrm>
            <a:prstGeom prst="rect">
              <a:avLst/>
            </a:prstGeom>
            <a:solidFill>
              <a:srgbClr val="00AF83"/>
            </a:solidFill>
            <a:ln w="9525">
              <a:noFill/>
              <a:miter lim="800000"/>
              <a:headEnd/>
              <a:tailEnd/>
            </a:ln>
          </p:spPr>
          <p:txBody>
            <a:bodyPr/>
            <a:lstStyle/>
            <a:p>
              <a:endParaRPr lang="en-GB"/>
            </a:p>
          </p:txBody>
        </p:sp>
        <p:sp>
          <p:nvSpPr>
            <p:cNvPr id="772373" name="Rectangle 277"/>
            <p:cNvSpPr>
              <a:spLocks noChangeArrowheads="1"/>
            </p:cNvSpPr>
            <p:nvPr/>
          </p:nvSpPr>
          <p:spPr bwMode="auto">
            <a:xfrm>
              <a:off x="4380" y="2077"/>
              <a:ext cx="13" cy="928"/>
            </a:xfrm>
            <a:prstGeom prst="rect">
              <a:avLst/>
            </a:prstGeom>
            <a:solidFill>
              <a:srgbClr val="00B487"/>
            </a:solidFill>
            <a:ln w="9525">
              <a:noFill/>
              <a:miter lim="800000"/>
              <a:headEnd/>
              <a:tailEnd/>
            </a:ln>
          </p:spPr>
          <p:txBody>
            <a:bodyPr/>
            <a:lstStyle/>
            <a:p>
              <a:endParaRPr lang="en-GB"/>
            </a:p>
          </p:txBody>
        </p:sp>
        <p:sp>
          <p:nvSpPr>
            <p:cNvPr id="772374" name="Rectangle 278"/>
            <p:cNvSpPr>
              <a:spLocks noChangeArrowheads="1"/>
            </p:cNvSpPr>
            <p:nvPr/>
          </p:nvSpPr>
          <p:spPr bwMode="auto">
            <a:xfrm>
              <a:off x="4393" y="2077"/>
              <a:ext cx="13" cy="928"/>
            </a:xfrm>
            <a:prstGeom prst="rect">
              <a:avLst/>
            </a:prstGeom>
            <a:solidFill>
              <a:srgbClr val="00BA8B"/>
            </a:solidFill>
            <a:ln w="9525">
              <a:noFill/>
              <a:miter lim="800000"/>
              <a:headEnd/>
              <a:tailEnd/>
            </a:ln>
          </p:spPr>
          <p:txBody>
            <a:bodyPr/>
            <a:lstStyle/>
            <a:p>
              <a:endParaRPr lang="en-GB"/>
            </a:p>
          </p:txBody>
        </p:sp>
        <p:sp>
          <p:nvSpPr>
            <p:cNvPr id="772375" name="Rectangle 279"/>
            <p:cNvSpPr>
              <a:spLocks noChangeArrowheads="1"/>
            </p:cNvSpPr>
            <p:nvPr/>
          </p:nvSpPr>
          <p:spPr bwMode="auto">
            <a:xfrm>
              <a:off x="4406" y="2077"/>
              <a:ext cx="7" cy="928"/>
            </a:xfrm>
            <a:prstGeom prst="rect">
              <a:avLst/>
            </a:prstGeom>
            <a:solidFill>
              <a:srgbClr val="00BE8E"/>
            </a:solidFill>
            <a:ln w="9525">
              <a:noFill/>
              <a:miter lim="800000"/>
              <a:headEnd/>
              <a:tailEnd/>
            </a:ln>
          </p:spPr>
          <p:txBody>
            <a:bodyPr/>
            <a:lstStyle/>
            <a:p>
              <a:endParaRPr lang="en-GB"/>
            </a:p>
          </p:txBody>
        </p:sp>
        <p:sp>
          <p:nvSpPr>
            <p:cNvPr id="772376" name="Rectangle 280"/>
            <p:cNvSpPr>
              <a:spLocks noChangeArrowheads="1"/>
            </p:cNvSpPr>
            <p:nvPr/>
          </p:nvSpPr>
          <p:spPr bwMode="auto">
            <a:xfrm>
              <a:off x="4413" y="2077"/>
              <a:ext cx="13" cy="928"/>
            </a:xfrm>
            <a:prstGeom prst="rect">
              <a:avLst/>
            </a:prstGeom>
            <a:solidFill>
              <a:srgbClr val="00C191"/>
            </a:solidFill>
            <a:ln w="9525">
              <a:noFill/>
              <a:miter lim="800000"/>
              <a:headEnd/>
              <a:tailEnd/>
            </a:ln>
          </p:spPr>
          <p:txBody>
            <a:bodyPr/>
            <a:lstStyle/>
            <a:p>
              <a:endParaRPr lang="en-GB"/>
            </a:p>
          </p:txBody>
        </p:sp>
        <p:sp>
          <p:nvSpPr>
            <p:cNvPr id="772377" name="Rectangle 281"/>
            <p:cNvSpPr>
              <a:spLocks noChangeArrowheads="1"/>
            </p:cNvSpPr>
            <p:nvPr/>
          </p:nvSpPr>
          <p:spPr bwMode="auto">
            <a:xfrm>
              <a:off x="4426" y="2077"/>
              <a:ext cx="13" cy="928"/>
            </a:xfrm>
            <a:prstGeom prst="rect">
              <a:avLst/>
            </a:prstGeom>
            <a:solidFill>
              <a:srgbClr val="00C593"/>
            </a:solidFill>
            <a:ln w="9525">
              <a:noFill/>
              <a:miter lim="800000"/>
              <a:headEnd/>
              <a:tailEnd/>
            </a:ln>
          </p:spPr>
          <p:txBody>
            <a:bodyPr/>
            <a:lstStyle/>
            <a:p>
              <a:endParaRPr lang="en-GB"/>
            </a:p>
          </p:txBody>
        </p:sp>
        <p:sp>
          <p:nvSpPr>
            <p:cNvPr id="772378" name="Rectangle 282"/>
            <p:cNvSpPr>
              <a:spLocks noChangeArrowheads="1"/>
            </p:cNvSpPr>
            <p:nvPr/>
          </p:nvSpPr>
          <p:spPr bwMode="auto">
            <a:xfrm>
              <a:off x="4439" y="2077"/>
              <a:ext cx="6" cy="928"/>
            </a:xfrm>
            <a:prstGeom prst="rect">
              <a:avLst/>
            </a:prstGeom>
            <a:solidFill>
              <a:srgbClr val="00C795"/>
            </a:solidFill>
            <a:ln w="9525">
              <a:noFill/>
              <a:miter lim="800000"/>
              <a:headEnd/>
              <a:tailEnd/>
            </a:ln>
          </p:spPr>
          <p:txBody>
            <a:bodyPr/>
            <a:lstStyle/>
            <a:p>
              <a:endParaRPr lang="en-GB"/>
            </a:p>
          </p:txBody>
        </p:sp>
        <p:sp>
          <p:nvSpPr>
            <p:cNvPr id="772379" name="Rectangle 283"/>
            <p:cNvSpPr>
              <a:spLocks noChangeArrowheads="1"/>
            </p:cNvSpPr>
            <p:nvPr/>
          </p:nvSpPr>
          <p:spPr bwMode="auto">
            <a:xfrm>
              <a:off x="4445" y="2077"/>
              <a:ext cx="13" cy="928"/>
            </a:xfrm>
            <a:prstGeom prst="rect">
              <a:avLst/>
            </a:prstGeom>
            <a:solidFill>
              <a:srgbClr val="00C896"/>
            </a:solidFill>
            <a:ln w="9525">
              <a:noFill/>
              <a:miter lim="800000"/>
              <a:headEnd/>
              <a:tailEnd/>
            </a:ln>
          </p:spPr>
          <p:txBody>
            <a:bodyPr/>
            <a:lstStyle/>
            <a:p>
              <a:endParaRPr lang="en-GB"/>
            </a:p>
          </p:txBody>
        </p:sp>
        <p:sp>
          <p:nvSpPr>
            <p:cNvPr id="772380" name="Rectangle 284"/>
            <p:cNvSpPr>
              <a:spLocks noChangeArrowheads="1"/>
            </p:cNvSpPr>
            <p:nvPr/>
          </p:nvSpPr>
          <p:spPr bwMode="auto">
            <a:xfrm>
              <a:off x="4458" y="2077"/>
              <a:ext cx="13" cy="928"/>
            </a:xfrm>
            <a:prstGeom prst="rect">
              <a:avLst/>
            </a:prstGeom>
            <a:solidFill>
              <a:srgbClr val="00CA97"/>
            </a:solidFill>
            <a:ln w="9525">
              <a:noFill/>
              <a:miter lim="800000"/>
              <a:headEnd/>
              <a:tailEnd/>
            </a:ln>
          </p:spPr>
          <p:txBody>
            <a:bodyPr/>
            <a:lstStyle/>
            <a:p>
              <a:endParaRPr lang="en-GB"/>
            </a:p>
          </p:txBody>
        </p:sp>
        <p:sp>
          <p:nvSpPr>
            <p:cNvPr id="772381" name="Rectangle 285"/>
            <p:cNvSpPr>
              <a:spLocks noChangeArrowheads="1"/>
            </p:cNvSpPr>
            <p:nvPr/>
          </p:nvSpPr>
          <p:spPr bwMode="auto">
            <a:xfrm>
              <a:off x="4471" y="2077"/>
              <a:ext cx="6" cy="928"/>
            </a:xfrm>
            <a:prstGeom prst="rect">
              <a:avLst/>
            </a:prstGeom>
            <a:solidFill>
              <a:srgbClr val="00CB98"/>
            </a:solidFill>
            <a:ln w="9525">
              <a:noFill/>
              <a:miter lim="800000"/>
              <a:headEnd/>
              <a:tailEnd/>
            </a:ln>
          </p:spPr>
          <p:txBody>
            <a:bodyPr/>
            <a:lstStyle/>
            <a:p>
              <a:endParaRPr lang="en-GB"/>
            </a:p>
          </p:txBody>
        </p:sp>
        <p:sp>
          <p:nvSpPr>
            <p:cNvPr id="772382" name="Rectangle 286"/>
            <p:cNvSpPr>
              <a:spLocks noChangeArrowheads="1"/>
            </p:cNvSpPr>
            <p:nvPr/>
          </p:nvSpPr>
          <p:spPr bwMode="auto">
            <a:xfrm>
              <a:off x="4477" y="2077"/>
              <a:ext cx="13" cy="928"/>
            </a:xfrm>
            <a:prstGeom prst="rect">
              <a:avLst/>
            </a:prstGeom>
            <a:solidFill>
              <a:srgbClr val="00CB98"/>
            </a:solidFill>
            <a:ln w="9525">
              <a:noFill/>
              <a:miter lim="800000"/>
              <a:headEnd/>
              <a:tailEnd/>
            </a:ln>
          </p:spPr>
          <p:txBody>
            <a:bodyPr/>
            <a:lstStyle/>
            <a:p>
              <a:endParaRPr lang="en-GB"/>
            </a:p>
          </p:txBody>
        </p:sp>
        <p:sp>
          <p:nvSpPr>
            <p:cNvPr id="772383" name="Rectangle 287"/>
            <p:cNvSpPr>
              <a:spLocks noChangeArrowheads="1"/>
            </p:cNvSpPr>
            <p:nvPr/>
          </p:nvSpPr>
          <p:spPr bwMode="auto">
            <a:xfrm>
              <a:off x="4490" y="2077"/>
              <a:ext cx="13" cy="928"/>
            </a:xfrm>
            <a:prstGeom prst="rect">
              <a:avLst/>
            </a:prstGeom>
            <a:solidFill>
              <a:srgbClr val="00CA97"/>
            </a:solidFill>
            <a:ln w="9525">
              <a:noFill/>
              <a:miter lim="800000"/>
              <a:headEnd/>
              <a:tailEnd/>
            </a:ln>
          </p:spPr>
          <p:txBody>
            <a:bodyPr/>
            <a:lstStyle/>
            <a:p>
              <a:endParaRPr lang="en-GB"/>
            </a:p>
          </p:txBody>
        </p:sp>
        <p:sp>
          <p:nvSpPr>
            <p:cNvPr id="772384" name="Rectangle 288"/>
            <p:cNvSpPr>
              <a:spLocks noChangeArrowheads="1"/>
            </p:cNvSpPr>
            <p:nvPr/>
          </p:nvSpPr>
          <p:spPr bwMode="auto">
            <a:xfrm>
              <a:off x="4503" y="2077"/>
              <a:ext cx="13" cy="928"/>
            </a:xfrm>
            <a:prstGeom prst="rect">
              <a:avLst/>
            </a:prstGeom>
            <a:solidFill>
              <a:srgbClr val="00C896"/>
            </a:solidFill>
            <a:ln w="9525">
              <a:noFill/>
              <a:miter lim="800000"/>
              <a:headEnd/>
              <a:tailEnd/>
            </a:ln>
          </p:spPr>
          <p:txBody>
            <a:bodyPr/>
            <a:lstStyle/>
            <a:p>
              <a:endParaRPr lang="en-GB"/>
            </a:p>
          </p:txBody>
        </p:sp>
        <p:sp>
          <p:nvSpPr>
            <p:cNvPr id="772385" name="Rectangle 289"/>
            <p:cNvSpPr>
              <a:spLocks noChangeArrowheads="1"/>
            </p:cNvSpPr>
            <p:nvPr/>
          </p:nvSpPr>
          <p:spPr bwMode="auto">
            <a:xfrm>
              <a:off x="4516" y="2077"/>
              <a:ext cx="7" cy="928"/>
            </a:xfrm>
            <a:prstGeom prst="rect">
              <a:avLst/>
            </a:prstGeom>
            <a:solidFill>
              <a:srgbClr val="00C795"/>
            </a:solidFill>
            <a:ln w="9525">
              <a:noFill/>
              <a:miter lim="800000"/>
              <a:headEnd/>
              <a:tailEnd/>
            </a:ln>
          </p:spPr>
          <p:txBody>
            <a:bodyPr/>
            <a:lstStyle/>
            <a:p>
              <a:endParaRPr lang="en-GB"/>
            </a:p>
          </p:txBody>
        </p:sp>
        <p:sp>
          <p:nvSpPr>
            <p:cNvPr id="772386" name="Rectangle 290"/>
            <p:cNvSpPr>
              <a:spLocks noChangeArrowheads="1"/>
            </p:cNvSpPr>
            <p:nvPr/>
          </p:nvSpPr>
          <p:spPr bwMode="auto">
            <a:xfrm>
              <a:off x="4523" y="2077"/>
              <a:ext cx="13" cy="928"/>
            </a:xfrm>
            <a:prstGeom prst="rect">
              <a:avLst/>
            </a:prstGeom>
            <a:solidFill>
              <a:srgbClr val="00C593"/>
            </a:solidFill>
            <a:ln w="9525">
              <a:noFill/>
              <a:miter lim="800000"/>
              <a:headEnd/>
              <a:tailEnd/>
            </a:ln>
          </p:spPr>
          <p:txBody>
            <a:bodyPr/>
            <a:lstStyle/>
            <a:p>
              <a:endParaRPr lang="en-GB"/>
            </a:p>
          </p:txBody>
        </p:sp>
        <p:sp>
          <p:nvSpPr>
            <p:cNvPr id="772387" name="Rectangle 291"/>
            <p:cNvSpPr>
              <a:spLocks noChangeArrowheads="1"/>
            </p:cNvSpPr>
            <p:nvPr/>
          </p:nvSpPr>
          <p:spPr bwMode="auto">
            <a:xfrm>
              <a:off x="4536" y="2077"/>
              <a:ext cx="13" cy="928"/>
            </a:xfrm>
            <a:prstGeom prst="rect">
              <a:avLst/>
            </a:prstGeom>
            <a:solidFill>
              <a:srgbClr val="00C191"/>
            </a:solidFill>
            <a:ln w="9525">
              <a:noFill/>
              <a:miter lim="800000"/>
              <a:headEnd/>
              <a:tailEnd/>
            </a:ln>
          </p:spPr>
          <p:txBody>
            <a:bodyPr/>
            <a:lstStyle/>
            <a:p>
              <a:endParaRPr lang="en-GB"/>
            </a:p>
          </p:txBody>
        </p:sp>
        <p:sp>
          <p:nvSpPr>
            <p:cNvPr id="772388" name="Rectangle 292"/>
            <p:cNvSpPr>
              <a:spLocks noChangeArrowheads="1"/>
            </p:cNvSpPr>
            <p:nvPr/>
          </p:nvSpPr>
          <p:spPr bwMode="auto">
            <a:xfrm>
              <a:off x="4549" y="2077"/>
              <a:ext cx="6" cy="928"/>
            </a:xfrm>
            <a:prstGeom prst="rect">
              <a:avLst/>
            </a:prstGeom>
            <a:solidFill>
              <a:srgbClr val="00BE8E"/>
            </a:solidFill>
            <a:ln w="9525">
              <a:noFill/>
              <a:miter lim="800000"/>
              <a:headEnd/>
              <a:tailEnd/>
            </a:ln>
          </p:spPr>
          <p:txBody>
            <a:bodyPr/>
            <a:lstStyle/>
            <a:p>
              <a:endParaRPr lang="en-GB"/>
            </a:p>
          </p:txBody>
        </p:sp>
        <p:sp>
          <p:nvSpPr>
            <p:cNvPr id="772389" name="Rectangle 293"/>
            <p:cNvSpPr>
              <a:spLocks noChangeArrowheads="1"/>
            </p:cNvSpPr>
            <p:nvPr/>
          </p:nvSpPr>
          <p:spPr bwMode="auto">
            <a:xfrm>
              <a:off x="4555" y="2077"/>
              <a:ext cx="13" cy="928"/>
            </a:xfrm>
            <a:prstGeom prst="rect">
              <a:avLst/>
            </a:prstGeom>
            <a:solidFill>
              <a:srgbClr val="00BA8B"/>
            </a:solidFill>
            <a:ln w="9525">
              <a:noFill/>
              <a:miter lim="800000"/>
              <a:headEnd/>
              <a:tailEnd/>
            </a:ln>
          </p:spPr>
          <p:txBody>
            <a:bodyPr/>
            <a:lstStyle/>
            <a:p>
              <a:endParaRPr lang="en-GB"/>
            </a:p>
          </p:txBody>
        </p:sp>
        <p:sp>
          <p:nvSpPr>
            <p:cNvPr id="772390" name="Rectangle 294"/>
            <p:cNvSpPr>
              <a:spLocks noChangeArrowheads="1"/>
            </p:cNvSpPr>
            <p:nvPr/>
          </p:nvSpPr>
          <p:spPr bwMode="auto">
            <a:xfrm>
              <a:off x="4568" y="2077"/>
              <a:ext cx="13" cy="928"/>
            </a:xfrm>
            <a:prstGeom prst="rect">
              <a:avLst/>
            </a:prstGeom>
            <a:solidFill>
              <a:srgbClr val="00B487"/>
            </a:solidFill>
            <a:ln w="9525">
              <a:noFill/>
              <a:miter lim="800000"/>
              <a:headEnd/>
              <a:tailEnd/>
            </a:ln>
          </p:spPr>
          <p:txBody>
            <a:bodyPr/>
            <a:lstStyle/>
            <a:p>
              <a:endParaRPr lang="en-GB"/>
            </a:p>
          </p:txBody>
        </p:sp>
        <p:sp>
          <p:nvSpPr>
            <p:cNvPr id="772391" name="Rectangle 295"/>
            <p:cNvSpPr>
              <a:spLocks noChangeArrowheads="1"/>
            </p:cNvSpPr>
            <p:nvPr/>
          </p:nvSpPr>
          <p:spPr bwMode="auto">
            <a:xfrm>
              <a:off x="4581" y="2077"/>
              <a:ext cx="6" cy="928"/>
            </a:xfrm>
            <a:prstGeom prst="rect">
              <a:avLst/>
            </a:prstGeom>
            <a:solidFill>
              <a:srgbClr val="00AF83"/>
            </a:solidFill>
            <a:ln w="9525">
              <a:noFill/>
              <a:miter lim="800000"/>
              <a:headEnd/>
              <a:tailEnd/>
            </a:ln>
          </p:spPr>
          <p:txBody>
            <a:bodyPr/>
            <a:lstStyle/>
            <a:p>
              <a:endParaRPr lang="en-GB"/>
            </a:p>
          </p:txBody>
        </p:sp>
        <p:sp>
          <p:nvSpPr>
            <p:cNvPr id="772392" name="Rectangle 296"/>
            <p:cNvSpPr>
              <a:spLocks noChangeArrowheads="1"/>
            </p:cNvSpPr>
            <p:nvPr/>
          </p:nvSpPr>
          <p:spPr bwMode="auto">
            <a:xfrm>
              <a:off x="4587" y="2077"/>
              <a:ext cx="13" cy="928"/>
            </a:xfrm>
            <a:prstGeom prst="rect">
              <a:avLst/>
            </a:prstGeom>
            <a:solidFill>
              <a:srgbClr val="00AA7F"/>
            </a:solidFill>
            <a:ln w="9525">
              <a:noFill/>
              <a:miter lim="800000"/>
              <a:headEnd/>
              <a:tailEnd/>
            </a:ln>
          </p:spPr>
          <p:txBody>
            <a:bodyPr/>
            <a:lstStyle/>
            <a:p>
              <a:endParaRPr lang="en-GB"/>
            </a:p>
          </p:txBody>
        </p:sp>
        <p:sp>
          <p:nvSpPr>
            <p:cNvPr id="772393" name="Rectangle 297"/>
            <p:cNvSpPr>
              <a:spLocks noChangeArrowheads="1"/>
            </p:cNvSpPr>
            <p:nvPr/>
          </p:nvSpPr>
          <p:spPr bwMode="auto">
            <a:xfrm>
              <a:off x="4600" y="2077"/>
              <a:ext cx="13" cy="928"/>
            </a:xfrm>
            <a:prstGeom prst="rect">
              <a:avLst/>
            </a:prstGeom>
            <a:solidFill>
              <a:srgbClr val="00A179"/>
            </a:solidFill>
            <a:ln w="9525">
              <a:noFill/>
              <a:miter lim="800000"/>
              <a:headEnd/>
              <a:tailEnd/>
            </a:ln>
          </p:spPr>
          <p:txBody>
            <a:bodyPr/>
            <a:lstStyle/>
            <a:p>
              <a:endParaRPr lang="en-GB"/>
            </a:p>
          </p:txBody>
        </p:sp>
        <p:sp>
          <p:nvSpPr>
            <p:cNvPr id="772394" name="Rectangle 298"/>
            <p:cNvSpPr>
              <a:spLocks noChangeArrowheads="1"/>
            </p:cNvSpPr>
            <p:nvPr/>
          </p:nvSpPr>
          <p:spPr bwMode="auto">
            <a:xfrm>
              <a:off x="4613" y="2077"/>
              <a:ext cx="7" cy="928"/>
            </a:xfrm>
            <a:prstGeom prst="rect">
              <a:avLst/>
            </a:prstGeom>
            <a:solidFill>
              <a:srgbClr val="009B74"/>
            </a:solidFill>
            <a:ln w="9525">
              <a:noFill/>
              <a:miter lim="800000"/>
              <a:headEnd/>
              <a:tailEnd/>
            </a:ln>
          </p:spPr>
          <p:txBody>
            <a:bodyPr/>
            <a:lstStyle/>
            <a:p>
              <a:endParaRPr lang="en-GB"/>
            </a:p>
          </p:txBody>
        </p:sp>
        <p:sp>
          <p:nvSpPr>
            <p:cNvPr id="772395" name="Rectangle 299"/>
            <p:cNvSpPr>
              <a:spLocks noChangeArrowheads="1"/>
            </p:cNvSpPr>
            <p:nvPr/>
          </p:nvSpPr>
          <p:spPr bwMode="auto">
            <a:xfrm>
              <a:off x="4620" y="2077"/>
              <a:ext cx="13" cy="928"/>
            </a:xfrm>
            <a:prstGeom prst="rect">
              <a:avLst/>
            </a:prstGeom>
            <a:solidFill>
              <a:srgbClr val="00946F"/>
            </a:solidFill>
            <a:ln w="9525">
              <a:noFill/>
              <a:miter lim="800000"/>
              <a:headEnd/>
              <a:tailEnd/>
            </a:ln>
          </p:spPr>
          <p:txBody>
            <a:bodyPr/>
            <a:lstStyle/>
            <a:p>
              <a:endParaRPr lang="en-GB"/>
            </a:p>
          </p:txBody>
        </p:sp>
        <p:sp>
          <p:nvSpPr>
            <p:cNvPr id="772396" name="Rectangle 300"/>
            <p:cNvSpPr>
              <a:spLocks noChangeArrowheads="1"/>
            </p:cNvSpPr>
            <p:nvPr/>
          </p:nvSpPr>
          <p:spPr bwMode="auto">
            <a:xfrm>
              <a:off x="4633" y="2077"/>
              <a:ext cx="13" cy="928"/>
            </a:xfrm>
            <a:prstGeom prst="rect">
              <a:avLst/>
            </a:prstGeom>
            <a:solidFill>
              <a:srgbClr val="008C69"/>
            </a:solidFill>
            <a:ln w="9525">
              <a:noFill/>
              <a:miter lim="800000"/>
              <a:headEnd/>
              <a:tailEnd/>
            </a:ln>
          </p:spPr>
          <p:txBody>
            <a:bodyPr/>
            <a:lstStyle/>
            <a:p>
              <a:endParaRPr lang="en-GB"/>
            </a:p>
          </p:txBody>
        </p:sp>
        <p:sp>
          <p:nvSpPr>
            <p:cNvPr id="772397" name="Rectangle 301"/>
            <p:cNvSpPr>
              <a:spLocks noChangeArrowheads="1"/>
            </p:cNvSpPr>
            <p:nvPr/>
          </p:nvSpPr>
          <p:spPr bwMode="auto">
            <a:xfrm>
              <a:off x="4646" y="2077"/>
              <a:ext cx="6" cy="928"/>
            </a:xfrm>
            <a:prstGeom prst="rect">
              <a:avLst/>
            </a:prstGeom>
            <a:solidFill>
              <a:srgbClr val="008564"/>
            </a:solidFill>
            <a:ln w="9525">
              <a:noFill/>
              <a:miter lim="800000"/>
              <a:headEnd/>
              <a:tailEnd/>
            </a:ln>
          </p:spPr>
          <p:txBody>
            <a:bodyPr/>
            <a:lstStyle/>
            <a:p>
              <a:endParaRPr lang="en-GB"/>
            </a:p>
          </p:txBody>
        </p:sp>
        <p:sp>
          <p:nvSpPr>
            <p:cNvPr id="772398" name="Rectangle 302"/>
            <p:cNvSpPr>
              <a:spLocks noChangeArrowheads="1"/>
            </p:cNvSpPr>
            <p:nvPr/>
          </p:nvSpPr>
          <p:spPr bwMode="auto">
            <a:xfrm>
              <a:off x="4652" y="2077"/>
              <a:ext cx="13" cy="928"/>
            </a:xfrm>
            <a:prstGeom prst="rect">
              <a:avLst/>
            </a:prstGeom>
            <a:solidFill>
              <a:srgbClr val="007F5F"/>
            </a:solidFill>
            <a:ln w="9525">
              <a:noFill/>
              <a:miter lim="800000"/>
              <a:headEnd/>
              <a:tailEnd/>
            </a:ln>
          </p:spPr>
          <p:txBody>
            <a:bodyPr/>
            <a:lstStyle/>
            <a:p>
              <a:endParaRPr lang="en-GB"/>
            </a:p>
          </p:txBody>
        </p:sp>
        <p:sp>
          <p:nvSpPr>
            <p:cNvPr id="772399" name="Rectangle 303"/>
            <p:cNvSpPr>
              <a:spLocks noChangeArrowheads="1"/>
            </p:cNvSpPr>
            <p:nvPr/>
          </p:nvSpPr>
          <p:spPr bwMode="auto">
            <a:xfrm>
              <a:off x="4665" y="2077"/>
              <a:ext cx="13" cy="928"/>
            </a:xfrm>
            <a:prstGeom prst="rect">
              <a:avLst/>
            </a:prstGeom>
            <a:solidFill>
              <a:srgbClr val="007759"/>
            </a:solidFill>
            <a:ln w="9525">
              <a:noFill/>
              <a:miter lim="800000"/>
              <a:headEnd/>
              <a:tailEnd/>
            </a:ln>
          </p:spPr>
          <p:txBody>
            <a:bodyPr/>
            <a:lstStyle/>
            <a:p>
              <a:endParaRPr lang="en-GB"/>
            </a:p>
          </p:txBody>
        </p:sp>
        <p:sp>
          <p:nvSpPr>
            <p:cNvPr id="772400" name="Rectangle 304"/>
            <p:cNvSpPr>
              <a:spLocks noChangeArrowheads="1"/>
            </p:cNvSpPr>
            <p:nvPr/>
          </p:nvSpPr>
          <p:spPr bwMode="auto">
            <a:xfrm>
              <a:off x="4678" y="2077"/>
              <a:ext cx="13" cy="928"/>
            </a:xfrm>
            <a:prstGeom prst="rect">
              <a:avLst/>
            </a:prstGeom>
            <a:solidFill>
              <a:srgbClr val="007054"/>
            </a:solidFill>
            <a:ln w="9525">
              <a:noFill/>
              <a:miter lim="800000"/>
              <a:headEnd/>
              <a:tailEnd/>
            </a:ln>
          </p:spPr>
          <p:txBody>
            <a:bodyPr/>
            <a:lstStyle/>
            <a:p>
              <a:endParaRPr lang="en-GB"/>
            </a:p>
          </p:txBody>
        </p:sp>
        <p:sp>
          <p:nvSpPr>
            <p:cNvPr id="772401" name="Rectangle 305"/>
            <p:cNvSpPr>
              <a:spLocks noChangeArrowheads="1"/>
            </p:cNvSpPr>
            <p:nvPr/>
          </p:nvSpPr>
          <p:spPr bwMode="auto">
            <a:xfrm>
              <a:off x="4691" y="2077"/>
              <a:ext cx="6" cy="928"/>
            </a:xfrm>
            <a:prstGeom prst="rect">
              <a:avLst/>
            </a:prstGeom>
            <a:solidFill>
              <a:srgbClr val="006B51"/>
            </a:solidFill>
            <a:ln w="9525">
              <a:noFill/>
              <a:miter lim="800000"/>
              <a:headEnd/>
              <a:tailEnd/>
            </a:ln>
          </p:spPr>
          <p:txBody>
            <a:bodyPr/>
            <a:lstStyle/>
            <a:p>
              <a:endParaRPr lang="en-GB"/>
            </a:p>
          </p:txBody>
        </p:sp>
        <p:sp>
          <p:nvSpPr>
            <p:cNvPr id="772402" name="Rectangle 306"/>
            <p:cNvSpPr>
              <a:spLocks noChangeArrowheads="1"/>
            </p:cNvSpPr>
            <p:nvPr/>
          </p:nvSpPr>
          <p:spPr bwMode="auto">
            <a:xfrm>
              <a:off x="4697" y="2077"/>
              <a:ext cx="13" cy="928"/>
            </a:xfrm>
            <a:prstGeom prst="rect">
              <a:avLst/>
            </a:prstGeom>
            <a:solidFill>
              <a:srgbClr val="00674E"/>
            </a:solidFill>
            <a:ln w="9525">
              <a:noFill/>
              <a:miter lim="800000"/>
              <a:headEnd/>
              <a:tailEnd/>
            </a:ln>
          </p:spPr>
          <p:txBody>
            <a:bodyPr/>
            <a:lstStyle/>
            <a:p>
              <a:endParaRPr lang="en-GB"/>
            </a:p>
          </p:txBody>
        </p:sp>
        <p:sp>
          <p:nvSpPr>
            <p:cNvPr id="772403" name="Rectangle 307"/>
            <p:cNvSpPr>
              <a:spLocks noChangeArrowheads="1"/>
            </p:cNvSpPr>
            <p:nvPr/>
          </p:nvSpPr>
          <p:spPr bwMode="auto">
            <a:xfrm>
              <a:off x="4710" y="2077"/>
              <a:ext cx="13" cy="928"/>
            </a:xfrm>
            <a:prstGeom prst="rect">
              <a:avLst/>
            </a:prstGeom>
            <a:solidFill>
              <a:srgbClr val="00634B"/>
            </a:solidFill>
            <a:ln w="9525">
              <a:noFill/>
              <a:miter lim="800000"/>
              <a:headEnd/>
              <a:tailEnd/>
            </a:ln>
          </p:spPr>
          <p:txBody>
            <a:bodyPr/>
            <a:lstStyle/>
            <a:p>
              <a:endParaRPr lang="en-GB"/>
            </a:p>
          </p:txBody>
        </p:sp>
        <p:sp>
          <p:nvSpPr>
            <p:cNvPr id="772404" name="Rectangle 308"/>
            <p:cNvSpPr>
              <a:spLocks noChangeArrowheads="1"/>
            </p:cNvSpPr>
            <p:nvPr/>
          </p:nvSpPr>
          <p:spPr bwMode="auto">
            <a:xfrm>
              <a:off x="4723" y="2077"/>
              <a:ext cx="7" cy="928"/>
            </a:xfrm>
            <a:prstGeom prst="rect">
              <a:avLst/>
            </a:prstGeom>
            <a:solidFill>
              <a:srgbClr val="006049"/>
            </a:solidFill>
            <a:ln w="9525">
              <a:noFill/>
              <a:miter lim="800000"/>
              <a:headEnd/>
              <a:tailEnd/>
            </a:ln>
          </p:spPr>
          <p:txBody>
            <a:bodyPr/>
            <a:lstStyle/>
            <a:p>
              <a:endParaRPr lang="en-GB"/>
            </a:p>
          </p:txBody>
        </p:sp>
        <p:sp>
          <p:nvSpPr>
            <p:cNvPr id="772405" name="Rectangle 309"/>
            <p:cNvSpPr>
              <a:spLocks noChangeArrowheads="1"/>
            </p:cNvSpPr>
            <p:nvPr/>
          </p:nvSpPr>
          <p:spPr bwMode="auto">
            <a:xfrm>
              <a:off x="4730" y="2077"/>
              <a:ext cx="13" cy="928"/>
            </a:xfrm>
            <a:prstGeom prst="rect">
              <a:avLst/>
            </a:prstGeom>
            <a:solidFill>
              <a:srgbClr val="005F47"/>
            </a:solidFill>
            <a:ln w="9525">
              <a:noFill/>
              <a:miter lim="800000"/>
              <a:headEnd/>
              <a:tailEnd/>
            </a:ln>
          </p:spPr>
          <p:txBody>
            <a:bodyPr/>
            <a:lstStyle/>
            <a:p>
              <a:endParaRPr lang="en-GB"/>
            </a:p>
          </p:txBody>
        </p:sp>
      </p:grpSp>
      <p:sp>
        <p:nvSpPr>
          <p:cNvPr id="772407" name="Rectangle 311"/>
          <p:cNvSpPr>
            <a:spLocks noChangeArrowheads="1"/>
          </p:cNvSpPr>
          <p:nvPr/>
        </p:nvSpPr>
        <p:spPr bwMode="auto">
          <a:xfrm>
            <a:off x="6697663" y="3297238"/>
            <a:ext cx="831850" cy="1473200"/>
          </a:xfrm>
          <a:prstGeom prst="rect">
            <a:avLst/>
          </a:prstGeom>
          <a:noFill/>
          <a:ln w="9525">
            <a:noFill/>
            <a:miter lim="800000"/>
            <a:headEnd/>
            <a:tailEnd/>
          </a:ln>
        </p:spPr>
        <p:txBody>
          <a:bodyPr/>
          <a:lstStyle/>
          <a:p>
            <a:endParaRPr lang="en-GB"/>
          </a:p>
        </p:txBody>
      </p:sp>
      <p:grpSp>
        <p:nvGrpSpPr>
          <p:cNvPr id="772456" name="Group 360"/>
          <p:cNvGrpSpPr>
            <a:grpSpLocks/>
          </p:cNvGrpSpPr>
          <p:nvPr/>
        </p:nvGrpSpPr>
        <p:grpSpPr bwMode="auto">
          <a:xfrm>
            <a:off x="7693025" y="2309813"/>
            <a:ext cx="831850" cy="2460625"/>
            <a:chOff x="4846" y="1455"/>
            <a:chExt cx="524" cy="1550"/>
          </a:xfrm>
        </p:grpSpPr>
        <p:sp>
          <p:nvSpPr>
            <p:cNvPr id="772408" name="Rectangle 312"/>
            <p:cNvSpPr>
              <a:spLocks noChangeArrowheads="1"/>
            </p:cNvSpPr>
            <p:nvPr/>
          </p:nvSpPr>
          <p:spPr bwMode="auto">
            <a:xfrm>
              <a:off x="4846" y="1455"/>
              <a:ext cx="13" cy="1550"/>
            </a:xfrm>
            <a:prstGeom prst="rect">
              <a:avLst/>
            </a:prstGeom>
            <a:solidFill>
              <a:srgbClr val="005F47"/>
            </a:solidFill>
            <a:ln w="9525">
              <a:noFill/>
              <a:miter lim="800000"/>
              <a:headEnd/>
              <a:tailEnd/>
            </a:ln>
          </p:spPr>
          <p:txBody>
            <a:bodyPr/>
            <a:lstStyle/>
            <a:p>
              <a:endParaRPr lang="en-GB"/>
            </a:p>
          </p:txBody>
        </p:sp>
        <p:sp>
          <p:nvSpPr>
            <p:cNvPr id="772409" name="Rectangle 313"/>
            <p:cNvSpPr>
              <a:spLocks noChangeArrowheads="1"/>
            </p:cNvSpPr>
            <p:nvPr/>
          </p:nvSpPr>
          <p:spPr bwMode="auto">
            <a:xfrm>
              <a:off x="4859" y="1455"/>
              <a:ext cx="7" cy="1550"/>
            </a:xfrm>
            <a:prstGeom prst="rect">
              <a:avLst/>
            </a:prstGeom>
            <a:solidFill>
              <a:srgbClr val="006049"/>
            </a:solidFill>
            <a:ln w="9525">
              <a:noFill/>
              <a:miter lim="800000"/>
              <a:headEnd/>
              <a:tailEnd/>
            </a:ln>
          </p:spPr>
          <p:txBody>
            <a:bodyPr/>
            <a:lstStyle/>
            <a:p>
              <a:endParaRPr lang="en-GB"/>
            </a:p>
          </p:txBody>
        </p:sp>
        <p:sp>
          <p:nvSpPr>
            <p:cNvPr id="772410" name="Rectangle 314"/>
            <p:cNvSpPr>
              <a:spLocks noChangeArrowheads="1"/>
            </p:cNvSpPr>
            <p:nvPr/>
          </p:nvSpPr>
          <p:spPr bwMode="auto">
            <a:xfrm>
              <a:off x="4866" y="1455"/>
              <a:ext cx="13" cy="1550"/>
            </a:xfrm>
            <a:prstGeom prst="rect">
              <a:avLst/>
            </a:prstGeom>
            <a:solidFill>
              <a:srgbClr val="00634B"/>
            </a:solidFill>
            <a:ln w="9525">
              <a:noFill/>
              <a:miter lim="800000"/>
              <a:headEnd/>
              <a:tailEnd/>
            </a:ln>
          </p:spPr>
          <p:txBody>
            <a:bodyPr/>
            <a:lstStyle/>
            <a:p>
              <a:endParaRPr lang="en-GB"/>
            </a:p>
          </p:txBody>
        </p:sp>
        <p:sp>
          <p:nvSpPr>
            <p:cNvPr id="772411" name="Rectangle 315"/>
            <p:cNvSpPr>
              <a:spLocks noChangeArrowheads="1"/>
            </p:cNvSpPr>
            <p:nvPr/>
          </p:nvSpPr>
          <p:spPr bwMode="auto">
            <a:xfrm>
              <a:off x="4879" y="1455"/>
              <a:ext cx="12" cy="1550"/>
            </a:xfrm>
            <a:prstGeom prst="rect">
              <a:avLst/>
            </a:prstGeom>
            <a:solidFill>
              <a:srgbClr val="00674E"/>
            </a:solidFill>
            <a:ln w="9525">
              <a:noFill/>
              <a:miter lim="800000"/>
              <a:headEnd/>
              <a:tailEnd/>
            </a:ln>
          </p:spPr>
          <p:txBody>
            <a:bodyPr/>
            <a:lstStyle/>
            <a:p>
              <a:endParaRPr lang="en-GB"/>
            </a:p>
          </p:txBody>
        </p:sp>
        <p:sp>
          <p:nvSpPr>
            <p:cNvPr id="772412" name="Rectangle 316"/>
            <p:cNvSpPr>
              <a:spLocks noChangeArrowheads="1"/>
            </p:cNvSpPr>
            <p:nvPr/>
          </p:nvSpPr>
          <p:spPr bwMode="auto">
            <a:xfrm>
              <a:off x="4891" y="1455"/>
              <a:ext cx="7" cy="1550"/>
            </a:xfrm>
            <a:prstGeom prst="rect">
              <a:avLst/>
            </a:prstGeom>
            <a:solidFill>
              <a:srgbClr val="006B51"/>
            </a:solidFill>
            <a:ln w="9525">
              <a:noFill/>
              <a:miter lim="800000"/>
              <a:headEnd/>
              <a:tailEnd/>
            </a:ln>
          </p:spPr>
          <p:txBody>
            <a:bodyPr/>
            <a:lstStyle/>
            <a:p>
              <a:endParaRPr lang="en-GB"/>
            </a:p>
          </p:txBody>
        </p:sp>
        <p:sp>
          <p:nvSpPr>
            <p:cNvPr id="772413" name="Rectangle 317"/>
            <p:cNvSpPr>
              <a:spLocks noChangeArrowheads="1"/>
            </p:cNvSpPr>
            <p:nvPr/>
          </p:nvSpPr>
          <p:spPr bwMode="auto">
            <a:xfrm>
              <a:off x="4898" y="1455"/>
              <a:ext cx="13" cy="1550"/>
            </a:xfrm>
            <a:prstGeom prst="rect">
              <a:avLst/>
            </a:prstGeom>
            <a:solidFill>
              <a:srgbClr val="007054"/>
            </a:solidFill>
            <a:ln w="9525">
              <a:noFill/>
              <a:miter lim="800000"/>
              <a:headEnd/>
              <a:tailEnd/>
            </a:ln>
          </p:spPr>
          <p:txBody>
            <a:bodyPr/>
            <a:lstStyle/>
            <a:p>
              <a:endParaRPr lang="en-GB"/>
            </a:p>
          </p:txBody>
        </p:sp>
        <p:sp>
          <p:nvSpPr>
            <p:cNvPr id="772414" name="Rectangle 318"/>
            <p:cNvSpPr>
              <a:spLocks noChangeArrowheads="1"/>
            </p:cNvSpPr>
            <p:nvPr/>
          </p:nvSpPr>
          <p:spPr bwMode="auto">
            <a:xfrm>
              <a:off x="4911" y="1455"/>
              <a:ext cx="13" cy="1550"/>
            </a:xfrm>
            <a:prstGeom prst="rect">
              <a:avLst/>
            </a:prstGeom>
            <a:solidFill>
              <a:srgbClr val="007759"/>
            </a:solidFill>
            <a:ln w="9525">
              <a:noFill/>
              <a:miter lim="800000"/>
              <a:headEnd/>
              <a:tailEnd/>
            </a:ln>
          </p:spPr>
          <p:txBody>
            <a:bodyPr/>
            <a:lstStyle/>
            <a:p>
              <a:endParaRPr lang="en-GB"/>
            </a:p>
          </p:txBody>
        </p:sp>
        <p:sp>
          <p:nvSpPr>
            <p:cNvPr id="772415" name="Rectangle 319"/>
            <p:cNvSpPr>
              <a:spLocks noChangeArrowheads="1"/>
            </p:cNvSpPr>
            <p:nvPr/>
          </p:nvSpPr>
          <p:spPr bwMode="auto">
            <a:xfrm>
              <a:off x="4924" y="1455"/>
              <a:ext cx="6" cy="1550"/>
            </a:xfrm>
            <a:prstGeom prst="rect">
              <a:avLst/>
            </a:prstGeom>
            <a:solidFill>
              <a:srgbClr val="007D5E"/>
            </a:solidFill>
            <a:ln w="9525">
              <a:noFill/>
              <a:miter lim="800000"/>
              <a:headEnd/>
              <a:tailEnd/>
            </a:ln>
          </p:spPr>
          <p:txBody>
            <a:bodyPr/>
            <a:lstStyle/>
            <a:p>
              <a:endParaRPr lang="en-GB"/>
            </a:p>
          </p:txBody>
        </p:sp>
        <p:sp>
          <p:nvSpPr>
            <p:cNvPr id="772416" name="Rectangle 320"/>
            <p:cNvSpPr>
              <a:spLocks noChangeArrowheads="1"/>
            </p:cNvSpPr>
            <p:nvPr/>
          </p:nvSpPr>
          <p:spPr bwMode="auto">
            <a:xfrm>
              <a:off x="4930" y="1455"/>
              <a:ext cx="13" cy="1550"/>
            </a:xfrm>
            <a:prstGeom prst="rect">
              <a:avLst/>
            </a:prstGeom>
            <a:solidFill>
              <a:srgbClr val="008362"/>
            </a:solidFill>
            <a:ln w="9525">
              <a:noFill/>
              <a:miter lim="800000"/>
              <a:headEnd/>
              <a:tailEnd/>
            </a:ln>
          </p:spPr>
          <p:txBody>
            <a:bodyPr/>
            <a:lstStyle/>
            <a:p>
              <a:endParaRPr lang="en-GB"/>
            </a:p>
          </p:txBody>
        </p:sp>
        <p:sp>
          <p:nvSpPr>
            <p:cNvPr id="772417" name="Rectangle 321"/>
            <p:cNvSpPr>
              <a:spLocks noChangeArrowheads="1"/>
            </p:cNvSpPr>
            <p:nvPr/>
          </p:nvSpPr>
          <p:spPr bwMode="auto">
            <a:xfrm>
              <a:off x="4943" y="1455"/>
              <a:ext cx="13" cy="1550"/>
            </a:xfrm>
            <a:prstGeom prst="rect">
              <a:avLst/>
            </a:prstGeom>
            <a:solidFill>
              <a:srgbClr val="008C69"/>
            </a:solidFill>
            <a:ln w="9525">
              <a:noFill/>
              <a:miter lim="800000"/>
              <a:headEnd/>
              <a:tailEnd/>
            </a:ln>
          </p:spPr>
          <p:txBody>
            <a:bodyPr/>
            <a:lstStyle/>
            <a:p>
              <a:endParaRPr lang="en-GB"/>
            </a:p>
          </p:txBody>
        </p:sp>
        <p:sp>
          <p:nvSpPr>
            <p:cNvPr id="772418" name="Rectangle 322"/>
            <p:cNvSpPr>
              <a:spLocks noChangeArrowheads="1"/>
            </p:cNvSpPr>
            <p:nvPr/>
          </p:nvSpPr>
          <p:spPr bwMode="auto">
            <a:xfrm>
              <a:off x="4956" y="1455"/>
              <a:ext cx="13" cy="1550"/>
            </a:xfrm>
            <a:prstGeom prst="rect">
              <a:avLst/>
            </a:prstGeom>
            <a:solidFill>
              <a:srgbClr val="00946F"/>
            </a:solidFill>
            <a:ln w="9525">
              <a:noFill/>
              <a:miter lim="800000"/>
              <a:headEnd/>
              <a:tailEnd/>
            </a:ln>
          </p:spPr>
          <p:txBody>
            <a:bodyPr/>
            <a:lstStyle/>
            <a:p>
              <a:endParaRPr lang="en-GB"/>
            </a:p>
          </p:txBody>
        </p:sp>
        <p:sp>
          <p:nvSpPr>
            <p:cNvPr id="772419" name="Rectangle 323"/>
            <p:cNvSpPr>
              <a:spLocks noChangeArrowheads="1"/>
            </p:cNvSpPr>
            <p:nvPr/>
          </p:nvSpPr>
          <p:spPr bwMode="auto">
            <a:xfrm>
              <a:off x="4969" y="1455"/>
              <a:ext cx="7" cy="1550"/>
            </a:xfrm>
            <a:prstGeom prst="rect">
              <a:avLst/>
            </a:prstGeom>
            <a:solidFill>
              <a:srgbClr val="009B74"/>
            </a:solidFill>
            <a:ln w="9525">
              <a:noFill/>
              <a:miter lim="800000"/>
              <a:headEnd/>
              <a:tailEnd/>
            </a:ln>
          </p:spPr>
          <p:txBody>
            <a:bodyPr/>
            <a:lstStyle/>
            <a:p>
              <a:endParaRPr lang="en-GB"/>
            </a:p>
          </p:txBody>
        </p:sp>
        <p:sp>
          <p:nvSpPr>
            <p:cNvPr id="772420" name="Rectangle 324"/>
            <p:cNvSpPr>
              <a:spLocks noChangeArrowheads="1"/>
            </p:cNvSpPr>
            <p:nvPr/>
          </p:nvSpPr>
          <p:spPr bwMode="auto">
            <a:xfrm>
              <a:off x="4976" y="1455"/>
              <a:ext cx="13" cy="1550"/>
            </a:xfrm>
            <a:prstGeom prst="rect">
              <a:avLst/>
            </a:prstGeom>
            <a:solidFill>
              <a:srgbClr val="00A179"/>
            </a:solidFill>
            <a:ln w="9525">
              <a:noFill/>
              <a:miter lim="800000"/>
              <a:headEnd/>
              <a:tailEnd/>
            </a:ln>
          </p:spPr>
          <p:txBody>
            <a:bodyPr/>
            <a:lstStyle/>
            <a:p>
              <a:endParaRPr lang="en-GB"/>
            </a:p>
          </p:txBody>
        </p:sp>
        <p:sp>
          <p:nvSpPr>
            <p:cNvPr id="772421" name="Rectangle 325"/>
            <p:cNvSpPr>
              <a:spLocks noChangeArrowheads="1"/>
            </p:cNvSpPr>
            <p:nvPr/>
          </p:nvSpPr>
          <p:spPr bwMode="auto">
            <a:xfrm>
              <a:off x="4989" y="1455"/>
              <a:ext cx="12" cy="1550"/>
            </a:xfrm>
            <a:prstGeom prst="rect">
              <a:avLst/>
            </a:prstGeom>
            <a:solidFill>
              <a:srgbClr val="00AA7F"/>
            </a:solidFill>
            <a:ln w="9525">
              <a:noFill/>
              <a:miter lim="800000"/>
              <a:headEnd/>
              <a:tailEnd/>
            </a:ln>
          </p:spPr>
          <p:txBody>
            <a:bodyPr/>
            <a:lstStyle/>
            <a:p>
              <a:endParaRPr lang="en-GB"/>
            </a:p>
          </p:txBody>
        </p:sp>
        <p:sp>
          <p:nvSpPr>
            <p:cNvPr id="772422" name="Rectangle 326"/>
            <p:cNvSpPr>
              <a:spLocks noChangeArrowheads="1"/>
            </p:cNvSpPr>
            <p:nvPr/>
          </p:nvSpPr>
          <p:spPr bwMode="auto">
            <a:xfrm>
              <a:off x="5001" y="1455"/>
              <a:ext cx="7" cy="1550"/>
            </a:xfrm>
            <a:prstGeom prst="rect">
              <a:avLst/>
            </a:prstGeom>
            <a:solidFill>
              <a:srgbClr val="00AF83"/>
            </a:solidFill>
            <a:ln w="9525">
              <a:noFill/>
              <a:miter lim="800000"/>
              <a:headEnd/>
              <a:tailEnd/>
            </a:ln>
          </p:spPr>
          <p:txBody>
            <a:bodyPr/>
            <a:lstStyle/>
            <a:p>
              <a:endParaRPr lang="en-GB"/>
            </a:p>
          </p:txBody>
        </p:sp>
        <p:sp>
          <p:nvSpPr>
            <p:cNvPr id="772423" name="Rectangle 327"/>
            <p:cNvSpPr>
              <a:spLocks noChangeArrowheads="1"/>
            </p:cNvSpPr>
            <p:nvPr/>
          </p:nvSpPr>
          <p:spPr bwMode="auto">
            <a:xfrm>
              <a:off x="5008" y="1455"/>
              <a:ext cx="13" cy="1550"/>
            </a:xfrm>
            <a:prstGeom prst="rect">
              <a:avLst/>
            </a:prstGeom>
            <a:solidFill>
              <a:srgbClr val="00B487"/>
            </a:solidFill>
            <a:ln w="9525">
              <a:noFill/>
              <a:miter lim="800000"/>
              <a:headEnd/>
              <a:tailEnd/>
            </a:ln>
          </p:spPr>
          <p:txBody>
            <a:bodyPr/>
            <a:lstStyle/>
            <a:p>
              <a:endParaRPr lang="en-GB"/>
            </a:p>
          </p:txBody>
        </p:sp>
        <p:sp>
          <p:nvSpPr>
            <p:cNvPr id="772424" name="Rectangle 328"/>
            <p:cNvSpPr>
              <a:spLocks noChangeArrowheads="1"/>
            </p:cNvSpPr>
            <p:nvPr/>
          </p:nvSpPr>
          <p:spPr bwMode="auto">
            <a:xfrm>
              <a:off x="5021" y="1455"/>
              <a:ext cx="13" cy="1550"/>
            </a:xfrm>
            <a:prstGeom prst="rect">
              <a:avLst/>
            </a:prstGeom>
            <a:solidFill>
              <a:srgbClr val="00BA8B"/>
            </a:solidFill>
            <a:ln w="9525">
              <a:noFill/>
              <a:miter lim="800000"/>
              <a:headEnd/>
              <a:tailEnd/>
            </a:ln>
          </p:spPr>
          <p:txBody>
            <a:bodyPr/>
            <a:lstStyle/>
            <a:p>
              <a:endParaRPr lang="en-GB"/>
            </a:p>
          </p:txBody>
        </p:sp>
        <p:sp>
          <p:nvSpPr>
            <p:cNvPr id="772425" name="Rectangle 329"/>
            <p:cNvSpPr>
              <a:spLocks noChangeArrowheads="1"/>
            </p:cNvSpPr>
            <p:nvPr/>
          </p:nvSpPr>
          <p:spPr bwMode="auto">
            <a:xfrm>
              <a:off x="5034" y="1455"/>
              <a:ext cx="6" cy="1550"/>
            </a:xfrm>
            <a:prstGeom prst="rect">
              <a:avLst/>
            </a:prstGeom>
            <a:solidFill>
              <a:srgbClr val="00BE8E"/>
            </a:solidFill>
            <a:ln w="9525">
              <a:noFill/>
              <a:miter lim="800000"/>
              <a:headEnd/>
              <a:tailEnd/>
            </a:ln>
          </p:spPr>
          <p:txBody>
            <a:bodyPr/>
            <a:lstStyle/>
            <a:p>
              <a:endParaRPr lang="en-GB"/>
            </a:p>
          </p:txBody>
        </p:sp>
        <p:sp>
          <p:nvSpPr>
            <p:cNvPr id="772426" name="Rectangle 330"/>
            <p:cNvSpPr>
              <a:spLocks noChangeArrowheads="1"/>
            </p:cNvSpPr>
            <p:nvPr/>
          </p:nvSpPr>
          <p:spPr bwMode="auto">
            <a:xfrm>
              <a:off x="5040" y="1455"/>
              <a:ext cx="13" cy="1550"/>
            </a:xfrm>
            <a:prstGeom prst="rect">
              <a:avLst/>
            </a:prstGeom>
            <a:solidFill>
              <a:srgbClr val="00C191"/>
            </a:solidFill>
            <a:ln w="9525">
              <a:noFill/>
              <a:miter lim="800000"/>
              <a:headEnd/>
              <a:tailEnd/>
            </a:ln>
          </p:spPr>
          <p:txBody>
            <a:bodyPr/>
            <a:lstStyle/>
            <a:p>
              <a:endParaRPr lang="en-GB"/>
            </a:p>
          </p:txBody>
        </p:sp>
        <p:sp>
          <p:nvSpPr>
            <p:cNvPr id="772427" name="Rectangle 331"/>
            <p:cNvSpPr>
              <a:spLocks noChangeArrowheads="1"/>
            </p:cNvSpPr>
            <p:nvPr/>
          </p:nvSpPr>
          <p:spPr bwMode="auto">
            <a:xfrm>
              <a:off x="5053" y="1455"/>
              <a:ext cx="13" cy="1550"/>
            </a:xfrm>
            <a:prstGeom prst="rect">
              <a:avLst/>
            </a:prstGeom>
            <a:solidFill>
              <a:srgbClr val="00C593"/>
            </a:solidFill>
            <a:ln w="9525">
              <a:noFill/>
              <a:miter lim="800000"/>
              <a:headEnd/>
              <a:tailEnd/>
            </a:ln>
          </p:spPr>
          <p:txBody>
            <a:bodyPr/>
            <a:lstStyle/>
            <a:p>
              <a:endParaRPr lang="en-GB"/>
            </a:p>
          </p:txBody>
        </p:sp>
        <p:sp>
          <p:nvSpPr>
            <p:cNvPr id="772428" name="Rectangle 332"/>
            <p:cNvSpPr>
              <a:spLocks noChangeArrowheads="1"/>
            </p:cNvSpPr>
            <p:nvPr/>
          </p:nvSpPr>
          <p:spPr bwMode="auto">
            <a:xfrm>
              <a:off x="5066" y="1455"/>
              <a:ext cx="7" cy="1550"/>
            </a:xfrm>
            <a:prstGeom prst="rect">
              <a:avLst/>
            </a:prstGeom>
            <a:solidFill>
              <a:srgbClr val="00C795"/>
            </a:solidFill>
            <a:ln w="9525">
              <a:noFill/>
              <a:miter lim="800000"/>
              <a:headEnd/>
              <a:tailEnd/>
            </a:ln>
          </p:spPr>
          <p:txBody>
            <a:bodyPr/>
            <a:lstStyle/>
            <a:p>
              <a:endParaRPr lang="en-GB"/>
            </a:p>
          </p:txBody>
        </p:sp>
        <p:sp>
          <p:nvSpPr>
            <p:cNvPr id="772429" name="Rectangle 333"/>
            <p:cNvSpPr>
              <a:spLocks noChangeArrowheads="1"/>
            </p:cNvSpPr>
            <p:nvPr/>
          </p:nvSpPr>
          <p:spPr bwMode="auto">
            <a:xfrm>
              <a:off x="5073" y="1455"/>
              <a:ext cx="13" cy="1550"/>
            </a:xfrm>
            <a:prstGeom prst="rect">
              <a:avLst/>
            </a:prstGeom>
            <a:solidFill>
              <a:srgbClr val="00C896"/>
            </a:solidFill>
            <a:ln w="9525">
              <a:noFill/>
              <a:miter lim="800000"/>
              <a:headEnd/>
              <a:tailEnd/>
            </a:ln>
          </p:spPr>
          <p:txBody>
            <a:bodyPr/>
            <a:lstStyle/>
            <a:p>
              <a:endParaRPr lang="en-GB"/>
            </a:p>
          </p:txBody>
        </p:sp>
        <p:sp>
          <p:nvSpPr>
            <p:cNvPr id="772430" name="Rectangle 334"/>
            <p:cNvSpPr>
              <a:spLocks noChangeArrowheads="1"/>
            </p:cNvSpPr>
            <p:nvPr/>
          </p:nvSpPr>
          <p:spPr bwMode="auto">
            <a:xfrm>
              <a:off x="5086" y="1455"/>
              <a:ext cx="12" cy="1550"/>
            </a:xfrm>
            <a:prstGeom prst="rect">
              <a:avLst/>
            </a:prstGeom>
            <a:solidFill>
              <a:srgbClr val="00CA97"/>
            </a:solidFill>
            <a:ln w="9525">
              <a:noFill/>
              <a:miter lim="800000"/>
              <a:headEnd/>
              <a:tailEnd/>
            </a:ln>
          </p:spPr>
          <p:txBody>
            <a:bodyPr/>
            <a:lstStyle/>
            <a:p>
              <a:endParaRPr lang="en-GB"/>
            </a:p>
          </p:txBody>
        </p:sp>
        <p:sp>
          <p:nvSpPr>
            <p:cNvPr id="772431" name="Rectangle 335"/>
            <p:cNvSpPr>
              <a:spLocks noChangeArrowheads="1"/>
            </p:cNvSpPr>
            <p:nvPr/>
          </p:nvSpPr>
          <p:spPr bwMode="auto">
            <a:xfrm>
              <a:off x="5098" y="1455"/>
              <a:ext cx="7" cy="1550"/>
            </a:xfrm>
            <a:prstGeom prst="rect">
              <a:avLst/>
            </a:prstGeom>
            <a:solidFill>
              <a:srgbClr val="00CB98"/>
            </a:solidFill>
            <a:ln w="9525">
              <a:noFill/>
              <a:miter lim="800000"/>
              <a:headEnd/>
              <a:tailEnd/>
            </a:ln>
          </p:spPr>
          <p:txBody>
            <a:bodyPr/>
            <a:lstStyle/>
            <a:p>
              <a:endParaRPr lang="en-GB"/>
            </a:p>
          </p:txBody>
        </p:sp>
        <p:sp>
          <p:nvSpPr>
            <p:cNvPr id="772432" name="Rectangle 336"/>
            <p:cNvSpPr>
              <a:spLocks noChangeArrowheads="1"/>
            </p:cNvSpPr>
            <p:nvPr/>
          </p:nvSpPr>
          <p:spPr bwMode="auto">
            <a:xfrm>
              <a:off x="5105" y="1455"/>
              <a:ext cx="13" cy="1550"/>
            </a:xfrm>
            <a:prstGeom prst="rect">
              <a:avLst/>
            </a:prstGeom>
            <a:solidFill>
              <a:srgbClr val="00CB98"/>
            </a:solidFill>
            <a:ln w="9525">
              <a:noFill/>
              <a:miter lim="800000"/>
              <a:headEnd/>
              <a:tailEnd/>
            </a:ln>
          </p:spPr>
          <p:txBody>
            <a:bodyPr/>
            <a:lstStyle/>
            <a:p>
              <a:endParaRPr lang="en-GB"/>
            </a:p>
          </p:txBody>
        </p:sp>
        <p:sp>
          <p:nvSpPr>
            <p:cNvPr id="772433" name="Rectangle 337"/>
            <p:cNvSpPr>
              <a:spLocks noChangeArrowheads="1"/>
            </p:cNvSpPr>
            <p:nvPr/>
          </p:nvSpPr>
          <p:spPr bwMode="auto">
            <a:xfrm>
              <a:off x="5118" y="1455"/>
              <a:ext cx="13" cy="1550"/>
            </a:xfrm>
            <a:prstGeom prst="rect">
              <a:avLst/>
            </a:prstGeom>
            <a:solidFill>
              <a:srgbClr val="00CA97"/>
            </a:solidFill>
            <a:ln w="9525">
              <a:noFill/>
              <a:miter lim="800000"/>
              <a:headEnd/>
              <a:tailEnd/>
            </a:ln>
          </p:spPr>
          <p:txBody>
            <a:bodyPr/>
            <a:lstStyle/>
            <a:p>
              <a:endParaRPr lang="en-GB"/>
            </a:p>
          </p:txBody>
        </p:sp>
        <p:sp>
          <p:nvSpPr>
            <p:cNvPr id="772434" name="Rectangle 338"/>
            <p:cNvSpPr>
              <a:spLocks noChangeArrowheads="1"/>
            </p:cNvSpPr>
            <p:nvPr/>
          </p:nvSpPr>
          <p:spPr bwMode="auto">
            <a:xfrm>
              <a:off x="5131" y="1455"/>
              <a:ext cx="13" cy="1550"/>
            </a:xfrm>
            <a:prstGeom prst="rect">
              <a:avLst/>
            </a:prstGeom>
            <a:solidFill>
              <a:srgbClr val="00C896"/>
            </a:solidFill>
            <a:ln w="9525">
              <a:noFill/>
              <a:miter lim="800000"/>
              <a:headEnd/>
              <a:tailEnd/>
            </a:ln>
          </p:spPr>
          <p:txBody>
            <a:bodyPr/>
            <a:lstStyle/>
            <a:p>
              <a:endParaRPr lang="en-GB"/>
            </a:p>
          </p:txBody>
        </p:sp>
        <p:sp>
          <p:nvSpPr>
            <p:cNvPr id="772435" name="Rectangle 339"/>
            <p:cNvSpPr>
              <a:spLocks noChangeArrowheads="1"/>
            </p:cNvSpPr>
            <p:nvPr/>
          </p:nvSpPr>
          <p:spPr bwMode="auto">
            <a:xfrm>
              <a:off x="5144" y="1455"/>
              <a:ext cx="6" cy="1550"/>
            </a:xfrm>
            <a:prstGeom prst="rect">
              <a:avLst/>
            </a:prstGeom>
            <a:solidFill>
              <a:srgbClr val="00C795"/>
            </a:solidFill>
            <a:ln w="9525">
              <a:noFill/>
              <a:miter lim="800000"/>
              <a:headEnd/>
              <a:tailEnd/>
            </a:ln>
          </p:spPr>
          <p:txBody>
            <a:bodyPr/>
            <a:lstStyle/>
            <a:p>
              <a:endParaRPr lang="en-GB"/>
            </a:p>
          </p:txBody>
        </p:sp>
        <p:sp>
          <p:nvSpPr>
            <p:cNvPr id="772436" name="Rectangle 340"/>
            <p:cNvSpPr>
              <a:spLocks noChangeArrowheads="1"/>
            </p:cNvSpPr>
            <p:nvPr/>
          </p:nvSpPr>
          <p:spPr bwMode="auto">
            <a:xfrm>
              <a:off x="5150" y="1455"/>
              <a:ext cx="13" cy="1550"/>
            </a:xfrm>
            <a:prstGeom prst="rect">
              <a:avLst/>
            </a:prstGeom>
            <a:solidFill>
              <a:srgbClr val="00C593"/>
            </a:solidFill>
            <a:ln w="9525">
              <a:noFill/>
              <a:miter lim="800000"/>
              <a:headEnd/>
              <a:tailEnd/>
            </a:ln>
          </p:spPr>
          <p:txBody>
            <a:bodyPr/>
            <a:lstStyle/>
            <a:p>
              <a:endParaRPr lang="en-GB"/>
            </a:p>
          </p:txBody>
        </p:sp>
        <p:sp>
          <p:nvSpPr>
            <p:cNvPr id="772437" name="Rectangle 341"/>
            <p:cNvSpPr>
              <a:spLocks noChangeArrowheads="1"/>
            </p:cNvSpPr>
            <p:nvPr/>
          </p:nvSpPr>
          <p:spPr bwMode="auto">
            <a:xfrm>
              <a:off x="5163" y="1455"/>
              <a:ext cx="13" cy="1550"/>
            </a:xfrm>
            <a:prstGeom prst="rect">
              <a:avLst/>
            </a:prstGeom>
            <a:solidFill>
              <a:srgbClr val="00C191"/>
            </a:solidFill>
            <a:ln w="9525">
              <a:noFill/>
              <a:miter lim="800000"/>
              <a:headEnd/>
              <a:tailEnd/>
            </a:ln>
          </p:spPr>
          <p:txBody>
            <a:bodyPr/>
            <a:lstStyle/>
            <a:p>
              <a:endParaRPr lang="en-GB"/>
            </a:p>
          </p:txBody>
        </p:sp>
        <p:sp>
          <p:nvSpPr>
            <p:cNvPr id="772438" name="Rectangle 342"/>
            <p:cNvSpPr>
              <a:spLocks noChangeArrowheads="1"/>
            </p:cNvSpPr>
            <p:nvPr/>
          </p:nvSpPr>
          <p:spPr bwMode="auto">
            <a:xfrm>
              <a:off x="5176" y="1455"/>
              <a:ext cx="7" cy="1550"/>
            </a:xfrm>
            <a:prstGeom prst="rect">
              <a:avLst/>
            </a:prstGeom>
            <a:solidFill>
              <a:srgbClr val="00BE8E"/>
            </a:solidFill>
            <a:ln w="9525">
              <a:noFill/>
              <a:miter lim="800000"/>
              <a:headEnd/>
              <a:tailEnd/>
            </a:ln>
          </p:spPr>
          <p:txBody>
            <a:bodyPr/>
            <a:lstStyle/>
            <a:p>
              <a:endParaRPr lang="en-GB"/>
            </a:p>
          </p:txBody>
        </p:sp>
        <p:sp>
          <p:nvSpPr>
            <p:cNvPr id="772439" name="Rectangle 343"/>
            <p:cNvSpPr>
              <a:spLocks noChangeArrowheads="1"/>
            </p:cNvSpPr>
            <p:nvPr/>
          </p:nvSpPr>
          <p:spPr bwMode="auto">
            <a:xfrm>
              <a:off x="5183" y="1455"/>
              <a:ext cx="13" cy="1550"/>
            </a:xfrm>
            <a:prstGeom prst="rect">
              <a:avLst/>
            </a:prstGeom>
            <a:solidFill>
              <a:srgbClr val="00BA8B"/>
            </a:solidFill>
            <a:ln w="9525">
              <a:noFill/>
              <a:miter lim="800000"/>
              <a:headEnd/>
              <a:tailEnd/>
            </a:ln>
          </p:spPr>
          <p:txBody>
            <a:bodyPr/>
            <a:lstStyle/>
            <a:p>
              <a:endParaRPr lang="en-GB"/>
            </a:p>
          </p:txBody>
        </p:sp>
        <p:sp>
          <p:nvSpPr>
            <p:cNvPr id="772440" name="Rectangle 344"/>
            <p:cNvSpPr>
              <a:spLocks noChangeArrowheads="1"/>
            </p:cNvSpPr>
            <p:nvPr/>
          </p:nvSpPr>
          <p:spPr bwMode="auto">
            <a:xfrm>
              <a:off x="5196" y="1455"/>
              <a:ext cx="12" cy="1550"/>
            </a:xfrm>
            <a:prstGeom prst="rect">
              <a:avLst/>
            </a:prstGeom>
            <a:solidFill>
              <a:srgbClr val="00B487"/>
            </a:solidFill>
            <a:ln w="9525">
              <a:noFill/>
              <a:miter lim="800000"/>
              <a:headEnd/>
              <a:tailEnd/>
            </a:ln>
          </p:spPr>
          <p:txBody>
            <a:bodyPr/>
            <a:lstStyle/>
            <a:p>
              <a:endParaRPr lang="en-GB"/>
            </a:p>
          </p:txBody>
        </p:sp>
        <p:sp>
          <p:nvSpPr>
            <p:cNvPr id="772441" name="Rectangle 345"/>
            <p:cNvSpPr>
              <a:spLocks noChangeArrowheads="1"/>
            </p:cNvSpPr>
            <p:nvPr/>
          </p:nvSpPr>
          <p:spPr bwMode="auto">
            <a:xfrm>
              <a:off x="5208" y="1455"/>
              <a:ext cx="7" cy="1550"/>
            </a:xfrm>
            <a:prstGeom prst="rect">
              <a:avLst/>
            </a:prstGeom>
            <a:solidFill>
              <a:srgbClr val="00AF83"/>
            </a:solidFill>
            <a:ln w="9525">
              <a:noFill/>
              <a:miter lim="800000"/>
              <a:headEnd/>
              <a:tailEnd/>
            </a:ln>
          </p:spPr>
          <p:txBody>
            <a:bodyPr/>
            <a:lstStyle/>
            <a:p>
              <a:endParaRPr lang="en-GB"/>
            </a:p>
          </p:txBody>
        </p:sp>
        <p:sp>
          <p:nvSpPr>
            <p:cNvPr id="772442" name="Rectangle 346"/>
            <p:cNvSpPr>
              <a:spLocks noChangeArrowheads="1"/>
            </p:cNvSpPr>
            <p:nvPr/>
          </p:nvSpPr>
          <p:spPr bwMode="auto">
            <a:xfrm>
              <a:off x="5215" y="1455"/>
              <a:ext cx="13" cy="1550"/>
            </a:xfrm>
            <a:prstGeom prst="rect">
              <a:avLst/>
            </a:prstGeom>
            <a:solidFill>
              <a:srgbClr val="00AA7F"/>
            </a:solidFill>
            <a:ln w="9525">
              <a:noFill/>
              <a:miter lim="800000"/>
              <a:headEnd/>
              <a:tailEnd/>
            </a:ln>
          </p:spPr>
          <p:txBody>
            <a:bodyPr/>
            <a:lstStyle/>
            <a:p>
              <a:endParaRPr lang="en-GB"/>
            </a:p>
          </p:txBody>
        </p:sp>
        <p:sp>
          <p:nvSpPr>
            <p:cNvPr id="772443" name="Rectangle 347"/>
            <p:cNvSpPr>
              <a:spLocks noChangeArrowheads="1"/>
            </p:cNvSpPr>
            <p:nvPr/>
          </p:nvSpPr>
          <p:spPr bwMode="auto">
            <a:xfrm>
              <a:off x="5228" y="1455"/>
              <a:ext cx="13" cy="1550"/>
            </a:xfrm>
            <a:prstGeom prst="rect">
              <a:avLst/>
            </a:prstGeom>
            <a:solidFill>
              <a:srgbClr val="00A179"/>
            </a:solidFill>
            <a:ln w="9525">
              <a:noFill/>
              <a:miter lim="800000"/>
              <a:headEnd/>
              <a:tailEnd/>
            </a:ln>
          </p:spPr>
          <p:txBody>
            <a:bodyPr/>
            <a:lstStyle/>
            <a:p>
              <a:endParaRPr lang="en-GB"/>
            </a:p>
          </p:txBody>
        </p:sp>
        <p:sp>
          <p:nvSpPr>
            <p:cNvPr id="772444" name="Rectangle 348"/>
            <p:cNvSpPr>
              <a:spLocks noChangeArrowheads="1"/>
            </p:cNvSpPr>
            <p:nvPr/>
          </p:nvSpPr>
          <p:spPr bwMode="auto">
            <a:xfrm>
              <a:off x="5241" y="1455"/>
              <a:ext cx="6" cy="1550"/>
            </a:xfrm>
            <a:prstGeom prst="rect">
              <a:avLst/>
            </a:prstGeom>
            <a:solidFill>
              <a:srgbClr val="009B74"/>
            </a:solidFill>
            <a:ln w="9525">
              <a:noFill/>
              <a:miter lim="800000"/>
              <a:headEnd/>
              <a:tailEnd/>
            </a:ln>
          </p:spPr>
          <p:txBody>
            <a:bodyPr/>
            <a:lstStyle/>
            <a:p>
              <a:endParaRPr lang="en-GB"/>
            </a:p>
          </p:txBody>
        </p:sp>
        <p:sp>
          <p:nvSpPr>
            <p:cNvPr id="772445" name="Rectangle 349"/>
            <p:cNvSpPr>
              <a:spLocks noChangeArrowheads="1"/>
            </p:cNvSpPr>
            <p:nvPr/>
          </p:nvSpPr>
          <p:spPr bwMode="auto">
            <a:xfrm>
              <a:off x="5247" y="1455"/>
              <a:ext cx="13" cy="1550"/>
            </a:xfrm>
            <a:prstGeom prst="rect">
              <a:avLst/>
            </a:prstGeom>
            <a:solidFill>
              <a:srgbClr val="00946F"/>
            </a:solidFill>
            <a:ln w="9525">
              <a:noFill/>
              <a:miter lim="800000"/>
              <a:headEnd/>
              <a:tailEnd/>
            </a:ln>
          </p:spPr>
          <p:txBody>
            <a:bodyPr/>
            <a:lstStyle/>
            <a:p>
              <a:endParaRPr lang="en-GB"/>
            </a:p>
          </p:txBody>
        </p:sp>
        <p:sp>
          <p:nvSpPr>
            <p:cNvPr id="772446" name="Rectangle 350"/>
            <p:cNvSpPr>
              <a:spLocks noChangeArrowheads="1"/>
            </p:cNvSpPr>
            <p:nvPr/>
          </p:nvSpPr>
          <p:spPr bwMode="auto">
            <a:xfrm>
              <a:off x="5260" y="1455"/>
              <a:ext cx="13" cy="1550"/>
            </a:xfrm>
            <a:prstGeom prst="rect">
              <a:avLst/>
            </a:prstGeom>
            <a:solidFill>
              <a:srgbClr val="008C69"/>
            </a:solidFill>
            <a:ln w="9525">
              <a:noFill/>
              <a:miter lim="800000"/>
              <a:headEnd/>
              <a:tailEnd/>
            </a:ln>
          </p:spPr>
          <p:txBody>
            <a:bodyPr/>
            <a:lstStyle/>
            <a:p>
              <a:endParaRPr lang="en-GB"/>
            </a:p>
          </p:txBody>
        </p:sp>
        <p:sp>
          <p:nvSpPr>
            <p:cNvPr id="772447" name="Rectangle 351"/>
            <p:cNvSpPr>
              <a:spLocks noChangeArrowheads="1"/>
            </p:cNvSpPr>
            <p:nvPr/>
          </p:nvSpPr>
          <p:spPr bwMode="auto">
            <a:xfrm>
              <a:off x="5273" y="1455"/>
              <a:ext cx="7" cy="1550"/>
            </a:xfrm>
            <a:prstGeom prst="rect">
              <a:avLst/>
            </a:prstGeom>
            <a:solidFill>
              <a:srgbClr val="008564"/>
            </a:solidFill>
            <a:ln w="9525">
              <a:noFill/>
              <a:miter lim="800000"/>
              <a:headEnd/>
              <a:tailEnd/>
            </a:ln>
          </p:spPr>
          <p:txBody>
            <a:bodyPr/>
            <a:lstStyle/>
            <a:p>
              <a:endParaRPr lang="en-GB"/>
            </a:p>
          </p:txBody>
        </p:sp>
        <p:sp>
          <p:nvSpPr>
            <p:cNvPr id="772448" name="Rectangle 352"/>
            <p:cNvSpPr>
              <a:spLocks noChangeArrowheads="1"/>
            </p:cNvSpPr>
            <p:nvPr/>
          </p:nvSpPr>
          <p:spPr bwMode="auto">
            <a:xfrm>
              <a:off x="5280" y="1455"/>
              <a:ext cx="13" cy="1550"/>
            </a:xfrm>
            <a:prstGeom prst="rect">
              <a:avLst/>
            </a:prstGeom>
            <a:solidFill>
              <a:srgbClr val="007F5F"/>
            </a:solidFill>
            <a:ln w="9525">
              <a:noFill/>
              <a:miter lim="800000"/>
              <a:headEnd/>
              <a:tailEnd/>
            </a:ln>
          </p:spPr>
          <p:txBody>
            <a:bodyPr/>
            <a:lstStyle/>
            <a:p>
              <a:endParaRPr lang="en-GB"/>
            </a:p>
          </p:txBody>
        </p:sp>
        <p:sp>
          <p:nvSpPr>
            <p:cNvPr id="772449" name="Rectangle 353"/>
            <p:cNvSpPr>
              <a:spLocks noChangeArrowheads="1"/>
            </p:cNvSpPr>
            <p:nvPr/>
          </p:nvSpPr>
          <p:spPr bwMode="auto">
            <a:xfrm>
              <a:off x="5293" y="1455"/>
              <a:ext cx="13" cy="1550"/>
            </a:xfrm>
            <a:prstGeom prst="rect">
              <a:avLst/>
            </a:prstGeom>
            <a:solidFill>
              <a:srgbClr val="007759"/>
            </a:solidFill>
            <a:ln w="9525">
              <a:noFill/>
              <a:miter lim="800000"/>
              <a:headEnd/>
              <a:tailEnd/>
            </a:ln>
          </p:spPr>
          <p:txBody>
            <a:bodyPr/>
            <a:lstStyle/>
            <a:p>
              <a:endParaRPr lang="en-GB"/>
            </a:p>
          </p:txBody>
        </p:sp>
        <p:sp>
          <p:nvSpPr>
            <p:cNvPr id="772450" name="Rectangle 354"/>
            <p:cNvSpPr>
              <a:spLocks noChangeArrowheads="1"/>
            </p:cNvSpPr>
            <p:nvPr/>
          </p:nvSpPr>
          <p:spPr bwMode="auto">
            <a:xfrm>
              <a:off x="5306" y="1455"/>
              <a:ext cx="12" cy="1550"/>
            </a:xfrm>
            <a:prstGeom prst="rect">
              <a:avLst/>
            </a:prstGeom>
            <a:solidFill>
              <a:srgbClr val="007054"/>
            </a:solidFill>
            <a:ln w="9525">
              <a:noFill/>
              <a:miter lim="800000"/>
              <a:headEnd/>
              <a:tailEnd/>
            </a:ln>
          </p:spPr>
          <p:txBody>
            <a:bodyPr/>
            <a:lstStyle/>
            <a:p>
              <a:endParaRPr lang="en-GB"/>
            </a:p>
          </p:txBody>
        </p:sp>
        <p:sp>
          <p:nvSpPr>
            <p:cNvPr id="772451" name="Rectangle 355"/>
            <p:cNvSpPr>
              <a:spLocks noChangeArrowheads="1"/>
            </p:cNvSpPr>
            <p:nvPr/>
          </p:nvSpPr>
          <p:spPr bwMode="auto">
            <a:xfrm>
              <a:off x="5318" y="1455"/>
              <a:ext cx="7" cy="1550"/>
            </a:xfrm>
            <a:prstGeom prst="rect">
              <a:avLst/>
            </a:prstGeom>
            <a:solidFill>
              <a:srgbClr val="006B51"/>
            </a:solidFill>
            <a:ln w="9525">
              <a:noFill/>
              <a:miter lim="800000"/>
              <a:headEnd/>
              <a:tailEnd/>
            </a:ln>
          </p:spPr>
          <p:txBody>
            <a:bodyPr/>
            <a:lstStyle/>
            <a:p>
              <a:endParaRPr lang="en-GB"/>
            </a:p>
          </p:txBody>
        </p:sp>
        <p:sp>
          <p:nvSpPr>
            <p:cNvPr id="772452" name="Rectangle 356"/>
            <p:cNvSpPr>
              <a:spLocks noChangeArrowheads="1"/>
            </p:cNvSpPr>
            <p:nvPr/>
          </p:nvSpPr>
          <p:spPr bwMode="auto">
            <a:xfrm>
              <a:off x="5325" y="1455"/>
              <a:ext cx="13" cy="1550"/>
            </a:xfrm>
            <a:prstGeom prst="rect">
              <a:avLst/>
            </a:prstGeom>
            <a:solidFill>
              <a:srgbClr val="00674E"/>
            </a:solidFill>
            <a:ln w="9525">
              <a:noFill/>
              <a:miter lim="800000"/>
              <a:headEnd/>
              <a:tailEnd/>
            </a:ln>
          </p:spPr>
          <p:txBody>
            <a:bodyPr/>
            <a:lstStyle/>
            <a:p>
              <a:endParaRPr lang="en-GB"/>
            </a:p>
          </p:txBody>
        </p:sp>
        <p:sp>
          <p:nvSpPr>
            <p:cNvPr id="772453" name="Rectangle 357"/>
            <p:cNvSpPr>
              <a:spLocks noChangeArrowheads="1"/>
            </p:cNvSpPr>
            <p:nvPr/>
          </p:nvSpPr>
          <p:spPr bwMode="auto">
            <a:xfrm>
              <a:off x="5338" y="1455"/>
              <a:ext cx="13" cy="1550"/>
            </a:xfrm>
            <a:prstGeom prst="rect">
              <a:avLst/>
            </a:prstGeom>
            <a:solidFill>
              <a:srgbClr val="00634B"/>
            </a:solidFill>
            <a:ln w="9525">
              <a:noFill/>
              <a:miter lim="800000"/>
              <a:headEnd/>
              <a:tailEnd/>
            </a:ln>
          </p:spPr>
          <p:txBody>
            <a:bodyPr/>
            <a:lstStyle/>
            <a:p>
              <a:endParaRPr lang="en-GB"/>
            </a:p>
          </p:txBody>
        </p:sp>
        <p:sp>
          <p:nvSpPr>
            <p:cNvPr id="772454" name="Rectangle 358"/>
            <p:cNvSpPr>
              <a:spLocks noChangeArrowheads="1"/>
            </p:cNvSpPr>
            <p:nvPr/>
          </p:nvSpPr>
          <p:spPr bwMode="auto">
            <a:xfrm>
              <a:off x="5351" y="1455"/>
              <a:ext cx="6" cy="1550"/>
            </a:xfrm>
            <a:prstGeom prst="rect">
              <a:avLst/>
            </a:prstGeom>
            <a:solidFill>
              <a:srgbClr val="006049"/>
            </a:solidFill>
            <a:ln w="9525">
              <a:noFill/>
              <a:miter lim="800000"/>
              <a:headEnd/>
              <a:tailEnd/>
            </a:ln>
          </p:spPr>
          <p:txBody>
            <a:bodyPr/>
            <a:lstStyle/>
            <a:p>
              <a:endParaRPr lang="en-GB"/>
            </a:p>
          </p:txBody>
        </p:sp>
        <p:sp>
          <p:nvSpPr>
            <p:cNvPr id="772455" name="Rectangle 359"/>
            <p:cNvSpPr>
              <a:spLocks noChangeArrowheads="1"/>
            </p:cNvSpPr>
            <p:nvPr/>
          </p:nvSpPr>
          <p:spPr bwMode="auto">
            <a:xfrm>
              <a:off x="5357" y="1455"/>
              <a:ext cx="13" cy="1550"/>
            </a:xfrm>
            <a:prstGeom prst="rect">
              <a:avLst/>
            </a:prstGeom>
            <a:solidFill>
              <a:srgbClr val="005F47"/>
            </a:solidFill>
            <a:ln w="9525">
              <a:noFill/>
              <a:miter lim="800000"/>
              <a:headEnd/>
              <a:tailEnd/>
            </a:ln>
          </p:spPr>
          <p:txBody>
            <a:bodyPr/>
            <a:lstStyle/>
            <a:p>
              <a:endParaRPr lang="en-GB"/>
            </a:p>
          </p:txBody>
        </p:sp>
      </p:grpSp>
      <p:sp>
        <p:nvSpPr>
          <p:cNvPr id="772457" name="Rectangle 361"/>
          <p:cNvSpPr>
            <a:spLocks noChangeArrowheads="1"/>
          </p:cNvSpPr>
          <p:nvPr/>
        </p:nvSpPr>
        <p:spPr bwMode="auto">
          <a:xfrm>
            <a:off x="7693025" y="2309813"/>
            <a:ext cx="831850" cy="2460625"/>
          </a:xfrm>
          <a:prstGeom prst="rect">
            <a:avLst/>
          </a:prstGeom>
          <a:noFill/>
          <a:ln w="9525">
            <a:noFill/>
            <a:miter lim="800000"/>
            <a:headEnd/>
            <a:tailEnd/>
          </a:ln>
        </p:spPr>
        <p:txBody>
          <a:bodyPr/>
          <a:lstStyle/>
          <a:p>
            <a:endParaRPr lang="en-GB"/>
          </a:p>
        </p:txBody>
      </p:sp>
      <p:sp>
        <p:nvSpPr>
          <p:cNvPr id="772458" name="Line 362"/>
          <p:cNvSpPr>
            <a:spLocks noChangeShapeType="1"/>
          </p:cNvSpPr>
          <p:nvPr/>
        </p:nvSpPr>
        <p:spPr bwMode="auto">
          <a:xfrm>
            <a:off x="1633538" y="1816100"/>
            <a:ext cx="1587" cy="2954338"/>
          </a:xfrm>
          <a:prstGeom prst="line">
            <a:avLst/>
          </a:prstGeom>
          <a:noFill/>
          <a:ln w="9525">
            <a:solidFill>
              <a:srgbClr val="000000"/>
            </a:solidFill>
            <a:round/>
            <a:headEnd/>
            <a:tailEnd/>
          </a:ln>
        </p:spPr>
        <p:txBody>
          <a:bodyPr/>
          <a:lstStyle/>
          <a:p>
            <a:endParaRPr lang="en-GB"/>
          </a:p>
        </p:txBody>
      </p:sp>
      <p:sp>
        <p:nvSpPr>
          <p:cNvPr id="772459" name="Line 363"/>
          <p:cNvSpPr>
            <a:spLocks noChangeShapeType="1"/>
          </p:cNvSpPr>
          <p:nvPr/>
        </p:nvSpPr>
        <p:spPr bwMode="auto">
          <a:xfrm>
            <a:off x="1541463" y="4770438"/>
            <a:ext cx="92075" cy="1587"/>
          </a:xfrm>
          <a:prstGeom prst="line">
            <a:avLst/>
          </a:prstGeom>
          <a:noFill/>
          <a:ln w="9525">
            <a:solidFill>
              <a:srgbClr val="000000"/>
            </a:solidFill>
            <a:round/>
            <a:headEnd/>
            <a:tailEnd/>
          </a:ln>
        </p:spPr>
        <p:txBody>
          <a:bodyPr/>
          <a:lstStyle/>
          <a:p>
            <a:endParaRPr lang="en-GB"/>
          </a:p>
        </p:txBody>
      </p:sp>
      <p:sp>
        <p:nvSpPr>
          <p:cNvPr id="772460" name="Line 364"/>
          <p:cNvSpPr>
            <a:spLocks noChangeShapeType="1"/>
          </p:cNvSpPr>
          <p:nvPr/>
        </p:nvSpPr>
        <p:spPr bwMode="auto">
          <a:xfrm>
            <a:off x="1541463" y="4276725"/>
            <a:ext cx="92075" cy="1588"/>
          </a:xfrm>
          <a:prstGeom prst="line">
            <a:avLst/>
          </a:prstGeom>
          <a:noFill/>
          <a:ln w="9525">
            <a:solidFill>
              <a:srgbClr val="000000"/>
            </a:solidFill>
            <a:round/>
            <a:headEnd/>
            <a:tailEnd/>
          </a:ln>
        </p:spPr>
        <p:txBody>
          <a:bodyPr/>
          <a:lstStyle/>
          <a:p>
            <a:endParaRPr lang="en-GB"/>
          </a:p>
        </p:txBody>
      </p:sp>
      <p:sp>
        <p:nvSpPr>
          <p:cNvPr id="772461" name="Line 365"/>
          <p:cNvSpPr>
            <a:spLocks noChangeShapeType="1"/>
          </p:cNvSpPr>
          <p:nvPr/>
        </p:nvSpPr>
        <p:spPr bwMode="auto">
          <a:xfrm>
            <a:off x="1541463" y="3783013"/>
            <a:ext cx="92075" cy="1587"/>
          </a:xfrm>
          <a:prstGeom prst="line">
            <a:avLst/>
          </a:prstGeom>
          <a:noFill/>
          <a:ln w="9525">
            <a:solidFill>
              <a:srgbClr val="000000"/>
            </a:solidFill>
            <a:round/>
            <a:headEnd/>
            <a:tailEnd/>
          </a:ln>
        </p:spPr>
        <p:txBody>
          <a:bodyPr/>
          <a:lstStyle/>
          <a:p>
            <a:endParaRPr lang="en-GB"/>
          </a:p>
        </p:txBody>
      </p:sp>
      <p:sp>
        <p:nvSpPr>
          <p:cNvPr id="772462" name="Line 366"/>
          <p:cNvSpPr>
            <a:spLocks noChangeShapeType="1"/>
          </p:cNvSpPr>
          <p:nvPr/>
        </p:nvSpPr>
        <p:spPr bwMode="auto">
          <a:xfrm>
            <a:off x="1541463" y="3297238"/>
            <a:ext cx="92075" cy="1587"/>
          </a:xfrm>
          <a:prstGeom prst="line">
            <a:avLst/>
          </a:prstGeom>
          <a:noFill/>
          <a:ln w="9525">
            <a:solidFill>
              <a:srgbClr val="000000"/>
            </a:solidFill>
            <a:round/>
            <a:headEnd/>
            <a:tailEnd/>
          </a:ln>
        </p:spPr>
        <p:txBody>
          <a:bodyPr/>
          <a:lstStyle/>
          <a:p>
            <a:endParaRPr lang="en-GB"/>
          </a:p>
        </p:txBody>
      </p:sp>
      <p:sp>
        <p:nvSpPr>
          <p:cNvPr id="772463" name="Line 367"/>
          <p:cNvSpPr>
            <a:spLocks noChangeShapeType="1"/>
          </p:cNvSpPr>
          <p:nvPr/>
        </p:nvSpPr>
        <p:spPr bwMode="auto">
          <a:xfrm>
            <a:off x="1541463" y="2803525"/>
            <a:ext cx="92075" cy="1588"/>
          </a:xfrm>
          <a:prstGeom prst="line">
            <a:avLst/>
          </a:prstGeom>
          <a:noFill/>
          <a:ln w="9525">
            <a:solidFill>
              <a:srgbClr val="000000"/>
            </a:solidFill>
            <a:round/>
            <a:headEnd/>
            <a:tailEnd/>
          </a:ln>
        </p:spPr>
        <p:txBody>
          <a:bodyPr/>
          <a:lstStyle/>
          <a:p>
            <a:endParaRPr lang="en-GB"/>
          </a:p>
        </p:txBody>
      </p:sp>
      <p:sp>
        <p:nvSpPr>
          <p:cNvPr id="772464" name="Line 368"/>
          <p:cNvSpPr>
            <a:spLocks noChangeShapeType="1"/>
          </p:cNvSpPr>
          <p:nvPr/>
        </p:nvSpPr>
        <p:spPr bwMode="auto">
          <a:xfrm>
            <a:off x="1541463" y="2309813"/>
            <a:ext cx="92075" cy="1587"/>
          </a:xfrm>
          <a:prstGeom prst="line">
            <a:avLst/>
          </a:prstGeom>
          <a:noFill/>
          <a:ln w="9525">
            <a:solidFill>
              <a:srgbClr val="000000"/>
            </a:solidFill>
            <a:round/>
            <a:headEnd/>
            <a:tailEnd/>
          </a:ln>
        </p:spPr>
        <p:txBody>
          <a:bodyPr/>
          <a:lstStyle/>
          <a:p>
            <a:endParaRPr lang="en-GB"/>
          </a:p>
        </p:txBody>
      </p:sp>
      <p:sp>
        <p:nvSpPr>
          <p:cNvPr id="772465" name="Line 369"/>
          <p:cNvSpPr>
            <a:spLocks noChangeShapeType="1"/>
          </p:cNvSpPr>
          <p:nvPr/>
        </p:nvSpPr>
        <p:spPr bwMode="auto">
          <a:xfrm>
            <a:off x="1541463" y="1816100"/>
            <a:ext cx="92075" cy="1588"/>
          </a:xfrm>
          <a:prstGeom prst="line">
            <a:avLst/>
          </a:prstGeom>
          <a:noFill/>
          <a:ln w="9525">
            <a:solidFill>
              <a:srgbClr val="000000"/>
            </a:solidFill>
            <a:round/>
            <a:headEnd/>
            <a:tailEnd/>
          </a:ln>
        </p:spPr>
        <p:txBody>
          <a:bodyPr/>
          <a:lstStyle/>
          <a:p>
            <a:endParaRPr lang="en-GB"/>
          </a:p>
        </p:txBody>
      </p:sp>
      <p:sp>
        <p:nvSpPr>
          <p:cNvPr id="772466" name="Line 370"/>
          <p:cNvSpPr>
            <a:spLocks noChangeShapeType="1"/>
          </p:cNvSpPr>
          <p:nvPr/>
        </p:nvSpPr>
        <p:spPr bwMode="auto">
          <a:xfrm>
            <a:off x="1633538" y="4770438"/>
            <a:ext cx="6973887" cy="1587"/>
          </a:xfrm>
          <a:prstGeom prst="line">
            <a:avLst/>
          </a:prstGeom>
          <a:noFill/>
          <a:ln w="9525">
            <a:solidFill>
              <a:srgbClr val="000000"/>
            </a:solidFill>
            <a:round/>
            <a:headEnd/>
            <a:tailEnd/>
          </a:ln>
        </p:spPr>
        <p:txBody>
          <a:bodyPr/>
          <a:lstStyle/>
          <a:p>
            <a:endParaRPr lang="en-GB"/>
          </a:p>
        </p:txBody>
      </p:sp>
      <p:sp>
        <p:nvSpPr>
          <p:cNvPr id="772467" name="Line 371"/>
          <p:cNvSpPr>
            <a:spLocks noChangeShapeType="1"/>
          </p:cNvSpPr>
          <p:nvPr/>
        </p:nvSpPr>
        <p:spPr bwMode="auto">
          <a:xfrm flipV="1">
            <a:off x="1633538" y="4770438"/>
            <a:ext cx="1587" cy="87312"/>
          </a:xfrm>
          <a:prstGeom prst="line">
            <a:avLst/>
          </a:prstGeom>
          <a:noFill/>
          <a:ln w="9525">
            <a:solidFill>
              <a:srgbClr val="000000"/>
            </a:solidFill>
            <a:round/>
            <a:headEnd/>
            <a:tailEnd/>
          </a:ln>
        </p:spPr>
        <p:txBody>
          <a:bodyPr/>
          <a:lstStyle/>
          <a:p>
            <a:endParaRPr lang="en-GB"/>
          </a:p>
        </p:txBody>
      </p:sp>
      <p:sp>
        <p:nvSpPr>
          <p:cNvPr id="772468" name="Line 372"/>
          <p:cNvSpPr>
            <a:spLocks noChangeShapeType="1"/>
          </p:cNvSpPr>
          <p:nvPr/>
        </p:nvSpPr>
        <p:spPr bwMode="auto">
          <a:xfrm flipV="1">
            <a:off x="2630488" y="4770438"/>
            <a:ext cx="1587" cy="87312"/>
          </a:xfrm>
          <a:prstGeom prst="line">
            <a:avLst/>
          </a:prstGeom>
          <a:noFill/>
          <a:ln w="9525">
            <a:solidFill>
              <a:srgbClr val="000000"/>
            </a:solidFill>
            <a:round/>
            <a:headEnd/>
            <a:tailEnd/>
          </a:ln>
        </p:spPr>
        <p:txBody>
          <a:bodyPr/>
          <a:lstStyle/>
          <a:p>
            <a:endParaRPr lang="en-GB"/>
          </a:p>
        </p:txBody>
      </p:sp>
      <p:sp>
        <p:nvSpPr>
          <p:cNvPr id="772469" name="Line 373"/>
          <p:cNvSpPr>
            <a:spLocks noChangeShapeType="1"/>
          </p:cNvSpPr>
          <p:nvPr/>
        </p:nvSpPr>
        <p:spPr bwMode="auto">
          <a:xfrm flipV="1">
            <a:off x="3625850" y="4770438"/>
            <a:ext cx="1588" cy="87312"/>
          </a:xfrm>
          <a:prstGeom prst="line">
            <a:avLst/>
          </a:prstGeom>
          <a:noFill/>
          <a:ln w="9525">
            <a:solidFill>
              <a:srgbClr val="000000"/>
            </a:solidFill>
            <a:round/>
            <a:headEnd/>
            <a:tailEnd/>
          </a:ln>
        </p:spPr>
        <p:txBody>
          <a:bodyPr/>
          <a:lstStyle/>
          <a:p>
            <a:endParaRPr lang="en-GB"/>
          </a:p>
        </p:txBody>
      </p:sp>
      <p:sp>
        <p:nvSpPr>
          <p:cNvPr id="772470" name="Line 374"/>
          <p:cNvSpPr>
            <a:spLocks noChangeShapeType="1"/>
          </p:cNvSpPr>
          <p:nvPr/>
        </p:nvSpPr>
        <p:spPr bwMode="auto">
          <a:xfrm flipV="1">
            <a:off x="4622800" y="4770438"/>
            <a:ext cx="1588" cy="87312"/>
          </a:xfrm>
          <a:prstGeom prst="line">
            <a:avLst/>
          </a:prstGeom>
          <a:noFill/>
          <a:ln w="9525">
            <a:solidFill>
              <a:srgbClr val="000000"/>
            </a:solidFill>
            <a:round/>
            <a:headEnd/>
            <a:tailEnd/>
          </a:ln>
        </p:spPr>
        <p:txBody>
          <a:bodyPr/>
          <a:lstStyle/>
          <a:p>
            <a:endParaRPr lang="en-GB"/>
          </a:p>
        </p:txBody>
      </p:sp>
      <p:sp>
        <p:nvSpPr>
          <p:cNvPr id="772471" name="Line 375"/>
          <p:cNvSpPr>
            <a:spLocks noChangeShapeType="1"/>
          </p:cNvSpPr>
          <p:nvPr/>
        </p:nvSpPr>
        <p:spPr bwMode="auto">
          <a:xfrm flipV="1">
            <a:off x="5618163" y="4770438"/>
            <a:ext cx="1587" cy="87312"/>
          </a:xfrm>
          <a:prstGeom prst="line">
            <a:avLst/>
          </a:prstGeom>
          <a:noFill/>
          <a:ln w="9525">
            <a:solidFill>
              <a:srgbClr val="000000"/>
            </a:solidFill>
            <a:round/>
            <a:headEnd/>
            <a:tailEnd/>
          </a:ln>
        </p:spPr>
        <p:txBody>
          <a:bodyPr/>
          <a:lstStyle/>
          <a:p>
            <a:endParaRPr lang="en-GB"/>
          </a:p>
        </p:txBody>
      </p:sp>
      <p:sp>
        <p:nvSpPr>
          <p:cNvPr id="772472" name="Line 376"/>
          <p:cNvSpPr>
            <a:spLocks noChangeShapeType="1"/>
          </p:cNvSpPr>
          <p:nvPr/>
        </p:nvSpPr>
        <p:spPr bwMode="auto">
          <a:xfrm flipV="1">
            <a:off x="6615113" y="4770438"/>
            <a:ext cx="1587" cy="87312"/>
          </a:xfrm>
          <a:prstGeom prst="line">
            <a:avLst/>
          </a:prstGeom>
          <a:noFill/>
          <a:ln w="9525">
            <a:solidFill>
              <a:srgbClr val="000000"/>
            </a:solidFill>
            <a:round/>
            <a:headEnd/>
            <a:tailEnd/>
          </a:ln>
        </p:spPr>
        <p:txBody>
          <a:bodyPr/>
          <a:lstStyle/>
          <a:p>
            <a:endParaRPr lang="en-GB"/>
          </a:p>
        </p:txBody>
      </p:sp>
      <p:sp>
        <p:nvSpPr>
          <p:cNvPr id="772473" name="Line 377"/>
          <p:cNvSpPr>
            <a:spLocks noChangeShapeType="1"/>
          </p:cNvSpPr>
          <p:nvPr/>
        </p:nvSpPr>
        <p:spPr bwMode="auto">
          <a:xfrm flipV="1">
            <a:off x="7610475" y="4770438"/>
            <a:ext cx="1588" cy="87312"/>
          </a:xfrm>
          <a:prstGeom prst="line">
            <a:avLst/>
          </a:prstGeom>
          <a:noFill/>
          <a:ln w="9525">
            <a:solidFill>
              <a:srgbClr val="000000"/>
            </a:solidFill>
            <a:round/>
            <a:headEnd/>
            <a:tailEnd/>
          </a:ln>
        </p:spPr>
        <p:txBody>
          <a:bodyPr/>
          <a:lstStyle/>
          <a:p>
            <a:endParaRPr lang="en-GB"/>
          </a:p>
        </p:txBody>
      </p:sp>
      <p:sp>
        <p:nvSpPr>
          <p:cNvPr id="772474" name="Line 378"/>
          <p:cNvSpPr>
            <a:spLocks noChangeShapeType="1"/>
          </p:cNvSpPr>
          <p:nvPr/>
        </p:nvSpPr>
        <p:spPr bwMode="auto">
          <a:xfrm flipV="1">
            <a:off x="8607425" y="4770438"/>
            <a:ext cx="1588" cy="87312"/>
          </a:xfrm>
          <a:prstGeom prst="line">
            <a:avLst/>
          </a:prstGeom>
          <a:noFill/>
          <a:ln w="9525">
            <a:solidFill>
              <a:srgbClr val="000000"/>
            </a:solidFill>
            <a:round/>
            <a:headEnd/>
            <a:tailEnd/>
          </a:ln>
        </p:spPr>
        <p:txBody>
          <a:bodyPr/>
          <a:lstStyle/>
          <a:p>
            <a:endParaRPr lang="en-GB"/>
          </a:p>
        </p:txBody>
      </p:sp>
      <p:sp>
        <p:nvSpPr>
          <p:cNvPr id="772475" name="Rectangle 379"/>
          <p:cNvSpPr>
            <a:spLocks noChangeArrowheads="1"/>
          </p:cNvSpPr>
          <p:nvPr/>
        </p:nvSpPr>
        <p:spPr bwMode="auto">
          <a:xfrm>
            <a:off x="1308100" y="4614863"/>
            <a:ext cx="155575" cy="334962"/>
          </a:xfrm>
          <a:prstGeom prst="rect">
            <a:avLst/>
          </a:prstGeom>
          <a:noFill/>
          <a:ln w="9525">
            <a:noFill/>
            <a:miter lim="800000"/>
            <a:headEnd/>
            <a:tailEnd/>
          </a:ln>
        </p:spPr>
        <p:txBody>
          <a:bodyPr wrap="none" lIns="0" tIns="0" rIns="0" bIns="0">
            <a:spAutoFit/>
          </a:bodyPr>
          <a:lstStyle/>
          <a:p>
            <a:r>
              <a:rPr lang="en-US" sz="2200">
                <a:solidFill>
                  <a:schemeClr val="bg1"/>
                </a:solidFill>
              </a:rPr>
              <a:t>0</a:t>
            </a:r>
            <a:endParaRPr lang="en-US">
              <a:solidFill>
                <a:schemeClr val="bg1"/>
              </a:solidFill>
            </a:endParaRPr>
          </a:p>
        </p:txBody>
      </p:sp>
      <p:sp>
        <p:nvSpPr>
          <p:cNvPr id="772476" name="Rectangle 380"/>
          <p:cNvSpPr>
            <a:spLocks noChangeArrowheads="1"/>
          </p:cNvSpPr>
          <p:nvPr/>
        </p:nvSpPr>
        <p:spPr bwMode="auto">
          <a:xfrm>
            <a:off x="1149350" y="4121150"/>
            <a:ext cx="311150" cy="334963"/>
          </a:xfrm>
          <a:prstGeom prst="rect">
            <a:avLst/>
          </a:prstGeom>
          <a:noFill/>
          <a:ln w="9525">
            <a:noFill/>
            <a:miter lim="800000"/>
            <a:headEnd/>
            <a:tailEnd/>
          </a:ln>
        </p:spPr>
        <p:txBody>
          <a:bodyPr wrap="none" lIns="0" tIns="0" rIns="0" bIns="0">
            <a:spAutoFit/>
          </a:bodyPr>
          <a:lstStyle/>
          <a:p>
            <a:r>
              <a:rPr lang="en-US" sz="2200">
                <a:solidFill>
                  <a:schemeClr val="bg1"/>
                </a:solidFill>
              </a:rPr>
              <a:t>10</a:t>
            </a:r>
            <a:endParaRPr lang="en-US">
              <a:solidFill>
                <a:schemeClr val="bg1"/>
              </a:solidFill>
            </a:endParaRPr>
          </a:p>
        </p:txBody>
      </p:sp>
      <p:sp>
        <p:nvSpPr>
          <p:cNvPr id="772477" name="Rectangle 381"/>
          <p:cNvSpPr>
            <a:spLocks noChangeArrowheads="1"/>
          </p:cNvSpPr>
          <p:nvPr/>
        </p:nvSpPr>
        <p:spPr bwMode="auto">
          <a:xfrm>
            <a:off x="1149350" y="3627438"/>
            <a:ext cx="311150" cy="334962"/>
          </a:xfrm>
          <a:prstGeom prst="rect">
            <a:avLst/>
          </a:prstGeom>
          <a:noFill/>
          <a:ln w="9525">
            <a:noFill/>
            <a:miter lim="800000"/>
            <a:headEnd/>
            <a:tailEnd/>
          </a:ln>
        </p:spPr>
        <p:txBody>
          <a:bodyPr wrap="none" lIns="0" tIns="0" rIns="0" bIns="0">
            <a:spAutoFit/>
          </a:bodyPr>
          <a:lstStyle/>
          <a:p>
            <a:r>
              <a:rPr lang="en-US" sz="2200">
                <a:solidFill>
                  <a:schemeClr val="bg1"/>
                </a:solidFill>
              </a:rPr>
              <a:t>20</a:t>
            </a:r>
            <a:endParaRPr lang="en-US">
              <a:solidFill>
                <a:schemeClr val="bg1"/>
              </a:solidFill>
            </a:endParaRPr>
          </a:p>
        </p:txBody>
      </p:sp>
      <p:sp>
        <p:nvSpPr>
          <p:cNvPr id="772478" name="Rectangle 382"/>
          <p:cNvSpPr>
            <a:spLocks noChangeArrowheads="1"/>
          </p:cNvSpPr>
          <p:nvPr/>
        </p:nvSpPr>
        <p:spPr bwMode="auto">
          <a:xfrm>
            <a:off x="1149350" y="3143250"/>
            <a:ext cx="311150" cy="334963"/>
          </a:xfrm>
          <a:prstGeom prst="rect">
            <a:avLst/>
          </a:prstGeom>
          <a:noFill/>
          <a:ln w="9525">
            <a:noFill/>
            <a:miter lim="800000"/>
            <a:headEnd/>
            <a:tailEnd/>
          </a:ln>
        </p:spPr>
        <p:txBody>
          <a:bodyPr wrap="none" lIns="0" tIns="0" rIns="0" bIns="0">
            <a:spAutoFit/>
          </a:bodyPr>
          <a:lstStyle/>
          <a:p>
            <a:r>
              <a:rPr lang="en-US" sz="2200">
                <a:solidFill>
                  <a:schemeClr val="bg1"/>
                </a:solidFill>
              </a:rPr>
              <a:t>30</a:t>
            </a:r>
            <a:endParaRPr lang="en-US">
              <a:solidFill>
                <a:schemeClr val="bg1"/>
              </a:solidFill>
            </a:endParaRPr>
          </a:p>
        </p:txBody>
      </p:sp>
      <p:sp>
        <p:nvSpPr>
          <p:cNvPr id="772479" name="Rectangle 383"/>
          <p:cNvSpPr>
            <a:spLocks noChangeArrowheads="1"/>
          </p:cNvSpPr>
          <p:nvPr/>
        </p:nvSpPr>
        <p:spPr bwMode="auto">
          <a:xfrm>
            <a:off x="1149350" y="2649538"/>
            <a:ext cx="311150" cy="334962"/>
          </a:xfrm>
          <a:prstGeom prst="rect">
            <a:avLst/>
          </a:prstGeom>
          <a:noFill/>
          <a:ln w="9525">
            <a:noFill/>
            <a:miter lim="800000"/>
            <a:headEnd/>
            <a:tailEnd/>
          </a:ln>
        </p:spPr>
        <p:txBody>
          <a:bodyPr wrap="none" lIns="0" tIns="0" rIns="0" bIns="0">
            <a:spAutoFit/>
          </a:bodyPr>
          <a:lstStyle/>
          <a:p>
            <a:r>
              <a:rPr lang="en-US" sz="2200">
                <a:solidFill>
                  <a:schemeClr val="bg1"/>
                </a:solidFill>
              </a:rPr>
              <a:t>40</a:t>
            </a:r>
            <a:endParaRPr lang="en-US">
              <a:solidFill>
                <a:schemeClr val="bg1"/>
              </a:solidFill>
            </a:endParaRPr>
          </a:p>
        </p:txBody>
      </p:sp>
      <p:sp>
        <p:nvSpPr>
          <p:cNvPr id="772480" name="Rectangle 384"/>
          <p:cNvSpPr>
            <a:spLocks noChangeArrowheads="1"/>
          </p:cNvSpPr>
          <p:nvPr/>
        </p:nvSpPr>
        <p:spPr bwMode="auto">
          <a:xfrm>
            <a:off x="1149350" y="2154238"/>
            <a:ext cx="311150" cy="334962"/>
          </a:xfrm>
          <a:prstGeom prst="rect">
            <a:avLst/>
          </a:prstGeom>
          <a:noFill/>
          <a:ln w="9525">
            <a:noFill/>
            <a:miter lim="800000"/>
            <a:headEnd/>
            <a:tailEnd/>
          </a:ln>
        </p:spPr>
        <p:txBody>
          <a:bodyPr wrap="none" lIns="0" tIns="0" rIns="0" bIns="0">
            <a:spAutoFit/>
          </a:bodyPr>
          <a:lstStyle/>
          <a:p>
            <a:r>
              <a:rPr lang="en-US" sz="2200">
                <a:solidFill>
                  <a:schemeClr val="bg1"/>
                </a:solidFill>
              </a:rPr>
              <a:t>50</a:t>
            </a:r>
            <a:endParaRPr lang="en-US">
              <a:solidFill>
                <a:schemeClr val="bg1"/>
              </a:solidFill>
            </a:endParaRPr>
          </a:p>
        </p:txBody>
      </p:sp>
      <p:sp>
        <p:nvSpPr>
          <p:cNvPr id="772481" name="Rectangle 385"/>
          <p:cNvSpPr>
            <a:spLocks noChangeArrowheads="1"/>
          </p:cNvSpPr>
          <p:nvPr/>
        </p:nvSpPr>
        <p:spPr bwMode="auto">
          <a:xfrm>
            <a:off x="1149350" y="1660525"/>
            <a:ext cx="311150" cy="334963"/>
          </a:xfrm>
          <a:prstGeom prst="rect">
            <a:avLst/>
          </a:prstGeom>
          <a:noFill/>
          <a:ln w="9525">
            <a:noFill/>
            <a:miter lim="800000"/>
            <a:headEnd/>
            <a:tailEnd/>
          </a:ln>
        </p:spPr>
        <p:txBody>
          <a:bodyPr wrap="none" lIns="0" tIns="0" rIns="0" bIns="0">
            <a:spAutoFit/>
          </a:bodyPr>
          <a:lstStyle/>
          <a:p>
            <a:r>
              <a:rPr lang="en-US" sz="2200">
                <a:solidFill>
                  <a:schemeClr val="bg1"/>
                </a:solidFill>
              </a:rPr>
              <a:t>60</a:t>
            </a:r>
            <a:endParaRPr lang="en-US">
              <a:solidFill>
                <a:schemeClr val="bg1"/>
              </a:solidFill>
            </a:endParaRPr>
          </a:p>
        </p:txBody>
      </p:sp>
      <p:sp>
        <p:nvSpPr>
          <p:cNvPr id="772482" name="Rectangle 386"/>
          <p:cNvSpPr>
            <a:spLocks noChangeArrowheads="1"/>
          </p:cNvSpPr>
          <p:nvPr/>
        </p:nvSpPr>
        <p:spPr bwMode="auto">
          <a:xfrm>
            <a:off x="1830388" y="5011738"/>
            <a:ext cx="715962" cy="334962"/>
          </a:xfrm>
          <a:prstGeom prst="rect">
            <a:avLst/>
          </a:prstGeom>
          <a:noFill/>
          <a:ln w="9525">
            <a:noFill/>
            <a:miter lim="800000"/>
            <a:headEnd/>
            <a:tailEnd/>
          </a:ln>
        </p:spPr>
        <p:txBody>
          <a:bodyPr wrap="none" lIns="0" tIns="0" rIns="0" bIns="0">
            <a:spAutoFit/>
          </a:bodyPr>
          <a:lstStyle/>
          <a:p>
            <a:r>
              <a:rPr lang="en-US" sz="2200">
                <a:solidFill>
                  <a:schemeClr val="bg1"/>
                </a:solidFill>
              </a:rPr>
              <a:t>60-64</a:t>
            </a:r>
            <a:endParaRPr lang="en-US">
              <a:solidFill>
                <a:schemeClr val="bg1"/>
              </a:solidFill>
            </a:endParaRPr>
          </a:p>
        </p:txBody>
      </p:sp>
      <p:sp>
        <p:nvSpPr>
          <p:cNvPr id="772483" name="Rectangle 387"/>
          <p:cNvSpPr>
            <a:spLocks noChangeArrowheads="1"/>
          </p:cNvSpPr>
          <p:nvPr/>
        </p:nvSpPr>
        <p:spPr bwMode="auto">
          <a:xfrm>
            <a:off x="2825750" y="5011738"/>
            <a:ext cx="715963" cy="334962"/>
          </a:xfrm>
          <a:prstGeom prst="rect">
            <a:avLst/>
          </a:prstGeom>
          <a:noFill/>
          <a:ln w="9525">
            <a:noFill/>
            <a:miter lim="800000"/>
            <a:headEnd/>
            <a:tailEnd/>
          </a:ln>
        </p:spPr>
        <p:txBody>
          <a:bodyPr wrap="none" lIns="0" tIns="0" rIns="0" bIns="0">
            <a:spAutoFit/>
          </a:bodyPr>
          <a:lstStyle/>
          <a:p>
            <a:r>
              <a:rPr lang="en-US" sz="2200">
                <a:solidFill>
                  <a:schemeClr val="bg1"/>
                </a:solidFill>
              </a:rPr>
              <a:t>65-69</a:t>
            </a:r>
            <a:endParaRPr lang="en-US">
              <a:solidFill>
                <a:schemeClr val="bg1"/>
              </a:solidFill>
            </a:endParaRPr>
          </a:p>
        </p:txBody>
      </p:sp>
      <p:sp>
        <p:nvSpPr>
          <p:cNvPr id="772484" name="Rectangle 388"/>
          <p:cNvSpPr>
            <a:spLocks noChangeArrowheads="1"/>
          </p:cNvSpPr>
          <p:nvPr/>
        </p:nvSpPr>
        <p:spPr bwMode="auto">
          <a:xfrm>
            <a:off x="3822700" y="5011738"/>
            <a:ext cx="715963" cy="334962"/>
          </a:xfrm>
          <a:prstGeom prst="rect">
            <a:avLst/>
          </a:prstGeom>
          <a:noFill/>
          <a:ln w="9525">
            <a:noFill/>
            <a:miter lim="800000"/>
            <a:headEnd/>
            <a:tailEnd/>
          </a:ln>
        </p:spPr>
        <p:txBody>
          <a:bodyPr wrap="none" lIns="0" tIns="0" rIns="0" bIns="0">
            <a:spAutoFit/>
          </a:bodyPr>
          <a:lstStyle/>
          <a:p>
            <a:r>
              <a:rPr lang="en-US" sz="2200">
                <a:solidFill>
                  <a:schemeClr val="bg1"/>
                </a:solidFill>
              </a:rPr>
              <a:t>70-74</a:t>
            </a:r>
            <a:endParaRPr lang="en-US">
              <a:solidFill>
                <a:schemeClr val="bg1"/>
              </a:solidFill>
            </a:endParaRPr>
          </a:p>
        </p:txBody>
      </p:sp>
      <p:sp>
        <p:nvSpPr>
          <p:cNvPr id="772485" name="Rectangle 389"/>
          <p:cNvSpPr>
            <a:spLocks noChangeArrowheads="1"/>
          </p:cNvSpPr>
          <p:nvPr/>
        </p:nvSpPr>
        <p:spPr bwMode="auto">
          <a:xfrm>
            <a:off x="4818063" y="5011738"/>
            <a:ext cx="715962" cy="334962"/>
          </a:xfrm>
          <a:prstGeom prst="rect">
            <a:avLst/>
          </a:prstGeom>
          <a:noFill/>
          <a:ln w="9525">
            <a:noFill/>
            <a:miter lim="800000"/>
            <a:headEnd/>
            <a:tailEnd/>
          </a:ln>
        </p:spPr>
        <p:txBody>
          <a:bodyPr wrap="none" lIns="0" tIns="0" rIns="0" bIns="0">
            <a:spAutoFit/>
          </a:bodyPr>
          <a:lstStyle/>
          <a:p>
            <a:r>
              <a:rPr lang="en-US" sz="2200">
                <a:solidFill>
                  <a:schemeClr val="bg1"/>
                </a:solidFill>
              </a:rPr>
              <a:t>75-79</a:t>
            </a:r>
            <a:endParaRPr lang="en-US">
              <a:solidFill>
                <a:schemeClr val="bg1"/>
              </a:solidFill>
            </a:endParaRPr>
          </a:p>
        </p:txBody>
      </p:sp>
      <p:sp>
        <p:nvSpPr>
          <p:cNvPr id="772486" name="Rectangle 390"/>
          <p:cNvSpPr>
            <a:spLocks noChangeArrowheads="1"/>
          </p:cNvSpPr>
          <p:nvPr/>
        </p:nvSpPr>
        <p:spPr bwMode="auto">
          <a:xfrm>
            <a:off x="5815013" y="5011738"/>
            <a:ext cx="715962" cy="334962"/>
          </a:xfrm>
          <a:prstGeom prst="rect">
            <a:avLst/>
          </a:prstGeom>
          <a:noFill/>
          <a:ln w="9525">
            <a:noFill/>
            <a:miter lim="800000"/>
            <a:headEnd/>
            <a:tailEnd/>
          </a:ln>
        </p:spPr>
        <p:txBody>
          <a:bodyPr wrap="none" lIns="0" tIns="0" rIns="0" bIns="0">
            <a:spAutoFit/>
          </a:bodyPr>
          <a:lstStyle/>
          <a:p>
            <a:r>
              <a:rPr lang="en-US" sz="2200">
                <a:solidFill>
                  <a:schemeClr val="bg1"/>
                </a:solidFill>
              </a:rPr>
              <a:t>80-84</a:t>
            </a:r>
            <a:endParaRPr lang="en-US">
              <a:solidFill>
                <a:schemeClr val="bg1"/>
              </a:solidFill>
            </a:endParaRPr>
          </a:p>
        </p:txBody>
      </p:sp>
      <p:sp>
        <p:nvSpPr>
          <p:cNvPr id="772487" name="Rectangle 391"/>
          <p:cNvSpPr>
            <a:spLocks noChangeArrowheads="1"/>
          </p:cNvSpPr>
          <p:nvPr/>
        </p:nvSpPr>
        <p:spPr bwMode="auto">
          <a:xfrm>
            <a:off x="6942138" y="5011738"/>
            <a:ext cx="474662" cy="334962"/>
          </a:xfrm>
          <a:prstGeom prst="rect">
            <a:avLst/>
          </a:prstGeom>
          <a:noFill/>
          <a:ln w="9525">
            <a:noFill/>
            <a:miter lim="800000"/>
            <a:headEnd/>
            <a:tailEnd/>
          </a:ln>
        </p:spPr>
        <p:txBody>
          <a:bodyPr wrap="none" lIns="0" tIns="0" rIns="0" bIns="0">
            <a:spAutoFit/>
          </a:bodyPr>
          <a:lstStyle/>
          <a:p>
            <a:r>
              <a:rPr lang="en-US" sz="2200">
                <a:solidFill>
                  <a:schemeClr val="bg1"/>
                </a:solidFill>
              </a:rPr>
              <a:t>85+</a:t>
            </a:r>
            <a:endParaRPr lang="en-US">
              <a:solidFill>
                <a:schemeClr val="bg1"/>
              </a:solidFill>
            </a:endParaRPr>
          </a:p>
        </p:txBody>
      </p:sp>
      <p:sp>
        <p:nvSpPr>
          <p:cNvPr id="772488" name="Rectangle 392"/>
          <p:cNvSpPr>
            <a:spLocks noChangeArrowheads="1"/>
          </p:cNvSpPr>
          <p:nvPr/>
        </p:nvSpPr>
        <p:spPr bwMode="auto">
          <a:xfrm>
            <a:off x="7937500" y="5011738"/>
            <a:ext cx="474663" cy="334962"/>
          </a:xfrm>
          <a:prstGeom prst="rect">
            <a:avLst/>
          </a:prstGeom>
          <a:noFill/>
          <a:ln w="9525">
            <a:noFill/>
            <a:miter lim="800000"/>
            <a:headEnd/>
            <a:tailEnd/>
          </a:ln>
        </p:spPr>
        <p:txBody>
          <a:bodyPr wrap="none" lIns="0" tIns="0" rIns="0" bIns="0">
            <a:spAutoFit/>
          </a:bodyPr>
          <a:lstStyle/>
          <a:p>
            <a:r>
              <a:rPr lang="en-US" sz="2200">
                <a:solidFill>
                  <a:schemeClr val="bg1"/>
                </a:solidFill>
              </a:rPr>
              <a:t>95+</a:t>
            </a:r>
            <a:endParaRPr lang="en-US">
              <a:solidFill>
                <a:schemeClr val="bg1"/>
              </a:solidFill>
            </a:endParaRPr>
          </a:p>
        </p:txBody>
      </p:sp>
      <p:sp>
        <p:nvSpPr>
          <p:cNvPr id="772489" name="Rectangle 393"/>
          <p:cNvSpPr>
            <a:spLocks noChangeArrowheads="1"/>
          </p:cNvSpPr>
          <p:nvPr/>
        </p:nvSpPr>
        <p:spPr bwMode="auto">
          <a:xfrm>
            <a:off x="4443413" y="5476875"/>
            <a:ext cx="1446212" cy="334963"/>
          </a:xfrm>
          <a:prstGeom prst="rect">
            <a:avLst/>
          </a:prstGeom>
          <a:noFill/>
          <a:ln w="9525">
            <a:noFill/>
            <a:miter lim="800000"/>
            <a:headEnd/>
            <a:tailEnd/>
          </a:ln>
        </p:spPr>
        <p:txBody>
          <a:bodyPr wrap="none" lIns="0" tIns="0" rIns="0" bIns="0">
            <a:spAutoFit/>
          </a:bodyPr>
          <a:lstStyle/>
          <a:p>
            <a:r>
              <a:rPr lang="en-US" sz="2200">
                <a:solidFill>
                  <a:schemeClr val="bg1"/>
                </a:solidFill>
              </a:rPr>
              <a:t>Age (years)</a:t>
            </a:r>
            <a:endParaRPr lang="en-US">
              <a:solidFill>
                <a:schemeClr val="bg1"/>
              </a:solidFill>
            </a:endParaRPr>
          </a:p>
        </p:txBody>
      </p:sp>
      <p:sp>
        <p:nvSpPr>
          <p:cNvPr id="772490" name="Rectangle 394"/>
          <p:cNvSpPr>
            <a:spLocks noChangeArrowheads="1"/>
          </p:cNvSpPr>
          <p:nvPr/>
        </p:nvSpPr>
        <p:spPr bwMode="auto">
          <a:xfrm rot="16200000">
            <a:off x="-172243" y="3017043"/>
            <a:ext cx="1911350" cy="334963"/>
          </a:xfrm>
          <a:prstGeom prst="rect">
            <a:avLst/>
          </a:prstGeom>
          <a:noFill/>
          <a:ln w="9525">
            <a:noFill/>
            <a:miter lim="800000"/>
            <a:headEnd/>
            <a:tailEnd/>
          </a:ln>
        </p:spPr>
        <p:txBody>
          <a:bodyPr wrap="none" lIns="0" tIns="0" rIns="0" bIns="0">
            <a:spAutoFit/>
          </a:bodyPr>
          <a:lstStyle/>
          <a:p>
            <a:r>
              <a:rPr lang="en-US" sz="2200">
                <a:solidFill>
                  <a:schemeClr val="bg1"/>
                </a:solidFill>
              </a:rPr>
              <a:t>Prevalence (%)</a:t>
            </a:r>
            <a:endParaRPr lang="en-US">
              <a:solidFill>
                <a:schemeClr val="bg1"/>
              </a:solidFill>
            </a:endParaRPr>
          </a:p>
        </p:txBody>
      </p:sp>
      <p:sp>
        <p:nvSpPr>
          <p:cNvPr id="772101" name="Text Box 5"/>
          <p:cNvSpPr txBox="1">
            <a:spLocks noChangeArrowheads="1"/>
          </p:cNvSpPr>
          <p:nvPr/>
        </p:nvSpPr>
        <p:spPr bwMode="auto">
          <a:xfrm>
            <a:off x="2197100" y="4191000"/>
            <a:ext cx="514350" cy="366713"/>
          </a:xfrm>
          <a:prstGeom prst="rect">
            <a:avLst/>
          </a:prstGeom>
          <a:noFill/>
          <a:ln w="38100">
            <a:noFill/>
            <a:miter lim="800000"/>
            <a:headEnd/>
            <a:tailEnd/>
          </a:ln>
          <a:effectLst/>
        </p:spPr>
        <p:txBody>
          <a:bodyPr wrap="none" anchor="ctr">
            <a:spAutoFit/>
          </a:bodyPr>
          <a:lstStyle/>
          <a:p>
            <a:r>
              <a:rPr lang="en-US" sz="1800">
                <a:solidFill>
                  <a:schemeClr val="bg1"/>
                </a:solidFill>
              </a:rPr>
              <a:t>1%</a:t>
            </a:r>
          </a:p>
        </p:txBody>
      </p:sp>
      <p:sp>
        <p:nvSpPr>
          <p:cNvPr id="772102" name="Text Box 6"/>
          <p:cNvSpPr txBox="1">
            <a:spLocks noChangeArrowheads="1"/>
          </p:cNvSpPr>
          <p:nvPr/>
        </p:nvSpPr>
        <p:spPr bwMode="auto">
          <a:xfrm>
            <a:off x="3111500" y="4114800"/>
            <a:ext cx="514350" cy="366713"/>
          </a:xfrm>
          <a:prstGeom prst="rect">
            <a:avLst/>
          </a:prstGeom>
          <a:noFill/>
          <a:ln w="38100">
            <a:noFill/>
            <a:miter lim="800000"/>
            <a:headEnd/>
            <a:tailEnd/>
          </a:ln>
          <a:effectLst/>
        </p:spPr>
        <p:txBody>
          <a:bodyPr wrap="none" anchor="ctr">
            <a:spAutoFit/>
          </a:bodyPr>
          <a:lstStyle/>
          <a:p>
            <a:r>
              <a:rPr lang="en-US" sz="1800">
                <a:solidFill>
                  <a:schemeClr val="bg1"/>
                </a:solidFill>
              </a:rPr>
              <a:t>2%</a:t>
            </a:r>
          </a:p>
        </p:txBody>
      </p:sp>
      <p:sp>
        <p:nvSpPr>
          <p:cNvPr id="772103" name="Text Box 7"/>
          <p:cNvSpPr txBox="1">
            <a:spLocks noChangeArrowheads="1"/>
          </p:cNvSpPr>
          <p:nvPr/>
        </p:nvSpPr>
        <p:spPr bwMode="auto">
          <a:xfrm>
            <a:off x="4025900" y="4038600"/>
            <a:ext cx="514350" cy="366713"/>
          </a:xfrm>
          <a:prstGeom prst="rect">
            <a:avLst/>
          </a:prstGeom>
          <a:noFill/>
          <a:ln w="38100">
            <a:noFill/>
            <a:miter lim="800000"/>
            <a:headEnd/>
            <a:tailEnd/>
          </a:ln>
          <a:effectLst/>
        </p:spPr>
        <p:txBody>
          <a:bodyPr wrap="none" anchor="ctr">
            <a:spAutoFit/>
          </a:bodyPr>
          <a:lstStyle/>
          <a:p>
            <a:r>
              <a:rPr lang="en-US" sz="1800">
                <a:solidFill>
                  <a:schemeClr val="bg1"/>
                </a:solidFill>
              </a:rPr>
              <a:t>4%</a:t>
            </a:r>
          </a:p>
        </p:txBody>
      </p:sp>
      <p:sp>
        <p:nvSpPr>
          <p:cNvPr id="772104" name="Text Box 8"/>
          <p:cNvSpPr txBox="1">
            <a:spLocks noChangeArrowheads="1"/>
          </p:cNvSpPr>
          <p:nvPr/>
        </p:nvSpPr>
        <p:spPr bwMode="auto">
          <a:xfrm>
            <a:off x="4940300" y="3886200"/>
            <a:ext cx="514350" cy="366713"/>
          </a:xfrm>
          <a:prstGeom prst="rect">
            <a:avLst/>
          </a:prstGeom>
          <a:noFill/>
          <a:ln w="38100">
            <a:noFill/>
            <a:miter lim="800000"/>
            <a:headEnd/>
            <a:tailEnd/>
          </a:ln>
          <a:effectLst/>
        </p:spPr>
        <p:txBody>
          <a:bodyPr wrap="none" anchor="ctr">
            <a:spAutoFit/>
          </a:bodyPr>
          <a:lstStyle/>
          <a:p>
            <a:r>
              <a:rPr lang="en-US" sz="1800">
                <a:solidFill>
                  <a:schemeClr val="bg1"/>
                </a:solidFill>
              </a:rPr>
              <a:t>8%</a:t>
            </a:r>
          </a:p>
        </p:txBody>
      </p:sp>
      <p:sp>
        <p:nvSpPr>
          <p:cNvPr id="772105" name="Text Box 9"/>
          <p:cNvSpPr txBox="1">
            <a:spLocks noChangeArrowheads="1"/>
          </p:cNvSpPr>
          <p:nvPr/>
        </p:nvSpPr>
        <p:spPr bwMode="auto">
          <a:xfrm>
            <a:off x="5791200" y="3505200"/>
            <a:ext cx="641350" cy="366713"/>
          </a:xfrm>
          <a:prstGeom prst="rect">
            <a:avLst/>
          </a:prstGeom>
          <a:noFill/>
          <a:ln w="38100">
            <a:noFill/>
            <a:miter lim="800000"/>
            <a:headEnd/>
            <a:tailEnd/>
          </a:ln>
          <a:effectLst/>
        </p:spPr>
        <p:txBody>
          <a:bodyPr wrap="none" anchor="ctr">
            <a:spAutoFit/>
          </a:bodyPr>
          <a:lstStyle/>
          <a:p>
            <a:r>
              <a:rPr lang="en-US" sz="1800">
                <a:solidFill>
                  <a:schemeClr val="bg1"/>
                </a:solidFill>
              </a:rPr>
              <a:t>16%</a:t>
            </a:r>
          </a:p>
        </p:txBody>
      </p:sp>
      <p:sp>
        <p:nvSpPr>
          <p:cNvPr id="772106" name="Text Box 10"/>
          <p:cNvSpPr txBox="1">
            <a:spLocks noChangeArrowheads="1"/>
          </p:cNvSpPr>
          <p:nvPr/>
        </p:nvSpPr>
        <p:spPr bwMode="auto">
          <a:xfrm>
            <a:off x="6705600" y="2819400"/>
            <a:ext cx="641350" cy="366713"/>
          </a:xfrm>
          <a:prstGeom prst="rect">
            <a:avLst/>
          </a:prstGeom>
          <a:noFill/>
          <a:ln w="38100">
            <a:noFill/>
            <a:miter lim="800000"/>
            <a:headEnd/>
            <a:tailEnd/>
          </a:ln>
          <a:effectLst/>
        </p:spPr>
        <p:txBody>
          <a:bodyPr wrap="none" anchor="ctr">
            <a:spAutoFit/>
          </a:bodyPr>
          <a:lstStyle/>
          <a:p>
            <a:r>
              <a:rPr lang="en-US" sz="1800">
                <a:solidFill>
                  <a:schemeClr val="bg1"/>
                </a:solidFill>
              </a:rPr>
              <a:t>30%</a:t>
            </a:r>
          </a:p>
        </p:txBody>
      </p:sp>
      <p:sp>
        <p:nvSpPr>
          <p:cNvPr id="772107" name="Text Box 11"/>
          <p:cNvSpPr txBox="1">
            <a:spLocks noChangeArrowheads="1"/>
          </p:cNvSpPr>
          <p:nvPr/>
        </p:nvSpPr>
        <p:spPr bwMode="auto">
          <a:xfrm>
            <a:off x="7620000" y="1905000"/>
            <a:ext cx="641350" cy="366713"/>
          </a:xfrm>
          <a:prstGeom prst="rect">
            <a:avLst/>
          </a:prstGeom>
          <a:noFill/>
          <a:ln w="38100">
            <a:noFill/>
            <a:miter lim="800000"/>
            <a:headEnd/>
            <a:tailEnd/>
          </a:ln>
          <a:effectLst/>
        </p:spPr>
        <p:txBody>
          <a:bodyPr wrap="none" anchor="ctr">
            <a:spAutoFit/>
          </a:bodyPr>
          <a:lstStyle/>
          <a:p>
            <a:r>
              <a:rPr lang="en-US" sz="1800">
                <a:solidFill>
                  <a:schemeClr val="bg1"/>
                </a:solidFill>
              </a:rPr>
              <a:t>50%</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74146" name="AutoShape 2"/>
          <p:cNvCxnSpPr>
            <a:cxnSpLocks noChangeShapeType="1"/>
          </p:cNvCxnSpPr>
          <p:nvPr/>
        </p:nvCxnSpPr>
        <p:spPr bwMode="auto">
          <a:xfrm>
            <a:off x="914400" y="2667000"/>
            <a:ext cx="7391400" cy="2667000"/>
          </a:xfrm>
          <a:prstGeom prst="curvedConnector3">
            <a:avLst>
              <a:gd name="adj1" fmla="val 40380"/>
            </a:avLst>
          </a:prstGeom>
          <a:noFill/>
          <a:ln w="38100">
            <a:solidFill>
              <a:srgbClr val="FFFF00"/>
            </a:solidFill>
            <a:round/>
            <a:headEnd/>
            <a:tailEnd/>
          </a:ln>
          <a:effectLst/>
        </p:spPr>
      </p:cxnSp>
      <p:sp>
        <p:nvSpPr>
          <p:cNvPr id="774147" name="Rectangle 3"/>
          <p:cNvSpPr>
            <a:spLocks noGrp="1" noChangeArrowheads="1"/>
          </p:cNvSpPr>
          <p:nvPr>
            <p:ph type="title"/>
          </p:nvPr>
        </p:nvSpPr>
        <p:spPr>
          <a:xfrm>
            <a:off x="0" y="303213"/>
            <a:ext cx="9144000" cy="1320800"/>
          </a:xfrm>
        </p:spPr>
        <p:txBody>
          <a:bodyPr/>
          <a:lstStyle/>
          <a:p>
            <a:r>
              <a:rPr lang="en-GB"/>
              <a:t>Natural history of Alzheimer’s disease</a:t>
            </a:r>
          </a:p>
        </p:txBody>
      </p:sp>
      <p:sp>
        <p:nvSpPr>
          <p:cNvPr id="774148" name="Text Box 4"/>
          <p:cNvSpPr txBox="1">
            <a:spLocks noChangeArrowheads="1"/>
          </p:cNvSpPr>
          <p:nvPr/>
        </p:nvSpPr>
        <p:spPr bwMode="auto">
          <a:xfrm>
            <a:off x="304800" y="5921375"/>
            <a:ext cx="8610600" cy="581025"/>
          </a:xfrm>
          <a:prstGeom prst="rect">
            <a:avLst/>
          </a:prstGeom>
          <a:noFill/>
          <a:ln w="3175">
            <a:noFill/>
            <a:miter lim="800000"/>
            <a:headEnd/>
            <a:tailEnd/>
          </a:ln>
          <a:effectLst/>
        </p:spPr>
        <p:txBody>
          <a:bodyPr>
            <a:spAutoFit/>
          </a:bodyPr>
          <a:lstStyle/>
          <a:p>
            <a:pPr algn="l">
              <a:spcBef>
                <a:spcPct val="50000"/>
              </a:spcBef>
            </a:pPr>
            <a:r>
              <a:rPr lang="en-GB" sz="1600"/>
              <a:t>	</a:t>
            </a:r>
            <a:r>
              <a:rPr lang="en-GB" sz="1600">
                <a:solidFill>
                  <a:schemeClr val="bg1"/>
                </a:solidFill>
              </a:rPr>
              <a:t>1	2	3	4	5	6	7	8	9				</a:t>
            </a:r>
          </a:p>
        </p:txBody>
      </p:sp>
      <p:sp>
        <p:nvSpPr>
          <p:cNvPr id="774149" name="Text Box 5"/>
          <p:cNvSpPr txBox="1">
            <a:spLocks noChangeArrowheads="1"/>
          </p:cNvSpPr>
          <p:nvPr/>
        </p:nvSpPr>
        <p:spPr bwMode="auto">
          <a:xfrm>
            <a:off x="503238" y="5419725"/>
            <a:ext cx="373062"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0</a:t>
            </a:r>
          </a:p>
        </p:txBody>
      </p:sp>
      <p:sp>
        <p:nvSpPr>
          <p:cNvPr id="774150" name="Text Box 6"/>
          <p:cNvSpPr txBox="1">
            <a:spLocks noChangeArrowheads="1"/>
          </p:cNvSpPr>
          <p:nvPr/>
        </p:nvSpPr>
        <p:spPr bwMode="auto">
          <a:xfrm>
            <a:off x="330200" y="4810125"/>
            <a:ext cx="687388"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5</a:t>
            </a:r>
          </a:p>
        </p:txBody>
      </p:sp>
      <p:sp>
        <p:nvSpPr>
          <p:cNvPr id="774151" name="Text Box 7"/>
          <p:cNvSpPr txBox="1">
            <a:spLocks noChangeArrowheads="1"/>
          </p:cNvSpPr>
          <p:nvPr/>
        </p:nvSpPr>
        <p:spPr bwMode="auto">
          <a:xfrm>
            <a:off x="371475" y="4283075"/>
            <a:ext cx="611188"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10</a:t>
            </a:r>
          </a:p>
        </p:txBody>
      </p:sp>
      <p:sp>
        <p:nvSpPr>
          <p:cNvPr id="774152" name="Text Box 8"/>
          <p:cNvSpPr txBox="1">
            <a:spLocks noChangeArrowheads="1"/>
          </p:cNvSpPr>
          <p:nvPr/>
        </p:nvSpPr>
        <p:spPr bwMode="auto">
          <a:xfrm>
            <a:off x="374650" y="3762375"/>
            <a:ext cx="611188"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15</a:t>
            </a:r>
          </a:p>
        </p:txBody>
      </p:sp>
      <p:sp>
        <p:nvSpPr>
          <p:cNvPr id="774153" name="Text Box 9"/>
          <p:cNvSpPr txBox="1">
            <a:spLocks noChangeArrowheads="1"/>
          </p:cNvSpPr>
          <p:nvPr/>
        </p:nvSpPr>
        <p:spPr bwMode="auto">
          <a:xfrm>
            <a:off x="349250" y="3165475"/>
            <a:ext cx="674688"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20</a:t>
            </a:r>
          </a:p>
        </p:txBody>
      </p:sp>
      <p:sp>
        <p:nvSpPr>
          <p:cNvPr id="774154" name="Text Box 10"/>
          <p:cNvSpPr txBox="1">
            <a:spLocks noChangeArrowheads="1"/>
          </p:cNvSpPr>
          <p:nvPr/>
        </p:nvSpPr>
        <p:spPr bwMode="auto">
          <a:xfrm>
            <a:off x="390525" y="2524125"/>
            <a:ext cx="600075"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25</a:t>
            </a:r>
          </a:p>
        </p:txBody>
      </p:sp>
      <p:sp>
        <p:nvSpPr>
          <p:cNvPr id="774155" name="Text Box 11"/>
          <p:cNvSpPr txBox="1">
            <a:spLocks noChangeArrowheads="1"/>
          </p:cNvSpPr>
          <p:nvPr/>
        </p:nvSpPr>
        <p:spPr bwMode="auto">
          <a:xfrm>
            <a:off x="203200" y="1914525"/>
            <a:ext cx="973138"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30</a:t>
            </a:r>
          </a:p>
        </p:txBody>
      </p:sp>
      <p:sp>
        <p:nvSpPr>
          <p:cNvPr id="774156" name="Text Box 12"/>
          <p:cNvSpPr txBox="1">
            <a:spLocks noChangeArrowheads="1"/>
          </p:cNvSpPr>
          <p:nvPr/>
        </p:nvSpPr>
        <p:spPr bwMode="auto">
          <a:xfrm>
            <a:off x="3973513" y="6202363"/>
            <a:ext cx="1946275"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Time (years)</a:t>
            </a:r>
          </a:p>
        </p:txBody>
      </p:sp>
      <p:sp>
        <p:nvSpPr>
          <p:cNvPr id="774157" name="Line 13"/>
          <p:cNvSpPr>
            <a:spLocks noChangeShapeType="1"/>
          </p:cNvSpPr>
          <p:nvPr/>
        </p:nvSpPr>
        <p:spPr bwMode="auto">
          <a:xfrm>
            <a:off x="977900" y="2708275"/>
            <a:ext cx="2022475" cy="0"/>
          </a:xfrm>
          <a:prstGeom prst="line">
            <a:avLst/>
          </a:prstGeom>
          <a:noFill/>
          <a:ln w="25400">
            <a:solidFill>
              <a:schemeClr val="bg1"/>
            </a:solidFill>
            <a:prstDash val="dash"/>
            <a:round/>
            <a:headEnd type="diamond" w="sm" len="sm"/>
            <a:tailEnd type="diamond" w="sm" len="sm"/>
          </a:ln>
          <a:effectLst/>
        </p:spPr>
        <p:txBody>
          <a:bodyPr wrap="none" anchor="ctr"/>
          <a:lstStyle/>
          <a:p>
            <a:endParaRPr lang="en-GB"/>
          </a:p>
        </p:txBody>
      </p:sp>
      <p:sp>
        <p:nvSpPr>
          <p:cNvPr id="774158" name="Line 14"/>
          <p:cNvSpPr>
            <a:spLocks noChangeShapeType="1"/>
          </p:cNvSpPr>
          <p:nvPr/>
        </p:nvSpPr>
        <p:spPr bwMode="auto">
          <a:xfrm>
            <a:off x="1277938" y="3355975"/>
            <a:ext cx="2800350" cy="0"/>
          </a:xfrm>
          <a:prstGeom prst="line">
            <a:avLst/>
          </a:prstGeom>
          <a:noFill/>
          <a:ln w="25400">
            <a:solidFill>
              <a:schemeClr val="bg1"/>
            </a:solidFill>
            <a:prstDash val="dash"/>
            <a:round/>
            <a:headEnd type="diamond" w="sm" len="sm"/>
            <a:tailEnd type="diamond" w="sm" len="sm"/>
          </a:ln>
          <a:effectLst/>
        </p:spPr>
        <p:txBody>
          <a:bodyPr wrap="none" anchor="ctr"/>
          <a:lstStyle/>
          <a:p>
            <a:endParaRPr lang="en-GB"/>
          </a:p>
        </p:txBody>
      </p:sp>
      <p:sp>
        <p:nvSpPr>
          <p:cNvPr id="774159" name="Text Box 15"/>
          <p:cNvSpPr txBox="1">
            <a:spLocks noChangeArrowheads="1"/>
          </p:cNvSpPr>
          <p:nvPr/>
        </p:nvSpPr>
        <p:spPr bwMode="auto">
          <a:xfrm>
            <a:off x="528638" y="2295525"/>
            <a:ext cx="2771775"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Symptoms</a:t>
            </a:r>
          </a:p>
        </p:txBody>
      </p:sp>
      <p:sp>
        <p:nvSpPr>
          <p:cNvPr id="774160" name="Text Box 16"/>
          <p:cNvSpPr txBox="1">
            <a:spLocks noChangeArrowheads="1"/>
          </p:cNvSpPr>
          <p:nvPr/>
        </p:nvSpPr>
        <p:spPr bwMode="auto">
          <a:xfrm>
            <a:off x="1352550" y="2981325"/>
            <a:ext cx="2320925"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Diagnosis</a:t>
            </a:r>
          </a:p>
        </p:txBody>
      </p:sp>
      <p:sp>
        <p:nvSpPr>
          <p:cNvPr id="774161" name="Line 17"/>
          <p:cNvSpPr>
            <a:spLocks noChangeShapeType="1"/>
          </p:cNvSpPr>
          <p:nvPr/>
        </p:nvSpPr>
        <p:spPr bwMode="auto">
          <a:xfrm>
            <a:off x="1922463" y="3952875"/>
            <a:ext cx="2587625" cy="0"/>
          </a:xfrm>
          <a:prstGeom prst="line">
            <a:avLst/>
          </a:prstGeom>
          <a:noFill/>
          <a:ln w="25400">
            <a:solidFill>
              <a:schemeClr val="bg1"/>
            </a:solidFill>
            <a:prstDash val="dash"/>
            <a:round/>
            <a:headEnd type="diamond" w="sm" len="sm"/>
            <a:tailEnd type="diamond" w="sm" len="sm"/>
          </a:ln>
          <a:effectLst/>
        </p:spPr>
        <p:txBody>
          <a:bodyPr wrap="none" anchor="ctr"/>
          <a:lstStyle/>
          <a:p>
            <a:endParaRPr lang="en-GB"/>
          </a:p>
        </p:txBody>
      </p:sp>
      <p:sp>
        <p:nvSpPr>
          <p:cNvPr id="774162" name="Text Box 18"/>
          <p:cNvSpPr txBox="1">
            <a:spLocks noChangeArrowheads="1"/>
          </p:cNvSpPr>
          <p:nvPr/>
        </p:nvSpPr>
        <p:spPr bwMode="auto">
          <a:xfrm>
            <a:off x="2176463" y="3590925"/>
            <a:ext cx="3894137" cy="336550"/>
          </a:xfrm>
          <a:prstGeom prst="rect">
            <a:avLst/>
          </a:prstGeom>
          <a:noFill/>
          <a:ln w="3175">
            <a:noFill/>
            <a:miter lim="800000"/>
            <a:headEnd/>
            <a:tailEnd/>
          </a:ln>
          <a:effectLst/>
        </p:spPr>
        <p:txBody>
          <a:bodyPr>
            <a:spAutoFit/>
          </a:bodyPr>
          <a:lstStyle/>
          <a:p>
            <a:pPr algn="l">
              <a:spcBef>
                <a:spcPct val="50000"/>
              </a:spcBef>
            </a:pPr>
            <a:r>
              <a:rPr lang="en-GB" sz="1600">
                <a:solidFill>
                  <a:schemeClr val="bg1"/>
                </a:solidFill>
              </a:rPr>
              <a:t>Loss of functional independence</a:t>
            </a:r>
          </a:p>
        </p:txBody>
      </p:sp>
      <p:sp>
        <p:nvSpPr>
          <p:cNvPr id="774163" name="Line 19"/>
          <p:cNvSpPr>
            <a:spLocks noChangeShapeType="1"/>
          </p:cNvSpPr>
          <p:nvPr/>
        </p:nvSpPr>
        <p:spPr bwMode="auto">
          <a:xfrm>
            <a:off x="2209800" y="4495800"/>
            <a:ext cx="3897313" cy="0"/>
          </a:xfrm>
          <a:prstGeom prst="line">
            <a:avLst/>
          </a:prstGeom>
          <a:noFill/>
          <a:ln w="25400">
            <a:solidFill>
              <a:schemeClr val="bg1"/>
            </a:solidFill>
            <a:prstDash val="dash"/>
            <a:round/>
            <a:headEnd type="diamond" w="sm" len="sm"/>
            <a:tailEnd type="diamond" w="sm" len="sm"/>
          </a:ln>
          <a:effectLst/>
        </p:spPr>
        <p:txBody>
          <a:bodyPr wrap="none" anchor="ctr"/>
          <a:lstStyle/>
          <a:p>
            <a:endParaRPr lang="en-GB"/>
          </a:p>
        </p:txBody>
      </p:sp>
      <p:sp>
        <p:nvSpPr>
          <p:cNvPr id="774164" name="Text Box 20"/>
          <p:cNvSpPr txBox="1">
            <a:spLocks noChangeArrowheads="1"/>
          </p:cNvSpPr>
          <p:nvPr/>
        </p:nvSpPr>
        <p:spPr bwMode="auto">
          <a:xfrm>
            <a:off x="2476500" y="4079875"/>
            <a:ext cx="4043363"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Behavioural problems</a:t>
            </a:r>
          </a:p>
        </p:txBody>
      </p:sp>
      <p:sp>
        <p:nvSpPr>
          <p:cNvPr id="774165" name="Line 21"/>
          <p:cNvSpPr>
            <a:spLocks noChangeShapeType="1"/>
          </p:cNvSpPr>
          <p:nvPr/>
        </p:nvSpPr>
        <p:spPr bwMode="auto">
          <a:xfrm>
            <a:off x="2473325" y="5006975"/>
            <a:ext cx="5381625" cy="0"/>
          </a:xfrm>
          <a:prstGeom prst="line">
            <a:avLst/>
          </a:prstGeom>
          <a:noFill/>
          <a:ln w="25400">
            <a:solidFill>
              <a:schemeClr val="bg1"/>
            </a:solidFill>
            <a:prstDash val="dash"/>
            <a:round/>
            <a:headEnd type="diamond" w="sm" len="sm"/>
            <a:tailEnd type="diamond" w="sm" len="sm"/>
          </a:ln>
          <a:effectLst/>
        </p:spPr>
        <p:txBody>
          <a:bodyPr wrap="none" anchor="ctr"/>
          <a:lstStyle/>
          <a:p>
            <a:endParaRPr lang="en-GB"/>
          </a:p>
        </p:txBody>
      </p:sp>
      <p:sp>
        <p:nvSpPr>
          <p:cNvPr id="774166" name="Text Box 22"/>
          <p:cNvSpPr txBox="1">
            <a:spLocks noChangeArrowheads="1"/>
          </p:cNvSpPr>
          <p:nvPr/>
        </p:nvSpPr>
        <p:spPr bwMode="auto">
          <a:xfrm>
            <a:off x="4497388" y="4657725"/>
            <a:ext cx="3444875" cy="336550"/>
          </a:xfrm>
          <a:prstGeom prst="rect">
            <a:avLst/>
          </a:prstGeom>
          <a:noFill/>
          <a:ln w="3175">
            <a:noFill/>
            <a:miter lim="800000"/>
            <a:headEnd/>
            <a:tailEnd/>
          </a:ln>
          <a:effectLst/>
        </p:spPr>
        <p:txBody>
          <a:bodyPr>
            <a:spAutoFit/>
          </a:bodyPr>
          <a:lstStyle/>
          <a:p>
            <a:pPr algn="l">
              <a:spcBef>
                <a:spcPct val="50000"/>
              </a:spcBef>
            </a:pPr>
            <a:r>
              <a:rPr lang="en-GB" sz="1600">
                <a:solidFill>
                  <a:schemeClr val="bg1"/>
                </a:solidFill>
              </a:rPr>
              <a:t>Nursing home placement</a:t>
            </a:r>
          </a:p>
        </p:txBody>
      </p:sp>
      <p:sp>
        <p:nvSpPr>
          <p:cNvPr id="774167" name="Text Box 23"/>
          <p:cNvSpPr txBox="1">
            <a:spLocks noChangeArrowheads="1"/>
          </p:cNvSpPr>
          <p:nvPr/>
        </p:nvSpPr>
        <p:spPr bwMode="auto">
          <a:xfrm>
            <a:off x="5715000" y="5334000"/>
            <a:ext cx="1797050" cy="336550"/>
          </a:xfrm>
          <a:prstGeom prst="rect">
            <a:avLst/>
          </a:prstGeom>
          <a:noFill/>
          <a:ln w="3175">
            <a:noFill/>
            <a:miter lim="800000"/>
            <a:headEnd/>
            <a:tailEnd/>
          </a:ln>
          <a:effectLst/>
        </p:spPr>
        <p:txBody>
          <a:bodyPr>
            <a:spAutoFit/>
          </a:bodyPr>
          <a:lstStyle/>
          <a:p>
            <a:pPr>
              <a:spcBef>
                <a:spcPct val="50000"/>
              </a:spcBef>
            </a:pPr>
            <a:r>
              <a:rPr lang="en-GB" sz="1600">
                <a:solidFill>
                  <a:schemeClr val="bg1"/>
                </a:solidFill>
              </a:rPr>
              <a:t>Death</a:t>
            </a:r>
          </a:p>
        </p:txBody>
      </p:sp>
      <p:sp>
        <p:nvSpPr>
          <p:cNvPr id="774168" name="Line 24"/>
          <p:cNvSpPr>
            <a:spLocks noChangeShapeType="1"/>
          </p:cNvSpPr>
          <p:nvPr/>
        </p:nvSpPr>
        <p:spPr bwMode="auto">
          <a:xfrm>
            <a:off x="3352800" y="5334000"/>
            <a:ext cx="5381625" cy="0"/>
          </a:xfrm>
          <a:prstGeom prst="line">
            <a:avLst/>
          </a:prstGeom>
          <a:noFill/>
          <a:ln w="25400">
            <a:solidFill>
              <a:schemeClr val="bg1"/>
            </a:solidFill>
            <a:prstDash val="dash"/>
            <a:round/>
            <a:headEnd type="diamond" w="sm" len="sm"/>
            <a:tailEnd type="none" w="sm" len="sm"/>
          </a:ln>
          <a:effectLst/>
        </p:spPr>
        <p:txBody>
          <a:bodyPr wrap="none" anchor="ctr"/>
          <a:lstStyle/>
          <a:p>
            <a:endParaRPr lang="en-GB"/>
          </a:p>
        </p:txBody>
      </p:sp>
      <p:sp>
        <p:nvSpPr>
          <p:cNvPr id="774169" name="Text Box 25"/>
          <p:cNvSpPr txBox="1">
            <a:spLocks noChangeArrowheads="1"/>
          </p:cNvSpPr>
          <p:nvPr/>
        </p:nvSpPr>
        <p:spPr bwMode="auto">
          <a:xfrm rot="-5400000">
            <a:off x="-1806575" y="3292475"/>
            <a:ext cx="4191000" cy="336550"/>
          </a:xfrm>
          <a:prstGeom prst="rect">
            <a:avLst/>
          </a:prstGeom>
          <a:noFill/>
          <a:ln w="3175">
            <a:noFill/>
            <a:miter lim="800000"/>
            <a:headEnd/>
            <a:tailEnd/>
          </a:ln>
          <a:effectLst/>
        </p:spPr>
        <p:txBody>
          <a:bodyPr>
            <a:spAutoFit/>
          </a:bodyPr>
          <a:lstStyle/>
          <a:p>
            <a:pPr algn="l">
              <a:spcBef>
                <a:spcPct val="50000"/>
              </a:spcBef>
            </a:pPr>
            <a:r>
              <a:rPr lang="en-GB" sz="1600">
                <a:solidFill>
                  <a:schemeClr val="bg1"/>
                </a:solidFill>
              </a:rPr>
              <a:t>Mini-Mental State Examination (MMSE)</a:t>
            </a:r>
            <a:endParaRPr lang="en-GB" sz="1600"/>
          </a:p>
        </p:txBody>
      </p:sp>
      <p:sp>
        <p:nvSpPr>
          <p:cNvPr id="774170" name="Text Box 26"/>
          <p:cNvSpPr txBox="1">
            <a:spLocks noChangeArrowheads="1"/>
          </p:cNvSpPr>
          <p:nvPr/>
        </p:nvSpPr>
        <p:spPr bwMode="auto">
          <a:xfrm>
            <a:off x="1206500" y="1692275"/>
            <a:ext cx="2362200" cy="366713"/>
          </a:xfrm>
          <a:prstGeom prst="rect">
            <a:avLst/>
          </a:prstGeom>
          <a:noFill/>
          <a:ln w="3175">
            <a:noFill/>
            <a:miter lim="800000"/>
            <a:headEnd/>
            <a:tailEnd/>
          </a:ln>
          <a:effectLst/>
        </p:spPr>
        <p:txBody>
          <a:bodyPr>
            <a:spAutoFit/>
          </a:bodyPr>
          <a:lstStyle/>
          <a:p>
            <a:pPr algn="l">
              <a:spcBef>
                <a:spcPct val="50000"/>
              </a:spcBef>
            </a:pPr>
            <a:r>
              <a:rPr lang="en-GB" sz="1800">
                <a:solidFill>
                  <a:schemeClr val="bg1"/>
                </a:solidFill>
              </a:rPr>
              <a:t>Early diagnosis</a:t>
            </a:r>
            <a:endParaRPr lang="en-GB" sz="1600">
              <a:solidFill>
                <a:schemeClr val="bg1"/>
              </a:solidFill>
            </a:endParaRPr>
          </a:p>
        </p:txBody>
      </p:sp>
      <p:sp>
        <p:nvSpPr>
          <p:cNvPr id="774171" name="Text Box 27"/>
          <p:cNvSpPr txBox="1">
            <a:spLocks noChangeArrowheads="1"/>
          </p:cNvSpPr>
          <p:nvPr/>
        </p:nvSpPr>
        <p:spPr bwMode="auto">
          <a:xfrm>
            <a:off x="4254500" y="1692275"/>
            <a:ext cx="2209800" cy="366713"/>
          </a:xfrm>
          <a:prstGeom prst="rect">
            <a:avLst/>
          </a:prstGeom>
          <a:noFill/>
          <a:ln w="3175">
            <a:noFill/>
            <a:miter lim="800000"/>
            <a:headEnd/>
            <a:tailEnd/>
          </a:ln>
          <a:effectLst/>
        </p:spPr>
        <p:txBody>
          <a:bodyPr>
            <a:spAutoFit/>
          </a:bodyPr>
          <a:lstStyle/>
          <a:p>
            <a:pPr algn="l">
              <a:spcBef>
                <a:spcPct val="50000"/>
              </a:spcBef>
            </a:pPr>
            <a:r>
              <a:rPr lang="en-GB" sz="1800">
                <a:solidFill>
                  <a:schemeClr val="bg1"/>
                </a:solidFill>
              </a:rPr>
              <a:t>Mild-to-moderate</a:t>
            </a:r>
            <a:endParaRPr lang="en-GB" sz="1600">
              <a:solidFill>
                <a:schemeClr val="bg1"/>
              </a:solidFill>
            </a:endParaRPr>
          </a:p>
        </p:txBody>
      </p:sp>
      <p:sp>
        <p:nvSpPr>
          <p:cNvPr id="774172" name="Text Box 28"/>
          <p:cNvSpPr txBox="1">
            <a:spLocks noChangeArrowheads="1"/>
          </p:cNvSpPr>
          <p:nvPr/>
        </p:nvSpPr>
        <p:spPr bwMode="auto">
          <a:xfrm>
            <a:off x="6997700" y="1685925"/>
            <a:ext cx="1828800" cy="366713"/>
          </a:xfrm>
          <a:prstGeom prst="rect">
            <a:avLst/>
          </a:prstGeom>
          <a:noFill/>
          <a:ln w="3175">
            <a:noFill/>
            <a:miter lim="800000"/>
            <a:headEnd/>
            <a:tailEnd/>
          </a:ln>
          <a:effectLst/>
        </p:spPr>
        <p:txBody>
          <a:bodyPr>
            <a:spAutoFit/>
          </a:bodyPr>
          <a:lstStyle/>
          <a:p>
            <a:pPr algn="l">
              <a:spcBef>
                <a:spcPct val="50000"/>
              </a:spcBef>
            </a:pPr>
            <a:r>
              <a:rPr lang="en-GB" sz="1800">
                <a:solidFill>
                  <a:schemeClr val="bg1"/>
                </a:solidFill>
              </a:rPr>
              <a:t>Severe</a:t>
            </a:r>
          </a:p>
        </p:txBody>
      </p:sp>
      <p:sp>
        <p:nvSpPr>
          <p:cNvPr id="774173" name="Line 29"/>
          <p:cNvSpPr>
            <a:spLocks noChangeShapeType="1"/>
          </p:cNvSpPr>
          <p:nvPr/>
        </p:nvSpPr>
        <p:spPr bwMode="auto">
          <a:xfrm>
            <a:off x="911225" y="5870575"/>
            <a:ext cx="7924800" cy="0"/>
          </a:xfrm>
          <a:prstGeom prst="line">
            <a:avLst/>
          </a:prstGeom>
          <a:noFill/>
          <a:ln w="25400">
            <a:solidFill>
              <a:schemeClr val="bg1"/>
            </a:solidFill>
            <a:round/>
            <a:headEnd/>
            <a:tailEnd/>
          </a:ln>
          <a:effectLst/>
        </p:spPr>
        <p:txBody>
          <a:bodyPr wrap="none" anchor="ctr"/>
          <a:lstStyle/>
          <a:p>
            <a:endParaRPr lang="en-GB"/>
          </a:p>
        </p:txBody>
      </p:sp>
      <p:sp>
        <p:nvSpPr>
          <p:cNvPr id="774174" name="Line 30"/>
          <p:cNvSpPr>
            <a:spLocks noChangeShapeType="1"/>
          </p:cNvSpPr>
          <p:nvPr/>
        </p:nvSpPr>
        <p:spPr bwMode="auto">
          <a:xfrm>
            <a:off x="914400" y="1800225"/>
            <a:ext cx="0" cy="4076700"/>
          </a:xfrm>
          <a:prstGeom prst="line">
            <a:avLst/>
          </a:prstGeom>
          <a:noFill/>
          <a:ln w="25400">
            <a:solidFill>
              <a:schemeClr val="bg1"/>
            </a:solidFill>
            <a:round/>
            <a:headEnd/>
            <a:tailEnd/>
          </a:ln>
          <a:effectLst/>
        </p:spPr>
        <p:txBody>
          <a:bodyPr wrap="none" anchor="ctr"/>
          <a:lstStyle/>
          <a:p>
            <a:endParaRPr lang="en-GB"/>
          </a:p>
        </p:txBody>
      </p:sp>
      <p:sp>
        <p:nvSpPr>
          <p:cNvPr id="774175" name="Line 31"/>
          <p:cNvSpPr>
            <a:spLocks noChangeShapeType="1"/>
          </p:cNvSpPr>
          <p:nvPr/>
        </p:nvSpPr>
        <p:spPr bwMode="auto">
          <a:xfrm>
            <a:off x="835025" y="2085975"/>
            <a:ext cx="79375" cy="3175"/>
          </a:xfrm>
          <a:prstGeom prst="line">
            <a:avLst/>
          </a:prstGeom>
          <a:noFill/>
          <a:ln w="25400">
            <a:solidFill>
              <a:schemeClr val="bg1"/>
            </a:solidFill>
            <a:round/>
            <a:headEnd/>
            <a:tailEnd/>
          </a:ln>
          <a:effectLst/>
        </p:spPr>
        <p:txBody>
          <a:bodyPr wrap="none" anchor="ctr"/>
          <a:lstStyle/>
          <a:p>
            <a:endParaRPr lang="en-GB"/>
          </a:p>
        </p:txBody>
      </p:sp>
      <p:sp>
        <p:nvSpPr>
          <p:cNvPr id="774176" name="Line 32"/>
          <p:cNvSpPr>
            <a:spLocks noChangeShapeType="1"/>
          </p:cNvSpPr>
          <p:nvPr/>
        </p:nvSpPr>
        <p:spPr bwMode="auto">
          <a:xfrm>
            <a:off x="831850" y="2714625"/>
            <a:ext cx="82550" cy="3175"/>
          </a:xfrm>
          <a:prstGeom prst="line">
            <a:avLst/>
          </a:prstGeom>
          <a:noFill/>
          <a:ln w="25400">
            <a:solidFill>
              <a:schemeClr val="bg1"/>
            </a:solidFill>
            <a:round/>
            <a:headEnd/>
            <a:tailEnd/>
          </a:ln>
          <a:effectLst/>
        </p:spPr>
        <p:txBody>
          <a:bodyPr wrap="none" anchor="ctr"/>
          <a:lstStyle/>
          <a:p>
            <a:endParaRPr lang="en-GB"/>
          </a:p>
        </p:txBody>
      </p:sp>
      <p:sp>
        <p:nvSpPr>
          <p:cNvPr id="774177" name="Line 33"/>
          <p:cNvSpPr>
            <a:spLocks noChangeShapeType="1"/>
          </p:cNvSpPr>
          <p:nvPr/>
        </p:nvSpPr>
        <p:spPr bwMode="auto">
          <a:xfrm>
            <a:off x="835025" y="3352800"/>
            <a:ext cx="79375" cy="3175"/>
          </a:xfrm>
          <a:prstGeom prst="line">
            <a:avLst/>
          </a:prstGeom>
          <a:noFill/>
          <a:ln w="25400">
            <a:solidFill>
              <a:schemeClr val="bg1"/>
            </a:solidFill>
            <a:round/>
            <a:headEnd/>
            <a:tailEnd/>
          </a:ln>
          <a:effectLst/>
        </p:spPr>
        <p:txBody>
          <a:bodyPr wrap="none" anchor="ctr"/>
          <a:lstStyle/>
          <a:p>
            <a:endParaRPr lang="en-GB"/>
          </a:p>
        </p:txBody>
      </p:sp>
      <p:sp>
        <p:nvSpPr>
          <p:cNvPr id="774178" name="Line 34"/>
          <p:cNvSpPr>
            <a:spLocks noChangeShapeType="1"/>
          </p:cNvSpPr>
          <p:nvPr/>
        </p:nvSpPr>
        <p:spPr bwMode="auto">
          <a:xfrm>
            <a:off x="825500" y="4470400"/>
            <a:ext cx="79375" cy="0"/>
          </a:xfrm>
          <a:prstGeom prst="line">
            <a:avLst/>
          </a:prstGeom>
          <a:noFill/>
          <a:ln w="25400">
            <a:solidFill>
              <a:schemeClr val="bg1"/>
            </a:solidFill>
            <a:round/>
            <a:headEnd/>
            <a:tailEnd/>
          </a:ln>
          <a:effectLst/>
        </p:spPr>
        <p:txBody>
          <a:bodyPr wrap="none" anchor="ctr"/>
          <a:lstStyle/>
          <a:p>
            <a:endParaRPr lang="en-GB"/>
          </a:p>
        </p:txBody>
      </p:sp>
      <p:sp>
        <p:nvSpPr>
          <p:cNvPr id="774179" name="Line 35"/>
          <p:cNvSpPr>
            <a:spLocks noChangeShapeType="1"/>
          </p:cNvSpPr>
          <p:nvPr/>
        </p:nvSpPr>
        <p:spPr bwMode="auto">
          <a:xfrm>
            <a:off x="835025" y="5000625"/>
            <a:ext cx="79375" cy="3175"/>
          </a:xfrm>
          <a:prstGeom prst="line">
            <a:avLst/>
          </a:prstGeom>
          <a:noFill/>
          <a:ln w="25400">
            <a:solidFill>
              <a:schemeClr val="bg1"/>
            </a:solidFill>
            <a:round/>
            <a:headEnd/>
            <a:tailEnd/>
          </a:ln>
          <a:effectLst/>
        </p:spPr>
        <p:txBody>
          <a:bodyPr wrap="none" anchor="ctr"/>
          <a:lstStyle/>
          <a:p>
            <a:endParaRPr lang="en-GB"/>
          </a:p>
        </p:txBody>
      </p:sp>
      <p:sp>
        <p:nvSpPr>
          <p:cNvPr id="774180" name="Line 36"/>
          <p:cNvSpPr>
            <a:spLocks noChangeShapeType="1"/>
          </p:cNvSpPr>
          <p:nvPr/>
        </p:nvSpPr>
        <p:spPr bwMode="auto">
          <a:xfrm>
            <a:off x="835025" y="5613400"/>
            <a:ext cx="79375" cy="0"/>
          </a:xfrm>
          <a:prstGeom prst="line">
            <a:avLst/>
          </a:prstGeom>
          <a:noFill/>
          <a:ln w="25400">
            <a:solidFill>
              <a:schemeClr val="bg1"/>
            </a:solidFill>
            <a:round/>
            <a:headEnd/>
            <a:tailEnd/>
          </a:ln>
          <a:effectLst/>
        </p:spPr>
        <p:txBody>
          <a:bodyPr wrap="none" anchor="ctr"/>
          <a:lstStyle/>
          <a:p>
            <a:endParaRPr lang="en-GB"/>
          </a:p>
        </p:txBody>
      </p:sp>
      <p:sp>
        <p:nvSpPr>
          <p:cNvPr id="774181" name="Line 37"/>
          <p:cNvSpPr>
            <a:spLocks noChangeShapeType="1"/>
          </p:cNvSpPr>
          <p:nvPr/>
        </p:nvSpPr>
        <p:spPr bwMode="auto">
          <a:xfrm>
            <a:off x="835025" y="3933825"/>
            <a:ext cx="79375" cy="3175"/>
          </a:xfrm>
          <a:prstGeom prst="line">
            <a:avLst/>
          </a:prstGeom>
          <a:noFill/>
          <a:ln w="25400">
            <a:solidFill>
              <a:schemeClr val="bg1"/>
            </a:solidFill>
            <a:round/>
            <a:headEnd/>
            <a:tailEnd/>
          </a:ln>
          <a:effectLst/>
        </p:spPr>
        <p:txBody>
          <a:bodyPr wrap="none" anchor="ctr"/>
          <a:lstStyle/>
          <a:p>
            <a:endParaRPr lang="en-GB"/>
          </a:p>
        </p:txBody>
      </p:sp>
      <p:sp>
        <p:nvSpPr>
          <p:cNvPr id="774182" name="Line 38"/>
          <p:cNvSpPr>
            <a:spLocks noChangeShapeType="1"/>
          </p:cNvSpPr>
          <p:nvPr/>
        </p:nvSpPr>
        <p:spPr bwMode="auto">
          <a:xfrm>
            <a:off x="1377950" y="5883275"/>
            <a:ext cx="0" cy="79375"/>
          </a:xfrm>
          <a:prstGeom prst="line">
            <a:avLst/>
          </a:prstGeom>
          <a:noFill/>
          <a:ln w="25400">
            <a:solidFill>
              <a:schemeClr val="bg1"/>
            </a:solidFill>
            <a:round/>
            <a:headEnd/>
            <a:tailEnd/>
          </a:ln>
          <a:effectLst/>
        </p:spPr>
        <p:txBody>
          <a:bodyPr wrap="none" anchor="ctr"/>
          <a:lstStyle/>
          <a:p>
            <a:endParaRPr lang="en-GB"/>
          </a:p>
        </p:txBody>
      </p:sp>
      <p:sp>
        <p:nvSpPr>
          <p:cNvPr id="774183" name="Line 39"/>
          <p:cNvSpPr>
            <a:spLocks noChangeShapeType="1"/>
          </p:cNvSpPr>
          <p:nvPr/>
        </p:nvSpPr>
        <p:spPr bwMode="auto">
          <a:xfrm>
            <a:off x="3192463" y="5870575"/>
            <a:ext cx="0" cy="84138"/>
          </a:xfrm>
          <a:prstGeom prst="line">
            <a:avLst/>
          </a:prstGeom>
          <a:noFill/>
          <a:ln w="25400">
            <a:solidFill>
              <a:schemeClr val="bg1"/>
            </a:solidFill>
            <a:round/>
            <a:headEnd/>
            <a:tailEnd/>
          </a:ln>
          <a:effectLst/>
        </p:spPr>
        <p:txBody>
          <a:bodyPr wrap="none" anchor="ctr"/>
          <a:lstStyle/>
          <a:p>
            <a:endParaRPr lang="en-GB"/>
          </a:p>
        </p:txBody>
      </p:sp>
      <p:sp>
        <p:nvSpPr>
          <p:cNvPr id="774184" name="Line 40"/>
          <p:cNvSpPr>
            <a:spLocks noChangeShapeType="1"/>
          </p:cNvSpPr>
          <p:nvPr/>
        </p:nvSpPr>
        <p:spPr bwMode="auto">
          <a:xfrm>
            <a:off x="2278063" y="5870575"/>
            <a:ext cx="0" cy="84138"/>
          </a:xfrm>
          <a:prstGeom prst="line">
            <a:avLst/>
          </a:prstGeom>
          <a:noFill/>
          <a:ln w="25400">
            <a:solidFill>
              <a:schemeClr val="bg1"/>
            </a:solidFill>
            <a:round/>
            <a:headEnd/>
            <a:tailEnd/>
          </a:ln>
          <a:effectLst/>
        </p:spPr>
        <p:txBody>
          <a:bodyPr wrap="none" anchor="ctr"/>
          <a:lstStyle/>
          <a:p>
            <a:endParaRPr lang="en-GB"/>
          </a:p>
        </p:txBody>
      </p:sp>
      <p:sp>
        <p:nvSpPr>
          <p:cNvPr id="774185" name="Line 41"/>
          <p:cNvSpPr>
            <a:spLocks noChangeShapeType="1"/>
          </p:cNvSpPr>
          <p:nvPr/>
        </p:nvSpPr>
        <p:spPr bwMode="auto">
          <a:xfrm>
            <a:off x="4121150" y="5875338"/>
            <a:ext cx="0" cy="79375"/>
          </a:xfrm>
          <a:prstGeom prst="line">
            <a:avLst/>
          </a:prstGeom>
          <a:noFill/>
          <a:ln w="25400">
            <a:solidFill>
              <a:schemeClr val="bg1"/>
            </a:solidFill>
            <a:round/>
            <a:headEnd/>
            <a:tailEnd/>
          </a:ln>
          <a:effectLst/>
        </p:spPr>
        <p:txBody>
          <a:bodyPr wrap="none" anchor="ctr"/>
          <a:lstStyle/>
          <a:p>
            <a:endParaRPr lang="en-GB"/>
          </a:p>
        </p:txBody>
      </p:sp>
      <p:sp>
        <p:nvSpPr>
          <p:cNvPr id="774186" name="Line 42"/>
          <p:cNvSpPr>
            <a:spLocks noChangeShapeType="1"/>
          </p:cNvSpPr>
          <p:nvPr/>
        </p:nvSpPr>
        <p:spPr bwMode="auto">
          <a:xfrm>
            <a:off x="5035550" y="5870575"/>
            <a:ext cx="0" cy="79375"/>
          </a:xfrm>
          <a:prstGeom prst="line">
            <a:avLst/>
          </a:prstGeom>
          <a:noFill/>
          <a:ln w="25400">
            <a:solidFill>
              <a:schemeClr val="bg1"/>
            </a:solidFill>
            <a:round/>
            <a:headEnd/>
            <a:tailEnd/>
          </a:ln>
          <a:effectLst/>
        </p:spPr>
        <p:txBody>
          <a:bodyPr wrap="none" anchor="ctr"/>
          <a:lstStyle/>
          <a:p>
            <a:endParaRPr lang="en-GB"/>
          </a:p>
        </p:txBody>
      </p:sp>
      <p:sp>
        <p:nvSpPr>
          <p:cNvPr id="774187" name="Line 43"/>
          <p:cNvSpPr>
            <a:spLocks noChangeShapeType="1"/>
          </p:cNvSpPr>
          <p:nvPr/>
        </p:nvSpPr>
        <p:spPr bwMode="auto">
          <a:xfrm>
            <a:off x="5916613" y="5876925"/>
            <a:ext cx="0" cy="79375"/>
          </a:xfrm>
          <a:prstGeom prst="line">
            <a:avLst/>
          </a:prstGeom>
          <a:noFill/>
          <a:ln w="25400">
            <a:solidFill>
              <a:schemeClr val="bg1"/>
            </a:solidFill>
            <a:round/>
            <a:headEnd/>
            <a:tailEnd/>
          </a:ln>
          <a:effectLst/>
        </p:spPr>
        <p:txBody>
          <a:bodyPr wrap="none" anchor="ctr"/>
          <a:lstStyle/>
          <a:p>
            <a:endParaRPr lang="en-GB"/>
          </a:p>
        </p:txBody>
      </p:sp>
      <p:sp>
        <p:nvSpPr>
          <p:cNvPr id="774188" name="Line 44"/>
          <p:cNvSpPr>
            <a:spLocks noChangeShapeType="1"/>
          </p:cNvSpPr>
          <p:nvPr/>
        </p:nvSpPr>
        <p:spPr bwMode="auto">
          <a:xfrm>
            <a:off x="7759700" y="5875338"/>
            <a:ext cx="0" cy="79375"/>
          </a:xfrm>
          <a:prstGeom prst="line">
            <a:avLst/>
          </a:prstGeom>
          <a:noFill/>
          <a:ln w="25400">
            <a:solidFill>
              <a:schemeClr val="bg1"/>
            </a:solidFill>
            <a:round/>
            <a:headEnd/>
            <a:tailEnd/>
          </a:ln>
          <a:effectLst/>
        </p:spPr>
        <p:txBody>
          <a:bodyPr wrap="none" anchor="ctr"/>
          <a:lstStyle/>
          <a:p>
            <a:endParaRPr lang="en-GB"/>
          </a:p>
        </p:txBody>
      </p:sp>
      <p:sp>
        <p:nvSpPr>
          <p:cNvPr id="774189" name="Line 45"/>
          <p:cNvSpPr>
            <a:spLocks noChangeShapeType="1"/>
          </p:cNvSpPr>
          <p:nvPr/>
        </p:nvSpPr>
        <p:spPr bwMode="auto">
          <a:xfrm>
            <a:off x="6854825" y="5870575"/>
            <a:ext cx="0" cy="79375"/>
          </a:xfrm>
          <a:prstGeom prst="line">
            <a:avLst/>
          </a:prstGeom>
          <a:noFill/>
          <a:ln w="25400">
            <a:solidFill>
              <a:schemeClr val="bg1"/>
            </a:solidFill>
            <a:round/>
            <a:headEnd/>
            <a:tailEnd/>
          </a:ln>
          <a:effectLst/>
        </p:spPr>
        <p:txBody>
          <a:bodyPr wrap="none" anchor="ctr"/>
          <a:lstStyle/>
          <a:p>
            <a:endParaRPr lang="en-GB"/>
          </a:p>
        </p:txBody>
      </p:sp>
      <p:sp>
        <p:nvSpPr>
          <p:cNvPr id="774190" name="Line 46"/>
          <p:cNvSpPr>
            <a:spLocks noChangeShapeType="1"/>
          </p:cNvSpPr>
          <p:nvPr/>
        </p:nvSpPr>
        <p:spPr bwMode="auto">
          <a:xfrm>
            <a:off x="8669338" y="5870575"/>
            <a:ext cx="3175" cy="79375"/>
          </a:xfrm>
          <a:prstGeom prst="line">
            <a:avLst/>
          </a:prstGeom>
          <a:noFill/>
          <a:ln w="25400">
            <a:solidFill>
              <a:schemeClr val="bg1"/>
            </a:solidFill>
            <a:round/>
            <a:headEnd/>
            <a:tailEnd/>
          </a:ln>
          <a:effectLst/>
        </p:spPr>
        <p:txBody>
          <a:bodyPr wrap="none" anchor="ctr"/>
          <a:lstStyle/>
          <a:p>
            <a:endParaRPr lang="en-GB"/>
          </a:p>
        </p:txBody>
      </p:sp>
      <p:sp>
        <p:nvSpPr>
          <p:cNvPr id="774191" name="Text Box 47"/>
          <p:cNvSpPr txBox="1">
            <a:spLocks noChangeArrowheads="1"/>
          </p:cNvSpPr>
          <p:nvPr/>
        </p:nvSpPr>
        <p:spPr bwMode="auto">
          <a:xfrm>
            <a:off x="1143000" y="6553200"/>
            <a:ext cx="8001000" cy="304800"/>
          </a:xfrm>
          <a:prstGeom prst="rect">
            <a:avLst/>
          </a:prstGeom>
          <a:noFill/>
          <a:ln w="3175">
            <a:noFill/>
            <a:miter lim="800000"/>
            <a:headEnd/>
            <a:tailEnd/>
          </a:ln>
          <a:effectLst/>
        </p:spPr>
        <p:txBody>
          <a:bodyPr>
            <a:spAutoFit/>
          </a:bodyPr>
          <a:lstStyle/>
          <a:p>
            <a:pPr algn="r">
              <a:spcBef>
                <a:spcPct val="50000"/>
              </a:spcBef>
            </a:pPr>
            <a:r>
              <a:rPr lang="en-GB" sz="1400"/>
              <a:t>Feldman and Gracon. The Natural History of Alzheimer’s Disease. London: Martin Dunitz, 1996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74146"/>
                                        </p:tgtEl>
                                        <p:attrNameLst>
                                          <p:attrName>style.visibility</p:attrName>
                                        </p:attrNameLst>
                                      </p:cBhvr>
                                      <p:to>
                                        <p:strVal val="visible"/>
                                      </p:to>
                                    </p:set>
                                    <p:animEffect transition="in" filter="wipe(left)">
                                      <p:cBhvr>
                                        <p:cTn id="7" dur="500"/>
                                        <p:tgtEl>
                                          <p:spTgt spid="774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6194" name="Picture 2" descr="C:\My Documents\Gal-slides\cns178.jpg"/>
          <p:cNvPicPr>
            <a:picLocks noChangeAspect="1" noChangeArrowheads="1"/>
          </p:cNvPicPr>
          <p:nvPr/>
        </p:nvPicPr>
        <p:blipFill>
          <a:blip r:embed="rId3" cstate="print"/>
          <a:srcRect/>
          <a:stretch>
            <a:fillRect/>
          </a:stretch>
        </p:blipFill>
        <p:spPr bwMode="auto">
          <a:xfrm>
            <a:off x="5080000" y="228600"/>
            <a:ext cx="3578225" cy="6084888"/>
          </a:xfrm>
          <a:prstGeom prst="rect">
            <a:avLst/>
          </a:prstGeom>
          <a:noFill/>
        </p:spPr>
      </p:pic>
      <p:sp>
        <p:nvSpPr>
          <p:cNvPr id="776195" name="Rectangle 3"/>
          <p:cNvSpPr>
            <a:spLocks noGrp="1" noChangeArrowheads="1"/>
          </p:cNvSpPr>
          <p:nvPr>
            <p:ph type="body" sz="half" idx="1"/>
          </p:nvPr>
        </p:nvSpPr>
        <p:spPr>
          <a:xfrm>
            <a:off x="381000" y="1524000"/>
            <a:ext cx="4117975" cy="4572000"/>
          </a:xfrm>
        </p:spPr>
        <p:txBody>
          <a:bodyPr/>
          <a:lstStyle/>
          <a:p>
            <a:r>
              <a:rPr lang="en-US" sz="2400"/>
              <a:t>Gross atrophy</a:t>
            </a:r>
          </a:p>
          <a:p>
            <a:pPr lvl="1"/>
            <a:r>
              <a:rPr lang="en-US" sz="2400"/>
              <a:t>thinning of gyri</a:t>
            </a:r>
          </a:p>
          <a:p>
            <a:pPr lvl="1"/>
            <a:r>
              <a:rPr lang="en-US" sz="2400"/>
              <a:t>widened sulci</a:t>
            </a:r>
          </a:p>
          <a:p>
            <a:pPr lvl="1"/>
            <a:r>
              <a:rPr lang="en-US" sz="2400"/>
              <a:t>compare frontotemporal to posterior regions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2" name="Rectangle 2"/>
          <p:cNvSpPr>
            <a:spLocks noGrp="1" noChangeArrowheads="1"/>
          </p:cNvSpPr>
          <p:nvPr>
            <p:ph type="title"/>
          </p:nvPr>
        </p:nvSpPr>
        <p:spPr>
          <a:noFill/>
          <a:ln/>
        </p:spPr>
        <p:txBody>
          <a:bodyPr lIns="92075" tIns="46038" rIns="92075" bIns="46038" anchor="ctr"/>
          <a:lstStyle/>
          <a:p>
            <a:r>
              <a:rPr lang="en-US" sz="2800" b="1"/>
              <a:t>Plaque’s and tangles</a:t>
            </a:r>
          </a:p>
        </p:txBody>
      </p:sp>
      <p:sp>
        <p:nvSpPr>
          <p:cNvPr id="778243" name="Rectangle 3"/>
          <p:cNvSpPr>
            <a:spLocks noChangeArrowheads="1"/>
          </p:cNvSpPr>
          <p:nvPr/>
        </p:nvSpPr>
        <p:spPr bwMode="auto">
          <a:xfrm>
            <a:off x="9039225" y="6489700"/>
            <a:ext cx="184150" cy="457200"/>
          </a:xfrm>
          <a:prstGeom prst="rect">
            <a:avLst/>
          </a:prstGeom>
          <a:noFill/>
          <a:ln w="9525">
            <a:noFill/>
            <a:miter lim="800000"/>
            <a:headEnd/>
            <a:tailEnd/>
          </a:ln>
          <a:effectLst/>
        </p:spPr>
        <p:txBody>
          <a:bodyPr wrap="none" lIns="92075" tIns="46038" rIns="92075" bIns="46038">
            <a:spAutoFit/>
          </a:bodyPr>
          <a:lstStyle/>
          <a:p>
            <a:pPr algn="l"/>
            <a:endParaRPr lang="en-GB">
              <a:latin typeface="Times" pitchFamily="18" charset="0"/>
            </a:endParaRPr>
          </a:p>
        </p:txBody>
      </p:sp>
      <p:pic>
        <p:nvPicPr>
          <p:cNvPr id="778244" name="Picture 4"/>
          <p:cNvPicPr>
            <a:picLocks noChangeArrowheads="1"/>
          </p:cNvPicPr>
          <p:nvPr/>
        </p:nvPicPr>
        <p:blipFill>
          <a:blip r:embed="rId3" cstate="print"/>
          <a:srcRect/>
          <a:stretch>
            <a:fillRect/>
          </a:stretch>
        </p:blipFill>
        <p:spPr bwMode="auto">
          <a:xfrm>
            <a:off x="406400" y="1600200"/>
            <a:ext cx="3614738" cy="2790825"/>
          </a:xfrm>
          <a:prstGeom prst="rect">
            <a:avLst/>
          </a:prstGeom>
          <a:noFill/>
          <a:ln w="9525">
            <a:noFill/>
            <a:miter lim="800000"/>
            <a:headEnd/>
            <a:tailEnd/>
          </a:ln>
          <a:effectLst/>
        </p:spPr>
      </p:pic>
      <p:sp>
        <p:nvSpPr>
          <p:cNvPr id="778245" name="Rectangle 5"/>
          <p:cNvSpPr>
            <a:spLocks noChangeArrowheads="1"/>
          </p:cNvSpPr>
          <p:nvPr/>
        </p:nvSpPr>
        <p:spPr bwMode="auto">
          <a:xfrm>
            <a:off x="1825625" y="4953000"/>
            <a:ext cx="6161088" cy="793750"/>
          </a:xfrm>
          <a:prstGeom prst="rect">
            <a:avLst/>
          </a:prstGeom>
          <a:noFill/>
          <a:ln w="9525">
            <a:noFill/>
            <a:miter lim="800000"/>
            <a:headEnd/>
            <a:tailEnd/>
          </a:ln>
          <a:effectLst/>
        </p:spPr>
        <p:txBody>
          <a:bodyPr wrap="none" lIns="92075" tIns="46038" rIns="92075" bIns="46038">
            <a:spAutoFit/>
          </a:bodyPr>
          <a:lstStyle/>
          <a:p>
            <a:pPr defTabSz="762000"/>
            <a:r>
              <a:rPr lang="en-US" sz="2300">
                <a:solidFill>
                  <a:schemeClr val="bg1"/>
                </a:solidFill>
              </a:rPr>
              <a:t>senile plaque and neurofibrillary degeneration </a:t>
            </a:r>
            <a:br>
              <a:rPr lang="en-US" sz="2300">
                <a:solidFill>
                  <a:schemeClr val="bg1"/>
                </a:solidFill>
              </a:rPr>
            </a:br>
            <a:r>
              <a:rPr lang="en-US" sz="2300">
                <a:solidFill>
                  <a:schemeClr val="bg1"/>
                </a:solidFill>
              </a:rPr>
              <a:t>(silver impregnation)</a:t>
            </a:r>
          </a:p>
        </p:txBody>
      </p:sp>
      <p:pic>
        <p:nvPicPr>
          <p:cNvPr id="778246" name="Picture 6" descr="C:\My Documents\Gal-slides\cns097.jpg"/>
          <p:cNvPicPr>
            <a:picLocks noChangeAspect="1" noChangeArrowheads="1"/>
          </p:cNvPicPr>
          <p:nvPr/>
        </p:nvPicPr>
        <p:blipFill>
          <a:blip r:embed="rId4" cstate="print"/>
          <a:srcRect/>
          <a:stretch>
            <a:fillRect/>
          </a:stretch>
        </p:blipFill>
        <p:spPr bwMode="auto">
          <a:xfrm>
            <a:off x="5011738" y="1600200"/>
            <a:ext cx="3590925" cy="2795588"/>
          </a:xfrm>
          <a:prstGeom prst="rect">
            <a:avLst/>
          </a:prstGeom>
          <a:noFill/>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p:txBody>
          <a:bodyPr/>
          <a:lstStyle/>
          <a:p>
            <a:r>
              <a:rPr lang="en-US" sz="3200"/>
              <a:t>Cholinergic dysfunction in AD</a:t>
            </a:r>
            <a:endParaRPr lang="en-US" sz="2800"/>
          </a:p>
        </p:txBody>
      </p:sp>
      <p:sp>
        <p:nvSpPr>
          <p:cNvPr id="780291" name="Rectangle 3"/>
          <p:cNvSpPr>
            <a:spLocks noGrp="1" noChangeArrowheads="1"/>
          </p:cNvSpPr>
          <p:nvPr>
            <p:ph type="body" idx="1"/>
          </p:nvPr>
        </p:nvSpPr>
        <p:spPr/>
        <p:txBody>
          <a:bodyPr/>
          <a:lstStyle/>
          <a:p>
            <a:pPr marL="1146175" indent="-387350">
              <a:lnSpc>
                <a:spcPct val="91000"/>
              </a:lnSpc>
            </a:pPr>
            <a:r>
              <a:rPr lang="en-US">
                <a:sym typeface="Symbol" pitchFamily="18" charset="2"/>
              </a:rPr>
              <a:t> Cholinergic neurons</a:t>
            </a:r>
          </a:p>
          <a:p>
            <a:pPr marL="1146175" indent="-387350">
              <a:lnSpc>
                <a:spcPct val="91000"/>
              </a:lnSpc>
            </a:pPr>
            <a:r>
              <a:rPr lang="en-US">
                <a:sym typeface="Symbol" pitchFamily="18" charset="2"/>
              </a:rPr>
              <a:t> Choline uptake</a:t>
            </a:r>
          </a:p>
          <a:p>
            <a:pPr marL="1146175" indent="-387350">
              <a:lnSpc>
                <a:spcPct val="91000"/>
              </a:lnSpc>
            </a:pPr>
            <a:r>
              <a:rPr lang="en-US">
                <a:sym typeface="Symbol" pitchFamily="18" charset="2"/>
              </a:rPr>
              <a:t> Acetylcholine release</a:t>
            </a:r>
          </a:p>
          <a:p>
            <a:pPr marL="1146175" indent="-387350">
              <a:lnSpc>
                <a:spcPct val="91000"/>
              </a:lnSpc>
            </a:pPr>
            <a:r>
              <a:rPr lang="en-US">
                <a:sym typeface="Symbol" pitchFamily="18" charset="2"/>
              </a:rPr>
              <a:t> Choline acetyltransferase</a:t>
            </a:r>
          </a:p>
          <a:p>
            <a:pPr marL="1146175" indent="-387350">
              <a:lnSpc>
                <a:spcPct val="91000"/>
              </a:lnSpc>
            </a:pPr>
            <a:r>
              <a:rPr lang="en-US">
                <a:sym typeface="Symbol" pitchFamily="18" charset="2"/>
              </a:rPr>
              <a:t> Nicotinic receptors</a:t>
            </a:r>
          </a:p>
          <a:p>
            <a:pPr marL="1146175" indent="-387350">
              <a:lnSpc>
                <a:spcPct val="91000"/>
              </a:lnSpc>
              <a:buFont typeface="Wingdings 2" pitchFamily="18" charset="2"/>
              <a:buNone/>
            </a:pPr>
            <a:endParaRPr lang="en-US">
              <a:sym typeface="Symbol" pitchFamily="18" charset="2"/>
            </a:endParaRPr>
          </a:p>
          <a:p>
            <a:pPr marL="1146175" indent="-387350">
              <a:lnSpc>
                <a:spcPct val="91000"/>
              </a:lnSpc>
              <a:buFont typeface="Wingdings 2" pitchFamily="18" charset="2"/>
              <a:buNone/>
            </a:pPr>
            <a:r>
              <a:rPr lang="en-US">
                <a:sym typeface="Symbol" pitchFamily="18" charset="2"/>
              </a:rPr>
              <a:t>= progressively impaired memory </a:t>
            </a:r>
          </a:p>
          <a:p>
            <a:pPr marL="1146175" indent="-387350">
              <a:lnSpc>
                <a:spcPct val="91000"/>
              </a:lnSpc>
              <a:buFont typeface="Wingdings 2" pitchFamily="18" charset="2"/>
              <a:buNone/>
            </a:pPr>
            <a:r>
              <a:rPr lang="en-US">
                <a:sym typeface="Symbol" pitchFamily="18" charset="2"/>
              </a:rPr>
              <a:t>	and cognition, behavior</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a:noFill/>
          <a:ln/>
        </p:spPr>
        <p:txBody>
          <a:bodyPr lIns="92075" tIns="46038" rIns="92075" bIns="46038" anchor="ctr"/>
          <a:lstStyle/>
          <a:p>
            <a:r>
              <a:rPr lang="en-US" sz="2800" b="1"/>
              <a:t>Alzheimer’s Disease</a:t>
            </a:r>
          </a:p>
        </p:txBody>
      </p:sp>
      <p:sp>
        <p:nvSpPr>
          <p:cNvPr id="782339" name="Rectangle 3"/>
          <p:cNvSpPr>
            <a:spLocks noGrp="1" noChangeArrowheads="1"/>
          </p:cNvSpPr>
          <p:nvPr>
            <p:ph type="body" idx="1"/>
          </p:nvPr>
        </p:nvSpPr>
        <p:spPr>
          <a:xfrm>
            <a:off x="657225" y="1649413"/>
            <a:ext cx="7772400" cy="4114800"/>
          </a:xfrm>
          <a:ln/>
        </p:spPr>
        <p:txBody>
          <a:bodyPr lIns="92075" tIns="46038" rIns="92075" bIns="46038"/>
          <a:lstStyle/>
          <a:p>
            <a:pPr>
              <a:lnSpc>
                <a:spcPct val="91000"/>
              </a:lnSpc>
            </a:pPr>
            <a:r>
              <a:rPr lang="en-US" sz="2400" b="0"/>
              <a:t>Risk factors</a:t>
            </a:r>
            <a:endParaRPr lang="en-US" sz="2400"/>
          </a:p>
          <a:p>
            <a:pPr lvl="2">
              <a:lnSpc>
                <a:spcPct val="90000"/>
              </a:lnSpc>
            </a:pPr>
            <a:r>
              <a:rPr lang="en-US" sz="2400"/>
              <a:t>age</a:t>
            </a:r>
          </a:p>
          <a:p>
            <a:pPr lvl="2">
              <a:lnSpc>
                <a:spcPct val="90000"/>
              </a:lnSpc>
            </a:pPr>
            <a:r>
              <a:rPr lang="en-US" sz="2400"/>
              <a:t>family history</a:t>
            </a:r>
          </a:p>
          <a:p>
            <a:pPr lvl="2">
              <a:lnSpc>
                <a:spcPct val="90000"/>
              </a:lnSpc>
            </a:pPr>
            <a:r>
              <a:rPr lang="en-US" sz="2400"/>
              <a:t>previous head injury</a:t>
            </a:r>
          </a:p>
          <a:p>
            <a:pPr lvl="2">
              <a:lnSpc>
                <a:spcPct val="90000"/>
              </a:lnSpc>
            </a:pPr>
            <a:r>
              <a:rPr lang="en-US" sz="2400"/>
              <a:t>lower educational level (socio-economic status)</a:t>
            </a:r>
          </a:p>
          <a:p>
            <a:pPr lvl="2">
              <a:lnSpc>
                <a:spcPct val="90000"/>
              </a:lnSpc>
            </a:pPr>
            <a:r>
              <a:rPr lang="en-US" sz="2400"/>
              <a:t>gender: female &gt; male</a:t>
            </a:r>
          </a:p>
          <a:p>
            <a:pPr lvl="2">
              <a:lnSpc>
                <a:spcPct val="30000"/>
              </a:lnSpc>
              <a:buFontTx/>
              <a:buNone/>
            </a:pPr>
            <a:endParaRPr lang="en-US" sz="2400"/>
          </a:p>
          <a:p>
            <a:pPr>
              <a:lnSpc>
                <a:spcPct val="91000"/>
              </a:lnSpc>
            </a:pPr>
            <a:r>
              <a:rPr lang="en-US" sz="2400" b="0"/>
              <a:t>Protective factors</a:t>
            </a:r>
            <a:endParaRPr lang="en-US" sz="2400"/>
          </a:p>
          <a:p>
            <a:pPr lvl="2">
              <a:lnSpc>
                <a:spcPct val="90000"/>
              </a:lnSpc>
            </a:pPr>
            <a:r>
              <a:rPr lang="en-US" sz="2400"/>
              <a:t>oestrogens ?</a:t>
            </a:r>
          </a:p>
          <a:p>
            <a:pPr lvl="2">
              <a:lnSpc>
                <a:spcPct val="90000"/>
              </a:lnSpc>
            </a:pPr>
            <a:r>
              <a:rPr lang="en-US" sz="2400"/>
              <a:t>NSAIDs ?</a:t>
            </a:r>
            <a:br>
              <a:rPr lang="en-US" sz="2400"/>
            </a:br>
            <a:r>
              <a:rPr lang="en-US"/>
              <a:t>	</a:t>
            </a:r>
          </a:p>
        </p:txBody>
      </p:sp>
      <p:sp>
        <p:nvSpPr>
          <p:cNvPr id="782340" name="Rectangle 4"/>
          <p:cNvSpPr>
            <a:spLocks noChangeArrowheads="1"/>
          </p:cNvSpPr>
          <p:nvPr/>
        </p:nvSpPr>
        <p:spPr bwMode="auto">
          <a:xfrm>
            <a:off x="685800" y="3429000"/>
            <a:ext cx="7772400" cy="990600"/>
          </a:xfrm>
          <a:prstGeom prst="rect">
            <a:avLst/>
          </a:prstGeom>
          <a:noFill/>
          <a:ln w="9525">
            <a:noFill/>
            <a:miter lim="800000"/>
            <a:headEnd/>
            <a:tailEnd/>
          </a:ln>
          <a:effectLst/>
        </p:spPr>
        <p:txBody>
          <a:bodyPr wrap="none" anchor="ct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782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40" grpId="0" animBg="1"/>
    </p:bldLst>
  </p:timing>
</p:sld>
</file>

<file path=ppt/theme/theme1.xml><?xml version="1.0" encoding="utf-8"?>
<a:theme xmlns:a="http://schemas.openxmlformats.org/drawingml/2006/main" name="J11 Sample1">
  <a:themeElements>
    <a:clrScheme name="J11 Sample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J11 Sample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J11 Sample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11 Sample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J11 Sample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11 Sample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11 Sample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11 Sample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J11 Sample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MGee:Microsoft Office 98:Templates:Presentations:J11 Sample1</Template>
  <TotalTime>3165</TotalTime>
  <Words>1493</Words>
  <Application>Microsoft Office PowerPoint</Application>
  <PresentationFormat>On-screen Show (4:3)</PresentationFormat>
  <Paragraphs>343</Paragraphs>
  <Slides>37</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7" baseType="lpstr">
      <vt:lpstr>Times</vt:lpstr>
      <vt:lpstr>Arial Black</vt:lpstr>
      <vt:lpstr>Arial</vt:lpstr>
      <vt:lpstr>Wingdings 2</vt:lpstr>
      <vt:lpstr>Helvetica</vt:lpstr>
      <vt:lpstr>Times New Roman</vt:lpstr>
      <vt:lpstr>Symbol</vt:lpstr>
      <vt:lpstr>J11 Sample1</vt:lpstr>
      <vt:lpstr>Microsoft PowerPoint Slide</vt:lpstr>
      <vt:lpstr>Microsoft Graph 97 Chart</vt:lpstr>
      <vt:lpstr>Aspects of Dementia &amp; its management</vt:lpstr>
      <vt:lpstr>Alzheimer’s Disease is under-diagnosed, under-treated, and its cost to society is immense</vt:lpstr>
      <vt:lpstr>Dementia</vt:lpstr>
      <vt:lpstr>Prevalence of Alzheimer’s disease</vt:lpstr>
      <vt:lpstr>Natural history of Alzheimer’s disease</vt:lpstr>
      <vt:lpstr>Slide 6</vt:lpstr>
      <vt:lpstr>Plaque’s and tangles</vt:lpstr>
      <vt:lpstr>Cholinergic dysfunction in AD</vt:lpstr>
      <vt:lpstr>Alzheimer’s Disease</vt:lpstr>
      <vt:lpstr>Alzheimer’s Disease</vt:lpstr>
      <vt:lpstr>Clinical course</vt:lpstr>
      <vt:lpstr>Symptoms</vt:lpstr>
      <vt:lpstr>Differential Diagnosis</vt:lpstr>
      <vt:lpstr>Differential Diagnosis</vt:lpstr>
      <vt:lpstr>Diagnostic Workup</vt:lpstr>
      <vt:lpstr>Slide 16</vt:lpstr>
      <vt:lpstr>Prognosis and Complications</vt:lpstr>
      <vt:lpstr>NICE Guidance on cholinesterase inhibitors</vt:lpstr>
      <vt:lpstr>Costs of treatment</vt:lpstr>
      <vt:lpstr>Memantine (Ebixa)</vt:lpstr>
      <vt:lpstr>Memory Clinic </vt:lpstr>
      <vt:lpstr>Slide 22</vt:lpstr>
      <vt:lpstr>Memory Clinic</vt:lpstr>
      <vt:lpstr>Diagnostic pointers to different dementias  Alzheimer’s (AD) - insidious onset, amnesia, apraxia, aphasia &amp; agnosia. Disorders of thought content, perception, affect, behavioural disturbance &amp; personality changes.  Vascular dementia (VD) sudden onset, stepwise deterioration &amp; risk factors of cerebrovascular disease. </vt:lpstr>
      <vt:lpstr>Lewy Body Dementia (LBD)  Parkinsonism, confusional episodes, visual hallucinations.  Dementia of frontal lobe personality changes &amp; frontal lobe signs.  Picks disease personality &amp; mood change with preservation of memory. </vt:lpstr>
      <vt:lpstr>Drugs used in Dementia Treatment</vt:lpstr>
      <vt:lpstr>North Herts Memory Clinic in 2001</vt:lpstr>
      <vt:lpstr>Types of Dementias</vt:lpstr>
      <vt:lpstr>Features of cortical &amp;subcortical dementias</vt:lpstr>
      <vt:lpstr>Causes of episodic memory</vt:lpstr>
      <vt:lpstr>Defining characteristic of amnesic syndromes</vt:lpstr>
      <vt:lpstr>Major Divisions of memory</vt:lpstr>
      <vt:lpstr>Disorders of frontal lobe function</vt:lpstr>
      <vt:lpstr>             Executive Function</vt:lpstr>
      <vt:lpstr>Tests of Frontal lobe function</vt:lpstr>
      <vt:lpstr>Localised Cognitive functions</vt:lpstr>
      <vt:lpstr>Functions subject to localised cortical impairment</vt:lpstr>
    </vt:vector>
  </TitlesOfParts>
  <Company>Janssen Pharmaceutica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Reminyl Slide Compendium</dc:title>
  <dc:creator>NCM Publishers, Inc.</dc:creator>
  <cp:lastModifiedBy>Kunle</cp:lastModifiedBy>
  <cp:revision>234</cp:revision>
  <cp:lastPrinted>2000-11-29T18:16:10Z</cp:lastPrinted>
  <dcterms:created xsi:type="dcterms:W3CDTF">2000-06-23T15:43:23Z</dcterms:created>
  <dcterms:modified xsi:type="dcterms:W3CDTF">2013-02-04T20:54:28Z</dcterms:modified>
</cp:coreProperties>
</file>