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81" r:id="rId2"/>
    <p:sldId id="378" r:id="rId3"/>
    <p:sldId id="379" r:id="rId4"/>
    <p:sldId id="382" r:id="rId5"/>
    <p:sldId id="256" r:id="rId6"/>
    <p:sldId id="261" r:id="rId7"/>
    <p:sldId id="262" r:id="rId8"/>
    <p:sldId id="263" r:id="rId9"/>
    <p:sldId id="264" r:id="rId10"/>
    <p:sldId id="265" r:id="rId11"/>
    <p:sldId id="269" r:id="rId12"/>
    <p:sldId id="270" r:id="rId13"/>
    <p:sldId id="272" r:id="rId14"/>
    <p:sldId id="273" r:id="rId15"/>
    <p:sldId id="274" r:id="rId16"/>
    <p:sldId id="275" r:id="rId17"/>
    <p:sldId id="276" r:id="rId18"/>
    <p:sldId id="383" r:id="rId19"/>
    <p:sldId id="319" r:id="rId20"/>
    <p:sldId id="380" r:id="rId21"/>
    <p:sldId id="321" r:id="rId22"/>
    <p:sldId id="322" r:id="rId23"/>
    <p:sldId id="320" r:id="rId24"/>
    <p:sldId id="277" r:id="rId25"/>
    <p:sldId id="278" r:id="rId26"/>
    <p:sldId id="279" r:id="rId27"/>
    <p:sldId id="280" r:id="rId28"/>
    <p:sldId id="281" r:id="rId29"/>
    <p:sldId id="285" r:id="rId30"/>
    <p:sldId id="282" r:id="rId31"/>
    <p:sldId id="283" r:id="rId32"/>
    <p:sldId id="284" r:id="rId33"/>
    <p:sldId id="337"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43" r:id="rId47"/>
    <p:sldId id="298" r:id="rId48"/>
    <p:sldId id="299" r:id="rId49"/>
    <p:sldId id="336" r:id="rId50"/>
    <p:sldId id="300" r:id="rId51"/>
    <p:sldId id="301" r:id="rId52"/>
    <p:sldId id="302" r:id="rId53"/>
    <p:sldId id="303" r:id="rId54"/>
    <p:sldId id="304" r:id="rId55"/>
    <p:sldId id="305" r:id="rId56"/>
    <p:sldId id="306" r:id="rId57"/>
    <p:sldId id="307" r:id="rId58"/>
    <p:sldId id="308" r:id="rId59"/>
    <p:sldId id="312" r:id="rId60"/>
    <p:sldId id="313" r:id="rId61"/>
    <p:sldId id="314" r:id="rId62"/>
    <p:sldId id="316" r:id="rId63"/>
    <p:sldId id="317" r:id="rId64"/>
    <p:sldId id="318" r:id="rId65"/>
    <p:sldId id="323" r:id="rId66"/>
    <p:sldId id="324" r:id="rId67"/>
    <p:sldId id="327" r:id="rId68"/>
    <p:sldId id="339" r:id="rId69"/>
    <p:sldId id="340" r:id="rId70"/>
    <p:sldId id="341" r:id="rId71"/>
    <p:sldId id="342" r:id="rId72"/>
    <p:sldId id="355" r:id="rId73"/>
    <p:sldId id="356" r:id="rId74"/>
    <p:sldId id="357" r:id="rId75"/>
    <p:sldId id="366" r:id="rId76"/>
    <p:sldId id="368" r:id="rId77"/>
    <p:sldId id="369" r:id="rId78"/>
    <p:sldId id="370" r:id="rId79"/>
    <p:sldId id="371" r:id="rId80"/>
    <p:sldId id="375" r:id="rId81"/>
    <p:sldId id="376" r:id="rId82"/>
    <p:sldId id="377" r:id="rId83"/>
    <p:sldId id="385"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p:scale>
          <a:sx n="60" d="100"/>
          <a:sy n="60" d="100"/>
        </p:scale>
        <p:origin x="-72" y="-114"/>
      </p:cViewPr>
      <p:guideLst>
        <p:guide orient="horz" pos="2160"/>
        <p:guide pos="2880"/>
      </p:guideLst>
    </p:cSldViewPr>
  </p:slideViewPr>
  <p:outlineViewPr>
    <p:cViewPr>
      <p:scale>
        <a:sx n="33" d="100"/>
        <a:sy n="33" d="100"/>
      </p:scale>
      <p:origin x="276" y="0"/>
    </p:cViewPr>
  </p:outlineViewPr>
  <p:notesTextViewPr>
    <p:cViewPr>
      <p:scale>
        <a:sx n="100" d="100"/>
        <a:sy n="100" d="100"/>
      </p:scale>
      <p:origin x="0" y="0"/>
    </p:cViewPr>
  </p:notesTextViewPr>
  <p:sorterViewPr>
    <p:cViewPr>
      <p:scale>
        <a:sx n="33" d="100"/>
        <a:sy n="33" d="100"/>
      </p:scale>
      <p:origin x="0" y="114"/>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D3585-5DBF-47DF-B387-4C3DB728C6EE}" type="datetimeFigureOut">
              <a:rPr lang="en-GB" smtClean="0"/>
              <a:pPr/>
              <a:t>24/07/2014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4DA0B-AE89-44D9-A7FB-570E98498B26}" type="slidenum">
              <a:rPr lang="en-GB" smtClean="0"/>
              <a:pPr/>
              <a:t>‹#›</a:t>
            </a:fld>
            <a:endParaRPr lang="en-GB"/>
          </a:p>
        </p:txBody>
      </p:sp>
    </p:spTree>
    <p:extLst>
      <p:ext uri="{BB962C8B-B14F-4D97-AF65-F5344CB8AC3E}">
        <p14:creationId xmlns:p14="http://schemas.microsoft.com/office/powerpoint/2010/main" val="371563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A4DA0B-AE89-44D9-A7FB-570E98498B26}"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A4DA0B-AE89-44D9-A7FB-570E98498B26}"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C843B-C4A3-4F6D-890C-E589A1207125}" type="datetimeFigureOut">
              <a:rPr lang="en-GB" smtClean="0"/>
              <a:pPr/>
              <a:t>24/07/2014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6DCD1-8D41-4FE0-9537-8D3488EC673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C843B-C4A3-4F6D-890C-E589A1207125}" type="datetimeFigureOut">
              <a:rPr lang="en-GB" smtClean="0"/>
              <a:pPr/>
              <a:t>24/07/2014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6DCD1-8D41-4FE0-9537-8D3488EC673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cstate="print"/>
          <a:srcRect l="55616" t="32110" r="6750" b="16704"/>
          <a:stretch>
            <a:fillRect/>
          </a:stretch>
        </p:blipFill>
        <p:spPr bwMode="auto">
          <a:xfrm>
            <a:off x="0" y="-1"/>
            <a:ext cx="9144000" cy="699247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876256" y="0"/>
            <a:ext cx="226774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4338" name="Picture 2"/>
          <p:cNvPicPr>
            <a:picLocks noChangeAspect="1" noChangeArrowheads="1"/>
          </p:cNvPicPr>
          <p:nvPr/>
        </p:nvPicPr>
        <p:blipFill>
          <a:blip r:embed="rId2" cstate="print"/>
          <a:srcRect l="55616" t="33094" r="6750" b="16704"/>
          <a:stretch>
            <a:fillRect/>
          </a:stretch>
        </p:blipFill>
        <p:spPr bwMode="auto">
          <a:xfrm>
            <a:off x="0" y="0"/>
            <a:ext cx="9144000"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23762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5362" name="Picture 2"/>
          <p:cNvPicPr>
            <a:picLocks noChangeAspect="1" noChangeArrowheads="1"/>
          </p:cNvPicPr>
          <p:nvPr/>
        </p:nvPicPr>
        <p:blipFill>
          <a:blip r:embed="rId2" cstate="print"/>
          <a:srcRect l="55616" t="33094" r="6197" b="17688"/>
          <a:stretch>
            <a:fillRect/>
          </a:stretch>
        </p:blipFill>
        <p:spPr bwMode="auto">
          <a:xfrm>
            <a:off x="0" y="0"/>
            <a:ext cx="9464040"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2376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7410" name="Picture 2"/>
          <p:cNvPicPr>
            <a:picLocks noChangeAspect="1" noChangeArrowheads="1"/>
          </p:cNvPicPr>
          <p:nvPr/>
        </p:nvPicPr>
        <p:blipFill>
          <a:blip r:embed="rId2" cstate="print"/>
          <a:srcRect l="55616" t="33094" r="6197" b="16704"/>
          <a:stretch>
            <a:fillRect/>
          </a:stretch>
        </p:blipFill>
        <p:spPr bwMode="auto">
          <a:xfrm>
            <a:off x="0" y="0"/>
            <a:ext cx="9324528" cy="689204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237626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8434" name="Picture 2"/>
          <p:cNvPicPr>
            <a:picLocks noChangeAspect="1" noChangeArrowheads="1"/>
          </p:cNvPicPr>
          <p:nvPr/>
        </p:nvPicPr>
        <p:blipFill>
          <a:blip r:embed="rId2" cstate="print"/>
          <a:srcRect l="55616" t="33094" r="6750" b="16704"/>
          <a:stretch>
            <a:fillRect/>
          </a:stretch>
        </p:blipFill>
        <p:spPr bwMode="auto">
          <a:xfrm>
            <a:off x="0" y="0"/>
            <a:ext cx="9144000"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237626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9458" name="Picture 2"/>
          <p:cNvPicPr>
            <a:picLocks noChangeAspect="1" noChangeArrowheads="1"/>
          </p:cNvPicPr>
          <p:nvPr/>
        </p:nvPicPr>
        <p:blipFill>
          <a:blip r:embed="rId2" cstate="print"/>
          <a:srcRect l="55616" t="33094" r="6197" b="16704"/>
          <a:stretch>
            <a:fillRect/>
          </a:stretch>
        </p:blipFill>
        <p:spPr bwMode="auto">
          <a:xfrm>
            <a:off x="-1" y="0"/>
            <a:ext cx="9278471"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237626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482" name="Picture 2"/>
          <p:cNvPicPr>
            <a:picLocks noChangeAspect="1" noChangeArrowheads="1"/>
          </p:cNvPicPr>
          <p:nvPr/>
        </p:nvPicPr>
        <p:blipFill>
          <a:blip r:embed="rId2" cstate="print"/>
          <a:srcRect l="55616" t="32110" r="6750" b="16704"/>
          <a:stretch>
            <a:fillRect/>
          </a:stretch>
        </p:blipFill>
        <p:spPr bwMode="auto">
          <a:xfrm>
            <a:off x="0" y="-1"/>
            <a:ext cx="9144000" cy="699247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20608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cstate="print"/>
          <a:srcRect l="56169" t="33094" r="7304" b="16704"/>
          <a:stretch>
            <a:fillRect/>
          </a:stretch>
        </p:blipFill>
        <p:spPr bwMode="auto">
          <a:xfrm>
            <a:off x="0" y="0"/>
            <a:ext cx="9144000" cy="706581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0"/>
            <a:ext cx="2458204" cy="19888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20080316-agri-wheat-winnowing Nolls.jpg"/>
          <p:cNvPicPr>
            <a:picLocks noChangeAspect="1" noChangeArrowheads="1"/>
          </p:cNvPicPr>
          <p:nvPr/>
        </p:nvPicPr>
        <p:blipFill>
          <a:blip r:embed="rId2" cstate="print"/>
          <a:srcRect/>
          <a:stretch>
            <a:fillRect/>
          </a:stretch>
        </p:blipFill>
        <p:spPr bwMode="auto">
          <a:xfrm>
            <a:off x="2881312" y="1700808"/>
            <a:ext cx="3634904" cy="297596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cs typeface="Courier New" pitchFamily="49" charset="0"/>
              </a:rPr>
              <a:t>ANGINA</a:t>
            </a:r>
            <a:endParaRPr lang="en-GB" dirty="0">
              <a:cs typeface="Courier New" pitchFamily="49" charset="0"/>
            </a:endParaRPr>
          </a:p>
        </p:txBody>
      </p:sp>
      <p:sp>
        <p:nvSpPr>
          <p:cNvPr id="3" name="Subtitle 2"/>
          <p:cNvSpPr>
            <a:spLocks noGrp="1"/>
          </p:cNvSpPr>
          <p:nvPr>
            <p:ph type="subTitle" idx="1"/>
          </p:nvPr>
        </p:nvSpPr>
        <p:spPr/>
        <p:txBody>
          <a:bodyPr/>
          <a:lstStyle/>
          <a:p>
            <a:pPr algn="l"/>
            <a:r>
              <a:rPr lang="en-GB" dirty="0" smtClean="0"/>
              <a:t>DEFENITION</a:t>
            </a:r>
          </a:p>
          <a:p>
            <a:pPr algn="just"/>
            <a:r>
              <a:rPr lang="en-GB" dirty="0" smtClean="0"/>
              <a:t>PATHOPHYSIOLOGY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04864"/>
            <a:ext cx="8229600" cy="1143000"/>
          </a:xfrm>
        </p:spPr>
        <p:txBody>
          <a:bodyPr/>
          <a:lstStyle/>
          <a:p>
            <a:r>
              <a:rPr lang="en-GB" dirty="0" smtClean="0"/>
              <a:t>RAM</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4525963"/>
          </a:xfrm>
        </p:spPr>
        <p:txBody>
          <a:bodyPr/>
          <a:lstStyle/>
          <a:p>
            <a:endParaRPr lang="en-GB" dirty="0"/>
          </a:p>
        </p:txBody>
      </p:sp>
      <p:sp>
        <p:nvSpPr>
          <p:cNvPr id="4" name="Rectangle 3"/>
          <p:cNvSpPr/>
          <p:nvPr/>
        </p:nvSpPr>
        <p:spPr>
          <a:xfrm>
            <a:off x="611560" y="836712"/>
            <a:ext cx="8064896" cy="4247317"/>
          </a:xfrm>
          <a:prstGeom prst="rect">
            <a:avLst/>
          </a:prstGeom>
        </p:spPr>
        <p:txBody>
          <a:bodyPr wrap="square">
            <a:spAutoFit/>
          </a:bodyPr>
          <a:lstStyle/>
          <a:p>
            <a:r>
              <a:rPr lang="en-GB" b="1" dirty="0" smtClean="0"/>
              <a:t>An account of a disorder of the breast</a:t>
            </a:r>
          </a:p>
          <a:p>
            <a:r>
              <a:rPr lang="en-GB" i="1" dirty="0" smtClean="0"/>
              <a:t>There is a disorder of the breast, marked with strong and peculiar symptoms, considerable for the kind of danger belonging to it, and not extremely rare, of which I do not recollect any mention among medical authors. The seat of it, and sense of </a:t>
            </a:r>
            <a:r>
              <a:rPr lang="en-GB" i="1" dirty="0" err="1" smtClean="0"/>
              <a:t>trangling</a:t>
            </a:r>
            <a:r>
              <a:rPr lang="en-GB" i="1" dirty="0" smtClean="0"/>
              <a:t> and anxiety with which it is attended, may make it not improperly be called angina pectoris.</a:t>
            </a:r>
            <a:r>
              <a:rPr lang="en-GB" dirty="0" smtClean="0"/>
              <a:t> </a:t>
            </a:r>
          </a:p>
          <a:p>
            <a:r>
              <a:rPr lang="en-GB" i="1" dirty="0" smtClean="0"/>
              <a:t>Those who are afflicted with it are seized, while they are walking, and more particularly when they walk soon after eating, with a painful and most disagreeable sensation in the breast, which seems as if it would take their life away, if it were to increase or to continue: the moment they stand still, all this uneasiness vanishes. In all other respects the patients are at the beginning of this disorder perfectly well, and in particular have no shortness of breath, from which it is totally different. After it has continued some months, it will not cease instantaneously by standing still; and it will come on, not only when the persons are walking, but when they are lying down and oblige them to rise up out of their beds every night for many months together</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3314" name="Picture 2" descr="http://upload.wikimedia.org/wikipedia/commons/7/70/William_Heberden_b1710.jpg"/>
          <p:cNvPicPr>
            <a:picLocks noChangeAspect="1" noChangeArrowheads="1"/>
          </p:cNvPicPr>
          <p:nvPr/>
        </p:nvPicPr>
        <p:blipFill>
          <a:blip r:embed="rId2" cstate="print"/>
          <a:srcRect/>
          <a:stretch>
            <a:fillRect/>
          </a:stretch>
        </p:blipFill>
        <p:spPr bwMode="auto">
          <a:xfrm>
            <a:off x="1331640" y="0"/>
            <a:ext cx="5248275" cy="6572251"/>
          </a:xfrm>
          <a:prstGeom prst="rect">
            <a:avLst/>
          </a:prstGeom>
          <a:noFill/>
        </p:spPr>
      </p:pic>
      <p:sp>
        <p:nvSpPr>
          <p:cNvPr id="1026" name="AutoShape 2" descr="data:image/jpeg;base64,/9j/4AAQSkZJRgABAQAAAQABAAD/2wCEAAkGBxQTEhUUExQWFhUXGBwbGRgWGB8cHBwcHR8aGhgaHRkaHCggGh8lHBcVIjEhJSksLi4uFx8zODMsNygtLiwBCgoKDg0OGhAQGiwkHyQsLCwsLCwsLCwsLCwsLCwsLCwsLCwsLCwsLCwsLCwsLCwsLCwsLCwsLCwsLCwsLCwsLP/AABEIAN8A4gMBIgACEQEDEQH/xAAcAAABBQEBAQAAAAAAAAAAAAAGAAMEBQcCAQj/xABLEAABAwEGAwQFBgoIBgMAAAABAgMRAAQFEiExQQZRYQcTInEUMoGR0SNCobHB4RUkM1JicpKy0vAXRFRzgqLi8RY0Q1OTwghjg//EABgBAQEBAQEAAAAAAAAAAAAAAAEAAgME/8QAIREBAQEAAgMBAAIDAAAAAAAAAAERAiESMUEDUWETMnH/2gAMAwEAAhEDEQA/ANP4x4qTYEtKU0pzvFFICSBECZM7UIL7Z2QsJNkez3xIj66c7cVHurLGpdWP8hrHbxZw90dEzmd5G1ZtOdNeZ7aGFKWn0Z0YJklaM45Z0kdtDGErNleSnmVIz6DOsZvC2JCyGwk4hnlOv1Uzb21qZbOEhMwc/cYq2psQ7drPE+iPx+sj414jt3sxMCyv/tI+NYfeCIOGCAAMlc+fWnrtuJ95K1ttKWlPrR9k60hta+3Wzj+qP/tI+NJPbtZz/VH/ANpHxrFrZd7jSsDqcKoBjkDnn1puzNSCaNDcR24WfL8Ve/aR8asEdrbJSD6O7n+kmsFSmiOyJOBM8qNrfGNY/pZZkD0Z3P8ASTSV2ssifxZ3L9JNZaEZzJG1O91oFUbWvGNM/pZa/szv7Sah23trYbVhNleJ6KR9poAQgGfoqmva61uHEkjTOcq1o5ccjUkduVnP9Uf/AGkfGvT242f+yPftI+NYWlRBgjeukOGfV2p1z1uzfbYwQD6K9mYgrR7znpXjnbawFFPoj2RiQpEfXWHNPiJwnkc6cL48p0q0tqX25Wcf1R8+SkfGvD25Mf2N/wDaR/FWMd6DllPlXkjmPhRqbR/Tkx/ZH/2kfxVIsfbTZ1qwmzOo6qUiPoNYcpSTTZ8qdD6Db7VmVZpYWRzC014rtURMeiun/Gj41lFwu/JAADXUVJeGup5RRtaaU72sJT/U3j5LR8aYd7YUJEqsNoH+JH8VADB3MimrzILZjYiatNkaGjtkbP8AU3x5qR8av+F+PkWx8MpYWglJViUpJGXlWIpz2NGvZQj8eB/QX9lG1ltVKlSraZ12xWcrTZAFYSHVEHyQayu+rIot5rxgmfVjMVpHb0T6PZome9Vp+rWa2ZHcMJD59Y5DWOlZrfHuYHEXarxLwnwxoMpPM1fWSzOho+EKMThVmemQqht2NCjiWQlRkwdR5VZs8VhK2cCDgbIKpV4lAHntUOOS9jiycLsPYHrSk40R4DkCI9U+RqS6i2NO4WmWwx0Edct5pXrfEK75JltYChyGWdVvEXEeJltTZUFxKTpE6+dTt1AlxdbC89jLeAxBBzOWWfKqyxAlKsttqctqyoJJMkzJNKxoMKzjL31OF9uJOGiqxNEsIyzwihYAdaLbAuGEagga0N8TjNn5z50n84O21NpKlTnv5fyadQTuam3jTHhP002WdcsjvyqQ25Bjbl99eupmBz5Uqha8boLYKkrkTnIzFVgUZ+NGN9tEMK8xpQqwkyAFJBJjxfbU48p2ZUmJ0zrltBOWEGphsjhzCmzKsIEj3+VON2J6AQhBxTGY+bqen21DFe7t4RI5U1CfzTnrU51JThxIHiEjrTZAJiIqSGAN8UA1Z3fdmIlSic9OtRMxHnRW0oEAjlUpHt2pCZjIDXrUpTOLTI0y01nM69Km2cRInOprHbTQ2PWoN4NHASRNXCANdTUW1+JC8qkprIDImelG3Zin8eSf0F5e6hBtOhGVGXZifx4ZfMX9lZntfGwUqVKujLLu3pRFns8f91X7tY3et4KWltMmAPbPWth7f1xZrP8A3iv3TWDqM+dZq3HtueKj4uWU15dt3uPuBtpBUtRyA+3kKZXmqTW59k/DiGbN3yhDzuZUcyE7AUtcOPlVMi5nmLKhp9kqUkQMBkYjlBNW1z8Kods5ZfAC5JRn6hPzZo2caCiMQkAg/eaY9GwkQIJkz586sejx/lhPFN2Ks6w2sZpJGWh5GoNhQSFZjTSjrtes+F1pY0Ignmoa0B2NXr+XOh57MrotZT9VF91Ad0g65RpNBzaqMbhXLKZ2yob4O2Ukkx5+6n1JHKc9xXGLBMSJNMKtJzGvWppMwBUg6xUNKTlE8qlFJIChqaSB4c8gNzzpHSvvf8gvMjIe3zNDNnSZScKVeICD9A8qLL1WksODptzoRQkGJE5jePZ99Vc+XtNS0cQBYQT3pGvT1P1acs1lMIPcgyXBkrWPh9NMsMpnNAPykflNuXl1rsRkO7HrKH5SMth0896kh25rJuEFEp1xTPXpXTa/Bhka8vEOcGm7ckBLcATnJxTPwr1ojB1nLL7agatAAXkSRzIiiqxkBInWBQxblSrMk5Db6KvrtEpBPKpRPLRI1z5aVKQ0YB1M+dRmtdNas2Fzlyqa9FBPMVxbRhSQTqNKkokST5VDtkYVEmcqmUBhwJ+J+qirszP4+Bnm2vLbag8KBMjlnRn2aAG2pI/7a/soia9SpUq2GU//ACDP4rZ/7xX7prCWYnSt47f0TZrP/eL/AHDWWdmzVnVbEptIBQQYxaYtpoqk24F2IKgOZit/4dvNQYQEJlIHLP76ftt0XeseKztpgbJH0EVDYsLVmPyD6kJ1CF6e/YUPRw/O8RNZHyuI8Of+9SyUpVoTVMxexwgqDSgdwTMe6m7TfDkKNnQHOilQPKl0+B7tVsBcs4WlBKm1TlsDv5AVk7LJAUa2x69+/ZU08ktrWnCoCDHkd6G2+FWsKkAqUTMFX3Cpx58duxmoPuotudw9ykpHxr238JhpkqcWlESQQZKhsINeXGn8XAM7/XRgkyny6ScxI2EfRTpUMlRBNeIEE5kV6lrrE0E4H/Bv5RTJekRsNK7KSmc/trjuzH186Q4tkdws74eW9CTQ08KTmNTHs8qLrWkhhwHTDqaEENTGQOY1OvSljl7Sgxnm23+Uj1sv1dfV6136P6pwN5rUPW+g56DY0ktJCs2247yM17R6pP5vWnGsBI8LUhatTttP6PI0BX2toBKCcMGdNfbypxj1VCYEjbL7jSvBQKW4wan1ddd6TJICoVGeYjI1A3boK4BJMDWry7DICSc45+6qW2AFQOcQNqurtRlKeXuqMWQORqRZ3CMvfTCiTlMZcqdYQoiOe9JSXXcJkGf55U1aTKCTEx9ddoaMyaYtg8J8qgp5gzMfVRr2Wuzbk56oXl7qDSiQIz6UXdlDJFuB/QWI91ZibRSpUq2GY9ujaVMWYKxR3qvV/VNZXc9wWd51DaO9MqGh+6tZ7bVwxZ+riv3aEeydoG2LUCZSnQnKD050N8OMtH1uuUd2lKAUlIAxDXKhO9uH3gCVvOFIBHM5/wA6VpqVDTKoTTcYlLjpNL1Waz267G6hOJcokENtqOf6TivsFSrLbXYkoxAZxGg2zo6YsQMrWAVHTFy5VLNjSEwABlGQqjP1jnFDirP8oYBWMQSPDOcagHOhmx8R2jOFRBkgmfpNHnbHZ4aaUNiUkjbesxsLg8e+VFcedsuOrTeLj0lxZOeU7cqKLhzYT7c/soWZE8gDRlw0j5AAiRiOVEHE4vOuQkmCARGsmrD0OcoMnSu12ScjmCCKWla0mD59d+tdOpGpT7Jqf6IG0hOIRG5z9tRLSpvCfGkkdaUiWqzlQUjdSTGdDDF2knCC2pUjIq0jWi+23o0gesmQMgNZoavCyJPypUU956pERG/lUxynaMtYCzPciHQeY9nNNONvpTmC1k4o6Trv1T0qCbI2IGNU8wKcFmZ0JWfdFZZRreslKfGk5mABpJ1nea6shInPbOnlpZEDAo/4quLisjTroSoJQgesSf51pWJVwoOHEW3ICSArIgzr4Yz+yh9NnW4+RZ8SRMfeR51s7V25Jb8IQkQOedQ1XIhDxwRnEfbTh8QTY0LzCyCtJg8jyPSpmmUjT6a6e4TtFoW4626hQJ0SSMhtUdXAFs1yj9b40aMSk2kAQVjLrlXF4Wlop8C0zBmKGLZdq2SUuBYI1BGdMqb0yVrod5q0VdMW5oJHiANFfZhaUqtyQCCe7Weu1ZcGjJAHso57G0EXkmR/03N/KhN7pUqVaTNO28jubL1dUAOfhNV/ZTcqkLdeWAkLACeZjXyqx7cWQqzMGSClwkR+rFedl4X6AgqkkqVE8pyE0fXb8ptGyUAeVNtNgmTpyO9JuCIJnpTgNbdqeKKbVAz3Fe4hkaatTkDSTUzICO1dGKxKUNl1jF3/ADueGt37TGAu7nstIUfYawqwpzV5ViuXP/Yyk70+1eS0+BC1R0rhKCBtpTZBnUDzrLmmi8HtlrHtqO7aXNcS89DipoAk6ggaHSnltAazmNql25UXZkqnnJmvW5kGIzz8qaWBiATMdaPuFOEm37It1xQzkDfDh3panHUJ3gpdoSHmHEuNqEyDEHcEVY27hS0KZabTAKUnvNx0gxUW4021hhxdnBCMXh0hQGpwmmrfxJeKkd4VKSjWUgbZTzpOTFHbrqXZlQ4mTMx8a4TaklzGoISDthke6pVitLL5Uq0F1azpCpn31K7izEHDZSY/Pcw1M4rryu1TYC0lCkqzBGue0bRVhwhYgt44o7tKSVA77R51DU5j+TK0MoxeFAGL/NrR1dlzosjK1LVKlxBjbbKr6pFbfqLXZ+7FntBSyr1e9UJnmSQSKOrvdUtpsKUlTuESpP0md6AbM++HlBtIdQTC+9APXKdKNGChplThSUZZjXD0EbClpLutCG0FAEwTmNyedWbSsJzM/YKpbrtWhScSVGZjXzO9Oekk2nu4yIxRtSkni3hxNqaJ9VwDwq+PMVjjTKkuEE4iMtK3+1KHdLMgQk+WlYMpxPeLKchM1mjlIq1pONUmBzijPsis4TeCCF4vk3No5UJFQxnF4hnNGPZQG/wgjAmPk3OfTnWYw2+lSpVtMr7fyfR7NE5uq/cNddmNuIu5HhKsJUAkanOp/bJYO+Zs6cJUrvThAnUpjOKn8MWDuLO01BlCYMczr51T27fjO9T7JORV4T0+qp7a5HKg3iLjez2MlK5W6PmJ2HXlQReHaraVuDuAlpGWShi9561bjry58Z9bWkjevXJMQPfQfwXx21bBgJSl8aonI9UnejArI0pl0f3FRxi2DYbQIn5NVfP10rwrJifCdq+ib8TjYdTzQqfca+cLIqFkTGo+ujk58/ceOGTM58hTRsqlE5iBzNcY68ClKMJB02+NYcj1maIcwmFeWlSrUlEDEQeiTnNV0qE5wYg84pptCpEa1LcTWSEKBAxSIIOf+1TbRaFtkoKCkGCUpJAIPkaqwFBWf0VYXotOIEY80icWvv5UnVzYeK1NtdzhVg2AUQRzg1Jc4oZUlJDSkqQIAKgpJ6FJ1mhht7TlTazO2pq1eVGtnRZLclJDQbXpCYScXTPSuEtoRPpCUqKFlASSSTyiN4qHwVaISuWgUoBVi3EVbWq8ihQxMpcDpkKKtwICpAjSlr50n2W1WVglRZzgFCQkEz1O1R7O47alFa8kplSEnSRpJ3qY0x8nBQkKWJSpSvhUWw215uG3mggFJwKQZBPIn7aSsLFLSlOO4EzE/m9NaHr54keRanMEKbI0OlXV8YnLOfEnwwchrnzoXvG7lu2pQJkADEdBEU1miLhe2OtKwu+FK/E3GYM8qLbjsGN1TxIOWEEct/bQHbyslpDeeD1eg3Fapw6AGUeGJGfnv9NEMSb0ZUWVpTElJj3VhXcwogg4pyTv7q3Zu1plUkAjIVUq4cbdSVIIQoySUp1O3UVYOXtjIu50EktrSDzSRPtou7K2im8Ezi/Jr1HlV3aeCrSpUh0EcjI+2rbhPhl6z2oLWpJThUMutZxnB1SpUq0EG80A4CYyJOdDfFl8iy2V12RiSnwfrHIURXw2SExzP8xvWZ9pV0uqsi4OIA4iBrApd+Nzgxq22tTiipZKlKMkk6mkBoNzTDe3Mc/tqSttYglKhOkg5+XOsOCbY7E8lWNpK5bMyjUHbIZxX0Vcj7jlmZW6cLikArnnvlWXcDn8HoU7aSE96BCTmojbLXlWqXfbEvshYSpIJ0UIPu2pj0fnMSnrOClQxTIP1V82ut4bS4k6hSh9Jr6TU2NjtWEX3djDdodJtMHGqRhBI9gqvpc+NuBYV0XVTAJ02qVbbK0kYm3VL6FGGorRMkAwN6y4009aArbaKbafUnMbU5brEUJSrLComIOnQ8q7ue7FvuJbQPErITkPaag8saVPOJRIBUTmffU28HFFwd5koJEx5UXXfwE63Z3QQA+CFoUDOScyJ60zxFdi7Ylh5hsqWU4XABAkb04149BHvNvdVjd1xLeQVAEDYwTPlzq5sPZ1bCUqKEkAglOLblRhbbnt4bhttKQkQEpXy8hTIpxrO7Ld6kqLIxyoZycOGcpjfyrUbo4eT6P3EynBBJA1O45UI3dw1a+/795o+FJyJEk+VG9yuLy8Ch5j3zTGuMxWWRgsENkYcIwgECDG6dz5VcG9GEpCXcIBHhCkwD0E71H4ssGOzOFZCAjxgjUGcoOoNDTN12y1NoUwAnOStagVewHSprV5arxsQHduIUErOpTCfIGpd3PXYARiQknUKOZG1C94cJW11IS46hzCZzEQfYKg2Dh5dncR6U34CsSrUYRVrLRrK/YYAaU17CPrNWVstOBuUqE6IAOU+yurPd7KU5NoCTnASM6jWxllOFYRhjMBIz6eHnSf+Irba8zCdM8t9zV1dA8JGY8z9QqvU+AkEnCSc8udPXHbklxaFEFYgDLbapjF2Gq6bQARXddChnXVKlSqCBeqwAknrQ7bbQlSVIj1kkRrPQVO4zdIQ2lKSoqUQI2y1PSqyw2IJAlZKoGY26D41a7/AJ3pkN53Ay08pQnCDKUFMb5gz7at8VncdSVK72RIQQQGyMhHlV5xRwqpQW8ha3EfOQc1Dqkj6qicM8FNvrBLi1MJT4vmqxfmyNqO1OOfFraVsrSFvISpaIwKiTi28NFFyFxKE94Ukq2AiOnWq6z8L2aySsLUBI/KLkD9quL04hRgwWZ1srmSv1koA1PKelXpvcEF4XywyAXXEInPxHP3a1gl9utuWt1SM0KWog8waLL/AHrPaWHXe8S7avDnEGBskbUKsXa8dGgTGU7e6rlXPldRH7IcJMZDWduXnUWy2Bxw+FBom/BD7oSlwjCOQgz16VdXVcDmKUkGIBis4PHQmxw64Z7wwnWP96LuFrgQbKmCUknESMlGOROlXbdy4vypOEH2mrRCSchoNvupkanGR2wShMCSOZOfSubM8pAhKAlPTrXLCSd5jan1QDnrNMKysbuUCZjWKngGBVddSpMTVm9kmda0Y4tDAV5/TSbYAAGnIUIWXit1D3dvsluc04siRtn9lFzduQtGIGCBvtUNK2Xa28godSCk6jnVcxw8hpJ7lS2408Uj3Gp93vF0Y1giCQEjpvlzp28bwbZbK3VBKRufqqCpu68VYloegKTqRyOiornim0slgpciFA4Va+IaVUWW8ELW5aFONhJ0SrWBoPM1G9B9KKVAKYbxTgmSs84OQFTN5K65uKLY5LLSCtSMoiAB1Ogq3dFuCe8caxEZ+BQMeyiy6rvQ0jC2mBqZ351ZKHKjB3gNuZJteFx1YQAZ7tJlUfpdaJLCthE92IPziE/WaF+NbjWJfsgwujNQG/UDnWW2riB8yFvOqJGYmPqqtwbjdry4os7A8a0zyBk+4VU8O3/6VayRoMQCSfVEZEDeaxJh5aoAAJPvrS+zO6HmrVjdQtIUhQBXH2GsystWpUqVaCm4lWAlM8z9VDT1pSMxIIGZnTlVl2gWjAhrKQVKy9lAT9qUQrwmMJgb1OvC9DG7LT3oIIwlWQIO3PlNUF7W51hTlmSsMZY0KAAxTqOhneu+EbcFpG0azz8qru1NxKV2ZwjOVD2f70OlvQXWw53oFtU6prMgyVDPTTaim4nbuehhvwK2xSkE+3U1T3RaQ8S0TKh6k7jceypFuuFJEGQcUhQAEeXWqMTUq1cLhg94tSS2TAIyI86nWS7ynaIMxM1Bs1nWlKkptC3AR4kuQr2jka8etws/dhwiF6kmTlvlpV8a6i+YsoJ59fvqchAnLIaRzNUv4WQABiSExJz1qotXFboUQw2HUASVax7edGq2C9+1BsyuYPLSdq7sySQVCTJ0qvua2qtDbaoBCjBjVPMEc6I+4SggZx9GW/StHFbapSoEHzp82YKSNalOMBQ3y/n2iol12tIKmiCCDkdiOdSvHtIstkw+qSBzq3QJTBM8zUFt5emGOn29alMOFKc05HSPtpEmIV73c0+gtrTiO0mCOoO1BF52V+zEBLqVszmCfEByUfhRxxI2e5LiRK0Zgc41GWtAL94d+gHunUgbpEg1UWjPhV9CWkNpIORMzI8ga64nudNohLxUUDOAYz5xvQncTqkrJDTiUdB6vUTRnZCqS53neJOygBHlGlC+KG4eGrOleJtOJSfmuE/QDRWizpmSmI1A2pOtBcH5wzSrl/vThcMAnXflV2MiW2QRIiOdVF53yWlhtKSTuTkB0HM1PetOBMwcht9QoUbtirRjLie7IMCdZ2kbZUs8pYK23StOg8zl50CcS8AslZcSVoSZKo0T16g0TXPb8whWSh9I6HerZKkmZ0Pu61DqsRvThL0fxFRUkxhWkwD1FaJ2fWEIKD6QHThMDGSdM8jyqZeNl7lLgWWlNKMjvcyJ2SKicH3Mhu0NuAqCihQCeafzlculZGD6lSpUss+7YLQUNWdX/wBip/ZrKH7+WHWinMIUDly+cPdWi9vj+Gz2WN3iP8prNbnCAoLU82npPijcRGVZrXG/GgXa0BaVFPqrTjTEZg1N4kull9qH4SBoomMJOhnbyobevpAWwtKwUjwyBGW1Ed+fKt4RHiG4kTtS750zNm0N2V4oLqXMJlDiFTn1q+sHESlkvlK3QCA4nDCUJ/OG5q8s9y2SzeN6CojLEAST+imKetSy4PA33LUZmAFLG4MaCnGZxsRBZUPKyyUSQSkxiGxHLKvLVwgsqxMOhAOoclX101bbWtbWG72ytYyxwAE+3nVfd/GFtYdQxam0qnPEclBI1MjWg7x3ty/ctnQ6gvrQlWkgENqI3nSelWt3lpJKELb6gGR9FBV4X0r0l0pBXZlr8TZ0g6mNj1pmztlLhXZiSgZgH1o5Eb0WseU3oWt3y5d9pU6kBbLnrpHMbg7GtE4c4kZtjZU3Eg+JBOY86yK02xDqCHELQrmBl7qicO3qqxWgOoUFpOS0jKU75c6muPLL/Tesx4QKqr0aWkd4kDEnUcxTNg4kQtKFpUC24cjyP5quRq8ccn3eYrTrmxW3dbgtOKck557Hp1qSxeWKRoeuU1RWhjuHMYzbcmQDoegqkdcW7aiZICM4mB0Bq1i3Ggt2oLxAZJSYnYnlUWzXK0hSlpEFc6HL9nSh25L/AEJCkqJUe8w5ZyTqZomu+1haJByk6+dS9uWkFshOWGcuXlTy04FYgMj60fCmrdC0KHMZcxGkUrutYcSBM4clefMjrTJjOrVuBERplXhRvl5VGTlEabV0p0GY2MGpKziK927O34golRhKRqeccqFHLe6StbbB8RBBWYAyjPan+KrWk2gpUMbeDCQdlH1SOVVHCNwuLWkv4ygEnAonbQEcqGLdFF3tLcZQ78+P5NWQtpgYhhPOcj0q0ZZGkAActB8BXVosAWDkPZUrMJ5CXG8xJAkGNDz86FeErwm3ltKndF4krGhHWrq7XVJcLat/VPXkau7HZ0pIOEYjqqM/bUz7ifSpUqmQ1xzYmXmkIeSlSSoxPltyNZ5ZOC7O0pSlNIdRqkZ4x01gii7tYedQyytqZS5KgBMpjOfurPzxayH1KD4QlSAVYUyCobdDQ68PHOzXFV42N5KG2x3awcOGIjoeRq8uG3hbCUhWYlPkdJ61kd42/vHXFqMlapkD3eVE/B1uSpzunJLbsZJMFKxoQdpq1ceU0WsXY0hwOOKK3QDKlGSD5aCoN8cQhxxDJUW2zqd1Depd6ekA91ZGyjLxLdhUT+bzqtu3gq0JBLj5SVGTABPxFLVvyCpu0pZYSloJZbGeJZiZ3jWgPiO09+sdwpbzokKXh8IT+aKJ2uEGEwVlbiv01Eg+zSrZmx90BgTh6RRTe4yz/hy1RiUkpB+qu7ruZ8HEiU+YNaibMtUSSOmop6zWRSSPECOUfbRjP+Nmzy3kmCs4v1fuqI4y8sQJJ3yFbG0lA9ZKVH2VXvO2dWTiEmMhhyV9G1OHwZJZvSbPJSogYgVJ2MHlWuN8Rpds6HULgx4huFbig7jG2sJbKmFJS5MYJxGNz0NCnDDT7rvdoV62ZnTqcqmZy8bjQWr4cc3kmcIj+cqfsrIUFNxnzJjOM1VFs9l9HyJUrLMnIzsOk10m1pUcgcXPr58+lJ3tBsSO7CEp1S9KjzPOiS5LwKEnGRniy9pg1UXnZMXyiJ7wEFSR86OXWmLagwoCUj1hNSgvszpWWDiyIOVdsK7h5tIM97IMc9qDPwthWyvQNiDnkaLmbalxaVJgpAxSNiajokKtietQ0vpwlw5ZkiTGmQqvtF5JbClLVA9+XlVDZXTaVhalSgTgRsnqRvULXt5LQ4lQHiVrIBP06Grrha/EOo7pax3qNuYG4py7O6SmVlOKdTkPYmparNZXFAlKcSdCnwkHoRSzIIWoz3ypxB6VHYdEQDMbmpLRqNUnFCYSlYVg8UE/VU25bYtRwrBMDJweqr76kWqwIcgOQQDMHTKpDDYBygdBUxUmlSpUMgbtUuV+0tMBhWEpWSqdwUx9dZ0nsvjNx0knMhIyrV+N7/ZsgYL5IS4spxASAYnPpUR1CXIU2rEgjKDkR0NGO358ZYAbNwVZW4OFS/1ufkKlnh6ygyizgHnMe3KiotqJKUDBGekz8KjrsytsiNSR9XOtSN+MnqGLC2eWUVPfSmBiJnz386hYFYYM5nOcsq7abIBGID2T7zRhljtaVAeAabn313Z7LiIJnzUcvZUS1WlKQUlRUY0jf2aVS3jxQhshMyuICEeInpyFPoeU+iW0utoMetBzOg6DrVbar4SmSVQI3gD2TnVGv0h5MkoYk5z41ke3JNJu52MUqJW5zWSfo0FHavK1Ce4nccJDLZXtPqo+JrpN3rdEvOYUgZoRkn2nU11el5ssGCcRj1EDxT7Ko7ZedpcRhaZU2DmpR8So8ogUOdv8q63WYOKUuEtoEgbVWWS9DZ1hbKjiGU7RvXFvsTuanCo9SPsquSIIAM0OdvfTWbkvTvmkqWvGFesT6yT1p99ABkaz+0PjWTWG1raUFNqKT0386Lrtv8uoKHCCsZjF4c+ihWtbnIYtWkGMPrDODr7KVrR3hxghKojCrQ+e4ofst4YjCgUr1jn1Bqwbtxw5uJV0VkR061RpWvg4vGgpSMpSJBq0s97htsNtoMk+EbqJ58hUK03nhmXMG0AhVRkXu21K25LhGa1Zx1jnUNxbcSfJpSlagp9QlWfhQOQ61SXfbHEzgWoGNswarX70Hik4iozJ1mozLy3VhDIVJ2o1m1odx2R20pDiXxI9ZKk5g/aKku3JbUgwEKSdwSDXXCPD67OMbrpClDNI0HnzNFqCSAQcqTJ0DLPb7TZVBTiHMvMiiG5+Ke9PhWgkfMIIPuq9bE+sd/OoN5WGxQFvISSchGSidowmhXRIzaApOLKKZsdt7xzw+oJz5npQUu/7MwAlAWEk5jxKSPOavOGr/Q893YUjEAYSk7eVLArpUqVQZR/8g/8Al7L/AHyv3DWT3FxVaLIqWlEpPzFeJPu29lfQ/HnB4vJtpBdLXdqKpCAqZERmRFBQ7DkAyLYv/wAQ/joW2Xp3wlx6zbCG1jundIOivI/ZV3bHG21EuEqzyA+G9UCOw1IIItywQZEND+Oid/gJakhPpagOYaGL9orNMtdp+vXYfvLiQJzVhTyKtgNKGhfrtoJDCCRP5RWSfdvRz/RU0QQp4rJPrLRiP79TmeAAmAl8iOTf+qnWby0C/gwrHy7hURsjwo6ggZn21JVZG22ypKEtpGeOB9dGto4IJTCXwk8+6k+zxiqodlSVT3tqcdnZScp6JCoFWrygL/4hDyw3Zmy6Y9Y5JmrSx8Pvvqi0rwpj1Wjh/wA2tHVl4IbQAEriOSI08jT3/CyiqTaFRsAiMvPFQfKfyHbNdFlYICUJUYjPMk85qa22vM4EgeQmKukcMBPquR1wyfrpxPD6oI77X9D/AFUtefEMW6wIKFFSERBJkTtr0NYPeDEKURAzPsE19L23hUuJKe/KZ5I+zFnQY92KpVM21Wc/9Ib/AOOiufOy+mItiZGhA99SLJZionkBWv8A9BiNraseTQ/jqQ12LpTP44ok7lofx0YwyhLA8IKlE7eI5CpgsqUiDJJ1OKtMV2Mj+2qHkyP468b7FkYgV2xav/zA/wDeprWVJe+akeKcozNWVkuF9Z8WFAjU567QK1ux9l7TcYXYI37sT+9Vg3wMkT8r/k/1UrpjqOEgD43JHQRRLdLiLN4MKY5wMXv3o0e7PcR/5kxy7v8A1Vwrs5zn0k/+IH/3qG4bs7+JCSDiSalNuR4dOlTrFwgltASHSY5p++pieH9PlNP0fvqrU5K8PxG46CqO3WxtdqB7wSEwlKtBO8HU0YfgT9P/AC/fTFv4XaeEOQconDBHUGcqVbA5etgLjfhBUqQRnlrJEbVP4eZSbSlwsFDgSoFWURHTWnbDwi6zk1bF4fzXGwv6cQNXNgu51CwpbqViDkG8J9+M/VQz0tKVK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eg;base64,/9j/4AAQSkZJRgABAQAAAQABAAD/2wCEAAkGBxQTEhUUExQWFhUXGBwbGRgWGB8cHBwcHR8aGhgaHRkaHCggGh8lHBcVIjEhJSksLi4uFx8zODMsNygtLiwBCgoKDg0OGhAQGiwkHyQsLCwsLCwsLCwsLCwsLCwsLCwsLCwsLCwsLCwsLCwsLCwsLCwsLCwsLCwsLCwsLCwsLP/AABEIAN8A4gMBIgACEQEDEQH/xAAcAAABBQEBAQAAAAAAAAAAAAAGAAMEBQcCAQj/xABLEAABAwEGAwQFBgoIBgMAAAABAgMRAAQFEiExQQZRYQcTInEUMoGR0SNCobHB4RUkM1JicpKy0vAXRFRzgqLi8RY0Q1OTwghjg//EABgBAQEBAQEAAAAAAAAAAAAAAAEAAgME/8QAIREBAQEAAgMBAAIDAAAAAAAAAAERAiESMUEDUWETMnH/2gAMAwEAAhEDEQA/ANP4x4qTYEtKU0pzvFFICSBECZM7UIL7Z2QsJNkez3xIj66c7cVHurLGpdWP8hrHbxZw90dEzmd5G1ZtOdNeZ7aGFKWn0Z0YJklaM45Z0kdtDGErNleSnmVIz6DOsZvC2JCyGwk4hnlOv1Uzb21qZbOEhMwc/cYq2psQ7drPE+iPx+sj414jt3sxMCyv/tI+NYfeCIOGCAAMlc+fWnrtuJ95K1ttKWlPrR9k60hta+3Wzj+qP/tI+NJPbtZz/VH/ANpHxrFrZd7jSsDqcKoBjkDnn1puzNSCaNDcR24WfL8Ve/aR8asEdrbJSD6O7n+kmsFSmiOyJOBM8qNrfGNY/pZZkD0Z3P8ASTSV2ssifxZ3L9JNZaEZzJG1O91oFUbWvGNM/pZa/szv7Sah23trYbVhNleJ6KR9poAQgGfoqmva61uHEkjTOcq1o5ccjUkduVnP9Uf/AGkfGvT242f+yPftI+NYWlRBgjeukOGfV2p1z1uzfbYwQD6K9mYgrR7znpXjnbawFFPoj2RiQpEfXWHNPiJwnkc6cL48p0q0tqX25Wcf1R8+SkfGvD25Mf2N/wDaR/FWMd6DllPlXkjmPhRqbR/Tkx/ZH/2kfxVIsfbTZ1qwmzOo6qUiPoNYcpSTTZ8qdD6Db7VmVZpYWRzC014rtURMeiun/Gj41lFwu/JAADXUVJeGup5RRtaaU72sJT/U3j5LR8aYd7YUJEqsNoH+JH8VADB3MimrzILZjYiatNkaGjtkbP8AU3x5qR8av+F+PkWx8MpYWglJViUpJGXlWIpz2NGvZQj8eB/QX9lG1ltVKlSraZ12xWcrTZAFYSHVEHyQayu+rIot5rxgmfVjMVpHb0T6PZome9Vp+rWa2ZHcMJD59Y5DWOlZrfHuYHEXarxLwnwxoMpPM1fWSzOho+EKMThVmemQqht2NCjiWQlRkwdR5VZs8VhK2cCDgbIKpV4lAHntUOOS9jiycLsPYHrSk40R4DkCI9U+RqS6i2NO4WmWwx0Edct5pXrfEK75JltYChyGWdVvEXEeJltTZUFxKTpE6+dTt1AlxdbC89jLeAxBBzOWWfKqyxAlKsttqctqyoJJMkzJNKxoMKzjL31OF9uJOGiqxNEsIyzwihYAdaLbAuGEagga0N8TjNn5z50n84O21NpKlTnv5fyadQTuam3jTHhP002WdcsjvyqQ25Bjbl99eupmBz5Uqha8boLYKkrkTnIzFVgUZ+NGN9tEMK8xpQqwkyAFJBJjxfbU48p2ZUmJ0zrltBOWEGphsjhzCmzKsIEj3+VON2J6AQhBxTGY+bqen21DFe7t4RI5U1CfzTnrU51JThxIHiEjrTZAJiIqSGAN8UA1Z3fdmIlSic9OtRMxHnRW0oEAjlUpHt2pCZjIDXrUpTOLTI0y01nM69Km2cRInOprHbTQ2PWoN4NHASRNXCANdTUW1+JC8qkprIDImelG3Zin8eSf0F5e6hBtOhGVGXZifx4ZfMX9lZntfGwUqVKujLLu3pRFns8f91X7tY3et4KWltMmAPbPWth7f1xZrP8A3iv3TWDqM+dZq3HtueKj4uWU15dt3uPuBtpBUtRyA+3kKZXmqTW59k/DiGbN3yhDzuZUcyE7AUtcOPlVMi5nmLKhp9kqUkQMBkYjlBNW1z8Kods5ZfAC5JRn6hPzZo2caCiMQkAg/eaY9GwkQIJkz586sejx/lhPFN2Ks6w2sZpJGWh5GoNhQSFZjTSjrtes+F1pY0Ignmoa0B2NXr+XOh57MrotZT9VF91Ad0g65RpNBzaqMbhXLKZ2yob4O2Ukkx5+6n1JHKc9xXGLBMSJNMKtJzGvWppMwBUg6xUNKTlE8qlFJIChqaSB4c8gNzzpHSvvf8gvMjIe3zNDNnSZScKVeICD9A8qLL1WksODptzoRQkGJE5jePZ99Vc+XtNS0cQBYQT3pGvT1P1acs1lMIPcgyXBkrWPh9NMsMpnNAPykflNuXl1rsRkO7HrKH5SMth0896kh25rJuEFEp1xTPXpXTa/Bhka8vEOcGm7ckBLcATnJxTPwr1ojB1nLL7agatAAXkSRzIiiqxkBInWBQxblSrMk5Db6KvrtEpBPKpRPLRI1z5aVKQ0YB1M+dRmtdNas2Fzlyqa9FBPMVxbRhSQTqNKkokST5VDtkYVEmcqmUBhwJ+J+qirszP4+Bnm2vLbag8KBMjlnRn2aAG2pI/7a/soia9SpUq2GU//ACDP4rZ/7xX7prCWYnSt47f0TZrP/eL/AHDWWdmzVnVbEptIBQQYxaYtpoqk24F2IKgOZit/4dvNQYQEJlIHLP76ftt0XeseKztpgbJH0EVDYsLVmPyD6kJ1CF6e/YUPRw/O8RNZHyuI8Of+9SyUpVoTVMxexwgqDSgdwTMe6m7TfDkKNnQHOilQPKl0+B7tVsBcs4WlBKm1TlsDv5AVk7LJAUa2x69+/ZU08ktrWnCoCDHkd6G2+FWsKkAqUTMFX3Cpx58duxmoPuotudw9ykpHxr238JhpkqcWlESQQZKhsINeXGn8XAM7/XRgkyny6ScxI2EfRTpUMlRBNeIEE5kV6lrrE0E4H/Bv5RTJekRsNK7KSmc/trjuzH186Q4tkdws74eW9CTQ08KTmNTHs8qLrWkhhwHTDqaEENTGQOY1OvSljl7Sgxnm23+Uj1sv1dfV6136P6pwN5rUPW+g56DY0ktJCs2247yM17R6pP5vWnGsBI8LUhatTttP6PI0BX2toBKCcMGdNfbypxj1VCYEjbL7jSvBQKW4wan1ddd6TJICoVGeYjI1A3boK4BJMDWry7DICSc45+6qW2AFQOcQNqurtRlKeXuqMWQORqRZ3CMvfTCiTlMZcqdYQoiOe9JSXXcJkGf55U1aTKCTEx9ddoaMyaYtg8J8qgp5gzMfVRr2Wuzbk56oXl7qDSiQIz6UXdlDJFuB/QWI91ZibRSpUq2GY9ujaVMWYKxR3qvV/VNZXc9wWd51DaO9MqGh+6tZ7bVwxZ+riv3aEeydoG2LUCZSnQnKD050N8OMtH1uuUd2lKAUlIAxDXKhO9uH3gCVvOFIBHM5/wA6VpqVDTKoTTcYlLjpNL1Waz267G6hOJcokENtqOf6TivsFSrLbXYkoxAZxGg2zo6YsQMrWAVHTFy5VLNjSEwABlGQqjP1jnFDirP8oYBWMQSPDOcagHOhmx8R2jOFRBkgmfpNHnbHZ4aaUNiUkjbesxsLg8e+VFcedsuOrTeLj0lxZOeU7cqKLhzYT7c/soWZE8gDRlw0j5AAiRiOVEHE4vOuQkmCARGsmrD0OcoMnSu12ScjmCCKWla0mD59d+tdOpGpT7Jqf6IG0hOIRG5z9tRLSpvCfGkkdaUiWqzlQUjdSTGdDDF2knCC2pUjIq0jWi+23o0gesmQMgNZoavCyJPypUU956pERG/lUxynaMtYCzPciHQeY9nNNONvpTmC1k4o6Trv1T0qCbI2IGNU8wKcFmZ0JWfdFZZRreslKfGk5mABpJ1nea6shInPbOnlpZEDAo/4quLisjTroSoJQgesSf51pWJVwoOHEW3ICSArIgzr4Yz+yh9NnW4+RZ8SRMfeR51s7V25Jb8IQkQOedQ1XIhDxwRnEfbTh8QTY0LzCyCtJg8jyPSpmmUjT6a6e4TtFoW4626hQJ0SSMhtUdXAFs1yj9b40aMSk2kAQVjLrlXF4Wlop8C0zBmKGLZdq2SUuBYI1BGdMqb0yVrod5q0VdMW5oJHiANFfZhaUqtyQCCe7Weu1ZcGjJAHso57G0EXkmR/03N/KhN7pUqVaTNO28jubL1dUAOfhNV/ZTcqkLdeWAkLACeZjXyqx7cWQqzMGSClwkR+rFedl4X6AgqkkqVE8pyE0fXb8ptGyUAeVNtNgmTpyO9JuCIJnpTgNbdqeKKbVAz3Fe4hkaatTkDSTUzICO1dGKxKUNl1jF3/ADueGt37TGAu7nstIUfYawqwpzV5ViuXP/Yyk70+1eS0+BC1R0rhKCBtpTZBnUDzrLmmi8HtlrHtqO7aXNcS89DipoAk6ggaHSnltAazmNql25UXZkqnnJmvW5kGIzz8qaWBiATMdaPuFOEm37It1xQzkDfDh3panHUJ3gpdoSHmHEuNqEyDEHcEVY27hS0KZabTAKUnvNx0gxUW4021hhxdnBCMXh0hQGpwmmrfxJeKkd4VKSjWUgbZTzpOTFHbrqXZlQ4mTMx8a4TaklzGoISDthke6pVitLL5Uq0F1azpCpn31K7izEHDZSY/Pcw1M4rryu1TYC0lCkqzBGue0bRVhwhYgt44o7tKSVA77R51DU5j+TK0MoxeFAGL/NrR1dlzosjK1LVKlxBjbbKr6pFbfqLXZ+7FntBSyr1e9UJnmSQSKOrvdUtpsKUlTuESpP0md6AbM++HlBtIdQTC+9APXKdKNGChplThSUZZjXD0EbClpLutCG0FAEwTmNyedWbSsJzM/YKpbrtWhScSVGZjXzO9Oekk2nu4yIxRtSkni3hxNqaJ9VwDwq+PMVjjTKkuEE4iMtK3+1KHdLMgQk+WlYMpxPeLKchM1mjlIq1pONUmBzijPsis4TeCCF4vk3No5UJFQxnF4hnNGPZQG/wgjAmPk3OfTnWYw2+lSpVtMr7fyfR7NE5uq/cNddmNuIu5HhKsJUAkanOp/bJYO+Zs6cJUrvThAnUpjOKn8MWDuLO01BlCYMczr51T27fjO9T7JORV4T0+qp7a5HKg3iLjez2MlK5W6PmJ2HXlQReHaraVuDuAlpGWShi9561bjry58Z9bWkjevXJMQPfQfwXx21bBgJSl8aonI9UnejArI0pl0f3FRxi2DYbQIn5NVfP10rwrJifCdq+ib8TjYdTzQqfca+cLIqFkTGo+ujk58/ceOGTM58hTRsqlE5iBzNcY68ClKMJB02+NYcj1maIcwmFeWlSrUlEDEQeiTnNV0qE5wYg84pptCpEa1LcTWSEKBAxSIIOf+1TbRaFtkoKCkGCUpJAIPkaqwFBWf0VYXotOIEY80icWvv5UnVzYeK1NtdzhVg2AUQRzg1Jc4oZUlJDSkqQIAKgpJ6FJ1mhht7TlTazO2pq1eVGtnRZLclJDQbXpCYScXTPSuEtoRPpCUqKFlASSSTyiN4qHwVaISuWgUoBVi3EVbWq8ihQxMpcDpkKKtwICpAjSlr50n2W1WVglRZzgFCQkEz1O1R7O47alFa8kplSEnSRpJ3qY0x8nBQkKWJSpSvhUWw215uG3mggFJwKQZBPIn7aSsLFLSlOO4EzE/m9NaHr54keRanMEKbI0OlXV8YnLOfEnwwchrnzoXvG7lu2pQJkADEdBEU1miLhe2OtKwu+FK/E3GYM8qLbjsGN1TxIOWEEct/bQHbyslpDeeD1eg3Fapw6AGUeGJGfnv9NEMSb0ZUWVpTElJj3VhXcwogg4pyTv7q3Zu1plUkAjIVUq4cbdSVIIQoySUp1O3UVYOXtjIu50EktrSDzSRPtou7K2im8Ezi/Jr1HlV3aeCrSpUh0EcjI+2rbhPhl6z2oLWpJThUMutZxnB1SpUq0EG80A4CYyJOdDfFl8iy2V12RiSnwfrHIURXw2SExzP8xvWZ9pV0uqsi4OIA4iBrApd+Nzgxq22tTiipZKlKMkk6mkBoNzTDe3Mc/tqSttYglKhOkg5+XOsOCbY7E8lWNpK5bMyjUHbIZxX0Vcj7jlmZW6cLikArnnvlWXcDn8HoU7aSE96BCTmojbLXlWqXfbEvshYSpIJ0UIPu2pj0fnMSnrOClQxTIP1V82ut4bS4k6hSh9Jr6TU2NjtWEX3djDdodJtMHGqRhBI9gqvpc+NuBYV0XVTAJ02qVbbK0kYm3VL6FGGorRMkAwN6y4009aArbaKbafUnMbU5brEUJSrLComIOnQ8q7ue7FvuJbQPErITkPaag8saVPOJRIBUTmffU28HFFwd5koJEx5UXXfwE63Z3QQA+CFoUDOScyJ60zxFdi7Ylh5hsqWU4XABAkb04149BHvNvdVjd1xLeQVAEDYwTPlzq5sPZ1bCUqKEkAglOLblRhbbnt4bhttKQkQEpXy8hTIpxrO7Ld6kqLIxyoZycOGcpjfyrUbo4eT6P3EynBBJA1O45UI3dw1a+/795o+FJyJEk+VG9yuLy8Ch5j3zTGuMxWWRgsENkYcIwgECDG6dz5VcG9GEpCXcIBHhCkwD0E71H4ssGOzOFZCAjxgjUGcoOoNDTN12y1NoUwAnOStagVewHSprV5arxsQHduIUErOpTCfIGpd3PXYARiQknUKOZG1C94cJW11IS46hzCZzEQfYKg2Dh5dncR6U34CsSrUYRVrLRrK/YYAaU17CPrNWVstOBuUqE6IAOU+yurPd7KU5NoCTnASM6jWxllOFYRhjMBIz6eHnSf+Irba8zCdM8t9zV1dA8JGY8z9QqvU+AkEnCSc8udPXHbklxaFEFYgDLbapjF2Gq6bQARXddChnXVKlSqCBeqwAknrQ7bbQlSVIj1kkRrPQVO4zdIQ2lKSoqUQI2y1PSqyw2IJAlZKoGY26D41a7/AJ3pkN53Ay08pQnCDKUFMb5gz7at8VncdSVK72RIQQQGyMhHlV5xRwqpQW8ha3EfOQc1Dqkj6qicM8FNvrBLi1MJT4vmqxfmyNqO1OOfFraVsrSFvISpaIwKiTi28NFFyFxKE94Ukq2AiOnWq6z8L2aySsLUBI/KLkD9quL04hRgwWZ1srmSv1koA1PKelXpvcEF4XywyAXXEInPxHP3a1gl9utuWt1SM0KWog8waLL/AHrPaWHXe8S7avDnEGBskbUKsXa8dGgTGU7e6rlXPldRH7IcJMZDWduXnUWy2Bxw+FBom/BD7oSlwjCOQgz16VdXVcDmKUkGIBis4PHQmxw64Z7wwnWP96LuFrgQbKmCUknESMlGOROlXbdy4vypOEH2mrRCSchoNvupkanGR2wShMCSOZOfSubM8pAhKAlPTrXLCSd5jan1QDnrNMKysbuUCZjWKngGBVddSpMTVm9kmda0Y4tDAV5/TSbYAAGnIUIWXit1D3dvsluc04siRtn9lFzduQtGIGCBvtUNK2Xa28godSCk6jnVcxw8hpJ7lS2408Uj3Gp93vF0Y1giCQEjpvlzp28bwbZbK3VBKRufqqCpu68VYloegKTqRyOiornim0slgpciFA4Va+IaVUWW8ELW5aFONhJ0SrWBoPM1G9B9KKVAKYbxTgmSs84OQFTN5K65uKLY5LLSCtSMoiAB1Ogq3dFuCe8caxEZ+BQMeyiy6rvQ0jC2mBqZ351ZKHKjB3gNuZJteFx1YQAZ7tJlUfpdaJLCthE92IPziE/WaF+NbjWJfsgwujNQG/UDnWW2riB8yFvOqJGYmPqqtwbjdry4os7A8a0zyBk+4VU8O3/6VayRoMQCSfVEZEDeaxJh5aoAAJPvrS+zO6HmrVjdQtIUhQBXH2GsystWpUqVaCm4lWAlM8z9VDT1pSMxIIGZnTlVl2gWjAhrKQVKy9lAT9qUQrwmMJgb1OvC9DG7LT3oIIwlWQIO3PlNUF7W51hTlmSsMZY0KAAxTqOhneu+EbcFpG0azz8qru1NxKV2ZwjOVD2f70OlvQXWw53oFtU6prMgyVDPTTaim4nbuehhvwK2xSkE+3U1T3RaQ8S0TKh6k7jceypFuuFJEGQcUhQAEeXWqMTUq1cLhg94tSS2TAIyI86nWS7ynaIMxM1Bs1nWlKkptC3AR4kuQr2jka8etws/dhwiF6kmTlvlpV8a6i+YsoJ59fvqchAnLIaRzNUv4WQABiSExJz1qotXFboUQw2HUASVax7edGq2C9+1BsyuYPLSdq7sySQVCTJ0qvua2qtDbaoBCjBjVPMEc6I+4SggZx9GW/StHFbapSoEHzp82YKSNalOMBQ3y/n2iol12tIKmiCCDkdiOdSvHtIstkw+qSBzq3QJTBM8zUFt5emGOn29alMOFKc05HSPtpEmIV73c0+gtrTiO0mCOoO1BF52V+zEBLqVszmCfEByUfhRxxI2e5LiRK0Zgc41GWtAL94d+gHunUgbpEg1UWjPhV9CWkNpIORMzI8ga64nudNohLxUUDOAYz5xvQncTqkrJDTiUdB6vUTRnZCqS53neJOygBHlGlC+KG4eGrOleJtOJSfmuE/QDRWizpmSmI1A2pOtBcH5wzSrl/vThcMAnXflV2MiW2QRIiOdVF53yWlhtKSTuTkB0HM1PetOBMwcht9QoUbtirRjLie7IMCdZ2kbZUs8pYK23StOg8zl50CcS8AslZcSVoSZKo0T16g0TXPb8whWSh9I6HerZKkmZ0Pu61DqsRvThL0fxFRUkxhWkwD1FaJ2fWEIKD6QHThMDGSdM8jyqZeNl7lLgWWlNKMjvcyJ2SKicH3Mhu0NuAqCihQCeafzlculZGD6lSpUss+7YLQUNWdX/wBip/ZrKH7+WHWinMIUDly+cPdWi9vj+Gz2WN3iP8prNbnCAoLU82npPijcRGVZrXG/GgXa0BaVFPqrTjTEZg1N4kull9qH4SBoomMJOhnbyobevpAWwtKwUjwyBGW1Ed+fKt4RHiG4kTtS750zNm0N2V4oLqXMJlDiFTn1q+sHESlkvlK3QCA4nDCUJ/OG5q8s9y2SzeN6CojLEAST+imKetSy4PA33LUZmAFLG4MaCnGZxsRBZUPKyyUSQSkxiGxHLKvLVwgsqxMOhAOoclX101bbWtbWG72ytYyxwAE+3nVfd/GFtYdQxam0qnPEclBI1MjWg7x3ty/ctnQ6gvrQlWkgENqI3nSelWt3lpJKELb6gGR9FBV4X0r0l0pBXZlr8TZ0g6mNj1pmztlLhXZiSgZgH1o5Eb0WseU3oWt3y5d9pU6kBbLnrpHMbg7GtE4c4kZtjZU3Eg+JBOY86yK02xDqCHELQrmBl7qicO3qqxWgOoUFpOS0jKU75c6muPLL/Tesx4QKqr0aWkd4kDEnUcxTNg4kQtKFpUC24cjyP5quRq8ccn3eYrTrmxW3dbgtOKck557Hp1qSxeWKRoeuU1RWhjuHMYzbcmQDoegqkdcW7aiZICM4mB0Bq1i3Ggt2oLxAZJSYnYnlUWzXK0hSlpEFc6HL9nSh25L/AEJCkqJUe8w5ZyTqZomu+1haJByk6+dS9uWkFshOWGcuXlTy04FYgMj60fCmrdC0KHMZcxGkUrutYcSBM4clefMjrTJjOrVuBERplXhRvl5VGTlEabV0p0GY2MGpKziK927O34golRhKRqeccqFHLe6StbbB8RBBWYAyjPan+KrWk2gpUMbeDCQdlH1SOVVHCNwuLWkv4ygEnAonbQEcqGLdFF3tLcZQ78+P5NWQtpgYhhPOcj0q0ZZGkAActB8BXVosAWDkPZUrMJ5CXG8xJAkGNDz86FeErwm3ltKndF4krGhHWrq7XVJcLat/VPXkau7HZ0pIOEYjqqM/bUz7ifSpUqmQ1xzYmXmkIeSlSSoxPltyNZ5ZOC7O0pSlNIdRqkZ4x01gii7tYedQyytqZS5KgBMpjOfurPzxayH1KD4QlSAVYUyCobdDQ68PHOzXFV42N5KG2x3awcOGIjoeRq8uG3hbCUhWYlPkdJ61kd42/vHXFqMlapkD3eVE/B1uSpzunJLbsZJMFKxoQdpq1ceU0WsXY0hwOOKK3QDKlGSD5aCoN8cQhxxDJUW2zqd1Depd6ekA91ZGyjLxLdhUT+bzqtu3gq0JBLj5SVGTABPxFLVvyCpu0pZYSloJZbGeJZiZ3jWgPiO09+sdwpbzokKXh8IT+aKJ2uEGEwVlbiv01Eg+zSrZmx90BgTh6RRTe4yz/hy1RiUkpB+qu7ruZ8HEiU+YNaibMtUSSOmop6zWRSSPECOUfbRjP+Nmzy3kmCs4v1fuqI4y8sQJJ3yFbG0lA9ZKVH2VXvO2dWTiEmMhhyV9G1OHwZJZvSbPJSogYgVJ2MHlWuN8Rpds6HULgx4huFbig7jG2sJbKmFJS5MYJxGNz0NCnDDT7rvdoV62ZnTqcqmZy8bjQWr4cc3kmcIj+cqfsrIUFNxnzJjOM1VFs9l9HyJUrLMnIzsOk10m1pUcgcXPr58+lJ3tBsSO7CEp1S9KjzPOiS5LwKEnGRniy9pg1UXnZMXyiJ7wEFSR86OXWmLagwoCUj1hNSgvszpWWDiyIOVdsK7h5tIM97IMc9qDPwthWyvQNiDnkaLmbalxaVJgpAxSNiajokKtietQ0vpwlw5ZkiTGmQqvtF5JbClLVA9+XlVDZXTaVhalSgTgRsnqRvULXt5LQ4lQHiVrIBP06Grrha/EOo7pax3qNuYG4py7O6SmVlOKdTkPYmparNZXFAlKcSdCnwkHoRSzIIWoz3ypxB6VHYdEQDMbmpLRqNUnFCYSlYVg8UE/VU25bYtRwrBMDJweqr76kWqwIcgOQQDMHTKpDDYBygdBUxUmlSpUMgbtUuV+0tMBhWEpWSqdwUx9dZ0nsvjNx0knMhIyrV+N7/ZsgYL5IS4spxASAYnPpUR1CXIU2rEgjKDkR0NGO358ZYAbNwVZW4OFS/1ufkKlnh6ygyizgHnMe3KiotqJKUDBGekz8KjrsytsiNSR9XOtSN+MnqGLC2eWUVPfSmBiJnz386hYFYYM5nOcsq7abIBGID2T7zRhljtaVAeAabn313Z7LiIJnzUcvZUS1WlKQUlRUY0jf2aVS3jxQhshMyuICEeInpyFPoeU+iW0utoMetBzOg6DrVbar4SmSVQI3gD2TnVGv0h5MkoYk5z41ke3JNJu52MUqJW5zWSfo0FHavK1Ce4nccJDLZXtPqo+JrpN3rdEvOYUgZoRkn2nU11el5ssGCcRj1EDxT7Ko7ZedpcRhaZU2DmpR8So8ogUOdv8q63WYOKUuEtoEgbVWWS9DZ1hbKjiGU7RvXFvsTuanCo9SPsquSIIAM0OdvfTWbkvTvmkqWvGFesT6yT1p99ABkaz+0PjWTWG1raUFNqKT0386Lrtv8uoKHCCsZjF4c+ihWtbnIYtWkGMPrDODr7KVrR3hxghKojCrQ+e4ofst4YjCgUr1jn1Bqwbtxw5uJV0VkR061RpWvg4vGgpSMpSJBq0s97htsNtoMk+EbqJ58hUK03nhmXMG0AhVRkXu21K25LhGa1Zx1jnUNxbcSfJpSlagp9QlWfhQOQ61SXfbHEzgWoGNswarX70Hik4iozJ1mozLy3VhDIVJ2o1m1odx2R20pDiXxI9ZKk5g/aKku3JbUgwEKSdwSDXXCPD67OMbrpClDNI0HnzNFqCSAQcqTJ0DLPb7TZVBTiHMvMiiG5+Ke9PhWgkfMIIPuq9bE+sd/OoN5WGxQFvISSchGSidowmhXRIzaApOLKKZsdt7xzw+oJz5npQUu/7MwAlAWEk5jxKSPOavOGr/Q893YUjEAYSk7eVLArpUqVQZR/8g/8Al7L/AHyv3DWT3FxVaLIqWlEpPzFeJPu29lfQ/HnB4vJtpBdLXdqKpCAqZERmRFBQ7DkAyLYv/wAQ/joW2Xp3wlx6zbCG1jundIOivI/ZV3bHG21EuEqzyA+G9UCOw1IIItywQZEND+Oid/gJakhPpagOYaGL9orNMtdp+vXYfvLiQJzVhTyKtgNKGhfrtoJDCCRP5RWSfdvRz/RU0QQp4rJPrLRiP79TmeAAmAl8iOTf+qnWby0C/gwrHy7hURsjwo6ggZn21JVZG22ypKEtpGeOB9dGto4IJTCXwk8+6k+zxiqodlSVT3tqcdnZScp6JCoFWrygL/4hDyw3Zmy6Y9Y5JmrSx8Pvvqi0rwpj1Wjh/wA2tHVl4IbQAEriOSI08jT3/CyiqTaFRsAiMvPFQfKfyHbNdFlYICUJUYjPMk85qa22vM4EgeQmKukcMBPquR1wyfrpxPD6oI77X9D/AFUtefEMW6wIKFFSERBJkTtr0NYPeDEKURAzPsE19L23hUuJKe/KZ5I+zFnQY92KpVM21Wc/9Ib/AOOiufOy+mItiZGhA99SLJZionkBWv8A9BiNraseTQ/jqQ12LpTP44ok7lofx0YwyhLA8IKlE7eI5CpgsqUiDJJ1OKtMV2Mj+2qHkyP468b7FkYgV2xav/zA/wDeprWVJe+akeKcozNWVkuF9Z8WFAjU567QK1ux9l7TcYXYI37sT+9Vg3wMkT8r/k/1UrpjqOEgD43JHQRRLdLiLN4MKY5wMXv3o0e7PcR/5kxy7v8A1Vwrs5zn0k/+IH/3qG4bs7+JCSDiSalNuR4dOlTrFwgltASHSY5p++pieH9PlNP0fvqrU5K8PxG46CqO3WxtdqB7wSEwlKtBO8HU0YfgT9P/AC/fTFv4XaeEOQconDBHUGcqVbA5etgLjfhBUqQRnlrJEbVP4eZSbSlwsFDgSoFWURHTWnbDwi6zk1bF4fzXGwv6cQNXNgu51CwpbqViDkG8J9+M/VQz0tKVK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88" name="AutoShape 4" descr="data:image/jpeg;base64,/9j/4AAQSkZJRgABAQAAAQABAAD/2wCEAAkGBxQTEhUUExQWFhUXGBwbGRgWGB8cHBwcHR8aGhgaHRkaHCggGh8lHBcVIjEhJSksLi4uFx8zODMsNygtLiwBCgoKDg0OGhAQGiwkHyQsLCwsLCwsLCwsLCwsLCwsLCwsLCwsLCwsLCwsLCwsLCwsLCwsLCwsLCwsLCwsLCwsLP/AABEIAN8A4gMBIgACEQEDEQH/xAAcAAABBQEBAQAAAAAAAAAAAAAGAAMEBQcCAQj/xABLEAABAwEGAwQFBgoIBgMAAAABAgMRAAQFEiExQQZRYQcTInEUMoGR0SNCobHB4RUkM1JicpKy0vAXRFRzgqLi8RY0Q1OTwghjg//EABgBAQEBAQEAAAAAAAAAAAAAAAEAAgME/8QAIREBAQEAAgMBAAIDAAAAAAAAAAERAiESMUEDUWETMnH/2gAMAwEAAhEDEQA/ANP4x4qTYEtKU0pzvFFICSBECZM7UIL7Z2QsJNkez3xIj66c7cVHurLGpdWP8hrHbxZw90dEzmd5G1ZtOdNeZ7aGFKWn0Z0YJklaM45Z0kdtDGErNleSnmVIz6DOsZvC2JCyGwk4hnlOv1Uzb21qZbOEhMwc/cYq2psQ7drPE+iPx+sj414jt3sxMCyv/tI+NYfeCIOGCAAMlc+fWnrtuJ95K1ttKWlPrR9k60hta+3Wzj+qP/tI+NJPbtZz/VH/ANpHxrFrZd7jSsDqcKoBjkDnn1puzNSCaNDcR24WfL8Ve/aR8asEdrbJSD6O7n+kmsFSmiOyJOBM8qNrfGNY/pZZkD0Z3P8ASTSV2ssifxZ3L9JNZaEZzJG1O91oFUbWvGNM/pZa/szv7Sah23trYbVhNleJ6KR9poAQgGfoqmva61uHEkjTOcq1o5ccjUkduVnP9Uf/AGkfGvT242f+yPftI+NYWlRBgjeukOGfV2p1z1uzfbYwQD6K9mYgrR7znpXjnbawFFPoj2RiQpEfXWHNPiJwnkc6cL48p0q0tqX25Wcf1R8+SkfGvD25Mf2N/wDaR/FWMd6DllPlXkjmPhRqbR/Tkx/ZH/2kfxVIsfbTZ1qwmzOo6qUiPoNYcpSTTZ8qdD6Db7VmVZpYWRzC014rtURMeiun/Gj41lFwu/JAADXUVJeGup5RRtaaU72sJT/U3j5LR8aYd7YUJEqsNoH+JH8VADB3MimrzILZjYiatNkaGjtkbP8AU3x5qR8av+F+PkWx8MpYWglJViUpJGXlWIpz2NGvZQj8eB/QX9lG1ltVKlSraZ12xWcrTZAFYSHVEHyQayu+rIot5rxgmfVjMVpHb0T6PZome9Vp+rWa2ZHcMJD59Y5DWOlZrfHuYHEXarxLwnwxoMpPM1fWSzOho+EKMThVmemQqht2NCjiWQlRkwdR5VZs8VhK2cCDgbIKpV4lAHntUOOS9jiycLsPYHrSk40R4DkCI9U+RqS6i2NO4WmWwx0Edct5pXrfEK75JltYChyGWdVvEXEeJltTZUFxKTpE6+dTt1AlxdbC89jLeAxBBzOWWfKqyxAlKsttqctqyoJJMkzJNKxoMKzjL31OF9uJOGiqxNEsIyzwihYAdaLbAuGEagga0N8TjNn5z50n84O21NpKlTnv5fyadQTuam3jTHhP002WdcsjvyqQ25Bjbl99eupmBz5Uqha8boLYKkrkTnIzFVgUZ+NGN9tEMK8xpQqwkyAFJBJjxfbU48p2ZUmJ0zrltBOWEGphsjhzCmzKsIEj3+VON2J6AQhBxTGY+bqen21DFe7t4RI5U1CfzTnrU51JThxIHiEjrTZAJiIqSGAN8UA1Z3fdmIlSic9OtRMxHnRW0oEAjlUpHt2pCZjIDXrUpTOLTI0y01nM69Km2cRInOprHbTQ2PWoN4NHASRNXCANdTUW1+JC8qkprIDImelG3Zin8eSf0F5e6hBtOhGVGXZifx4ZfMX9lZntfGwUqVKujLLu3pRFns8f91X7tY3et4KWltMmAPbPWth7f1xZrP8A3iv3TWDqM+dZq3HtueKj4uWU15dt3uPuBtpBUtRyA+3kKZXmqTW59k/DiGbN3yhDzuZUcyE7AUtcOPlVMi5nmLKhp9kqUkQMBkYjlBNW1z8Kods5ZfAC5JRn6hPzZo2caCiMQkAg/eaY9GwkQIJkz586sejx/lhPFN2Ks6w2sZpJGWh5GoNhQSFZjTSjrtes+F1pY0Ignmoa0B2NXr+XOh57MrotZT9VF91Ad0g65RpNBzaqMbhXLKZ2yob4O2Ukkx5+6n1JHKc9xXGLBMSJNMKtJzGvWppMwBUg6xUNKTlE8qlFJIChqaSB4c8gNzzpHSvvf8gvMjIe3zNDNnSZScKVeICD9A8qLL1WksODptzoRQkGJE5jePZ99Vc+XtNS0cQBYQT3pGvT1P1acs1lMIPcgyXBkrWPh9NMsMpnNAPykflNuXl1rsRkO7HrKH5SMth0896kh25rJuEFEp1xTPXpXTa/Bhka8vEOcGm7ckBLcATnJxTPwr1ojB1nLL7agatAAXkSRzIiiqxkBInWBQxblSrMk5Db6KvrtEpBPKpRPLRI1z5aVKQ0YB1M+dRmtdNas2Fzlyqa9FBPMVxbRhSQTqNKkokST5VDtkYVEmcqmUBhwJ+J+qirszP4+Bnm2vLbag8KBMjlnRn2aAG2pI/7a/soia9SpUq2GU//ACDP4rZ/7xX7prCWYnSt47f0TZrP/eL/AHDWWdmzVnVbEptIBQQYxaYtpoqk24F2IKgOZit/4dvNQYQEJlIHLP76ftt0XeseKztpgbJH0EVDYsLVmPyD6kJ1CF6e/YUPRw/O8RNZHyuI8Of+9SyUpVoTVMxexwgqDSgdwTMe6m7TfDkKNnQHOilQPKl0+B7tVsBcs4WlBKm1TlsDv5AVk7LJAUa2x69+/ZU08ktrWnCoCDHkd6G2+FWsKkAqUTMFX3Cpx58duxmoPuotudw9ykpHxr238JhpkqcWlESQQZKhsINeXGn8XAM7/XRgkyny6ScxI2EfRTpUMlRBNeIEE5kV6lrrE0E4H/Bv5RTJekRsNK7KSmc/trjuzH186Q4tkdws74eW9CTQ08KTmNTHs8qLrWkhhwHTDqaEENTGQOY1OvSljl7Sgxnm23+Uj1sv1dfV6136P6pwN5rUPW+g56DY0ktJCs2247yM17R6pP5vWnGsBI8LUhatTttP6PI0BX2toBKCcMGdNfbypxj1VCYEjbL7jSvBQKW4wan1ddd6TJICoVGeYjI1A3boK4BJMDWry7DICSc45+6qW2AFQOcQNqurtRlKeXuqMWQORqRZ3CMvfTCiTlMZcqdYQoiOe9JSXXcJkGf55U1aTKCTEx9ddoaMyaYtg8J8qgp5gzMfVRr2Wuzbk56oXl7qDSiQIz6UXdlDJFuB/QWI91ZibRSpUq2GY9ujaVMWYKxR3qvV/VNZXc9wWd51DaO9MqGh+6tZ7bVwxZ+riv3aEeydoG2LUCZSnQnKD050N8OMtH1uuUd2lKAUlIAxDXKhO9uH3gCVvOFIBHM5/wA6VpqVDTKoTTcYlLjpNL1Waz267G6hOJcokENtqOf6TivsFSrLbXYkoxAZxGg2zo6YsQMrWAVHTFy5VLNjSEwABlGQqjP1jnFDirP8oYBWMQSPDOcagHOhmx8R2jOFRBkgmfpNHnbHZ4aaUNiUkjbesxsLg8e+VFcedsuOrTeLj0lxZOeU7cqKLhzYT7c/soWZE8gDRlw0j5AAiRiOVEHE4vOuQkmCARGsmrD0OcoMnSu12ScjmCCKWla0mD59d+tdOpGpT7Jqf6IG0hOIRG5z9tRLSpvCfGkkdaUiWqzlQUjdSTGdDDF2knCC2pUjIq0jWi+23o0gesmQMgNZoavCyJPypUU956pERG/lUxynaMtYCzPciHQeY9nNNONvpTmC1k4o6Trv1T0qCbI2IGNU8wKcFmZ0JWfdFZZRreslKfGk5mABpJ1nea6shInPbOnlpZEDAo/4quLisjTroSoJQgesSf51pWJVwoOHEW3ICSArIgzr4Yz+yh9NnW4+RZ8SRMfeR51s7V25Jb8IQkQOedQ1XIhDxwRnEfbTh8QTY0LzCyCtJg8jyPSpmmUjT6a6e4TtFoW4626hQJ0SSMhtUdXAFs1yj9b40aMSk2kAQVjLrlXF4Wlop8C0zBmKGLZdq2SUuBYI1BGdMqb0yVrod5q0VdMW5oJHiANFfZhaUqtyQCCe7Weu1ZcGjJAHso57G0EXkmR/03N/KhN7pUqVaTNO28jubL1dUAOfhNV/ZTcqkLdeWAkLACeZjXyqx7cWQqzMGSClwkR+rFedl4X6AgqkkqVE8pyE0fXb8ptGyUAeVNtNgmTpyO9JuCIJnpTgNbdqeKKbVAz3Fe4hkaatTkDSTUzICO1dGKxKUNl1jF3/ADueGt37TGAu7nstIUfYawqwpzV5ViuXP/Yyk70+1eS0+BC1R0rhKCBtpTZBnUDzrLmmi8HtlrHtqO7aXNcS89DipoAk6ggaHSnltAazmNql25UXZkqnnJmvW5kGIzz8qaWBiATMdaPuFOEm37It1xQzkDfDh3panHUJ3gpdoSHmHEuNqEyDEHcEVY27hS0KZabTAKUnvNx0gxUW4021hhxdnBCMXh0hQGpwmmrfxJeKkd4VKSjWUgbZTzpOTFHbrqXZlQ4mTMx8a4TaklzGoISDthke6pVitLL5Uq0F1azpCpn31K7izEHDZSY/Pcw1M4rryu1TYC0lCkqzBGue0bRVhwhYgt44o7tKSVA77R51DU5j+TK0MoxeFAGL/NrR1dlzosjK1LVKlxBjbbKr6pFbfqLXZ+7FntBSyr1e9UJnmSQSKOrvdUtpsKUlTuESpP0md6AbM++HlBtIdQTC+9APXKdKNGChplThSUZZjXD0EbClpLutCG0FAEwTmNyedWbSsJzM/YKpbrtWhScSVGZjXzO9Oekk2nu4yIxRtSkni3hxNqaJ9VwDwq+PMVjjTKkuEE4iMtK3+1KHdLMgQk+WlYMpxPeLKchM1mjlIq1pONUmBzijPsis4TeCCF4vk3No5UJFQxnF4hnNGPZQG/wgjAmPk3OfTnWYw2+lSpVtMr7fyfR7NE5uq/cNddmNuIu5HhKsJUAkanOp/bJYO+Zs6cJUrvThAnUpjOKn8MWDuLO01BlCYMczr51T27fjO9T7JORV4T0+qp7a5HKg3iLjez2MlK5W6PmJ2HXlQReHaraVuDuAlpGWShi9561bjry58Z9bWkjevXJMQPfQfwXx21bBgJSl8aonI9UnejArI0pl0f3FRxi2DYbQIn5NVfP10rwrJifCdq+ib8TjYdTzQqfca+cLIqFkTGo+ujk58/ceOGTM58hTRsqlE5iBzNcY68ClKMJB02+NYcj1maIcwmFeWlSrUlEDEQeiTnNV0qE5wYg84pptCpEa1LcTWSEKBAxSIIOf+1TbRaFtkoKCkGCUpJAIPkaqwFBWf0VYXotOIEY80icWvv5UnVzYeK1NtdzhVg2AUQRzg1Jc4oZUlJDSkqQIAKgpJ6FJ1mhht7TlTazO2pq1eVGtnRZLclJDQbXpCYScXTPSuEtoRPpCUqKFlASSSTyiN4qHwVaISuWgUoBVi3EVbWq8ihQxMpcDpkKKtwICpAjSlr50n2W1WVglRZzgFCQkEz1O1R7O47alFa8kplSEnSRpJ3qY0x8nBQkKWJSpSvhUWw215uG3mggFJwKQZBPIn7aSsLFLSlOO4EzE/m9NaHr54keRanMEKbI0OlXV8YnLOfEnwwchrnzoXvG7lu2pQJkADEdBEU1miLhe2OtKwu+FK/E3GYM8qLbjsGN1TxIOWEEct/bQHbyslpDeeD1eg3Fapw6AGUeGJGfnv9NEMSb0ZUWVpTElJj3VhXcwogg4pyTv7q3Zu1plUkAjIVUq4cbdSVIIQoySUp1O3UVYOXtjIu50EktrSDzSRPtou7K2im8Ezi/Jr1HlV3aeCrSpUh0EcjI+2rbhPhl6z2oLWpJThUMutZxnB1SpUq0EG80A4CYyJOdDfFl8iy2V12RiSnwfrHIURXw2SExzP8xvWZ9pV0uqsi4OIA4iBrApd+Nzgxq22tTiipZKlKMkk6mkBoNzTDe3Mc/tqSttYglKhOkg5+XOsOCbY7E8lWNpK5bMyjUHbIZxX0Vcj7jlmZW6cLikArnnvlWXcDn8HoU7aSE96BCTmojbLXlWqXfbEvshYSpIJ0UIPu2pj0fnMSnrOClQxTIP1V82ut4bS4k6hSh9Jr6TU2NjtWEX3djDdodJtMHGqRhBI9gqvpc+NuBYV0XVTAJ02qVbbK0kYm3VL6FGGorRMkAwN6y4009aArbaKbafUnMbU5brEUJSrLComIOnQ8q7ue7FvuJbQPErITkPaag8saVPOJRIBUTmffU28HFFwd5koJEx5UXXfwE63Z3QQA+CFoUDOScyJ60zxFdi7Ylh5hsqWU4XABAkb04149BHvNvdVjd1xLeQVAEDYwTPlzq5sPZ1bCUqKEkAglOLblRhbbnt4bhttKQkQEpXy8hTIpxrO7Ld6kqLIxyoZycOGcpjfyrUbo4eT6P3EynBBJA1O45UI3dw1a+/795o+FJyJEk+VG9yuLy8Ch5j3zTGuMxWWRgsENkYcIwgECDG6dz5VcG9GEpCXcIBHhCkwD0E71H4ssGOzOFZCAjxgjUGcoOoNDTN12y1NoUwAnOStagVewHSprV5arxsQHduIUErOpTCfIGpd3PXYARiQknUKOZG1C94cJW11IS46hzCZzEQfYKg2Dh5dncR6U34CsSrUYRVrLRrK/YYAaU17CPrNWVstOBuUqE6IAOU+yurPd7KU5NoCTnASM6jWxllOFYRhjMBIz6eHnSf+Irba8zCdM8t9zV1dA8JGY8z9QqvU+AkEnCSc8udPXHbklxaFEFYgDLbapjF2Gq6bQARXddChnXVKlSqCBeqwAknrQ7bbQlSVIj1kkRrPQVO4zdIQ2lKSoqUQI2y1PSqyw2IJAlZKoGY26D41a7/AJ3pkN53Ay08pQnCDKUFMb5gz7at8VncdSVK72RIQQQGyMhHlV5xRwqpQW8ha3EfOQc1Dqkj6qicM8FNvrBLi1MJT4vmqxfmyNqO1OOfFraVsrSFvISpaIwKiTi28NFFyFxKE94Ukq2AiOnWq6z8L2aySsLUBI/KLkD9quL04hRgwWZ1srmSv1koA1PKelXpvcEF4XywyAXXEInPxHP3a1gl9utuWt1SM0KWog8waLL/AHrPaWHXe8S7avDnEGBskbUKsXa8dGgTGU7e6rlXPldRH7IcJMZDWduXnUWy2Bxw+FBom/BD7oSlwjCOQgz16VdXVcDmKUkGIBis4PHQmxw64Z7wwnWP96LuFrgQbKmCUknESMlGOROlXbdy4vypOEH2mrRCSchoNvupkanGR2wShMCSOZOfSubM8pAhKAlPTrXLCSd5jan1QDnrNMKysbuUCZjWKngGBVddSpMTVm9kmda0Y4tDAV5/TSbYAAGnIUIWXit1D3dvsluc04siRtn9lFzduQtGIGCBvtUNK2Xa28godSCk6jnVcxw8hpJ7lS2408Uj3Gp93vF0Y1giCQEjpvlzp28bwbZbK3VBKRufqqCpu68VYloegKTqRyOiornim0slgpciFA4Va+IaVUWW8ELW5aFONhJ0SrWBoPM1G9B9KKVAKYbxTgmSs84OQFTN5K65uKLY5LLSCtSMoiAB1Ogq3dFuCe8caxEZ+BQMeyiy6rvQ0jC2mBqZ351ZKHKjB3gNuZJteFx1YQAZ7tJlUfpdaJLCthE92IPziE/WaF+NbjWJfsgwujNQG/UDnWW2riB8yFvOqJGYmPqqtwbjdry4os7A8a0zyBk+4VU8O3/6VayRoMQCSfVEZEDeaxJh5aoAAJPvrS+zO6HmrVjdQtIUhQBXH2GsystWpUqVaCm4lWAlM8z9VDT1pSMxIIGZnTlVl2gWjAhrKQVKy9lAT9qUQrwmMJgb1OvC9DG7LT3oIIwlWQIO3PlNUF7W51hTlmSsMZY0KAAxTqOhneu+EbcFpG0azz8qru1NxKV2ZwjOVD2f70OlvQXWw53oFtU6prMgyVDPTTaim4nbuehhvwK2xSkE+3U1T3RaQ8S0TKh6k7jceypFuuFJEGQcUhQAEeXWqMTUq1cLhg94tSS2TAIyI86nWS7ynaIMxM1Bs1nWlKkptC3AR4kuQr2jka8etws/dhwiF6kmTlvlpV8a6i+YsoJ59fvqchAnLIaRzNUv4WQABiSExJz1qotXFboUQw2HUASVax7edGq2C9+1BsyuYPLSdq7sySQVCTJ0qvua2qtDbaoBCjBjVPMEc6I+4SggZx9GW/StHFbapSoEHzp82YKSNalOMBQ3y/n2iol12tIKmiCCDkdiOdSvHtIstkw+qSBzq3QJTBM8zUFt5emGOn29alMOFKc05HSPtpEmIV73c0+gtrTiO0mCOoO1BF52V+zEBLqVszmCfEByUfhRxxI2e5LiRK0Zgc41GWtAL94d+gHunUgbpEg1UWjPhV9CWkNpIORMzI8ga64nudNohLxUUDOAYz5xvQncTqkrJDTiUdB6vUTRnZCqS53neJOygBHlGlC+KG4eGrOleJtOJSfmuE/QDRWizpmSmI1A2pOtBcH5wzSrl/vThcMAnXflV2MiW2QRIiOdVF53yWlhtKSTuTkB0HM1PetOBMwcht9QoUbtirRjLie7IMCdZ2kbZUs8pYK23StOg8zl50CcS8AslZcSVoSZKo0T16g0TXPb8whWSh9I6HerZKkmZ0Pu61DqsRvThL0fxFRUkxhWkwD1FaJ2fWEIKD6QHThMDGSdM8jyqZeNl7lLgWWlNKMjvcyJ2SKicH3Mhu0NuAqCihQCeafzlculZGD6lSpUss+7YLQUNWdX/wBip/ZrKH7+WHWinMIUDly+cPdWi9vj+Gz2WN3iP8prNbnCAoLU82npPijcRGVZrXG/GgXa0BaVFPqrTjTEZg1N4kull9qH4SBoomMJOhnbyobevpAWwtKwUjwyBGW1Ed+fKt4RHiG4kTtS750zNm0N2V4oLqXMJlDiFTn1q+sHESlkvlK3QCA4nDCUJ/OG5q8s9y2SzeN6CojLEAST+imKetSy4PA33LUZmAFLG4MaCnGZxsRBZUPKyyUSQSkxiGxHLKvLVwgsqxMOhAOoclX101bbWtbWG72ytYyxwAE+3nVfd/GFtYdQxam0qnPEclBI1MjWg7x3ty/ctnQ6gvrQlWkgENqI3nSelWt3lpJKELb6gGR9FBV4X0r0l0pBXZlr8TZ0g6mNj1pmztlLhXZiSgZgH1o5Eb0WseU3oWt3y5d9pU6kBbLnrpHMbg7GtE4c4kZtjZU3Eg+JBOY86yK02xDqCHELQrmBl7qicO3qqxWgOoUFpOS0jKU75c6muPLL/Tesx4QKqr0aWkd4kDEnUcxTNg4kQtKFpUC24cjyP5quRq8ccn3eYrTrmxW3dbgtOKck557Hp1qSxeWKRoeuU1RWhjuHMYzbcmQDoegqkdcW7aiZICM4mB0Bq1i3Ggt2oLxAZJSYnYnlUWzXK0hSlpEFc6HL9nSh25L/AEJCkqJUe8w5ZyTqZomu+1haJByk6+dS9uWkFshOWGcuXlTy04FYgMj60fCmrdC0KHMZcxGkUrutYcSBM4clefMjrTJjOrVuBERplXhRvl5VGTlEabV0p0GY2MGpKziK927O34golRhKRqeccqFHLe6StbbB8RBBWYAyjPan+KrWk2gpUMbeDCQdlH1SOVVHCNwuLWkv4ygEnAonbQEcqGLdFF3tLcZQ78+P5NWQtpgYhhPOcj0q0ZZGkAActB8BXVosAWDkPZUrMJ5CXG8xJAkGNDz86FeErwm3ltKndF4krGhHWrq7XVJcLat/VPXkau7HZ0pIOEYjqqM/bUz7ifSpUqmQ1xzYmXmkIeSlSSoxPltyNZ5ZOC7O0pSlNIdRqkZ4x01gii7tYedQyytqZS5KgBMpjOfurPzxayH1KD4QlSAVYUyCobdDQ68PHOzXFV42N5KG2x3awcOGIjoeRq8uG3hbCUhWYlPkdJ61kd42/vHXFqMlapkD3eVE/B1uSpzunJLbsZJMFKxoQdpq1ceU0WsXY0hwOOKK3QDKlGSD5aCoN8cQhxxDJUW2zqd1Depd6ekA91ZGyjLxLdhUT+bzqtu3gq0JBLj5SVGTABPxFLVvyCpu0pZYSloJZbGeJZiZ3jWgPiO09+sdwpbzokKXh8IT+aKJ2uEGEwVlbiv01Eg+zSrZmx90BgTh6RRTe4yz/hy1RiUkpB+qu7ruZ8HEiU+YNaibMtUSSOmop6zWRSSPECOUfbRjP+Nmzy3kmCs4v1fuqI4y8sQJJ3yFbG0lA9ZKVH2VXvO2dWTiEmMhhyV9G1OHwZJZvSbPJSogYgVJ2MHlWuN8Rpds6HULgx4huFbig7jG2sJbKmFJS5MYJxGNz0NCnDDT7rvdoV62ZnTqcqmZy8bjQWr4cc3kmcIj+cqfsrIUFNxnzJjOM1VFs9l9HyJUrLMnIzsOk10m1pUcgcXPr58+lJ3tBsSO7CEp1S9KjzPOiS5LwKEnGRniy9pg1UXnZMXyiJ7wEFSR86OXWmLagwoCUj1hNSgvszpWWDiyIOVdsK7h5tIM97IMc9qDPwthWyvQNiDnkaLmbalxaVJgpAxSNiajokKtietQ0vpwlw5ZkiTGmQqvtF5JbClLVA9+XlVDZXTaVhalSgTgRsnqRvULXt5LQ4lQHiVrIBP06Grrha/EOo7pax3qNuYG4py7O6SmVlOKdTkPYmparNZXFAlKcSdCnwkHoRSzIIWoz3ypxB6VHYdEQDMbmpLRqNUnFCYSlYVg8UE/VU25bYtRwrBMDJweqr76kWqwIcgOQQDMHTKpDDYBygdBUxUmlSpUMgbtUuV+0tMBhWEpWSqdwUx9dZ0nsvjNx0knMhIyrV+N7/ZsgYL5IS4spxASAYnPpUR1CXIU2rEgjKDkR0NGO358ZYAbNwVZW4OFS/1ufkKlnh6ygyizgHnMe3KiotqJKUDBGekz8KjrsytsiNSR9XOtSN+MnqGLC2eWUVPfSmBiJnz386hYFYYM5nOcsq7abIBGID2T7zRhljtaVAeAabn313Z7LiIJnzUcvZUS1WlKQUlRUY0jf2aVS3jxQhshMyuICEeInpyFPoeU+iW0utoMetBzOg6DrVbar4SmSVQI3gD2TnVGv0h5MkoYk5z41ke3JNJu52MUqJW5zWSfo0FHavK1Ce4nccJDLZXtPqo+JrpN3rdEvOYUgZoRkn2nU11el5ssGCcRj1EDxT7Ko7ZedpcRhaZU2DmpR8So8ogUOdv8q63WYOKUuEtoEgbVWWS9DZ1hbKjiGU7RvXFvsTuanCo9SPsquSIIAM0OdvfTWbkvTvmkqWvGFesT6yT1p99ABkaz+0PjWTWG1raUFNqKT0386Lrtv8uoKHCCsZjF4c+ihWtbnIYtWkGMPrDODr7KVrR3hxghKojCrQ+e4ofst4YjCgUr1jn1Bqwbtxw5uJV0VkR061RpWvg4vGgpSMpSJBq0s97htsNtoMk+EbqJ58hUK03nhmXMG0AhVRkXu21K25LhGa1Zx1jnUNxbcSfJpSlagp9QlWfhQOQ61SXfbHEzgWoGNswarX70Hik4iozJ1mozLy3VhDIVJ2o1m1odx2R20pDiXxI9ZKk5g/aKku3JbUgwEKSdwSDXXCPD67OMbrpClDNI0HnzNFqCSAQcqTJ0DLPb7TZVBTiHMvMiiG5+Ke9PhWgkfMIIPuq9bE+sd/OoN5WGxQFvISSchGSidowmhXRIzaApOLKKZsdt7xzw+oJz5npQUu/7MwAlAWEk5jxKSPOavOGr/Q893YUjEAYSk7eVLArpUqVQZR/8g/8Al7L/AHyv3DWT3FxVaLIqWlEpPzFeJPu29lfQ/HnB4vJtpBdLXdqKpCAqZERmRFBQ7DkAyLYv/wAQ/joW2Xp3wlx6zbCG1jundIOivI/ZV3bHG21EuEqzyA+G9UCOw1IIItywQZEND+Oid/gJakhPpagOYaGL9orNMtdp+vXYfvLiQJzVhTyKtgNKGhfrtoJDCCRP5RWSfdvRz/RU0QQp4rJPrLRiP79TmeAAmAl8iOTf+qnWby0C/gwrHy7hURsjwo6ggZn21JVZG22ypKEtpGeOB9dGto4IJTCXwk8+6k+zxiqodlSVT3tqcdnZScp6JCoFWrygL/4hDyw3Zmy6Y9Y5JmrSx8Pvvqi0rwpj1Wjh/wA2tHVl4IbQAEriOSI08jT3/CyiqTaFRsAiMvPFQfKfyHbNdFlYICUJUYjPMk85qa22vM4EgeQmKukcMBPquR1wyfrpxPD6oI77X9D/AFUtefEMW6wIKFFSERBJkTtr0NYPeDEKURAzPsE19L23hUuJKe/KZ5I+zFnQY92KpVM21Wc/9Ib/AOOiufOy+mItiZGhA99SLJZionkBWv8A9BiNraseTQ/jqQ12LpTP44ok7lofx0YwyhLA8IKlE7eI5CpgsqUiDJJ1OKtMV2Mj+2qHkyP468b7FkYgV2xav/zA/wDeprWVJe+akeKcozNWVkuF9Z8WFAjU567QK1ux9l7TcYXYI37sT+9Vg3wMkT8r/k/1UrpjqOEgD43JHQRRLdLiLN4MKY5wMXv3o0e7PcR/5kxy7v8A1Vwrs5zn0k/+IH/3qG4bs7+JCSDiSalNuR4dOlTrFwgltASHSY5p++pieH9PlNP0fvqrU5K8PxG46CqO3WxtdqB7wSEwlKtBO8HU0YfgT9P/AC/fTFv4XaeEOQconDBHUGcqVbA5etgLjfhBUqQRnlrJEbVP4eZSbSlwsFDgSoFWURHTWnbDwi6zk1bF4fzXGwv6cQNXNgu51CwpbqViDkG8J9+M/VQz0tKVK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data:image/jpeg;base64,/9j/4AAQSkZJRgABAQAAAQABAAD/2wCEAAkGBxQTEhUUExQWFhUXGBwbGRgWGB8cHBwcHR8aGhgaHRkaHCggGh8lHBcVIjEhJSksLi4uFx8zODMsNygtLiwBCgoKDg0OGhAQGiwkHyQsLCwsLCwsLCwsLCwsLCwsLCwsLCwsLCwsLCwsLCwsLCwsLCwsLCwsLCwsLCwsLCwsLP/AABEIAN8A4gMBIgACEQEDEQH/xAAcAAABBQEBAQAAAAAAAAAAAAAGAAMEBQcCAQj/xABLEAABAwEGAwQFBgoIBgMAAAABAgMRAAQFEiExQQZRYQcTInEUMoGR0SNCobHB4RUkM1JicpKy0vAXRFRzgqLi8RY0Q1OTwghjg//EABgBAQEBAQEAAAAAAAAAAAAAAAEAAgME/8QAIREBAQEAAgMBAAIDAAAAAAAAAAERAiESMUEDUWETMnH/2gAMAwEAAhEDEQA/ANP4x4qTYEtKU0pzvFFICSBECZM7UIL7Z2QsJNkez3xIj66c7cVHurLGpdWP8hrHbxZw90dEzmd5G1ZtOdNeZ7aGFKWn0Z0YJklaM45Z0kdtDGErNleSnmVIz6DOsZvC2JCyGwk4hnlOv1Uzb21qZbOEhMwc/cYq2psQ7drPE+iPx+sj414jt3sxMCyv/tI+NYfeCIOGCAAMlc+fWnrtuJ95K1ttKWlPrR9k60hta+3Wzj+qP/tI+NJPbtZz/VH/ANpHxrFrZd7jSsDqcKoBjkDnn1puzNSCaNDcR24WfL8Ve/aR8asEdrbJSD6O7n+kmsFSmiOyJOBM8qNrfGNY/pZZkD0Z3P8ASTSV2ssifxZ3L9JNZaEZzJG1O91oFUbWvGNM/pZa/szv7Sah23trYbVhNleJ6KR9poAQgGfoqmva61uHEkjTOcq1o5ccjUkduVnP9Uf/AGkfGvT242f+yPftI+NYWlRBgjeukOGfV2p1z1uzfbYwQD6K9mYgrR7znpXjnbawFFPoj2RiQpEfXWHNPiJwnkc6cL48p0q0tqX25Wcf1R8+SkfGvD25Mf2N/wDaR/FWMd6DllPlXkjmPhRqbR/Tkx/ZH/2kfxVIsfbTZ1qwmzOo6qUiPoNYcpSTTZ8qdD6Db7VmVZpYWRzC014rtURMeiun/Gj41lFwu/JAADXUVJeGup5RRtaaU72sJT/U3j5LR8aYd7YUJEqsNoH+JH8VADB3MimrzILZjYiatNkaGjtkbP8AU3x5qR8av+F+PkWx8MpYWglJViUpJGXlWIpz2NGvZQj8eB/QX9lG1ltVKlSraZ12xWcrTZAFYSHVEHyQayu+rIot5rxgmfVjMVpHb0T6PZome9Vp+rWa2ZHcMJD59Y5DWOlZrfHuYHEXarxLwnwxoMpPM1fWSzOho+EKMThVmemQqht2NCjiWQlRkwdR5VZs8VhK2cCDgbIKpV4lAHntUOOS9jiycLsPYHrSk40R4DkCI9U+RqS6i2NO4WmWwx0Edct5pXrfEK75JltYChyGWdVvEXEeJltTZUFxKTpE6+dTt1AlxdbC89jLeAxBBzOWWfKqyxAlKsttqctqyoJJMkzJNKxoMKzjL31OF9uJOGiqxNEsIyzwihYAdaLbAuGEagga0N8TjNn5z50n84O21NpKlTnv5fyadQTuam3jTHhP002WdcsjvyqQ25Bjbl99eupmBz5Uqha8boLYKkrkTnIzFVgUZ+NGN9tEMK8xpQqwkyAFJBJjxfbU48p2ZUmJ0zrltBOWEGphsjhzCmzKsIEj3+VON2J6AQhBxTGY+bqen21DFe7t4RI5U1CfzTnrU51JThxIHiEjrTZAJiIqSGAN8UA1Z3fdmIlSic9OtRMxHnRW0oEAjlUpHt2pCZjIDXrUpTOLTI0y01nM69Km2cRInOprHbTQ2PWoN4NHASRNXCANdTUW1+JC8qkprIDImelG3Zin8eSf0F5e6hBtOhGVGXZifx4ZfMX9lZntfGwUqVKujLLu3pRFns8f91X7tY3et4KWltMmAPbPWth7f1xZrP8A3iv3TWDqM+dZq3HtueKj4uWU15dt3uPuBtpBUtRyA+3kKZXmqTW59k/DiGbN3yhDzuZUcyE7AUtcOPlVMi5nmLKhp9kqUkQMBkYjlBNW1z8Kods5ZfAC5JRn6hPzZo2caCiMQkAg/eaY9GwkQIJkz586sejx/lhPFN2Ks6w2sZpJGWh5GoNhQSFZjTSjrtes+F1pY0Ignmoa0B2NXr+XOh57MrotZT9VF91Ad0g65RpNBzaqMbhXLKZ2yob4O2Ukkx5+6n1JHKc9xXGLBMSJNMKtJzGvWppMwBUg6xUNKTlE8qlFJIChqaSB4c8gNzzpHSvvf8gvMjIe3zNDNnSZScKVeICD9A8qLL1WksODptzoRQkGJE5jePZ99Vc+XtNS0cQBYQT3pGvT1P1acs1lMIPcgyXBkrWPh9NMsMpnNAPykflNuXl1rsRkO7HrKH5SMth0896kh25rJuEFEp1xTPXpXTa/Bhka8vEOcGm7ckBLcATnJxTPwr1ojB1nLL7agatAAXkSRzIiiqxkBInWBQxblSrMk5Db6KvrtEpBPKpRPLRI1z5aVKQ0YB1M+dRmtdNas2Fzlyqa9FBPMVxbRhSQTqNKkokST5VDtkYVEmcqmUBhwJ+J+qirszP4+Bnm2vLbag8KBMjlnRn2aAG2pI/7a/soia9SpUq2GU//ACDP4rZ/7xX7prCWYnSt47f0TZrP/eL/AHDWWdmzVnVbEptIBQQYxaYtpoqk24F2IKgOZit/4dvNQYQEJlIHLP76ftt0XeseKztpgbJH0EVDYsLVmPyD6kJ1CF6e/YUPRw/O8RNZHyuI8Of+9SyUpVoTVMxexwgqDSgdwTMe6m7TfDkKNnQHOilQPKl0+B7tVsBcs4WlBKm1TlsDv5AVk7LJAUa2x69+/ZU08ktrWnCoCDHkd6G2+FWsKkAqUTMFX3Cpx58duxmoPuotudw9ykpHxr238JhpkqcWlESQQZKhsINeXGn8XAM7/XRgkyny6ScxI2EfRTpUMlRBNeIEE5kV6lrrE0E4H/Bv5RTJekRsNK7KSmc/trjuzH186Q4tkdws74eW9CTQ08KTmNTHs8qLrWkhhwHTDqaEENTGQOY1OvSljl7Sgxnm23+Uj1sv1dfV6136P6pwN5rUPW+g56DY0ktJCs2247yM17R6pP5vWnGsBI8LUhatTttP6PI0BX2toBKCcMGdNfbypxj1VCYEjbL7jSvBQKW4wan1ddd6TJICoVGeYjI1A3boK4BJMDWry7DICSc45+6qW2AFQOcQNqurtRlKeXuqMWQORqRZ3CMvfTCiTlMZcqdYQoiOe9JSXXcJkGf55U1aTKCTEx9ddoaMyaYtg8J8qgp5gzMfVRr2Wuzbk56oXl7qDSiQIz6UXdlDJFuB/QWI91ZibRSpUq2GY9ujaVMWYKxR3qvV/VNZXc9wWd51DaO9MqGh+6tZ7bVwxZ+riv3aEeydoG2LUCZSnQnKD050N8OMtH1uuUd2lKAUlIAxDXKhO9uH3gCVvOFIBHM5/wA6VpqVDTKoTTcYlLjpNL1Waz267G6hOJcokENtqOf6TivsFSrLbXYkoxAZxGg2zo6YsQMrWAVHTFy5VLNjSEwABlGQqjP1jnFDirP8oYBWMQSPDOcagHOhmx8R2jOFRBkgmfpNHnbHZ4aaUNiUkjbesxsLg8e+VFcedsuOrTeLj0lxZOeU7cqKLhzYT7c/soWZE8gDRlw0j5AAiRiOVEHE4vOuQkmCARGsmrD0OcoMnSu12ScjmCCKWla0mD59d+tdOpGpT7Jqf6IG0hOIRG5z9tRLSpvCfGkkdaUiWqzlQUjdSTGdDDF2knCC2pUjIq0jWi+23o0gesmQMgNZoavCyJPypUU956pERG/lUxynaMtYCzPciHQeY9nNNONvpTmC1k4o6Trv1T0qCbI2IGNU8wKcFmZ0JWfdFZZRreslKfGk5mABpJ1nea6shInPbOnlpZEDAo/4quLisjTroSoJQgesSf51pWJVwoOHEW3ICSArIgzr4Yz+yh9NnW4+RZ8SRMfeR51s7V25Jb8IQkQOedQ1XIhDxwRnEfbTh8QTY0LzCyCtJg8jyPSpmmUjT6a6e4TtFoW4626hQJ0SSMhtUdXAFs1yj9b40aMSk2kAQVjLrlXF4Wlop8C0zBmKGLZdq2SUuBYI1BGdMqb0yVrod5q0VdMW5oJHiANFfZhaUqtyQCCe7Weu1ZcGjJAHso57G0EXkmR/03N/KhN7pUqVaTNO28jubL1dUAOfhNV/ZTcqkLdeWAkLACeZjXyqx7cWQqzMGSClwkR+rFedl4X6AgqkkqVE8pyE0fXb8ptGyUAeVNtNgmTpyO9JuCIJnpTgNbdqeKKbVAz3Fe4hkaatTkDSTUzICO1dGKxKUNl1jF3/ADueGt37TGAu7nstIUfYawqwpzV5ViuXP/Yyk70+1eS0+BC1R0rhKCBtpTZBnUDzrLmmi8HtlrHtqO7aXNcS89DipoAk6ggaHSnltAazmNql25UXZkqnnJmvW5kGIzz8qaWBiATMdaPuFOEm37It1xQzkDfDh3panHUJ3gpdoSHmHEuNqEyDEHcEVY27hS0KZabTAKUnvNx0gxUW4021hhxdnBCMXh0hQGpwmmrfxJeKkd4VKSjWUgbZTzpOTFHbrqXZlQ4mTMx8a4TaklzGoISDthke6pVitLL5Uq0F1azpCpn31K7izEHDZSY/Pcw1M4rryu1TYC0lCkqzBGue0bRVhwhYgt44o7tKSVA77R51DU5j+TK0MoxeFAGL/NrR1dlzosjK1LVKlxBjbbKr6pFbfqLXZ+7FntBSyr1e9UJnmSQSKOrvdUtpsKUlTuESpP0md6AbM++HlBtIdQTC+9APXKdKNGChplThSUZZjXD0EbClpLutCG0FAEwTmNyedWbSsJzM/YKpbrtWhScSVGZjXzO9Oekk2nu4yIxRtSkni3hxNqaJ9VwDwq+PMVjjTKkuEE4iMtK3+1KHdLMgQk+WlYMpxPeLKchM1mjlIq1pONUmBzijPsis4TeCCF4vk3No5UJFQxnF4hnNGPZQG/wgjAmPk3OfTnWYw2+lSpVtMr7fyfR7NE5uq/cNddmNuIu5HhKsJUAkanOp/bJYO+Zs6cJUrvThAnUpjOKn8MWDuLO01BlCYMczr51T27fjO9T7JORV4T0+qp7a5HKg3iLjez2MlK5W6PmJ2HXlQReHaraVuDuAlpGWShi9561bjry58Z9bWkjevXJMQPfQfwXx21bBgJSl8aonI9UnejArI0pl0f3FRxi2DYbQIn5NVfP10rwrJifCdq+ib8TjYdTzQqfca+cLIqFkTGo+ujk58/ceOGTM58hTRsqlE5iBzNcY68ClKMJB02+NYcj1maIcwmFeWlSrUlEDEQeiTnNV0qE5wYg84pptCpEa1LcTWSEKBAxSIIOf+1TbRaFtkoKCkGCUpJAIPkaqwFBWf0VYXotOIEY80icWvv5UnVzYeK1NtdzhVg2AUQRzg1Jc4oZUlJDSkqQIAKgpJ6FJ1mhht7TlTazO2pq1eVGtnRZLclJDQbXpCYScXTPSuEtoRPpCUqKFlASSSTyiN4qHwVaISuWgUoBVi3EVbWq8ihQxMpcDpkKKtwICpAjSlr50n2W1WVglRZzgFCQkEz1O1R7O47alFa8kplSEnSRpJ3qY0x8nBQkKWJSpSvhUWw215uG3mggFJwKQZBPIn7aSsLFLSlOO4EzE/m9NaHr54keRanMEKbI0OlXV8YnLOfEnwwchrnzoXvG7lu2pQJkADEdBEU1miLhe2OtKwu+FK/E3GYM8qLbjsGN1TxIOWEEct/bQHbyslpDeeD1eg3Fapw6AGUeGJGfnv9NEMSb0ZUWVpTElJj3VhXcwogg4pyTv7q3Zu1plUkAjIVUq4cbdSVIIQoySUp1O3UVYOXtjIu50EktrSDzSRPtou7K2im8Ezi/Jr1HlV3aeCrSpUh0EcjI+2rbhPhl6z2oLWpJThUMutZxnB1SpUq0EG80A4CYyJOdDfFl8iy2V12RiSnwfrHIURXw2SExzP8xvWZ9pV0uqsi4OIA4iBrApd+Nzgxq22tTiipZKlKMkk6mkBoNzTDe3Mc/tqSttYglKhOkg5+XOsOCbY7E8lWNpK5bMyjUHbIZxX0Vcj7jlmZW6cLikArnnvlWXcDn8HoU7aSE96BCTmojbLXlWqXfbEvshYSpIJ0UIPu2pj0fnMSnrOClQxTIP1V82ut4bS4k6hSh9Jr6TU2NjtWEX3djDdodJtMHGqRhBI9gqvpc+NuBYV0XVTAJ02qVbbK0kYm3VL6FGGorRMkAwN6y4009aArbaKbafUnMbU5brEUJSrLComIOnQ8q7ue7FvuJbQPErITkPaag8saVPOJRIBUTmffU28HFFwd5koJEx5UXXfwE63Z3QQA+CFoUDOScyJ60zxFdi7Ylh5hsqWU4XABAkb04149BHvNvdVjd1xLeQVAEDYwTPlzq5sPZ1bCUqKEkAglOLblRhbbnt4bhttKQkQEpXy8hTIpxrO7Ld6kqLIxyoZycOGcpjfyrUbo4eT6P3EynBBJA1O45UI3dw1a+/795o+FJyJEk+VG9yuLy8Ch5j3zTGuMxWWRgsENkYcIwgECDG6dz5VcG9GEpCXcIBHhCkwD0E71H4ssGOzOFZCAjxgjUGcoOoNDTN12y1NoUwAnOStagVewHSprV5arxsQHduIUErOpTCfIGpd3PXYARiQknUKOZG1C94cJW11IS46hzCZzEQfYKg2Dh5dncR6U34CsSrUYRVrLRrK/YYAaU17CPrNWVstOBuUqE6IAOU+yurPd7KU5NoCTnASM6jWxllOFYRhjMBIz6eHnSf+Irba8zCdM8t9zV1dA8JGY8z9QqvU+AkEnCSc8udPXHbklxaFEFYgDLbapjF2Gq6bQARXddChnXVKlSqCBeqwAknrQ7bbQlSVIj1kkRrPQVO4zdIQ2lKSoqUQI2y1PSqyw2IJAlZKoGY26D41a7/AJ3pkN53Ay08pQnCDKUFMb5gz7at8VncdSVK72RIQQQGyMhHlV5xRwqpQW8ha3EfOQc1Dqkj6qicM8FNvrBLi1MJT4vmqxfmyNqO1OOfFraVsrSFvISpaIwKiTi28NFFyFxKE94Ukq2AiOnWq6z8L2aySsLUBI/KLkD9quL04hRgwWZ1srmSv1koA1PKelXpvcEF4XywyAXXEInPxHP3a1gl9utuWt1SM0KWog8waLL/AHrPaWHXe8S7avDnEGBskbUKsXa8dGgTGU7e6rlXPldRH7IcJMZDWduXnUWy2Bxw+FBom/BD7oSlwjCOQgz16VdXVcDmKUkGIBis4PHQmxw64Z7wwnWP96LuFrgQbKmCUknESMlGOROlXbdy4vypOEH2mrRCSchoNvupkanGR2wShMCSOZOfSubM8pAhKAlPTrXLCSd5jan1QDnrNMKysbuUCZjWKngGBVddSpMTVm9kmda0Y4tDAV5/TSbYAAGnIUIWXit1D3dvsluc04siRtn9lFzduQtGIGCBvtUNK2Xa28godSCk6jnVcxw8hpJ7lS2408Uj3Gp93vF0Y1giCQEjpvlzp28bwbZbK3VBKRufqqCpu68VYloegKTqRyOiornim0slgpciFA4Va+IaVUWW8ELW5aFONhJ0SrWBoPM1G9B9KKVAKYbxTgmSs84OQFTN5K65uKLY5LLSCtSMoiAB1Ogq3dFuCe8caxEZ+BQMeyiy6rvQ0jC2mBqZ351ZKHKjB3gNuZJteFx1YQAZ7tJlUfpdaJLCthE92IPziE/WaF+NbjWJfsgwujNQG/UDnWW2riB8yFvOqJGYmPqqtwbjdry4os7A8a0zyBk+4VU8O3/6VayRoMQCSfVEZEDeaxJh5aoAAJPvrS+zO6HmrVjdQtIUhQBXH2GsystWpUqVaCm4lWAlM8z9VDT1pSMxIIGZnTlVl2gWjAhrKQVKy9lAT9qUQrwmMJgb1OvC9DG7LT3oIIwlWQIO3PlNUF7W51hTlmSsMZY0KAAxTqOhneu+EbcFpG0azz8qru1NxKV2ZwjOVD2f70OlvQXWw53oFtU6prMgyVDPTTaim4nbuehhvwK2xSkE+3U1T3RaQ8S0TKh6k7jceypFuuFJEGQcUhQAEeXWqMTUq1cLhg94tSS2TAIyI86nWS7ynaIMxM1Bs1nWlKkptC3AR4kuQr2jka8etws/dhwiF6kmTlvlpV8a6i+YsoJ59fvqchAnLIaRzNUv4WQABiSExJz1qotXFboUQw2HUASVax7edGq2C9+1BsyuYPLSdq7sySQVCTJ0qvua2qtDbaoBCjBjVPMEc6I+4SggZx9GW/StHFbapSoEHzp82YKSNalOMBQ3y/n2iol12tIKmiCCDkdiOdSvHtIstkw+qSBzq3QJTBM8zUFt5emGOn29alMOFKc05HSPtpEmIV73c0+gtrTiO0mCOoO1BF52V+zEBLqVszmCfEByUfhRxxI2e5LiRK0Zgc41GWtAL94d+gHunUgbpEg1UWjPhV9CWkNpIORMzI8ga64nudNohLxUUDOAYz5xvQncTqkrJDTiUdB6vUTRnZCqS53neJOygBHlGlC+KG4eGrOleJtOJSfmuE/QDRWizpmSmI1A2pOtBcH5wzSrl/vThcMAnXflV2MiW2QRIiOdVF53yWlhtKSTuTkB0HM1PetOBMwcht9QoUbtirRjLie7IMCdZ2kbZUs8pYK23StOg8zl50CcS8AslZcSVoSZKo0T16g0TXPb8whWSh9I6HerZKkmZ0Pu61DqsRvThL0fxFRUkxhWkwD1FaJ2fWEIKD6QHThMDGSdM8jyqZeNl7lLgWWlNKMjvcyJ2SKicH3Mhu0NuAqCihQCeafzlculZGD6lSpUss+7YLQUNWdX/wBip/ZrKH7+WHWinMIUDly+cPdWi9vj+Gz2WN3iP8prNbnCAoLU82npPijcRGVZrXG/GgXa0BaVFPqrTjTEZg1N4kull9qH4SBoomMJOhnbyobevpAWwtKwUjwyBGW1Ed+fKt4RHiG4kTtS750zNm0N2V4oLqXMJlDiFTn1q+sHESlkvlK3QCA4nDCUJ/OG5q8s9y2SzeN6CojLEAST+imKetSy4PA33LUZmAFLG4MaCnGZxsRBZUPKyyUSQSkxiGxHLKvLVwgsqxMOhAOoclX101bbWtbWG72ytYyxwAE+3nVfd/GFtYdQxam0qnPEclBI1MjWg7x3ty/ctnQ6gvrQlWkgENqI3nSelWt3lpJKELb6gGR9FBV4X0r0l0pBXZlr8TZ0g6mNj1pmztlLhXZiSgZgH1o5Eb0WseU3oWt3y5d9pU6kBbLnrpHMbg7GtE4c4kZtjZU3Eg+JBOY86yK02xDqCHELQrmBl7qicO3qqxWgOoUFpOS0jKU75c6muPLL/Tesx4QKqr0aWkd4kDEnUcxTNg4kQtKFpUC24cjyP5quRq8ccn3eYrTrmxW3dbgtOKck557Hp1qSxeWKRoeuU1RWhjuHMYzbcmQDoegqkdcW7aiZICM4mB0Bq1i3Ggt2oLxAZJSYnYnlUWzXK0hSlpEFc6HL9nSh25L/AEJCkqJUe8w5ZyTqZomu+1haJByk6+dS9uWkFshOWGcuXlTy04FYgMj60fCmrdC0KHMZcxGkUrutYcSBM4clefMjrTJjOrVuBERplXhRvl5VGTlEabV0p0GY2MGpKziK927O34golRhKRqeccqFHLe6StbbB8RBBWYAyjPan+KrWk2gpUMbeDCQdlH1SOVVHCNwuLWkv4ygEnAonbQEcqGLdFF3tLcZQ78+P5NWQtpgYhhPOcj0q0ZZGkAActB8BXVosAWDkPZUrMJ5CXG8xJAkGNDz86FeErwm3ltKndF4krGhHWrq7XVJcLat/VPXkau7HZ0pIOEYjqqM/bUz7ifSpUqmQ1xzYmXmkIeSlSSoxPltyNZ5ZOC7O0pSlNIdRqkZ4x01gii7tYedQyytqZS5KgBMpjOfurPzxayH1KD4QlSAVYUyCobdDQ68PHOzXFV42N5KG2x3awcOGIjoeRq8uG3hbCUhWYlPkdJ61kd42/vHXFqMlapkD3eVE/B1uSpzunJLbsZJMFKxoQdpq1ceU0WsXY0hwOOKK3QDKlGSD5aCoN8cQhxxDJUW2zqd1Depd6ekA91ZGyjLxLdhUT+bzqtu3gq0JBLj5SVGTABPxFLVvyCpu0pZYSloJZbGeJZiZ3jWgPiO09+sdwpbzokKXh8IT+aKJ2uEGEwVlbiv01Eg+zSrZmx90BgTh6RRTe4yz/hy1RiUkpB+qu7ruZ8HEiU+YNaibMtUSSOmop6zWRSSPECOUfbRjP+Nmzy3kmCs4v1fuqI4y8sQJJ3yFbG0lA9ZKVH2VXvO2dWTiEmMhhyV9G1OHwZJZvSbPJSogYgVJ2MHlWuN8Rpds6HULgx4huFbig7jG2sJbKmFJS5MYJxGNz0NCnDDT7rvdoV62ZnTqcqmZy8bjQWr4cc3kmcIj+cqfsrIUFNxnzJjOM1VFs9l9HyJUrLMnIzsOk10m1pUcgcXPr58+lJ3tBsSO7CEp1S9KjzPOiS5LwKEnGRniy9pg1UXnZMXyiJ7wEFSR86OXWmLagwoCUj1hNSgvszpWWDiyIOVdsK7h5tIM97IMc9qDPwthWyvQNiDnkaLmbalxaVJgpAxSNiajokKtietQ0vpwlw5ZkiTGmQqvtF5JbClLVA9+XlVDZXTaVhalSgTgRsnqRvULXt5LQ4lQHiVrIBP06Grrha/EOo7pax3qNuYG4py7O6SmVlOKdTkPYmparNZXFAlKcSdCnwkHoRSzIIWoz3ypxB6VHYdEQDMbmpLRqNUnFCYSlYVg8UE/VU25bYtRwrBMDJweqr76kWqwIcgOQQDMHTKpDDYBygdBUxUmlSpUMgbtUuV+0tMBhWEpWSqdwUx9dZ0nsvjNx0knMhIyrV+N7/ZsgYL5IS4spxASAYnPpUR1CXIU2rEgjKDkR0NGO358ZYAbNwVZW4OFS/1ufkKlnh6ygyizgHnMe3KiotqJKUDBGekz8KjrsytsiNSR9XOtSN+MnqGLC2eWUVPfSmBiJnz386hYFYYM5nOcsq7abIBGID2T7zRhljtaVAeAabn313Z7LiIJnzUcvZUS1WlKQUlRUY0jf2aVS3jxQhshMyuICEeInpyFPoeU+iW0utoMetBzOg6DrVbar4SmSVQI3gD2TnVGv0h5MkoYk5z41ke3JNJu52MUqJW5zWSfo0FHavK1Ce4nccJDLZXtPqo+JrpN3rdEvOYUgZoRkn2nU11el5ssGCcRj1EDxT7Ko7ZedpcRhaZU2DmpR8So8ogUOdv8q63WYOKUuEtoEgbVWWS9DZ1hbKjiGU7RvXFvsTuanCo9SPsquSIIAM0OdvfTWbkvTvmkqWvGFesT6yT1p99ABkaz+0PjWTWG1raUFNqKT0386Lrtv8uoKHCCsZjF4c+ihWtbnIYtWkGMPrDODr7KVrR3hxghKojCrQ+e4ofst4YjCgUr1jn1Bqwbtxw5uJV0VkR061RpWvg4vGgpSMpSJBq0s97htsNtoMk+EbqJ58hUK03nhmXMG0AhVRkXu21K25LhGa1Zx1jnUNxbcSfJpSlagp9QlWfhQOQ61SXfbHEzgWoGNswarX70Hik4iozJ1mozLy3VhDIVJ2o1m1odx2R20pDiXxI9ZKk5g/aKku3JbUgwEKSdwSDXXCPD67OMbrpClDNI0HnzNFqCSAQcqTJ0DLPb7TZVBTiHMvMiiG5+Ke9PhWgkfMIIPuq9bE+sd/OoN5WGxQFvISSchGSidowmhXRIzaApOLKKZsdt7xzw+oJz5npQUu/7MwAlAWEk5jxKSPOavOGr/Q893YUjEAYSk7eVLArpUqVQZR/8g/8Al7L/AHyv3DWT3FxVaLIqWlEpPzFeJPu29lfQ/HnB4vJtpBdLXdqKpCAqZERmRFBQ7DkAyLYv/wAQ/joW2Xp3wlx6zbCG1jundIOivI/ZV3bHG21EuEqzyA+G9UCOw1IIItywQZEND+Oid/gJakhPpagOYaGL9orNMtdp+vXYfvLiQJzVhTyKtgNKGhfrtoJDCCRP5RWSfdvRz/RU0QQp4rJPrLRiP79TmeAAmAl8iOTf+qnWby0C/gwrHy7hURsjwo6ggZn21JVZG22ypKEtpGeOB9dGto4IJTCXwk8+6k+zxiqodlSVT3tqcdnZScp6JCoFWrygL/4hDyw3Zmy6Y9Y5JmrSx8Pvvqi0rwpj1Wjh/wA2tHVl4IbQAEriOSI08jT3/CyiqTaFRsAiMvPFQfKfyHbNdFlYICUJUYjPMk85qa22vM4EgeQmKukcMBPquR1wyfrpxPD6oI77X9D/AFUtefEMW6wIKFFSERBJkTtr0NYPeDEKURAzPsE19L23hUuJKe/KZ5I+zFnQY92KpVM21Wc/9Ib/AOOiufOy+mItiZGhA99SLJZionkBWv8A9BiNraseTQ/jqQ12LpTP44ok7lofx0YwyhLA8IKlE7eI5CpgsqUiDJJ1OKtMV2Mj+2qHkyP468b7FkYgV2xav/zA/wDeprWVJe+akeKcozNWVkuF9Z8WFAjU567QK1ux9l7TcYXYI37sT+9Vg3wMkT8r/k/1UrpjqOEgD43JHQRRLdLiLN4MKY5wMXv3o0e7PcR/5kxy7v8A1Vwrs5zn0k/+IH/3qG4bs7+JCSDiSalNuR4dOlTrFwgltASHSY5p++pieH9PlNP0fvqrU5K8PxG46CqO3WxtdqB7wSEwlKtBO8HU0YfgT9P/AC/fTFv4XaeEOQconDBHUGcqVbA5etgLjfhBUqQRnlrJEbVP4eZSbSlwsFDgSoFWURHTWnbDwi6zk1bF4fzXGwv6cQNXNgu51CwpbqViDkG8J9+M/VQz0tKVK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2" name="AutoShape 8" descr="data:image/jpeg;base64,/9j/4AAQSkZJRgABAQAAAQABAAD/2wCEAAkGBxQTEhUUExQWFhUXGBwbGRgWGB8cHBwcHR8aGhgaHRkaHCggGh8lHBcVIjEhJSksLi4uFx8zODMsNygtLiwBCgoKDg0OGhAQGiwkHyQsLCwsLCwsLCwsLCwsLCwsLCwsLCwsLCwsLCwsLCwsLCwsLCwsLCwsLCwsLCwsLCwsLP/AABEIAN8A4gMBIgACEQEDEQH/xAAcAAABBQEBAQAAAAAAAAAAAAAGAAMEBQcCAQj/xABLEAABAwEGAwQFBgoIBgMAAAABAgMRAAQFEiExQQZRYQcTInEUMoGR0SNCobHB4RUkM1JicpKy0vAXRFRzgqLi8RY0Q1OTwghjg//EABgBAQEBAQEAAAAAAAAAAAAAAAEAAgME/8QAIREBAQEAAgMBAAIDAAAAAAAAAAERAiESMUEDUWETMnH/2gAMAwEAAhEDEQA/ANP4x4qTYEtKU0pzvFFICSBECZM7UIL7Z2QsJNkez3xIj66c7cVHurLGpdWP8hrHbxZw90dEzmd5G1ZtOdNeZ7aGFKWn0Z0YJklaM45Z0kdtDGErNleSnmVIz6DOsZvC2JCyGwk4hnlOv1Uzb21qZbOEhMwc/cYq2psQ7drPE+iPx+sj414jt3sxMCyv/tI+NYfeCIOGCAAMlc+fWnrtuJ95K1ttKWlPrR9k60hta+3Wzj+qP/tI+NJPbtZz/VH/ANpHxrFrZd7jSsDqcKoBjkDnn1puzNSCaNDcR24WfL8Ve/aR8asEdrbJSD6O7n+kmsFSmiOyJOBM8qNrfGNY/pZZkD0Z3P8ASTSV2ssifxZ3L9JNZaEZzJG1O91oFUbWvGNM/pZa/szv7Sah23trYbVhNleJ6KR9poAQgGfoqmva61uHEkjTOcq1o5ccjUkduVnP9Uf/AGkfGvT242f+yPftI+NYWlRBgjeukOGfV2p1z1uzfbYwQD6K9mYgrR7znpXjnbawFFPoj2RiQpEfXWHNPiJwnkc6cL48p0q0tqX25Wcf1R8+SkfGvD25Mf2N/wDaR/FWMd6DllPlXkjmPhRqbR/Tkx/ZH/2kfxVIsfbTZ1qwmzOo6qUiPoNYcpSTTZ8qdD6Db7VmVZpYWRzC014rtURMeiun/Gj41lFwu/JAADXUVJeGup5RRtaaU72sJT/U3j5LR8aYd7YUJEqsNoH+JH8VADB3MimrzILZjYiatNkaGjtkbP8AU3x5qR8av+F+PkWx8MpYWglJViUpJGXlWIpz2NGvZQj8eB/QX9lG1ltVKlSraZ12xWcrTZAFYSHVEHyQayu+rIot5rxgmfVjMVpHb0T6PZome9Vp+rWa2ZHcMJD59Y5DWOlZrfHuYHEXarxLwnwxoMpPM1fWSzOho+EKMThVmemQqht2NCjiWQlRkwdR5VZs8VhK2cCDgbIKpV4lAHntUOOS9jiycLsPYHrSk40R4DkCI9U+RqS6i2NO4WmWwx0Edct5pXrfEK75JltYChyGWdVvEXEeJltTZUFxKTpE6+dTt1AlxdbC89jLeAxBBzOWWfKqyxAlKsttqctqyoJJMkzJNKxoMKzjL31OF9uJOGiqxNEsIyzwihYAdaLbAuGEagga0N8TjNn5z50n84O21NpKlTnv5fyadQTuam3jTHhP002WdcsjvyqQ25Bjbl99eupmBz5Uqha8boLYKkrkTnIzFVgUZ+NGN9tEMK8xpQqwkyAFJBJjxfbU48p2ZUmJ0zrltBOWEGphsjhzCmzKsIEj3+VON2J6AQhBxTGY+bqen21DFe7t4RI5U1CfzTnrU51JThxIHiEjrTZAJiIqSGAN8UA1Z3fdmIlSic9OtRMxHnRW0oEAjlUpHt2pCZjIDXrUpTOLTI0y01nM69Km2cRInOprHbTQ2PWoN4NHASRNXCANdTUW1+JC8qkprIDImelG3Zin8eSf0F5e6hBtOhGVGXZifx4ZfMX9lZntfGwUqVKujLLu3pRFns8f91X7tY3et4KWltMmAPbPWth7f1xZrP8A3iv3TWDqM+dZq3HtueKj4uWU15dt3uPuBtpBUtRyA+3kKZXmqTW59k/DiGbN3yhDzuZUcyE7AUtcOPlVMi5nmLKhp9kqUkQMBkYjlBNW1z8Kods5ZfAC5JRn6hPzZo2caCiMQkAg/eaY9GwkQIJkz586sejx/lhPFN2Ks6w2sZpJGWh5GoNhQSFZjTSjrtes+F1pY0Ignmoa0B2NXr+XOh57MrotZT9VF91Ad0g65RpNBzaqMbhXLKZ2yob4O2Ukkx5+6n1JHKc9xXGLBMSJNMKtJzGvWppMwBUg6xUNKTlE8qlFJIChqaSB4c8gNzzpHSvvf8gvMjIe3zNDNnSZScKVeICD9A8qLL1WksODptzoRQkGJE5jePZ99Vc+XtNS0cQBYQT3pGvT1P1acs1lMIPcgyXBkrWPh9NMsMpnNAPykflNuXl1rsRkO7HrKH5SMth0896kh25rJuEFEp1xTPXpXTa/Bhka8vEOcGm7ckBLcATnJxTPwr1ojB1nLL7agatAAXkSRzIiiqxkBInWBQxblSrMk5Db6KvrtEpBPKpRPLRI1z5aVKQ0YB1M+dRmtdNas2Fzlyqa9FBPMVxbRhSQTqNKkokST5VDtkYVEmcqmUBhwJ+J+qirszP4+Bnm2vLbag8KBMjlnRn2aAG2pI/7a/soia9SpUq2GU//ACDP4rZ/7xX7prCWYnSt47f0TZrP/eL/AHDWWdmzVnVbEptIBQQYxaYtpoqk24F2IKgOZit/4dvNQYQEJlIHLP76ftt0XeseKztpgbJH0EVDYsLVmPyD6kJ1CF6e/YUPRw/O8RNZHyuI8Of+9SyUpVoTVMxexwgqDSgdwTMe6m7TfDkKNnQHOilQPKl0+B7tVsBcs4WlBKm1TlsDv5AVk7LJAUa2x69+/ZU08ktrWnCoCDHkd6G2+FWsKkAqUTMFX3Cpx58duxmoPuotudw9ykpHxr238JhpkqcWlESQQZKhsINeXGn8XAM7/XRgkyny6ScxI2EfRTpUMlRBNeIEE5kV6lrrE0E4H/Bv5RTJekRsNK7KSmc/trjuzH186Q4tkdws74eW9CTQ08KTmNTHs8qLrWkhhwHTDqaEENTGQOY1OvSljl7Sgxnm23+Uj1sv1dfV6136P6pwN5rUPW+g56DY0ktJCs2247yM17R6pP5vWnGsBI8LUhatTttP6PI0BX2toBKCcMGdNfbypxj1VCYEjbL7jSvBQKW4wan1ddd6TJICoVGeYjI1A3boK4BJMDWry7DICSc45+6qW2AFQOcQNqurtRlKeXuqMWQORqRZ3CMvfTCiTlMZcqdYQoiOe9JSXXcJkGf55U1aTKCTEx9ddoaMyaYtg8J8qgp5gzMfVRr2Wuzbk56oXl7qDSiQIz6UXdlDJFuB/QWI91ZibRSpUq2GY9ujaVMWYKxR3qvV/VNZXc9wWd51DaO9MqGh+6tZ7bVwxZ+riv3aEeydoG2LUCZSnQnKD050N8OMtH1uuUd2lKAUlIAxDXKhO9uH3gCVvOFIBHM5/wA6VpqVDTKoTTcYlLjpNL1Waz267G6hOJcokENtqOf6TivsFSrLbXYkoxAZxGg2zo6YsQMrWAVHTFy5VLNjSEwABlGQqjP1jnFDirP8oYBWMQSPDOcagHOhmx8R2jOFRBkgmfpNHnbHZ4aaUNiUkjbesxsLg8e+VFcedsuOrTeLj0lxZOeU7cqKLhzYT7c/soWZE8gDRlw0j5AAiRiOVEHE4vOuQkmCARGsmrD0OcoMnSu12ScjmCCKWla0mD59d+tdOpGpT7Jqf6IG0hOIRG5z9tRLSpvCfGkkdaUiWqzlQUjdSTGdDDF2knCC2pUjIq0jWi+23o0gesmQMgNZoavCyJPypUU956pERG/lUxynaMtYCzPciHQeY9nNNONvpTmC1k4o6Trv1T0qCbI2IGNU8wKcFmZ0JWfdFZZRreslKfGk5mABpJ1nea6shInPbOnlpZEDAo/4quLisjTroSoJQgesSf51pWJVwoOHEW3ICSArIgzr4Yz+yh9NnW4+RZ8SRMfeR51s7V25Jb8IQkQOedQ1XIhDxwRnEfbTh8QTY0LzCyCtJg8jyPSpmmUjT6a6e4TtFoW4626hQJ0SSMhtUdXAFs1yj9b40aMSk2kAQVjLrlXF4Wlop8C0zBmKGLZdq2SUuBYI1BGdMqb0yVrod5q0VdMW5oJHiANFfZhaUqtyQCCe7Weu1ZcGjJAHso57G0EXkmR/03N/KhN7pUqVaTNO28jubL1dUAOfhNV/ZTcqkLdeWAkLACeZjXyqx7cWQqzMGSClwkR+rFedl4X6AgqkkqVE8pyE0fXb8ptGyUAeVNtNgmTpyO9JuCIJnpTgNbdqeKKbVAz3Fe4hkaatTkDSTUzICO1dGKxKUNl1jF3/ADueGt37TGAu7nstIUfYawqwpzV5ViuXP/Yyk70+1eS0+BC1R0rhKCBtpTZBnUDzrLmmi8HtlrHtqO7aXNcS89DipoAk6ggaHSnltAazmNql25UXZkqnnJmvW5kGIzz8qaWBiATMdaPuFOEm37It1xQzkDfDh3panHUJ3gpdoSHmHEuNqEyDEHcEVY27hS0KZabTAKUnvNx0gxUW4021hhxdnBCMXh0hQGpwmmrfxJeKkd4VKSjWUgbZTzpOTFHbrqXZlQ4mTMx8a4TaklzGoISDthke6pVitLL5Uq0F1azpCpn31K7izEHDZSY/Pcw1M4rryu1TYC0lCkqzBGue0bRVhwhYgt44o7tKSVA77R51DU5j+TK0MoxeFAGL/NrR1dlzosjK1LVKlxBjbbKr6pFbfqLXZ+7FntBSyr1e9UJnmSQSKOrvdUtpsKUlTuESpP0md6AbM++HlBtIdQTC+9APXKdKNGChplThSUZZjXD0EbClpLutCG0FAEwTmNyedWbSsJzM/YKpbrtWhScSVGZjXzO9Oekk2nu4yIxRtSkni3hxNqaJ9VwDwq+PMVjjTKkuEE4iMtK3+1KHdLMgQk+WlYMpxPeLKchM1mjlIq1pONUmBzijPsis4TeCCF4vk3No5UJFQxnF4hnNGPZQG/wgjAmPk3OfTnWYw2+lSpVtMr7fyfR7NE5uq/cNddmNuIu5HhKsJUAkanOp/bJYO+Zs6cJUrvThAnUpjOKn8MWDuLO01BlCYMczr51T27fjO9T7JORV4T0+qp7a5HKg3iLjez2MlK5W6PmJ2HXlQReHaraVuDuAlpGWShi9561bjry58Z9bWkjevXJMQPfQfwXx21bBgJSl8aonI9UnejArI0pl0f3FRxi2DYbQIn5NVfP10rwrJifCdq+ib8TjYdTzQqfca+cLIqFkTGo+ujk58/ceOGTM58hTRsqlE5iBzNcY68ClKMJB02+NYcj1maIcwmFeWlSrUlEDEQeiTnNV0qE5wYg84pptCpEa1LcTWSEKBAxSIIOf+1TbRaFtkoKCkGCUpJAIPkaqwFBWf0VYXotOIEY80icWvv5UnVzYeK1NtdzhVg2AUQRzg1Jc4oZUlJDSkqQIAKgpJ6FJ1mhht7TlTazO2pq1eVGtnRZLclJDQbXpCYScXTPSuEtoRPpCUqKFlASSSTyiN4qHwVaISuWgUoBVi3EVbWq8ihQxMpcDpkKKtwICpAjSlr50n2W1WVglRZzgFCQkEz1O1R7O47alFa8kplSEnSRpJ3qY0x8nBQkKWJSpSvhUWw215uG3mggFJwKQZBPIn7aSsLFLSlOO4EzE/m9NaHr54keRanMEKbI0OlXV8YnLOfEnwwchrnzoXvG7lu2pQJkADEdBEU1miLhe2OtKwu+FK/E3GYM8qLbjsGN1TxIOWEEct/bQHbyslpDeeD1eg3Fapw6AGUeGJGfnv9NEMSb0ZUWVpTElJj3VhXcwogg4pyTv7q3Zu1plUkAjIVUq4cbdSVIIQoySUp1O3UVYOXtjIu50EktrSDzSRPtou7K2im8Ezi/Jr1HlV3aeCrSpUh0EcjI+2rbhPhl6z2oLWpJThUMutZxnB1SpUq0EG80A4CYyJOdDfFl8iy2V12RiSnwfrHIURXw2SExzP8xvWZ9pV0uqsi4OIA4iBrApd+Nzgxq22tTiipZKlKMkk6mkBoNzTDe3Mc/tqSttYglKhOkg5+XOsOCbY7E8lWNpK5bMyjUHbIZxX0Vcj7jlmZW6cLikArnnvlWXcDn8HoU7aSE96BCTmojbLXlWqXfbEvshYSpIJ0UIPu2pj0fnMSnrOClQxTIP1V82ut4bS4k6hSh9Jr6TU2NjtWEX3djDdodJtMHGqRhBI9gqvpc+NuBYV0XVTAJ02qVbbK0kYm3VL6FGGorRMkAwN6y4009aArbaKbafUnMbU5brEUJSrLComIOnQ8q7ue7FvuJbQPErITkPaag8saVPOJRIBUTmffU28HFFwd5koJEx5UXXfwE63Z3QQA+CFoUDOScyJ60zxFdi7Ylh5hsqWU4XABAkb04149BHvNvdVjd1xLeQVAEDYwTPlzq5sPZ1bCUqKEkAglOLblRhbbnt4bhttKQkQEpXy8hTIpxrO7Ld6kqLIxyoZycOGcpjfyrUbo4eT6P3EynBBJA1O45UI3dw1a+/795o+FJyJEk+VG9yuLy8Ch5j3zTGuMxWWRgsENkYcIwgECDG6dz5VcG9GEpCXcIBHhCkwD0E71H4ssGOzOFZCAjxgjUGcoOoNDTN12y1NoUwAnOStagVewHSprV5arxsQHduIUErOpTCfIGpd3PXYARiQknUKOZG1C94cJW11IS46hzCZzEQfYKg2Dh5dncR6U34CsSrUYRVrLRrK/YYAaU17CPrNWVstOBuUqE6IAOU+yurPd7KU5NoCTnASM6jWxllOFYRhjMBIz6eHnSf+Irba8zCdM8t9zV1dA8JGY8z9QqvU+AkEnCSc8udPXHbklxaFEFYgDLbapjF2Gq6bQARXddChnXVKlSqCBeqwAknrQ7bbQlSVIj1kkRrPQVO4zdIQ2lKSoqUQI2y1PSqyw2IJAlZKoGY26D41a7/AJ3pkN53Ay08pQnCDKUFMb5gz7at8VncdSVK72RIQQQGyMhHlV5xRwqpQW8ha3EfOQc1Dqkj6qicM8FNvrBLi1MJT4vmqxfmyNqO1OOfFraVsrSFvISpaIwKiTi28NFFyFxKE94Ukq2AiOnWq6z8L2aySsLUBI/KLkD9quL04hRgwWZ1srmSv1koA1PKelXpvcEF4XywyAXXEInPxHP3a1gl9utuWt1SM0KWog8waLL/AHrPaWHXe8S7avDnEGBskbUKsXa8dGgTGU7e6rlXPldRH7IcJMZDWduXnUWy2Bxw+FBom/BD7oSlwjCOQgz16VdXVcDmKUkGIBis4PHQmxw64Z7wwnWP96LuFrgQbKmCUknESMlGOROlXbdy4vypOEH2mrRCSchoNvupkanGR2wShMCSOZOfSubM8pAhKAlPTrXLCSd5jan1QDnrNMKysbuUCZjWKngGBVddSpMTVm9kmda0Y4tDAV5/TSbYAAGnIUIWXit1D3dvsluc04siRtn9lFzduQtGIGCBvtUNK2Xa28godSCk6jnVcxw8hpJ7lS2408Uj3Gp93vF0Y1giCQEjpvlzp28bwbZbK3VBKRufqqCpu68VYloegKTqRyOiornim0slgpciFA4Va+IaVUWW8ELW5aFONhJ0SrWBoPM1G9B9KKVAKYbxTgmSs84OQFTN5K65uKLY5LLSCtSMoiAB1Ogq3dFuCe8caxEZ+BQMeyiy6rvQ0jC2mBqZ351ZKHKjB3gNuZJteFx1YQAZ7tJlUfpdaJLCthE92IPziE/WaF+NbjWJfsgwujNQG/UDnWW2riB8yFvOqJGYmPqqtwbjdry4os7A8a0zyBk+4VU8O3/6VayRoMQCSfVEZEDeaxJh5aoAAJPvrS+zO6HmrVjdQtIUhQBXH2GsystWpUqVaCm4lWAlM8z9VDT1pSMxIIGZnTlVl2gWjAhrKQVKy9lAT9qUQrwmMJgb1OvC9DG7LT3oIIwlWQIO3PlNUF7W51hTlmSsMZY0KAAxTqOhneu+EbcFpG0azz8qru1NxKV2ZwjOVD2f70OlvQXWw53oFtU6prMgyVDPTTaim4nbuehhvwK2xSkE+3U1T3RaQ8S0TKh6k7jceypFuuFJEGQcUhQAEeXWqMTUq1cLhg94tSS2TAIyI86nWS7ynaIMxM1Bs1nWlKkptC3AR4kuQr2jka8etws/dhwiF6kmTlvlpV8a6i+YsoJ59fvqchAnLIaRzNUv4WQABiSExJz1qotXFboUQw2HUASVax7edGq2C9+1BsyuYPLSdq7sySQVCTJ0qvua2qtDbaoBCjBjVPMEc6I+4SggZx9GW/StHFbapSoEHzp82YKSNalOMBQ3y/n2iol12tIKmiCCDkdiOdSvHtIstkw+qSBzq3QJTBM8zUFt5emGOn29alMOFKc05HSPtpEmIV73c0+gtrTiO0mCOoO1BF52V+zEBLqVszmCfEByUfhRxxI2e5LiRK0Zgc41GWtAL94d+gHunUgbpEg1UWjPhV9CWkNpIORMzI8ga64nudNohLxUUDOAYz5xvQncTqkrJDTiUdB6vUTRnZCqS53neJOygBHlGlC+KG4eGrOleJtOJSfmuE/QDRWizpmSmI1A2pOtBcH5wzSrl/vThcMAnXflV2MiW2QRIiOdVF53yWlhtKSTuTkB0HM1PetOBMwcht9QoUbtirRjLie7IMCdZ2kbZUs8pYK23StOg8zl50CcS8AslZcSVoSZKo0T16g0TXPb8whWSh9I6HerZKkmZ0Pu61DqsRvThL0fxFRUkxhWkwD1FaJ2fWEIKD6QHThMDGSdM8jyqZeNl7lLgWWlNKMjvcyJ2SKicH3Mhu0NuAqCihQCeafzlculZGD6lSpUss+7YLQUNWdX/wBip/ZrKH7+WHWinMIUDly+cPdWi9vj+Gz2WN3iP8prNbnCAoLU82npPijcRGVZrXG/GgXa0BaVFPqrTjTEZg1N4kull9qH4SBoomMJOhnbyobevpAWwtKwUjwyBGW1Ed+fKt4RHiG4kTtS750zNm0N2V4oLqXMJlDiFTn1q+sHESlkvlK3QCA4nDCUJ/OG5q8s9y2SzeN6CojLEAST+imKetSy4PA33LUZmAFLG4MaCnGZxsRBZUPKyyUSQSkxiGxHLKvLVwgsqxMOhAOoclX101bbWtbWG72ytYyxwAE+3nVfd/GFtYdQxam0qnPEclBI1MjWg7x3ty/ctnQ6gvrQlWkgENqI3nSelWt3lpJKELb6gGR9FBV4X0r0l0pBXZlr8TZ0g6mNj1pmztlLhXZiSgZgH1o5Eb0WseU3oWt3y5d9pU6kBbLnrpHMbg7GtE4c4kZtjZU3Eg+JBOY86yK02xDqCHELQrmBl7qicO3qqxWgOoUFpOS0jKU75c6muPLL/Tesx4QKqr0aWkd4kDEnUcxTNg4kQtKFpUC24cjyP5quRq8ccn3eYrTrmxW3dbgtOKck557Hp1qSxeWKRoeuU1RWhjuHMYzbcmQDoegqkdcW7aiZICM4mB0Bq1i3Ggt2oLxAZJSYnYnlUWzXK0hSlpEFc6HL9nSh25L/AEJCkqJUe8w5ZyTqZomu+1haJByk6+dS9uWkFshOWGcuXlTy04FYgMj60fCmrdC0KHMZcxGkUrutYcSBM4clefMjrTJjOrVuBERplXhRvl5VGTlEabV0p0GY2MGpKziK927O34golRhKRqeccqFHLe6StbbB8RBBWYAyjPan+KrWk2gpUMbeDCQdlH1SOVVHCNwuLWkv4ygEnAonbQEcqGLdFF3tLcZQ78+P5NWQtpgYhhPOcj0q0ZZGkAActB8BXVosAWDkPZUrMJ5CXG8xJAkGNDz86FeErwm3ltKndF4krGhHWrq7XVJcLat/VPXkau7HZ0pIOEYjqqM/bUz7ifSpUqmQ1xzYmXmkIeSlSSoxPltyNZ5ZOC7O0pSlNIdRqkZ4x01gii7tYedQyytqZS5KgBMpjOfurPzxayH1KD4QlSAVYUyCobdDQ68PHOzXFV42N5KG2x3awcOGIjoeRq8uG3hbCUhWYlPkdJ61kd42/vHXFqMlapkD3eVE/B1uSpzunJLbsZJMFKxoQdpq1ceU0WsXY0hwOOKK3QDKlGSD5aCoN8cQhxxDJUW2zqd1Depd6ekA91ZGyjLxLdhUT+bzqtu3gq0JBLj5SVGTABPxFLVvyCpu0pZYSloJZbGeJZiZ3jWgPiO09+sdwpbzokKXh8IT+aKJ2uEGEwVlbiv01Eg+zSrZmx90BgTh6RRTe4yz/hy1RiUkpB+qu7ruZ8HEiU+YNaibMtUSSOmop6zWRSSPECOUfbRjP+Nmzy3kmCs4v1fuqI4y8sQJJ3yFbG0lA9ZKVH2VXvO2dWTiEmMhhyV9G1OHwZJZvSbPJSogYgVJ2MHlWuN8Rpds6HULgx4huFbig7jG2sJbKmFJS5MYJxGNz0NCnDDT7rvdoV62ZnTqcqmZy8bjQWr4cc3kmcIj+cqfsrIUFNxnzJjOM1VFs9l9HyJUrLMnIzsOk10m1pUcgcXPr58+lJ3tBsSO7CEp1S9KjzPOiS5LwKEnGRniy9pg1UXnZMXyiJ7wEFSR86OXWmLagwoCUj1hNSgvszpWWDiyIOVdsK7h5tIM97IMc9qDPwthWyvQNiDnkaLmbalxaVJgpAxSNiajokKtietQ0vpwlw5ZkiTGmQqvtF5JbClLVA9+XlVDZXTaVhalSgTgRsnqRvULXt5LQ4lQHiVrIBP06Grrha/EOo7pax3qNuYG4py7O6SmVlOKdTkPYmparNZXFAlKcSdCnwkHoRSzIIWoz3ypxB6VHYdEQDMbmpLRqNUnFCYSlYVg8UE/VU25bYtRwrBMDJweqr76kWqwIcgOQQDMHTKpDDYBygdBUxUmlSpUMgbtUuV+0tMBhWEpWSqdwUx9dZ0nsvjNx0knMhIyrV+N7/ZsgYL5IS4spxASAYnPpUR1CXIU2rEgjKDkR0NGO358ZYAbNwVZW4OFS/1ufkKlnh6ygyizgHnMe3KiotqJKUDBGekz8KjrsytsiNSR9XOtSN+MnqGLC2eWUVPfSmBiJnz386hYFYYM5nOcsq7abIBGID2T7zRhljtaVAeAabn313Z7LiIJnzUcvZUS1WlKQUlRUY0jf2aVS3jxQhshMyuICEeInpyFPoeU+iW0utoMetBzOg6DrVbar4SmSVQI3gD2TnVGv0h5MkoYk5z41ke3JNJu52MUqJW5zWSfo0FHavK1Ce4nccJDLZXtPqo+JrpN3rdEvOYUgZoRkn2nU11el5ssGCcRj1EDxT7Ko7ZedpcRhaZU2DmpR8So8ogUOdv8q63WYOKUuEtoEgbVWWS9DZ1hbKjiGU7RvXFvsTuanCo9SPsquSIIAM0OdvfTWbkvTvmkqWvGFesT6yT1p99ABkaz+0PjWTWG1raUFNqKT0386Lrtv8uoKHCCsZjF4c+ihWtbnIYtWkGMPrDODr7KVrR3hxghKojCrQ+e4ofst4YjCgUr1jn1Bqwbtxw5uJV0VkR061RpWvg4vGgpSMpSJBq0s97htsNtoMk+EbqJ58hUK03nhmXMG0AhVRkXu21K25LhGa1Zx1jnUNxbcSfJpSlagp9QlWfhQOQ61SXfbHEzgWoGNswarX70Hik4iozJ1mozLy3VhDIVJ2o1m1odx2R20pDiXxI9ZKk5g/aKku3JbUgwEKSdwSDXXCPD67OMbrpClDNI0HnzNFqCSAQcqTJ0DLPb7TZVBTiHMvMiiG5+Ke9PhWgkfMIIPuq9bE+sd/OoN5WGxQFvISSchGSidowmhXRIzaApOLKKZsdt7xzw+oJz5npQUu/7MwAlAWEk5jxKSPOavOGr/Q893YUjEAYSk7eVLArpUqVQZR/8g/8Al7L/AHyv3DWT3FxVaLIqWlEpPzFeJPu29lfQ/HnB4vJtpBdLXdqKpCAqZERmRFBQ7DkAyLYv/wAQ/joW2Xp3wlx6zbCG1jundIOivI/ZV3bHG21EuEqzyA+G9UCOw1IIItywQZEND+Oid/gJakhPpagOYaGL9orNMtdp+vXYfvLiQJzVhTyKtgNKGhfrtoJDCCRP5RWSfdvRz/RU0QQp4rJPrLRiP79TmeAAmAl8iOTf+qnWby0C/gwrHy7hURsjwo6ggZn21JVZG22ypKEtpGeOB9dGto4IJTCXwk8+6k+zxiqodlSVT3tqcdnZScp6JCoFWrygL/4hDyw3Zmy6Y9Y5JmrSx8Pvvqi0rwpj1Wjh/wA2tHVl4IbQAEriOSI08jT3/CyiqTaFRsAiMvPFQfKfyHbNdFlYICUJUYjPMk85qa22vM4EgeQmKukcMBPquR1wyfrpxPD6oI77X9D/AFUtefEMW6wIKFFSERBJkTtr0NYPeDEKURAzPsE19L23hUuJKe/KZ5I+zFnQY92KpVM21Wc/9Ib/AOOiufOy+mItiZGhA99SLJZionkBWv8A9BiNraseTQ/jqQ12LpTP44ok7lofx0YwyhLA8IKlE7eI5CpgsqUiDJJ1OKtMV2Mj+2qHkyP468b7FkYgV2xav/zA/wDeprWVJe+akeKcozNWVkuF9Z8WFAjU567QK1ux9l7TcYXYI37sT+9Vg3wMkT8r/k/1UrpjqOEgD43JHQRRLdLiLN4MKY5wMXv3o0e7PcR/5kxy7v8A1Vwrs5zn0k/+IH/3qG4bs7+JCSDiSalNuR4dOlTrFwgltASHSY5p++pieH9PlNP0fvqrU5K8PxG46CqO3WxtdqB7wSEwlKtBO8HU0YfgT9P/AC/fTFv4XaeEOQconDBHUGcqVbA5etgLjfhBUqQRnlrJEbVP4eZSbSlwsFDgSoFWURHTWnbDwi6zk1bF4fzXGwv6cQNXNgu51CwpbqViDkG8J9+M/VQz0tKVK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4" name="AutoShape 10" descr="data:image/jpeg;base64,/9j/4AAQSkZJRgABAQAAAQABAAD/2wCEAAkGBxQTEhUUExQWFhUXGBwbGRgWGB8cHBwcHR8aGhgaHRkaHCggGh8lHBcVIjEhJSksLi4uFx8zODMsNygtLiwBCgoKDg0OGhAQGiwkHyQsLCwsLCwsLCwsLCwsLCwsLCwsLCwsLCwsLCwsLCwsLCwsLCwsLCwsLCwsLCwsLCwsLP/AABEIAN8A4gMBIgACEQEDEQH/xAAcAAABBQEBAQAAAAAAAAAAAAAGAAMEBQcCAQj/xABLEAABAwEGAwQFBgoIBgMAAAABAgMRAAQFEiExQQZRYQcTInEUMoGR0SNCobHB4RUkM1JicpKy0vAXRFRzgqLi8RY0Q1OTwghjg//EABgBAQEBAQEAAAAAAAAAAAAAAAEAAgME/8QAIREBAQEAAgMBAAIDAAAAAAAAAAERAiESMUEDUWETMnH/2gAMAwEAAhEDEQA/ANP4x4qTYEtKU0pzvFFICSBECZM7UIL7Z2QsJNkez3xIj66c7cVHurLGpdWP8hrHbxZw90dEzmd5G1ZtOdNeZ7aGFKWn0Z0YJklaM45Z0kdtDGErNleSnmVIz6DOsZvC2JCyGwk4hnlOv1Uzb21qZbOEhMwc/cYq2psQ7drPE+iPx+sj414jt3sxMCyv/tI+NYfeCIOGCAAMlc+fWnrtuJ95K1ttKWlPrR9k60hta+3Wzj+qP/tI+NJPbtZz/VH/ANpHxrFrZd7jSsDqcKoBjkDnn1puzNSCaNDcR24WfL8Ve/aR8asEdrbJSD6O7n+kmsFSmiOyJOBM8qNrfGNY/pZZkD0Z3P8ASTSV2ssifxZ3L9JNZaEZzJG1O91oFUbWvGNM/pZa/szv7Sah23trYbVhNleJ6KR9poAQgGfoqmva61uHEkjTOcq1o5ccjUkduVnP9Uf/AGkfGvT242f+yPftI+NYWlRBgjeukOGfV2p1z1uzfbYwQD6K9mYgrR7znpXjnbawFFPoj2RiQpEfXWHNPiJwnkc6cL48p0q0tqX25Wcf1R8+SkfGvD25Mf2N/wDaR/FWMd6DllPlXkjmPhRqbR/Tkx/ZH/2kfxVIsfbTZ1qwmzOo6qUiPoNYcpSTTZ8qdD6Db7VmVZpYWRzC014rtURMeiun/Gj41lFwu/JAADXUVJeGup5RRtaaU72sJT/U3j5LR8aYd7YUJEqsNoH+JH8VADB3MimrzILZjYiatNkaGjtkbP8AU3x5qR8av+F+PkWx8MpYWglJViUpJGXlWIpz2NGvZQj8eB/QX9lG1ltVKlSraZ12xWcrTZAFYSHVEHyQayu+rIot5rxgmfVjMVpHb0T6PZome9Vp+rWa2ZHcMJD59Y5DWOlZrfHuYHEXarxLwnwxoMpPM1fWSzOho+EKMThVmemQqht2NCjiWQlRkwdR5VZs8VhK2cCDgbIKpV4lAHntUOOS9jiycLsPYHrSk40R4DkCI9U+RqS6i2NO4WmWwx0Edct5pXrfEK75JltYChyGWdVvEXEeJltTZUFxKTpE6+dTt1AlxdbC89jLeAxBBzOWWfKqyxAlKsttqctqyoJJMkzJNKxoMKzjL31OF9uJOGiqxNEsIyzwihYAdaLbAuGEagga0N8TjNn5z50n84O21NpKlTnv5fyadQTuam3jTHhP002WdcsjvyqQ25Bjbl99eupmBz5Uqha8boLYKkrkTnIzFVgUZ+NGN9tEMK8xpQqwkyAFJBJjxfbU48p2ZUmJ0zrltBOWEGphsjhzCmzKsIEj3+VON2J6AQhBxTGY+bqen21DFe7t4RI5U1CfzTnrU51JThxIHiEjrTZAJiIqSGAN8UA1Z3fdmIlSic9OtRMxHnRW0oEAjlUpHt2pCZjIDXrUpTOLTI0y01nM69Km2cRInOprHbTQ2PWoN4NHASRNXCANdTUW1+JC8qkprIDImelG3Zin8eSf0F5e6hBtOhGVGXZifx4ZfMX9lZntfGwUqVKujLLu3pRFns8f91X7tY3et4KWltMmAPbPWth7f1xZrP8A3iv3TWDqM+dZq3HtueKj4uWU15dt3uPuBtpBUtRyA+3kKZXmqTW59k/DiGbN3yhDzuZUcyE7AUtcOPlVMi5nmLKhp9kqUkQMBkYjlBNW1z8Kods5ZfAC5JRn6hPzZo2caCiMQkAg/eaY9GwkQIJkz586sejx/lhPFN2Ks6w2sZpJGWh5GoNhQSFZjTSjrtes+F1pY0Ignmoa0B2NXr+XOh57MrotZT9VF91Ad0g65RpNBzaqMbhXLKZ2yob4O2Ukkx5+6n1JHKc9xXGLBMSJNMKtJzGvWppMwBUg6xUNKTlE8qlFJIChqaSB4c8gNzzpHSvvf8gvMjIe3zNDNnSZScKVeICD9A8qLL1WksODptzoRQkGJE5jePZ99Vc+XtNS0cQBYQT3pGvT1P1acs1lMIPcgyXBkrWPh9NMsMpnNAPykflNuXl1rsRkO7HrKH5SMth0896kh25rJuEFEp1xTPXpXTa/Bhka8vEOcGm7ckBLcATnJxTPwr1ojB1nLL7agatAAXkSRzIiiqxkBInWBQxblSrMk5Db6KvrtEpBPKpRPLRI1z5aVKQ0YB1M+dRmtdNas2Fzlyqa9FBPMVxbRhSQTqNKkokST5VDtkYVEmcqmUBhwJ+J+qirszP4+Bnm2vLbag8KBMjlnRn2aAG2pI/7a/soia9SpUq2GU//ACDP4rZ/7xX7prCWYnSt47f0TZrP/eL/AHDWWdmzVnVbEptIBQQYxaYtpoqk24F2IKgOZit/4dvNQYQEJlIHLP76ftt0XeseKztpgbJH0EVDYsLVmPyD6kJ1CF6e/YUPRw/O8RNZHyuI8Of+9SyUpVoTVMxexwgqDSgdwTMe6m7TfDkKNnQHOilQPKl0+B7tVsBcs4WlBKm1TlsDv5AVk7LJAUa2x69+/ZU08ktrWnCoCDHkd6G2+FWsKkAqUTMFX3Cpx58duxmoPuotudw9ykpHxr238JhpkqcWlESQQZKhsINeXGn8XAM7/XRgkyny6ScxI2EfRTpUMlRBNeIEE5kV6lrrE0E4H/Bv5RTJekRsNK7KSmc/trjuzH186Q4tkdws74eW9CTQ08KTmNTHs8qLrWkhhwHTDqaEENTGQOY1OvSljl7Sgxnm23+Uj1sv1dfV6136P6pwN5rUPW+g56DY0ktJCs2247yM17R6pP5vWnGsBI8LUhatTttP6PI0BX2toBKCcMGdNfbypxj1VCYEjbL7jSvBQKW4wan1ddd6TJICoVGeYjI1A3boK4BJMDWry7DICSc45+6qW2AFQOcQNqurtRlKeXuqMWQORqRZ3CMvfTCiTlMZcqdYQoiOe9JSXXcJkGf55U1aTKCTEx9ddoaMyaYtg8J8qgp5gzMfVRr2Wuzbk56oXl7qDSiQIz6UXdlDJFuB/QWI91ZibRSpUq2GY9ujaVMWYKxR3qvV/VNZXc9wWd51DaO9MqGh+6tZ7bVwxZ+riv3aEeydoG2LUCZSnQnKD050N8OMtH1uuUd2lKAUlIAxDXKhO9uH3gCVvOFIBHM5/wA6VpqVDTKoTTcYlLjpNL1Waz267G6hOJcokENtqOf6TivsFSrLbXYkoxAZxGg2zo6YsQMrWAVHTFy5VLNjSEwABlGQqjP1jnFDirP8oYBWMQSPDOcagHOhmx8R2jOFRBkgmfpNHnbHZ4aaUNiUkjbesxsLg8e+VFcedsuOrTeLj0lxZOeU7cqKLhzYT7c/soWZE8gDRlw0j5AAiRiOVEHE4vOuQkmCARGsmrD0OcoMnSu12ScjmCCKWla0mD59d+tdOpGpT7Jqf6IG0hOIRG5z9tRLSpvCfGkkdaUiWqzlQUjdSTGdDDF2knCC2pUjIq0jWi+23o0gesmQMgNZoavCyJPypUU956pERG/lUxynaMtYCzPciHQeY9nNNONvpTmC1k4o6Trv1T0qCbI2IGNU8wKcFmZ0JWfdFZZRreslKfGk5mABpJ1nea6shInPbOnlpZEDAo/4quLisjTroSoJQgesSf51pWJVwoOHEW3ICSArIgzr4Yz+yh9NnW4+RZ8SRMfeR51s7V25Jb8IQkQOedQ1XIhDxwRnEfbTh8QTY0LzCyCtJg8jyPSpmmUjT6a6e4TtFoW4626hQJ0SSMhtUdXAFs1yj9b40aMSk2kAQVjLrlXF4Wlop8C0zBmKGLZdq2SUuBYI1BGdMqb0yVrod5q0VdMW5oJHiANFfZhaUqtyQCCe7Weu1ZcGjJAHso57G0EXkmR/03N/KhN7pUqVaTNO28jubL1dUAOfhNV/ZTcqkLdeWAkLACeZjXyqx7cWQqzMGSClwkR+rFedl4X6AgqkkqVE8pyE0fXb8ptGyUAeVNtNgmTpyO9JuCIJnpTgNbdqeKKbVAz3Fe4hkaatTkDSTUzICO1dGKxKUNl1jF3/ADueGt37TGAu7nstIUfYawqwpzV5ViuXP/Yyk70+1eS0+BC1R0rhKCBtpTZBnUDzrLmmi8HtlrHtqO7aXNcS89DipoAk6ggaHSnltAazmNql25UXZkqnnJmvW5kGIzz8qaWBiATMdaPuFOEm37It1xQzkDfDh3panHUJ3gpdoSHmHEuNqEyDEHcEVY27hS0KZabTAKUnvNx0gxUW4021hhxdnBCMXh0hQGpwmmrfxJeKkd4VKSjWUgbZTzpOTFHbrqXZlQ4mTMx8a4TaklzGoISDthke6pVitLL5Uq0F1azpCpn31K7izEHDZSY/Pcw1M4rryu1TYC0lCkqzBGue0bRVhwhYgt44o7tKSVA77R51DU5j+TK0MoxeFAGL/NrR1dlzosjK1LVKlxBjbbKr6pFbfqLXZ+7FntBSyr1e9UJnmSQSKOrvdUtpsKUlTuESpP0md6AbM++HlBtIdQTC+9APXKdKNGChplThSUZZjXD0EbClpLutCG0FAEwTmNyedWbSsJzM/YKpbrtWhScSVGZjXzO9Oekk2nu4yIxRtSkni3hxNqaJ9VwDwq+PMVjjTKkuEE4iMtK3+1KHdLMgQk+WlYMpxPeLKchM1mjlIq1pONUmBzijPsis4TeCCF4vk3No5UJFQxnF4hnNGPZQG/wgjAmPk3OfTnWYw2+lSpVtMr7fyfR7NE5uq/cNddmNuIu5HhKsJUAkanOp/bJYO+Zs6cJUrvThAnUpjOKn8MWDuLO01BlCYMczr51T27fjO9T7JORV4T0+qp7a5HKg3iLjez2MlK5W6PmJ2HXlQReHaraVuDuAlpGWShi9561bjry58Z9bWkjevXJMQPfQfwXx21bBgJSl8aonI9UnejArI0pl0f3FRxi2DYbQIn5NVfP10rwrJifCdq+ib8TjYdTzQqfca+cLIqFkTGo+ujk58/ceOGTM58hTRsqlE5iBzNcY68ClKMJB02+NYcj1maIcwmFeWlSrUlEDEQeiTnNV0qE5wYg84pptCpEa1LcTWSEKBAxSIIOf+1TbRaFtkoKCkGCUpJAIPkaqwFBWf0VYXotOIEY80icWvv5UnVzYeK1NtdzhVg2AUQRzg1Jc4oZUlJDSkqQIAKgpJ6FJ1mhht7TlTazO2pq1eVGtnRZLclJDQbXpCYScXTPSuEtoRPpCUqKFlASSSTyiN4qHwVaISuWgUoBVi3EVbWq8ihQxMpcDpkKKtwICpAjSlr50n2W1WVglRZzgFCQkEz1O1R7O47alFa8kplSEnSRpJ3qY0x8nBQkKWJSpSvhUWw215uG3mggFJwKQZBPIn7aSsLFLSlOO4EzE/m9NaHr54keRanMEKbI0OlXV8YnLOfEnwwchrnzoXvG7lu2pQJkADEdBEU1miLhe2OtKwu+FK/E3GYM8qLbjsGN1TxIOWEEct/bQHbyslpDeeD1eg3Fapw6AGUeGJGfnv9NEMSb0ZUWVpTElJj3VhXcwogg4pyTv7q3Zu1plUkAjIVUq4cbdSVIIQoySUp1O3UVYOXtjIu50EktrSDzSRPtou7K2im8Ezi/Jr1HlV3aeCrSpUh0EcjI+2rbhPhl6z2oLWpJThUMutZxnB1SpUq0EG80A4CYyJOdDfFl8iy2V12RiSnwfrHIURXw2SExzP8xvWZ9pV0uqsi4OIA4iBrApd+Nzgxq22tTiipZKlKMkk6mkBoNzTDe3Mc/tqSttYglKhOkg5+XOsOCbY7E8lWNpK5bMyjUHbIZxX0Vcj7jlmZW6cLikArnnvlWXcDn8HoU7aSE96BCTmojbLXlWqXfbEvshYSpIJ0UIPu2pj0fnMSnrOClQxTIP1V82ut4bS4k6hSh9Jr6TU2NjtWEX3djDdodJtMHGqRhBI9gqvpc+NuBYV0XVTAJ02qVbbK0kYm3VL6FGGorRMkAwN6y4009aArbaKbafUnMbU5brEUJSrLComIOnQ8q7ue7FvuJbQPErITkPaag8saVPOJRIBUTmffU28HFFwd5koJEx5UXXfwE63Z3QQA+CFoUDOScyJ60zxFdi7Ylh5hsqWU4XABAkb04149BHvNvdVjd1xLeQVAEDYwTPlzq5sPZ1bCUqKEkAglOLblRhbbnt4bhttKQkQEpXy8hTIpxrO7Ld6kqLIxyoZycOGcpjfyrUbo4eT6P3EynBBJA1O45UI3dw1a+/795o+FJyJEk+VG9yuLy8Ch5j3zTGuMxWWRgsENkYcIwgECDG6dz5VcG9GEpCXcIBHhCkwD0E71H4ssGOzOFZCAjxgjUGcoOoNDTN12y1NoUwAnOStagVewHSprV5arxsQHduIUErOpTCfIGpd3PXYARiQknUKOZG1C94cJW11IS46hzCZzEQfYKg2Dh5dncR6U34CsSrUYRVrLRrK/YYAaU17CPrNWVstOBuUqE6IAOU+yurPd7KU5NoCTnASM6jWxllOFYRhjMBIz6eHnSf+Irba8zCdM8t9zV1dA8JGY8z9QqvU+AkEnCSc8udPXHbklxaFEFYgDLbapjF2Gq6bQARXddChnXVKlSqCBeqwAknrQ7bbQlSVIj1kkRrPQVO4zdIQ2lKSoqUQI2y1PSqyw2IJAlZKoGY26D41a7/AJ3pkN53Ay08pQnCDKUFMb5gz7at8VncdSVK72RIQQQGyMhHlV5xRwqpQW8ha3EfOQc1Dqkj6qicM8FNvrBLi1MJT4vmqxfmyNqO1OOfFraVsrSFvISpaIwKiTi28NFFyFxKE94Ukq2AiOnWq6z8L2aySsLUBI/KLkD9quL04hRgwWZ1srmSv1koA1PKelXpvcEF4XywyAXXEInPxHP3a1gl9utuWt1SM0KWog8waLL/AHrPaWHXe8S7avDnEGBskbUKsXa8dGgTGU7e6rlXPldRH7IcJMZDWduXnUWy2Bxw+FBom/BD7oSlwjCOQgz16VdXVcDmKUkGIBis4PHQmxw64Z7wwnWP96LuFrgQbKmCUknESMlGOROlXbdy4vypOEH2mrRCSchoNvupkanGR2wShMCSOZOfSubM8pAhKAlPTrXLCSd5jan1QDnrNMKysbuUCZjWKngGBVddSpMTVm9kmda0Y4tDAV5/TSbYAAGnIUIWXit1D3dvsluc04siRtn9lFzduQtGIGCBvtUNK2Xa28godSCk6jnVcxw8hpJ7lS2408Uj3Gp93vF0Y1giCQEjpvlzp28bwbZbK3VBKRufqqCpu68VYloegKTqRyOiornim0slgpciFA4Va+IaVUWW8ELW5aFONhJ0SrWBoPM1G9B9KKVAKYbxTgmSs84OQFTN5K65uKLY5LLSCtSMoiAB1Ogq3dFuCe8caxEZ+BQMeyiy6rvQ0jC2mBqZ351ZKHKjB3gNuZJteFx1YQAZ7tJlUfpdaJLCthE92IPziE/WaF+NbjWJfsgwujNQG/UDnWW2riB8yFvOqJGYmPqqtwbjdry4os7A8a0zyBk+4VU8O3/6VayRoMQCSfVEZEDeaxJh5aoAAJPvrS+zO6HmrVjdQtIUhQBXH2GsystWpUqVaCm4lWAlM8z9VDT1pSMxIIGZnTlVl2gWjAhrKQVKy9lAT9qUQrwmMJgb1OvC9DG7LT3oIIwlWQIO3PlNUF7W51hTlmSsMZY0KAAxTqOhneu+EbcFpG0azz8qru1NxKV2ZwjOVD2f70OlvQXWw53oFtU6prMgyVDPTTaim4nbuehhvwK2xSkE+3U1T3RaQ8S0TKh6k7jceypFuuFJEGQcUhQAEeXWqMTUq1cLhg94tSS2TAIyI86nWS7ynaIMxM1Bs1nWlKkptC3AR4kuQr2jka8etws/dhwiF6kmTlvlpV8a6i+YsoJ59fvqchAnLIaRzNUv4WQABiSExJz1qotXFboUQw2HUASVax7edGq2C9+1BsyuYPLSdq7sySQVCTJ0qvua2qtDbaoBCjBjVPMEc6I+4SggZx9GW/StHFbapSoEHzp82YKSNalOMBQ3y/n2iol12tIKmiCCDkdiOdSvHtIstkw+qSBzq3QJTBM8zUFt5emGOn29alMOFKc05HSPtpEmIV73c0+gtrTiO0mCOoO1BF52V+zEBLqVszmCfEByUfhRxxI2e5LiRK0Zgc41GWtAL94d+gHunUgbpEg1UWjPhV9CWkNpIORMzI8ga64nudNohLxUUDOAYz5xvQncTqkrJDTiUdB6vUTRnZCqS53neJOygBHlGlC+KG4eGrOleJtOJSfmuE/QDRWizpmSmI1A2pOtBcH5wzSrl/vThcMAnXflV2MiW2QRIiOdVF53yWlhtKSTuTkB0HM1PetOBMwcht9QoUbtirRjLie7IMCdZ2kbZUs8pYK23StOg8zl50CcS8AslZcSVoSZKo0T16g0TXPb8whWSh9I6HerZKkmZ0Pu61DqsRvThL0fxFRUkxhWkwD1FaJ2fWEIKD6QHThMDGSdM8jyqZeNl7lLgWWlNKMjvcyJ2SKicH3Mhu0NuAqCihQCeafzlculZGD6lSpUss+7YLQUNWdX/wBip/ZrKH7+WHWinMIUDly+cPdWi9vj+Gz2WN3iP8prNbnCAoLU82npPijcRGVZrXG/GgXa0BaVFPqrTjTEZg1N4kull9qH4SBoomMJOhnbyobevpAWwtKwUjwyBGW1Ed+fKt4RHiG4kTtS750zNm0N2V4oLqXMJlDiFTn1q+sHESlkvlK3QCA4nDCUJ/OG5q8s9y2SzeN6CojLEAST+imKetSy4PA33LUZmAFLG4MaCnGZxsRBZUPKyyUSQSkxiGxHLKvLVwgsqxMOhAOoclX101bbWtbWG72ytYyxwAE+3nVfd/GFtYdQxam0qnPEclBI1MjWg7x3ty/ctnQ6gvrQlWkgENqI3nSelWt3lpJKELb6gGR9FBV4X0r0l0pBXZlr8TZ0g6mNj1pmztlLhXZiSgZgH1o5Eb0WseU3oWt3y5d9pU6kBbLnrpHMbg7GtE4c4kZtjZU3Eg+JBOY86yK02xDqCHELQrmBl7qicO3qqxWgOoUFpOS0jKU75c6muPLL/Tesx4QKqr0aWkd4kDEnUcxTNg4kQtKFpUC24cjyP5quRq8ccn3eYrTrmxW3dbgtOKck557Hp1qSxeWKRoeuU1RWhjuHMYzbcmQDoegqkdcW7aiZICM4mB0Bq1i3Ggt2oLxAZJSYnYnlUWzXK0hSlpEFc6HL9nSh25L/AEJCkqJUe8w5ZyTqZomu+1haJByk6+dS9uWkFshOWGcuXlTy04FYgMj60fCmrdC0KHMZcxGkUrutYcSBM4clefMjrTJjOrVuBERplXhRvl5VGTlEabV0p0GY2MGpKziK927O34golRhKRqeccqFHLe6StbbB8RBBWYAyjPan+KrWk2gpUMbeDCQdlH1SOVVHCNwuLWkv4ygEnAonbQEcqGLdFF3tLcZQ78+P5NWQtpgYhhPOcj0q0ZZGkAActB8BXVosAWDkPZUrMJ5CXG8xJAkGNDz86FeErwm3ltKndF4krGhHWrq7XVJcLat/VPXkau7HZ0pIOEYjqqM/bUz7ifSpUqmQ1xzYmXmkIeSlSSoxPltyNZ5ZOC7O0pSlNIdRqkZ4x01gii7tYedQyytqZS5KgBMpjOfurPzxayH1KD4QlSAVYUyCobdDQ68PHOzXFV42N5KG2x3awcOGIjoeRq8uG3hbCUhWYlPkdJ61kd42/vHXFqMlapkD3eVE/B1uSpzunJLbsZJMFKxoQdpq1ceU0WsXY0hwOOKK3QDKlGSD5aCoN8cQhxxDJUW2zqd1Depd6ekA91ZGyjLxLdhUT+bzqtu3gq0JBLj5SVGTABPxFLVvyCpu0pZYSloJZbGeJZiZ3jWgPiO09+sdwpbzokKXh8IT+aKJ2uEGEwVlbiv01Eg+zSrZmx90BgTh6RRTe4yz/hy1RiUkpB+qu7ruZ8HEiU+YNaibMtUSSOmop6zWRSSPECOUfbRjP+Nmzy3kmCs4v1fuqI4y8sQJJ3yFbG0lA9ZKVH2VXvO2dWTiEmMhhyV9G1OHwZJZvSbPJSogYgVJ2MHlWuN8Rpds6HULgx4huFbig7jG2sJbKmFJS5MYJxGNz0NCnDDT7rvdoV62ZnTqcqmZy8bjQWr4cc3kmcIj+cqfsrIUFNxnzJjOM1VFs9l9HyJUrLMnIzsOk10m1pUcgcXPr58+lJ3tBsSO7CEp1S9KjzPOiS5LwKEnGRniy9pg1UXnZMXyiJ7wEFSR86OXWmLagwoCUj1hNSgvszpWWDiyIOVdsK7h5tIM97IMc9qDPwthWyvQNiDnkaLmbalxaVJgpAxSNiajokKtietQ0vpwlw5ZkiTGmQqvtF5JbClLVA9+XlVDZXTaVhalSgTgRsnqRvULXt5LQ4lQHiVrIBP06Grrha/EOo7pax3qNuYG4py7O6SmVlOKdTkPYmparNZXFAlKcSdCnwkHoRSzIIWoz3ypxB6VHYdEQDMbmpLRqNUnFCYSlYVg8UE/VU25bYtRwrBMDJweqr76kWqwIcgOQQDMHTKpDDYBygdBUxUmlSpUMgbtUuV+0tMBhWEpWSqdwUx9dZ0nsvjNx0knMhIyrV+N7/ZsgYL5IS4spxASAYnPpUR1CXIU2rEgjKDkR0NGO358ZYAbNwVZW4OFS/1ufkKlnh6ygyizgHnMe3KiotqJKUDBGekz8KjrsytsiNSR9XOtSN+MnqGLC2eWUVPfSmBiJnz386hYFYYM5nOcsq7abIBGID2T7zRhljtaVAeAabn313Z7LiIJnzUcvZUS1WlKQUlRUY0jf2aVS3jxQhshMyuICEeInpyFPoeU+iW0utoMetBzOg6DrVbar4SmSVQI3gD2TnVGv0h5MkoYk5z41ke3JNJu52MUqJW5zWSfo0FHavK1Ce4nccJDLZXtPqo+JrpN3rdEvOYUgZoRkn2nU11el5ssGCcRj1EDxT7Ko7ZedpcRhaZU2DmpR8So8ogUOdv8q63WYOKUuEtoEgbVWWS9DZ1hbKjiGU7RvXFvsTuanCo9SPsquSIIAM0OdvfTWbkvTvmkqWvGFesT6yT1p99ABkaz+0PjWTWG1raUFNqKT0386Lrtv8uoKHCCsZjF4c+ihWtbnIYtWkGMPrDODr7KVrR3hxghKojCrQ+e4ofst4YjCgUr1jn1Bqwbtxw5uJV0VkR061RpWvg4vGgpSMpSJBq0s97htsNtoMk+EbqJ58hUK03nhmXMG0AhVRkXu21K25LhGa1Zx1jnUNxbcSfJpSlagp9QlWfhQOQ61SXfbHEzgWoGNswarX70Hik4iozJ1mozLy3VhDIVJ2o1m1odx2R20pDiXxI9ZKk5g/aKku3JbUgwEKSdwSDXXCPD67OMbrpClDNI0HnzNFqCSAQcqTJ0DLPb7TZVBTiHMvMiiG5+Ke9PhWgkfMIIPuq9bE+sd/OoN5WGxQFvISSchGSidowmhXRIzaApOLKKZsdt7xzw+oJz5npQUu/7MwAlAWEk5jxKSPOavOGr/Q893YUjEAYSk7eVLArpUqVQZR/8g/8Al7L/AHyv3DWT3FxVaLIqWlEpPzFeJPu29lfQ/HnB4vJtpBdLXdqKpCAqZERmRFBQ7DkAyLYv/wAQ/joW2Xp3wlx6zbCG1jundIOivI/ZV3bHG21EuEqzyA+G9UCOw1IIItywQZEND+Oid/gJakhPpagOYaGL9orNMtdp+vXYfvLiQJzVhTyKtgNKGhfrtoJDCCRP5RWSfdvRz/RU0QQp4rJPrLRiP79TmeAAmAl8iOTf+qnWby0C/gwrHy7hURsjwo6ggZn21JVZG22ypKEtpGeOB9dGto4IJTCXwk8+6k+zxiqodlSVT3tqcdnZScp6JCoFWrygL/4hDyw3Zmy6Y9Y5JmrSx8Pvvqi0rwpj1Wjh/wA2tHVl4IbQAEriOSI08jT3/CyiqTaFRsAiMvPFQfKfyHbNdFlYICUJUYjPMk85qa22vM4EgeQmKukcMBPquR1wyfrpxPD6oI77X9D/AFUtefEMW6wIKFFSERBJkTtr0NYPeDEKURAzPsE19L23hUuJKe/KZ5I+zFnQY92KpVM21Wc/9Ib/AOOiufOy+mItiZGhA99SLJZionkBWv8A9BiNraseTQ/jqQ12LpTP44ok7lofx0YwyhLA8IKlE7eI5CpgsqUiDJJ1OKtMV2Mj+2qHkyP468b7FkYgV2xav/zA/wDeprWVJe+akeKcozNWVkuF9Z8WFAjU567QK1ux9l7TcYXYI37sT+9Vg3wMkT8r/k/1UrpjqOEgD43JHQRRLdLiLN4MKY5wMXv3o0e7PcR/5kxy7v8A1Vwrs5zn0k/+IH/3qG4bs7+JCSDiSalNuR4dOlTrFwgltASHSY5p++pieH9PlNP0fvqrU5K8PxG46CqO3WxtdqB7wSEwlKtBO8HU0YfgT9P/AC/fTFv4XaeEOQconDBHUGcqVbA5etgLjfhBUqQRnlrJEbVP4eZSbSlwsFDgSoFWURHTWnbDwi6zk1bF4fzXGwv6cQNXNgu51CwpbqViDkG8J9+M/VQz0tKVK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396" name="Picture 12" descr="http://drnoursadeghi.com/images/history/Sushruta-Samhita.jpg"/>
          <p:cNvPicPr>
            <a:picLocks noChangeAspect="1" noChangeArrowheads="1"/>
          </p:cNvPicPr>
          <p:nvPr/>
        </p:nvPicPr>
        <p:blipFill>
          <a:blip r:embed="rId2" cstate="print"/>
          <a:srcRect/>
          <a:stretch>
            <a:fillRect/>
          </a:stretch>
        </p:blipFill>
        <p:spPr bwMode="auto">
          <a:xfrm>
            <a:off x="2411760" y="1412776"/>
            <a:ext cx="4176464" cy="374441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mbers.collegeofmedicine.eu/user_data/images/RLHIM_logo.jpg"/>
          <p:cNvPicPr>
            <a:picLocks noChangeAspect="1" noChangeArrowheads="1"/>
          </p:cNvPicPr>
          <p:nvPr/>
        </p:nvPicPr>
        <p:blipFill>
          <a:blip r:embed="rId2" cstate="print"/>
          <a:srcRect/>
          <a:stretch>
            <a:fillRect/>
          </a:stretch>
        </p:blipFill>
        <p:spPr bwMode="auto">
          <a:xfrm>
            <a:off x="2123728" y="2852936"/>
            <a:ext cx="4762500" cy="1524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1333500" y="1422400"/>
            <a:ext cx="6477000" cy="4013200"/>
          </a:xfrm>
          <a:prstGeom prst="rect">
            <a:avLst/>
          </a:prstGeom>
        </p:spPr>
      </p:pic>
    </p:spTree>
    <p:extLst>
      <p:ext uri="{BB962C8B-B14F-4D97-AF65-F5344CB8AC3E}">
        <p14:creationId xmlns:p14="http://schemas.microsoft.com/office/powerpoint/2010/main" val="405058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473200"/>
            <a:ext cx="6235700" cy="3911600"/>
          </a:xfrm>
          <a:prstGeom prst="rect">
            <a:avLst/>
          </a:prstGeom>
        </p:spPr>
      </p:pic>
    </p:spTree>
    <p:extLst>
      <p:ext uri="{BB962C8B-B14F-4D97-AF65-F5344CB8AC3E}">
        <p14:creationId xmlns:p14="http://schemas.microsoft.com/office/powerpoint/2010/main" val="380183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46200" y="1371600"/>
            <a:ext cx="6451600" cy="4102100"/>
          </a:xfrm>
          <a:prstGeom prst="rect">
            <a:avLst/>
          </a:prstGeom>
        </p:spPr>
      </p:pic>
    </p:spTree>
    <p:extLst>
      <p:ext uri="{BB962C8B-B14F-4D97-AF65-F5344CB8AC3E}">
        <p14:creationId xmlns:p14="http://schemas.microsoft.com/office/powerpoint/2010/main" val="38018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952500"/>
            <a:ext cx="6578600" cy="4940300"/>
          </a:xfrm>
          <a:prstGeom prst="rect">
            <a:avLst/>
          </a:prstGeom>
        </p:spPr>
      </p:pic>
    </p:spTree>
    <p:extLst>
      <p:ext uri="{BB962C8B-B14F-4D97-AF65-F5344CB8AC3E}">
        <p14:creationId xmlns:p14="http://schemas.microsoft.com/office/powerpoint/2010/main" val="380183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08100" y="1117600"/>
            <a:ext cx="6527800" cy="4610100"/>
          </a:xfrm>
          <a:prstGeom prst="rect">
            <a:avLst/>
          </a:prstGeom>
        </p:spPr>
      </p:pic>
    </p:spTree>
    <p:extLst>
      <p:ext uri="{BB962C8B-B14F-4D97-AF65-F5344CB8AC3E}">
        <p14:creationId xmlns:p14="http://schemas.microsoft.com/office/powerpoint/2010/main" val="38018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54885" y="599799"/>
            <a:ext cx="8762646" cy="5751018"/>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fontScale="90000"/>
          </a:bodyPr>
          <a:lstStyle/>
          <a:p>
            <a:r>
              <a:rPr lang="en-GB" dirty="0" smtClean="0"/>
              <a:t>DR RAMACHANDRAN FRCP</a:t>
            </a:r>
            <a:br>
              <a:rPr lang="en-GB" dirty="0" smtClean="0"/>
            </a:br>
            <a:r>
              <a:rPr lang="en-GB" sz="3100" dirty="0" smtClean="0"/>
              <a:t>CLINICAL FELLOW CARDIOLOGY</a:t>
            </a:r>
            <a:endParaRPr lang="en-GB" sz="3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85900" y="1435100"/>
            <a:ext cx="6159500" cy="39751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09700" y="1358900"/>
            <a:ext cx="6311900" cy="41402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46200" y="1562100"/>
            <a:ext cx="6438900" cy="37338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SCAD Slide-set 2013001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70000" y="977900"/>
            <a:ext cx="6604000" cy="48895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36700" y="1790700"/>
            <a:ext cx="6057900" cy="32766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85900" y="1219200"/>
            <a:ext cx="6172200" cy="44196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58900" y="1028700"/>
            <a:ext cx="6413500" cy="48006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51000" y="1562100"/>
            <a:ext cx="5829300" cy="37211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3500" y="1117600"/>
            <a:ext cx="6464300" cy="46228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1320800"/>
            <a:ext cx="6565900" cy="42164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46200" y="1016000"/>
            <a:ext cx="6451600" cy="48133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84300" y="1016000"/>
            <a:ext cx="6362700" cy="4813300"/>
          </a:xfrm>
          <a:prstGeom prst="rect">
            <a:avLst/>
          </a:prstGeom>
        </p:spPr>
      </p:pic>
      <p:pic>
        <p:nvPicPr>
          <p:cNvPr id="4" name="Picture 3"/>
          <p:cNvPicPr>
            <a:picLocks noChangeAspect="1"/>
          </p:cNvPicPr>
          <p:nvPr/>
        </p:nvPicPr>
        <p:blipFill rotWithShape="1">
          <a:blip r:embed="rId2" cstate="print"/>
          <a:srcRect l="60127" t="38518" r="7436" b="50487"/>
          <a:stretch/>
        </p:blipFill>
        <p:spPr>
          <a:xfrm>
            <a:off x="6050432" y="5080653"/>
            <a:ext cx="2063849" cy="934982"/>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20800" y="965200"/>
            <a:ext cx="6502400" cy="4927600"/>
          </a:xfrm>
          <a:prstGeom prst="rect">
            <a:avLst/>
          </a:prstGeom>
        </p:spPr>
      </p:pic>
      <p:pic>
        <p:nvPicPr>
          <p:cNvPr id="3" name="Picture 2"/>
          <p:cNvPicPr>
            <a:picLocks noChangeAspect="1"/>
          </p:cNvPicPr>
          <p:nvPr/>
        </p:nvPicPr>
        <p:blipFill rotWithShape="1">
          <a:blip r:embed="rId3" cstate="print"/>
          <a:srcRect l="60127" t="38518" r="7436" b="50487"/>
          <a:stretch/>
        </p:blipFill>
        <p:spPr>
          <a:xfrm>
            <a:off x="6050432" y="5174807"/>
            <a:ext cx="2063849" cy="1017239"/>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20800" y="990600"/>
            <a:ext cx="6502400" cy="4864100"/>
          </a:xfrm>
          <a:prstGeom prst="rect">
            <a:avLst/>
          </a:prstGeom>
        </p:spPr>
      </p:pic>
      <p:pic>
        <p:nvPicPr>
          <p:cNvPr id="3" name="Picture 2"/>
          <p:cNvPicPr>
            <a:picLocks noChangeAspect="1"/>
          </p:cNvPicPr>
          <p:nvPr/>
        </p:nvPicPr>
        <p:blipFill rotWithShape="1">
          <a:blip r:embed="rId3" cstate="print"/>
          <a:srcRect l="60127" t="38518" r="7436" b="50487"/>
          <a:stretch/>
        </p:blipFill>
        <p:spPr>
          <a:xfrm>
            <a:off x="6138630" y="5080653"/>
            <a:ext cx="2063849" cy="934982"/>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28800" y="2286000"/>
            <a:ext cx="5473700" cy="22860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SCAD Slide-set 20130021.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95400" y="977900"/>
            <a:ext cx="6540500" cy="49022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09700" y="1104900"/>
            <a:ext cx="6311900" cy="46355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SCAD Slide-set 20130014.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30630" t="24407" r="31737" b="24407"/>
          <a:stretch>
            <a:fillRect/>
          </a:stretch>
        </p:blipFill>
        <p:spPr bwMode="auto">
          <a:xfrm>
            <a:off x="0" y="-12170"/>
            <a:ext cx="9143999" cy="6992470"/>
          </a:xfrm>
          <a:prstGeom prst="rect">
            <a:avLst/>
          </a:prstGeom>
          <a:solidFill>
            <a:schemeClr val="accent2"/>
          </a:solidFill>
          <a:ln w="9525">
            <a:noFill/>
            <a:miter lim="800000"/>
            <a:headEnd/>
            <a:tailEnd/>
          </a:ln>
        </p:spPr>
      </p:pic>
      <p:pic>
        <p:nvPicPr>
          <p:cNvPr id="9" name="Picture 4"/>
          <p:cNvPicPr>
            <a:picLocks noChangeAspect="1" noChangeArrowheads="1"/>
          </p:cNvPicPr>
          <p:nvPr/>
        </p:nvPicPr>
        <p:blipFill>
          <a:blip r:embed="rId3" cstate="print"/>
          <a:srcRect l="42717" t="27094" r="42477" b="65919"/>
          <a:stretch>
            <a:fillRect/>
          </a:stretch>
        </p:blipFill>
        <p:spPr bwMode="auto">
          <a:xfrm>
            <a:off x="5292080" y="332656"/>
            <a:ext cx="3528392" cy="1512168"/>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3500" y="1054100"/>
            <a:ext cx="6477000" cy="47371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58900" y="1054100"/>
            <a:ext cx="6426200" cy="4749800"/>
          </a:xfrm>
          <a:prstGeom prst="rect">
            <a:avLst/>
          </a:prstGeom>
        </p:spPr>
      </p:pic>
      <p:pic>
        <p:nvPicPr>
          <p:cNvPr id="3" name="Picture 2"/>
          <p:cNvPicPr>
            <a:picLocks noChangeAspect="1"/>
          </p:cNvPicPr>
          <p:nvPr/>
        </p:nvPicPr>
        <p:blipFill rotWithShape="1">
          <a:blip r:embed="rId3" cstate="print"/>
          <a:srcRect l="60127" t="38518" r="7436" b="50487"/>
          <a:stretch/>
        </p:blipFill>
        <p:spPr>
          <a:xfrm>
            <a:off x="6050432" y="5133577"/>
            <a:ext cx="2063849" cy="1137814"/>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95400" y="1295400"/>
            <a:ext cx="6553200" cy="42672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1371600"/>
            <a:ext cx="6565900" cy="41021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11300" y="1371600"/>
            <a:ext cx="6121400" cy="41148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09700" y="1346200"/>
            <a:ext cx="6311900" cy="41529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09700" y="1346200"/>
            <a:ext cx="6311900" cy="41656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422400"/>
            <a:ext cx="6235700" cy="40132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22400" y="1104900"/>
            <a:ext cx="6286500" cy="46355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12900" y="1358900"/>
            <a:ext cx="5918200" cy="41275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cstate="print"/>
          <a:srcRect l="55063" t="32109" r="6197" b="16704"/>
          <a:stretch>
            <a:fillRect/>
          </a:stretch>
        </p:blipFill>
        <p:spPr bwMode="auto">
          <a:xfrm>
            <a:off x="-87923" y="0"/>
            <a:ext cx="9231923" cy="6858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74884" t="33992" r="16051" b="50422"/>
          <a:stretch>
            <a:fillRect/>
          </a:stretch>
        </p:blipFill>
        <p:spPr bwMode="auto">
          <a:xfrm>
            <a:off x="6290260" y="188640"/>
            <a:ext cx="245820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384300"/>
            <a:ext cx="6248400" cy="40767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11300" y="1435100"/>
            <a:ext cx="6121400" cy="39878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44600" y="1041400"/>
            <a:ext cx="6642100" cy="47752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0" y="1828800"/>
            <a:ext cx="6096000" cy="3187700"/>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09700" y="1054100"/>
            <a:ext cx="6311900" cy="4749800"/>
          </a:xfrm>
          <a:prstGeom prst="rect">
            <a:avLst/>
          </a:prstGeom>
        </p:spPr>
      </p:pic>
      <p:pic>
        <p:nvPicPr>
          <p:cNvPr id="3" name="Picture 2"/>
          <p:cNvPicPr>
            <a:picLocks noChangeAspect="1"/>
          </p:cNvPicPr>
          <p:nvPr/>
        </p:nvPicPr>
        <p:blipFill rotWithShape="1">
          <a:blip r:embed="rId3" cstate="print"/>
          <a:srcRect l="60127" t="38518" r="7436" b="50487"/>
          <a:stretch/>
        </p:blipFill>
        <p:spPr>
          <a:xfrm>
            <a:off x="6050432" y="5080653"/>
            <a:ext cx="2063849" cy="934982"/>
          </a:xfrm>
          <a:prstGeom prst="rect">
            <a:avLst/>
          </a:prstGeom>
        </p:spPr>
      </p:pic>
    </p:spTree>
    <p:extLst>
      <p:ext uri="{BB962C8B-B14F-4D97-AF65-F5344CB8AC3E}">
        <p14:creationId xmlns:p14="http://schemas.microsoft.com/office/powerpoint/2010/main" val="1818806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SCAD Slide-set 20130001.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SCAD Slide-set 20130002.jpg"/>
          <p:cNvPicPr>
            <a:picLocks noChangeAspect="1"/>
          </p:cNvPicPr>
          <p:nvPr/>
        </p:nvPicPr>
        <p:blipFill>
          <a:blip r:embed="rId2" cstate="print"/>
          <a:srcRect/>
          <a:stretch>
            <a:fillRect/>
          </a:stretch>
        </p:blipFill>
        <p:spPr bwMode="auto">
          <a:xfrm>
            <a:off x="6350" y="0"/>
            <a:ext cx="9137650" cy="6858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CAD Slide-set 2013000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SCAD Slide-set 20130017.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AD Slide-set 20130018.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2" cstate="print"/>
          <a:srcRect l="55616" t="32110" r="6197" b="16704"/>
          <a:stretch>
            <a:fillRect/>
          </a:stretch>
        </p:blipFill>
        <p:spPr bwMode="auto">
          <a:xfrm>
            <a:off x="0" y="0"/>
            <a:ext cx="9144000" cy="689113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74884" t="33992" r="16051" b="50422"/>
          <a:stretch>
            <a:fillRect/>
          </a:stretch>
        </p:blipFill>
        <p:spPr bwMode="auto">
          <a:xfrm>
            <a:off x="6685796" y="0"/>
            <a:ext cx="245820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SCAD Slide-set 20130019.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SCAD Slide-set 20130020.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SCAD Slide-set 20130033.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CAD Slide-set 20130034.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SCAD Slide-set 2013003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SCAD Slide-set 20130044.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AD Slide-set 20130046.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SCAD Slide-set 20130047.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CAD Slide-set 20130048.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SCAD Slide-set 20130049.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cstate="print"/>
          <a:srcRect l="55063" t="33094" r="6750" b="16704"/>
          <a:stretch>
            <a:fillRect/>
          </a:stretch>
        </p:blipFill>
        <p:spPr bwMode="auto">
          <a:xfrm>
            <a:off x="-1" y="0"/>
            <a:ext cx="9278471"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685796" y="188640"/>
            <a:ext cx="245820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SCAD Slide-set 20130053.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SCAD Slide-set 20130054.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SCAD Slide-set 2013005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74442"/>
          </a:xfrm>
        </p:spPr>
        <p:txBody>
          <a:bodyPr/>
          <a:lstStyle/>
          <a:p>
            <a:r>
              <a:rPr lang="en-GB" dirty="0" smtClean="0"/>
              <a:t>THANK YOU</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cstate="print"/>
          <a:srcRect l="55063" t="32110" r="6197" b="15719"/>
          <a:stretch>
            <a:fillRect/>
          </a:stretch>
        </p:blipFill>
        <p:spPr bwMode="auto">
          <a:xfrm>
            <a:off x="0" y="0"/>
            <a:ext cx="9144000" cy="692331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884" t="33992" r="16051" b="50422"/>
          <a:stretch>
            <a:fillRect/>
          </a:stretch>
        </p:blipFill>
        <p:spPr bwMode="auto">
          <a:xfrm>
            <a:off x="6444208" y="260648"/>
            <a:ext cx="245820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238</Words>
  <Application>Microsoft Office PowerPoint</Application>
  <PresentationFormat>On-screen Show (4:3)</PresentationFormat>
  <Paragraphs>11</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PowerPoint Presentation</vt:lpstr>
      <vt:lpstr>RAM</vt:lpstr>
      <vt:lpstr>DR RAMACHANDRAN FRCP CLINICAL FELLOW CARDIOLOGY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Ramachandran</dc:creator>
  <cp:lastModifiedBy>Slater, Heather</cp:lastModifiedBy>
  <cp:revision>36</cp:revision>
  <dcterms:created xsi:type="dcterms:W3CDTF">2014-07-20T09:57:26Z</dcterms:created>
  <dcterms:modified xsi:type="dcterms:W3CDTF">2014-07-24T10:52:45Z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e170c310-9895-4d1f-9ccb-156e12079f6f</vt:lpwstr>
  </property>
</Properties>
</file>