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3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quickStyle1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17" r:id="rId3"/>
    <p:sldId id="275" r:id="rId4"/>
    <p:sldId id="282" r:id="rId5"/>
    <p:sldId id="316" r:id="rId6"/>
    <p:sldId id="334" r:id="rId7"/>
    <p:sldId id="313" r:id="rId8"/>
    <p:sldId id="315" r:id="rId9"/>
    <p:sldId id="318" r:id="rId10"/>
    <p:sldId id="324" r:id="rId11"/>
    <p:sldId id="325" r:id="rId12"/>
    <p:sldId id="322" r:id="rId13"/>
    <p:sldId id="323" r:id="rId14"/>
    <p:sldId id="319" r:id="rId15"/>
    <p:sldId id="273" r:id="rId16"/>
    <p:sldId id="321" r:id="rId17"/>
    <p:sldId id="337" r:id="rId18"/>
    <p:sldId id="338" r:id="rId19"/>
    <p:sldId id="339" r:id="rId20"/>
    <p:sldId id="260" r:id="rId21"/>
    <p:sldId id="261" r:id="rId22"/>
    <p:sldId id="262" r:id="rId23"/>
    <p:sldId id="263" r:id="rId24"/>
    <p:sldId id="335" r:id="rId25"/>
    <p:sldId id="336" r:id="rId26"/>
    <p:sldId id="270" r:id="rId27"/>
    <p:sldId id="271" r:id="rId28"/>
    <p:sldId id="340" r:id="rId29"/>
    <p:sldId id="326" r:id="rId30"/>
    <p:sldId id="297" r:id="rId31"/>
    <p:sldId id="300" r:id="rId32"/>
    <p:sldId id="301" r:id="rId33"/>
    <p:sldId id="306" r:id="rId34"/>
    <p:sldId id="257" r:id="rId35"/>
    <p:sldId id="258" r:id="rId36"/>
    <p:sldId id="259" r:id="rId37"/>
    <p:sldId id="330" r:id="rId38"/>
    <p:sldId id="311" r:id="rId39"/>
    <p:sldId id="331" r:id="rId40"/>
    <p:sldId id="332" r:id="rId41"/>
    <p:sldId id="333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11" autoAdjust="0"/>
    <p:restoredTop sz="94660"/>
  </p:normalViewPr>
  <p:slideViewPr>
    <p:cSldViewPr snapToObjects="1">
      <p:cViewPr varScale="1">
        <p:scale>
          <a:sx n="124" d="100"/>
          <a:sy n="124" d="100"/>
        </p:scale>
        <p:origin x="-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2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47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9" Type="http://schemas.openxmlformats.org/officeDocument/2006/relationships/slide" Target="slides/slide2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11" Type="http://schemas.openxmlformats.org/officeDocument/2006/relationships/slide" Target="slides/slide10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interSettings" Target="printerSettings/printerSettings1.bin"/><Relationship Id="rId49" Type="http://schemas.openxmlformats.org/officeDocument/2006/relationships/tableStyles" Target="tableStyle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5" Type="http://schemas.openxmlformats.org/officeDocument/2006/relationships/slide" Target="slides/slide4.xml"/><Relationship Id="rId36" Type="http://schemas.openxmlformats.org/officeDocument/2006/relationships/slide" Target="slides/slide35.xml"/><Relationship Id="rId15" Type="http://schemas.openxmlformats.org/officeDocument/2006/relationships/slide" Target="slides/slide14.xml"/><Relationship Id="rId31" Type="http://schemas.openxmlformats.org/officeDocument/2006/relationships/slide" Target="slides/slide3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handoutMaster" Target="handoutMasters/handoutMaster1.xml"/><Relationship Id="rId52" Type="http://schemas.openxmlformats.org/officeDocument/2006/relationships/customXml" Target="../customXml/item3.xml"/><Relationship Id="rId48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" Type="http://schemas.openxmlformats.org/officeDocument/2006/relationships/slide" Target="slides/slide3.xml"/><Relationship Id="rId30" Type="http://schemas.openxmlformats.org/officeDocument/2006/relationships/slide" Target="slides/slide29.xml"/><Relationship Id="rId9" Type="http://schemas.openxmlformats.org/officeDocument/2006/relationships/slide" Target="slides/slide8.xml"/><Relationship Id="rId35" Type="http://schemas.openxmlformats.org/officeDocument/2006/relationships/slide" Target="slides/slide34.xml"/><Relationship Id="rId14" Type="http://schemas.openxmlformats.org/officeDocument/2006/relationships/slide" Target="slides/slide1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46" Type="http://schemas.openxmlformats.org/officeDocument/2006/relationships/presProps" Target="presProps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B9E564-C6A0-304C-8583-13DF915E94E1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E55A12-FAB0-4A4C-9488-C055786D7D49}">
      <dgm:prSet phldrT="[Text]"/>
      <dgm:spPr/>
      <dgm:t>
        <a:bodyPr/>
        <a:lstStyle/>
        <a:p>
          <a:r>
            <a:rPr lang="en-US" dirty="0" smtClean="0"/>
            <a:t>Feedback</a:t>
          </a:r>
          <a:endParaRPr lang="en-US" dirty="0"/>
        </a:p>
      </dgm:t>
    </dgm:pt>
    <dgm:pt modelId="{02B049D5-A88A-A443-AB93-93515318BE4D}" type="parTrans" cxnId="{24B24A50-EEB0-884E-80E8-62046E09EC4D}">
      <dgm:prSet/>
      <dgm:spPr/>
      <dgm:t>
        <a:bodyPr/>
        <a:lstStyle/>
        <a:p>
          <a:endParaRPr lang="en-US"/>
        </a:p>
      </dgm:t>
    </dgm:pt>
    <dgm:pt modelId="{6713401F-1708-8141-8690-F6F087520576}" type="sibTrans" cxnId="{24B24A50-EEB0-884E-80E8-62046E09EC4D}">
      <dgm:prSet/>
      <dgm:spPr/>
      <dgm:t>
        <a:bodyPr/>
        <a:lstStyle/>
        <a:p>
          <a:endParaRPr lang="en-US"/>
        </a:p>
      </dgm:t>
    </dgm:pt>
    <dgm:pt modelId="{7CB7059E-408D-0D4C-B2FC-D44AD5C2BAC4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1120A82D-0DB1-3B46-A4FD-CD886805C28D}" type="parTrans" cxnId="{0629E037-594A-784A-97DE-05163AEF9BCE}">
      <dgm:prSet/>
      <dgm:spPr/>
      <dgm:t>
        <a:bodyPr/>
        <a:lstStyle/>
        <a:p>
          <a:endParaRPr lang="en-US" dirty="0"/>
        </a:p>
      </dgm:t>
    </dgm:pt>
    <dgm:pt modelId="{E3CF12E1-3A7D-044D-9F29-936E5A054679}" type="sibTrans" cxnId="{0629E037-594A-784A-97DE-05163AEF9BCE}">
      <dgm:prSet/>
      <dgm:spPr/>
      <dgm:t>
        <a:bodyPr/>
        <a:lstStyle/>
        <a:p>
          <a:endParaRPr lang="en-US"/>
        </a:p>
      </dgm:t>
    </dgm:pt>
    <dgm:pt modelId="{48DF2150-87C9-CE46-83EB-2DB805CD20B8}">
      <dgm:prSet phldrT="[Text]"/>
      <dgm:spPr/>
      <dgm:t>
        <a:bodyPr/>
        <a:lstStyle/>
        <a:p>
          <a:r>
            <a:rPr lang="en-US" dirty="0" smtClean="0"/>
            <a:t>Place</a:t>
          </a:r>
          <a:endParaRPr lang="en-US" dirty="0"/>
        </a:p>
      </dgm:t>
    </dgm:pt>
    <dgm:pt modelId="{B364F763-4C6B-3649-AA64-381583D96B84}" type="parTrans" cxnId="{A2B77C51-EDE1-6846-8741-6867ECEE5BCF}">
      <dgm:prSet/>
      <dgm:spPr/>
      <dgm:t>
        <a:bodyPr/>
        <a:lstStyle/>
        <a:p>
          <a:endParaRPr lang="en-US" dirty="0"/>
        </a:p>
      </dgm:t>
    </dgm:pt>
    <dgm:pt modelId="{2074F8F5-0EDC-AA4C-B2A7-1B7FB12C7F4D}" type="sibTrans" cxnId="{A2B77C51-EDE1-6846-8741-6867ECEE5BCF}">
      <dgm:prSet/>
      <dgm:spPr/>
      <dgm:t>
        <a:bodyPr/>
        <a:lstStyle/>
        <a:p>
          <a:endParaRPr lang="en-US"/>
        </a:p>
      </dgm:t>
    </dgm:pt>
    <dgm:pt modelId="{CE109746-BC49-6F4F-8CA8-B458FA650169}">
      <dgm:prSet phldrT="[Text]"/>
      <dgm:spPr/>
      <dgm:t>
        <a:bodyPr/>
        <a:lstStyle/>
        <a:p>
          <a:r>
            <a:rPr lang="en-US" dirty="0" smtClean="0"/>
            <a:t>Purpose</a:t>
          </a:r>
          <a:endParaRPr lang="en-US" dirty="0"/>
        </a:p>
      </dgm:t>
    </dgm:pt>
    <dgm:pt modelId="{BAB38E63-BC95-0F4A-80A0-E59993303C3E}" type="parTrans" cxnId="{372319B6-A0DD-3D49-B3A8-6ACB2FAD865A}">
      <dgm:prSet/>
      <dgm:spPr/>
      <dgm:t>
        <a:bodyPr/>
        <a:lstStyle/>
        <a:p>
          <a:endParaRPr lang="en-US" dirty="0"/>
        </a:p>
      </dgm:t>
    </dgm:pt>
    <dgm:pt modelId="{10EC0CCE-817F-2D44-8078-4FB95EE232DB}" type="sibTrans" cxnId="{372319B6-A0DD-3D49-B3A8-6ACB2FAD865A}">
      <dgm:prSet/>
      <dgm:spPr/>
      <dgm:t>
        <a:bodyPr/>
        <a:lstStyle/>
        <a:p>
          <a:endParaRPr lang="en-US"/>
        </a:p>
      </dgm:t>
    </dgm:pt>
    <dgm:pt modelId="{42870891-F333-2147-B450-C575386140EE}">
      <dgm:prSet phldrT="[Text]"/>
      <dgm:spPr/>
      <dgm:t>
        <a:bodyPr/>
        <a:lstStyle/>
        <a:p>
          <a:r>
            <a:rPr lang="en-US" dirty="0" smtClean="0"/>
            <a:t>Next steps</a:t>
          </a:r>
          <a:endParaRPr lang="en-US" dirty="0"/>
        </a:p>
      </dgm:t>
    </dgm:pt>
    <dgm:pt modelId="{59D531DD-5616-3E47-84B8-A9A7010F2F14}" type="parTrans" cxnId="{4E38C9DC-B577-444A-9C7D-6AE2A647694D}">
      <dgm:prSet/>
      <dgm:spPr/>
      <dgm:t>
        <a:bodyPr/>
        <a:lstStyle/>
        <a:p>
          <a:endParaRPr lang="en-US" dirty="0"/>
        </a:p>
      </dgm:t>
    </dgm:pt>
    <dgm:pt modelId="{821B141F-617C-B140-8199-403638659CDB}" type="sibTrans" cxnId="{4E38C9DC-B577-444A-9C7D-6AE2A647694D}">
      <dgm:prSet/>
      <dgm:spPr/>
      <dgm:t>
        <a:bodyPr/>
        <a:lstStyle/>
        <a:p>
          <a:endParaRPr lang="en-US"/>
        </a:p>
      </dgm:t>
    </dgm:pt>
    <dgm:pt modelId="{FF125FA2-44AD-324C-A8C2-A349EE5AC658}" type="pres">
      <dgm:prSet presAssocID="{D0B9E564-C6A0-304C-8583-13DF915E94E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144DA3-CBC0-8F47-817A-35445EB82FB7}" type="pres">
      <dgm:prSet presAssocID="{9CE55A12-FAB0-4A4C-9488-C055786D7D49}" presName="centerShape" presStyleLbl="node0" presStyleIdx="0" presStyleCnt="1"/>
      <dgm:spPr/>
      <dgm:t>
        <a:bodyPr/>
        <a:lstStyle/>
        <a:p>
          <a:endParaRPr lang="en-US"/>
        </a:p>
      </dgm:t>
    </dgm:pt>
    <dgm:pt modelId="{E730FD7C-D2DF-AB45-A368-8551CF5E495C}" type="pres">
      <dgm:prSet presAssocID="{1120A82D-0DB1-3B46-A4FD-CD886805C28D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E7E66CEF-4237-594A-9297-E47271EE9315}" type="pres">
      <dgm:prSet presAssocID="{7CB7059E-408D-0D4C-B2FC-D44AD5C2BAC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10177-D518-2044-BCAE-743A9DF7D2A4}" type="pres">
      <dgm:prSet presAssocID="{B364F763-4C6B-3649-AA64-381583D96B84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D9B7449-AF47-224E-A304-9555BE6D9FE2}" type="pres">
      <dgm:prSet presAssocID="{48DF2150-87C9-CE46-83EB-2DB805CD20B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1D7BB-32D5-044B-8E47-DA73C2880523}" type="pres">
      <dgm:prSet presAssocID="{BAB38E63-BC95-0F4A-80A0-E59993303C3E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31526B7F-1861-5548-A56E-85D227EAD446}" type="pres">
      <dgm:prSet presAssocID="{CE109746-BC49-6F4F-8CA8-B458FA6501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9BC7C-1DCF-7847-8B54-C3889073C25D}" type="pres">
      <dgm:prSet presAssocID="{59D531DD-5616-3E47-84B8-A9A7010F2F14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AAD00330-51FC-E541-909A-DCA79A2EA073}" type="pres">
      <dgm:prSet presAssocID="{42870891-F333-2147-B450-C575386140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B8E2B1-C101-0B49-9723-73296027DA7B}" type="presOf" srcId="{1120A82D-0DB1-3B46-A4FD-CD886805C28D}" destId="{E730FD7C-D2DF-AB45-A368-8551CF5E495C}" srcOrd="0" destOrd="0" presId="urn:microsoft.com/office/officeart/2005/8/layout/radial4"/>
    <dgm:cxn modelId="{DB25550D-4098-3742-9AE4-9FD14245A539}" type="presOf" srcId="{59D531DD-5616-3E47-84B8-A9A7010F2F14}" destId="{4819BC7C-1DCF-7847-8B54-C3889073C25D}" srcOrd="0" destOrd="0" presId="urn:microsoft.com/office/officeart/2005/8/layout/radial4"/>
    <dgm:cxn modelId="{9BCC965E-85B7-F443-B6FD-8E91BA2790A1}" type="presOf" srcId="{D0B9E564-C6A0-304C-8583-13DF915E94E1}" destId="{FF125FA2-44AD-324C-A8C2-A349EE5AC658}" srcOrd="0" destOrd="0" presId="urn:microsoft.com/office/officeart/2005/8/layout/radial4"/>
    <dgm:cxn modelId="{0629E037-594A-784A-97DE-05163AEF9BCE}" srcId="{9CE55A12-FAB0-4A4C-9488-C055786D7D49}" destId="{7CB7059E-408D-0D4C-B2FC-D44AD5C2BAC4}" srcOrd="0" destOrd="0" parTransId="{1120A82D-0DB1-3B46-A4FD-CD886805C28D}" sibTransId="{E3CF12E1-3A7D-044D-9F29-936E5A054679}"/>
    <dgm:cxn modelId="{7C2B7953-C4AF-AD4F-BE2B-9F1B3F980941}" type="presOf" srcId="{CE109746-BC49-6F4F-8CA8-B458FA650169}" destId="{31526B7F-1861-5548-A56E-85D227EAD446}" srcOrd="0" destOrd="0" presId="urn:microsoft.com/office/officeart/2005/8/layout/radial4"/>
    <dgm:cxn modelId="{372319B6-A0DD-3D49-B3A8-6ACB2FAD865A}" srcId="{9CE55A12-FAB0-4A4C-9488-C055786D7D49}" destId="{CE109746-BC49-6F4F-8CA8-B458FA650169}" srcOrd="2" destOrd="0" parTransId="{BAB38E63-BC95-0F4A-80A0-E59993303C3E}" sibTransId="{10EC0CCE-817F-2D44-8078-4FB95EE232DB}"/>
    <dgm:cxn modelId="{D977AAD1-F083-E348-9454-7F3514373013}" type="presOf" srcId="{7CB7059E-408D-0D4C-B2FC-D44AD5C2BAC4}" destId="{E7E66CEF-4237-594A-9297-E47271EE9315}" srcOrd="0" destOrd="0" presId="urn:microsoft.com/office/officeart/2005/8/layout/radial4"/>
    <dgm:cxn modelId="{9ED2BD1F-1A9F-1A46-8542-35692AD35569}" type="presOf" srcId="{9CE55A12-FAB0-4A4C-9488-C055786D7D49}" destId="{1F144DA3-CBC0-8F47-817A-35445EB82FB7}" srcOrd="0" destOrd="0" presId="urn:microsoft.com/office/officeart/2005/8/layout/radial4"/>
    <dgm:cxn modelId="{0B71C71F-EED2-4F40-8F0E-537963A9B4FC}" type="presOf" srcId="{BAB38E63-BC95-0F4A-80A0-E59993303C3E}" destId="{22F1D7BB-32D5-044B-8E47-DA73C2880523}" srcOrd="0" destOrd="0" presId="urn:microsoft.com/office/officeart/2005/8/layout/radial4"/>
    <dgm:cxn modelId="{5F221DD3-6B28-A440-B404-2CCCF9D41ACA}" type="presOf" srcId="{B364F763-4C6B-3649-AA64-381583D96B84}" destId="{6C010177-D518-2044-BCAE-743A9DF7D2A4}" srcOrd="0" destOrd="0" presId="urn:microsoft.com/office/officeart/2005/8/layout/radial4"/>
    <dgm:cxn modelId="{89E351CC-5545-A644-982B-4F50868CD3A5}" type="presOf" srcId="{42870891-F333-2147-B450-C575386140EE}" destId="{AAD00330-51FC-E541-909A-DCA79A2EA073}" srcOrd="0" destOrd="0" presId="urn:microsoft.com/office/officeart/2005/8/layout/radial4"/>
    <dgm:cxn modelId="{7ED54F5A-2DF3-A84F-8CE3-43D9AA81BF53}" type="presOf" srcId="{48DF2150-87C9-CE46-83EB-2DB805CD20B8}" destId="{4D9B7449-AF47-224E-A304-9555BE6D9FE2}" srcOrd="0" destOrd="0" presId="urn:microsoft.com/office/officeart/2005/8/layout/radial4"/>
    <dgm:cxn modelId="{4E38C9DC-B577-444A-9C7D-6AE2A647694D}" srcId="{9CE55A12-FAB0-4A4C-9488-C055786D7D49}" destId="{42870891-F333-2147-B450-C575386140EE}" srcOrd="3" destOrd="0" parTransId="{59D531DD-5616-3E47-84B8-A9A7010F2F14}" sibTransId="{821B141F-617C-B140-8199-403638659CDB}"/>
    <dgm:cxn modelId="{24B24A50-EEB0-884E-80E8-62046E09EC4D}" srcId="{D0B9E564-C6A0-304C-8583-13DF915E94E1}" destId="{9CE55A12-FAB0-4A4C-9488-C055786D7D49}" srcOrd="0" destOrd="0" parTransId="{02B049D5-A88A-A443-AB93-93515318BE4D}" sibTransId="{6713401F-1708-8141-8690-F6F087520576}"/>
    <dgm:cxn modelId="{A2B77C51-EDE1-6846-8741-6867ECEE5BCF}" srcId="{9CE55A12-FAB0-4A4C-9488-C055786D7D49}" destId="{48DF2150-87C9-CE46-83EB-2DB805CD20B8}" srcOrd="1" destOrd="0" parTransId="{B364F763-4C6B-3649-AA64-381583D96B84}" sibTransId="{2074F8F5-0EDC-AA4C-B2A7-1B7FB12C7F4D}"/>
    <dgm:cxn modelId="{DED95594-412B-4F40-900B-92ADAF4DD09F}" type="presParOf" srcId="{FF125FA2-44AD-324C-A8C2-A349EE5AC658}" destId="{1F144DA3-CBC0-8F47-817A-35445EB82FB7}" srcOrd="0" destOrd="0" presId="urn:microsoft.com/office/officeart/2005/8/layout/radial4"/>
    <dgm:cxn modelId="{FC6D115C-0E86-E24E-AE38-EA5D5BBA1319}" type="presParOf" srcId="{FF125FA2-44AD-324C-A8C2-A349EE5AC658}" destId="{E730FD7C-D2DF-AB45-A368-8551CF5E495C}" srcOrd="1" destOrd="0" presId="urn:microsoft.com/office/officeart/2005/8/layout/radial4"/>
    <dgm:cxn modelId="{3B9397F6-C52D-EA42-BACB-1A3D4774DB63}" type="presParOf" srcId="{FF125FA2-44AD-324C-A8C2-A349EE5AC658}" destId="{E7E66CEF-4237-594A-9297-E47271EE9315}" srcOrd="2" destOrd="0" presId="urn:microsoft.com/office/officeart/2005/8/layout/radial4"/>
    <dgm:cxn modelId="{B0893E9C-CEE6-AD44-B95B-2FFDF54C306B}" type="presParOf" srcId="{FF125FA2-44AD-324C-A8C2-A349EE5AC658}" destId="{6C010177-D518-2044-BCAE-743A9DF7D2A4}" srcOrd="3" destOrd="0" presId="urn:microsoft.com/office/officeart/2005/8/layout/radial4"/>
    <dgm:cxn modelId="{C14625E8-F918-7B4D-94BB-C95CFDE4B42B}" type="presParOf" srcId="{FF125FA2-44AD-324C-A8C2-A349EE5AC658}" destId="{4D9B7449-AF47-224E-A304-9555BE6D9FE2}" srcOrd="4" destOrd="0" presId="urn:microsoft.com/office/officeart/2005/8/layout/radial4"/>
    <dgm:cxn modelId="{295E9618-1533-F34F-B2E4-AC7F3E010147}" type="presParOf" srcId="{FF125FA2-44AD-324C-A8C2-A349EE5AC658}" destId="{22F1D7BB-32D5-044B-8E47-DA73C2880523}" srcOrd="5" destOrd="0" presId="urn:microsoft.com/office/officeart/2005/8/layout/radial4"/>
    <dgm:cxn modelId="{2BD3D94C-50F6-1C4E-9C33-C2BC35B61910}" type="presParOf" srcId="{FF125FA2-44AD-324C-A8C2-A349EE5AC658}" destId="{31526B7F-1861-5548-A56E-85D227EAD446}" srcOrd="6" destOrd="0" presId="urn:microsoft.com/office/officeart/2005/8/layout/radial4"/>
    <dgm:cxn modelId="{B704A760-6995-664D-BA37-EF46E7EC2619}" type="presParOf" srcId="{FF125FA2-44AD-324C-A8C2-A349EE5AC658}" destId="{4819BC7C-1DCF-7847-8B54-C3889073C25D}" srcOrd="7" destOrd="0" presId="urn:microsoft.com/office/officeart/2005/8/layout/radial4"/>
    <dgm:cxn modelId="{35706EA5-80F7-DE43-AEED-78F68C45615F}" type="presParOf" srcId="{FF125FA2-44AD-324C-A8C2-A349EE5AC658}" destId="{AAD00330-51FC-E541-909A-DCA79A2EA07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B9E564-C6A0-304C-8583-13DF915E94E1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E55A12-FAB0-4A4C-9488-C055786D7D49}">
      <dgm:prSet phldrT="[Text]"/>
      <dgm:spPr/>
      <dgm:t>
        <a:bodyPr/>
        <a:lstStyle/>
        <a:p>
          <a:r>
            <a:rPr lang="en-US" dirty="0" smtClean="0"/>
            <a:t>Feedback mode</a:t>
          </a:r>
        </a:p>
        <a:p>
          <a:endParaRPr lang="en-US" dirty="0" smtClean="0"/>
        </a:p>
        <a:p>
          <a:r>
            <a:rPr lang="en-US" dirty="0" smtClean="0"/>
            <a:t>Closed questions with no time to respond</a:t>
          </a:r>
        </a:p>
        <a:p>
          <a:r>
            <a:rPr lang="en-US" dirty="0" smtClean="0"/>
            <a:t>Sarcasm ‘how very fortunate’ …’when you could be bothered to come back’ etc</a:t>
          </a:r>
          <a:endParaRPr lang="en-US" dirty="0"/>
        </a:p>
      </dgm:t>
    </dgm:pt>
    <dgm:pt modelId="{02B049D5-A88A-A443-AB93-93515318BE4D}" type="parTrans" cxnId="{24B24A50-EEB0-884E-80E8-62046E09EC4D}">
      <dgm:prSet/>
      <dgm:spPr/>
      <dgm:t>
        <a:bodyPr/>
        <a:lstStyle/>
        <a:p>
          <a:endParaRPr lang="en-US"/>
        </a:p>
      </dgm:t>
    </dgm:pt>
    <dgm:pt modelId="{6713401F-1708-8141-8690-F6F087520576}" type="sibTrans" cxnId="{24B24A50-EEB0-884E-80E8-62046E09EC4D}">
      <dgm:prSet/>
      <dgm:spPr/>
      <dgm:t>
        <a:bodyPr/>
        <a:lstStyle/>
        <a:p>
          <a:endParaRPr lang="en-US"/>
        </a:p>
      </dgm:t>
    </dgm:pt>
    <dgm:pt modelId="{7CB7059E-408D-0D4C-B2FC-D44AD5C2BAC4}">
      <dgm:prSet phldrT="[Text]"/>
      <dgm:spPr/>
      <dgm:t>
        <a:bodyPr/>
        <a:lstStyle/>
        <a:p>
          <a:r>
            <a:rPr lang="en-US" dirty="0" smtClean="0"/>
            <a:t>‘recent set of nights’…’constant worry for past few days’…’middle of busy ward round’</a:t>
          </a:r>
          <a:endParaRPr lang="en-US" dirty="0"/>
        </a:p>
      </dgm:t>
    </dgm:pt>
    <dgm:pt modelId="{1120A82D-0DB1-3B46-A4FD-CD886805C28D}" type="parTrans" cxnId="{0629E037-594A-784A-97DE-05163AEF9BCE}">
      <dgm:prSet/>
      <dgm:spPr/>
      <dgm:t>
        <a:bodyPr/>
        <a:lstStyle/>
        <a:p>
          <a:endParaRPr lang="en-US" dirty="0"/>
        </a:p>
      </dgm:t>
    </dgm:pt>
    <dgm:pt modelId="{E3CF12E1-3A7D-044D-9F29-936E5A054679}" type="sibTrans" cxnId="{0629E037-594A-784A-97DE-05163AEF9BCE}">
      <dgm:prSet/>
      <dgm:spPr/>
      <dgm:t>
        <a:bodyPr/>
        <a:lstStyle/>
        <a:p>
          <a:endParaRPr lang="en-US"/>
        </a:p>
      </dgm:t>
    </dgm:pt>
    <dgm:pt modelId="{48DF2150-87C9-CE46-83EB-2DB805CD20B8}">
      <dgm:prSet phldrT="[Text]"/>
      <dgm:spPr/>
      <dgm:t>
        <a:bodyPr/>
        <a:lstStyle/>
        <a:p>
          <a:r>
            <a:rPr lang="en-US" dirty="0" smtClean="0"/>
            <a:t>On the ward, visible to all, sister present but not engaged</a:t>
          </a:r>
          <a:endParaRPr lang="en-US" dirty="0"/>
        </a:p>
      </dgm:t>
    </dgm:pt>
    <dgm:pt modelId="{B364F763-4C6B-3649-AA64-381583D96B84}" type="parTrans" cxnId="{A2B77C51-EDE1-6846-8741-6867ECEE5BCF}">
      <dgm:prSet/>
      <dgm:spPr/>
      <dgm:t>
        <a:bodyPr/>
        <a:lstStyle/>
        <a:p>
          <a:endParaRPr lang="en-US" dirty="0"/>
        </a:p>
      </dgm:t>
    </dgm:pt>
    <dgm:pt modelId="{2074F8F5-0EDC-AA4C-B2A7-1B7FB12C7F4D}" type="sibTrans" cxnId="{A2B77C51-EDE1-6846-8741-6867ECEE5BCF}">
      <dgm:prSet/>
      <dgm:spPr/>
      <dgm:t>
        <a:bodyPr/>
        <a:lstStyle/>
        <a:p>
          <a:endParaRPr lang="en-US"/>
        </a:p>
      </dgm:t>
    </dgm:pt>
    <dgm:pt modelId="{CE109746-BC49-6F4F-8CA8-B458FA650169}">
      <dgm:prSet phldrT="[Text]"/>
      <dgm:spPr/>
      <dgm:t>
        <a:bodyPr/>
        <a:lstStyle/>
        <a:p>
          <a:r>
            <a:rPr lang="en-US" dirty="0" smtClean="0"/>
            <a:t>‘consultant asked to see her’…’tell me about the case then’</a:t>
          </a:r>
          <a:endParaRPr lang="en-US" dirty="0"/>
        </a:p>
      </dgm:t>
    </dgm:pt>
    <dgm:pt modelId="{BAB38E63-BC95-0F4A-80A0-E59993303C3E}" type="parTrans" cxnId="{372319B6-A0DD-3D49-B3A8-6ACB2FAD865A}">
      <dgm:prSet/>
      <dgm:spPr/>
      <dgm:t>
        <a:bodyPr/>
        <a:lstStyle/>
        <a:p>
          <a:endParaRPr lang="en-US" dirty="0"/>
        </a:p>
      </dgm:t>
    </dgm:pt>
    <dgm:pt modelId="{10EC0CCE-817F-2D44-8078-4FB95EE232DB}" type="sibTrans" cxnId="{372319B6-A0DD-3D49-B3A8-6ACB2FAD865A}">
      <dgm:prSet/>
      <dgm:spPr/>
      <dgm:t>
        <a:bodyPr/>
        <a:lstStyle/>
        <a:p>
          <a:endParaRPr lang="en-US"/>
        </a:p>
      </dgm:t>
    </dgm:pt>
    <dgm:pt modelId="{42870891-F333-2147-B450-C575386140EE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‘You’re going to have to do a lot better than this if you want to succeed in this career’…‘next time sister have someone watch her’</a:t>
          </a:r>
          <a:endParaRPr lang="en-US" dirty="0"/>
        </a:p>
      </dgm:t>
    </dgm:pt>
    <dgm:pt modelId="{59D531DD-5616-3E47-84B8-A9A7010F2F14}" type="parTrans" cxnId="{4E38C9DC-B577-444A-9C7D-6AE2A647694D}">
      <dgm:prSet/>
      <dgm:spPr/>
      <dgm:t>
        <a:bodyPr/>
        <a:lstStyle/>
        <a:p>
          <a:endParaRPr lang="en-US" dirty="0"/>
        </a:p>
      </dgm:t>
    </dgm:pt>
    <dgm:pt modelId="{821B141F-617C-B140-8199-403638659CDB}" type="sibTrans" cxnId="{4E38C9DC-B577-444A-9C7D-6AE2A647694D}">
      <dgm:prSet/>
      <dgm:spPr/>
      <dgm:t>
        <a:bodyPr/>
        <a:lstStyle/>
        <a:p>
          <a:endParaRPr lang="en-US"/>
        </a:p>
      </dgm:t>
    </dgm:pt>
    <dgm:pt modelId="{FF125FA2-44AD-324C-A8C2-A349EE5AC658}" type="pres">
      <dgm:prSet presAssocID="{D0B9E564-C6A0-304C-8583-13DF915E94E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144DA3-CBC0-8F47-817A-35445EB82FB7}" type="pres">
      <dgm:prSet presAssocID="{9CE55A12-FAB0-4A4C-9488-C055786D7D49}" presName="centerShape" presStyleLbl="node0" presStyleIdx="0" presStyleCnt="1"/>
      <dgm:spPr/>
      <dgm:t>
        <a:bodyPr/>
        <a:lstStyle/>
        <a:p>
          <a:endParaRPr lang="en-US"/>
        </a:p>
      </dgm:t>
    </dgm:pt>
    <dgm:pt modelId="{E730FD7C-D2DF-AB45-A368-8551CF5E495C}" type="pres">
      <dgm:prSet presAssocID="{1120A82D-0DB1-3B46-A4FD-CD886805C28D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E7E66CEF-4237-594A-9297-E47271EE9315}" type="pres">
      <dgm:prSet presAssocID="{7CB7059E-408D-0D4C-B2FC-D44AD5C2BAC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10177-D518-2044-BCAE-743A9DF7D2A4}" type="pres">
      <dgm:prSet presAssocID="{B364F763-4C6B-3649-AA64-381583D96B84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D9B7449-AF47-224E-A304-9555BE6D9FE2}" type="pres">
      <dgm:prSet presAssocID="{48DF2150-87C9-CE46-83EB-2DB805CD20B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1D7BB-32D5-044B-8E47-DA73C2880523}" type="pres">
      <dgm:prSet presAssocID="{BAB38E63-BC95-0F4A-80A0-E59993303C3E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31526B7F-1861-5548-A56E-85D227EAD446}" type="pres">
      <dgm:prSet presAssocID="{CE109746-BC49-6F4F-8CA8-B458FA6501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9BC7C-1DCF-7847-8B54-C3889073C25D}" type="pres">
      <dgm:prSet presAssocID="{59D531DD-5616-3E47-84B8-A9A7010F2F14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AAD00330-51FC-E541-909A-DCA79A2EA073}" type="pres">
      <dgm:prSet presAssocID="{42870891-F333-2147-B450-C575386140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B77C51-EDE1-6846-8741-6867ECEE5BCF}" srcId="{9CE55A12-FAB0-4A4C-9488-C055786D7D49}" destId="{48DF2150-87C9-CE46-83EB-2DB805CD20B8}" srcOrd="1" destOrd="0" parTransId="{B364F763-4C6B-3649-AA64-381583D96B84}" sibTransId="{2074F8F5-0EDC-AA4C-B2A7-1B7FB12C7F4D}"/>
    <dgm:cxn modelId="{F6F45C3B-CB74-154D-8D59-D53296193789}" type="presOf" srcId="{7CB7059E-408D-0D4C-B2FC-D44AD5C2BAC4}" destId="{E7E66CEF-4237-594A-9297-E47271EE9315}" srcOrd="0" destOrd="0" presId="urn:microsoft.com/office/officeart/2005/8/layout/radial4"/>
    <dgm:cxn modelId="{372319B6-A0DD-3D49-B3A8-6ACB2FAD865A}" srcId="{9CE55A12-FAB0-4A4C-9488-C055786D7D49}" destId="{CE109746-BC49-6F4F-8CA8-B458FA650169}" srcOrd="2" destOrd="0" parTransId="{BAB38E63-BC95-0F4A-80A0-E59993303C3E}" sibTransId="{10EC0CCE-817F-2D44-8078-4FB95EE232DB}"/>
    <dgm:cxn modelId="{24B24A50-EEB0-884E-80E8-62046E09EC4D}" srcId="{D0B9E564-C6A0-304C-8583-13DF915E94E1}" destId="{9CE55A12-FAB0-4A4C-9488-C055786D7D49}" srcOrd="0" destOrd="0" parTransId="{02B049D5-A88A-A443-AB93-93515318BE4D}" sibTransId="{6713401F-1708-8141-8690-F6F087520576}"/>
    <dgm:cxn modelId="{6F283471-A45C-CA49-BEA7-5AB6C4DDA78B}" type="presOf" srcId="{48DF2150-87C9-CE46-83EB-2DB805CD20B8}" destId="{4D9B7449-AF47-224E-A304-9555BE6D9FE2}" srcOrd="0" destOrd="0" presId="urn:microsoft.com/office/officeart/2005/8/layout/radial4"/>
    <dgm:cxn modelId="{6654ED9B-3993-C44E-A1E7-837D52592004}" type="presOf" srcId="{BAB38E63-BC95-0F4A-80A0-E59993303C3E}" destId="{22F1D7BB-32D5-044B-8E47-DA73C2880523}" srcOrd="0" destOrd="0" presId="urn:microsoft.com/office/officeart/2005/8/layout/radial4"/>
    <dgm:cxn modelId="{22C79D17-4818-024D-884B-1D4E3DC30680}" type="presOf" srcId="{B364F763-4C6B-3649-AA64-381583D96B84}" destId="{6C010177-D518-2044-BCAE-743A9DF7D2A4}" srcOrd="0" destOrd="0" presId="urn:microsoft.com/office/officeart/2005/8/layout/radial4"/>
    <dgm:cxn modelId="{261EC2CB-56C5-7C44-91BB-714B1050FBE2}" type="presOf" srcId="{42870891-F333-2147-B450-C575386140EE}" destId="{AAD00330-51FC-E541-909A-DCA79A2EA073}" srcOrd="0" destOrd="0" presId="urn:microsoft.com/office/officeart/2005/8/layout/radial4"/>
    <dgm:cxn modelId="{4E38C9DC-B577-444A-9C7D-6AE2A647694D}" srcId="{9CE55A12-FAB0-4A4C-9488-C055786D7D49}" destId="{42870891-F333-2147-B450-C575386140EE}" srcOrd="3" destOrd="0" parTransId="{59D531DD-5616-3E47-84B8-A9A7010F2F14}" sibTransId="{821B141F-617C-B140-8199-403638659CDB}"/>
    <dgm:cxn modelId="{528A1A06-3F8E-FF47-BC5D-412AED8D8ACF}" type="presOf" srcId="{1120A82D-0DB1-3B46-A4FD-CD886805C28D}" destId="{E730FD7C-D2DF-AB45-A368-8551CF5E495C}" srcOrd="0" destOrd="0" presId="urn:microsoft.com/office/officeart/2005/8/layout/radial4"/>
    <dgm:cxn modelId="{0629E037-594A-784A-97DE-05163AEF9BCE}" srcId="{9CE55A12-FAB0-4A4C-9488-C055786D7D49}" destId="{7CB7059E-408D-0D4C-B2FC-D44AD5C2BAC4}" srcOrd="0" destOrd="0" parTransId="{1120A82D-0DB1-3B46-A4FD-CD886805C28D}" sibTransId="{E3CF12E1-3A7D-044D-9F29-936E5A054679}"/>
    <dgm:cxn modelId="{36680287-07DB-B04C-ADA9-7132544A97F8}" type="presOf" srcId="{9CE55A12-FAB0-4A4C-9488-C055786D7D49}" destId="{1F144DA3-CBC0-8F47-817A-35445EB82FB7}" srcOrd="0" destOrd="0" presId="urn:microsoft.com/office/officeart/2005/8/layout/radial4"/>
    <dgm:cxn modelId="{428D1249-CA0D-A645-B95A-DE66BF30E325}" type="presOf" srcId="{D0B9E564-C6A0-304C-8583-13DF915E94E1}" destId="{FF125FA2-44AD-324C-A8C2-A349EE5AC658}" srcOrd="0" destOrd="0" presId="urn:microsoft.com/office/officeart/2005/8/layout/radial4"/>
    <dgm:cxn modelId="{B7D970D0-510F-0D42-8A1B-01AD147AE6CD}" type="presOf" srcId="{CE109746-BC49-6F4F-8CA8-B458FA650169}" destId="{31526B7F-1861-5548-A56E-85D227EAD446}" srcOrd="0" destOrd="0" presId="urn:microsoft.com/office/officeart/2005/8/layout/radial4"/>
    <dgm:cxn modelId="{A5CE4AA5-2B49-364A-B816-B136A495C232}" type="presOf" srcId="{59D531DD-5616-3E47-84B8-A9A7010F2F14}" destId="{4819BC7C-1DCF-7847-8B54-C3889073C25D}" srcOrd="0" destOrd="0" presId="urn:microsoft.com/office/officeart/2005/8/layout/radial4"/>
    <dgm:cxn modelId="{BCD39A76-8C65-7647-9701-B9A415AB722F}" type="presParOf" srcId="{FF125FA2-44AD-324C-A8C2-A349EE5AC658}" destId="{1F144DA3-CBC0-8F47-817A-35445EB82FB7}" srcOrd="0" destOrd="0" presId="urn:microsoft.com/office/officeart/2005/8/layout/radial4"/>
    <dgm:cxn modelId="{60423227-BC6F-B949-B06E-90EDDBC7EEA0}" type="presParOf" srcId="{FF125FA2-44AD-324C-A8C2-A349EE5AC658}" destId="{E730FD7C-D2DF-AB45-A368-8551CF5E495C}" srcOrd="1" destOrd="0" presId="urn:microsoft.com/office/officeart/2005/8/layout/radial4"/>
    <dgm:cxn modelId="{F58D9BF9-F3E3-A04A-B25C-41F89CCFC58F}" type="presParOf" srcId="{FF125FA2-44AD-324C-A8C2-A349EE5AC658}" destId="{E7E66CEF-4237-594A-9297-E47271EE9315}" srcOrd="2" destOrd="0" presId="urn:microsoft.com/office/officeart/2005/8/layout/radial4"/>
    <dgm:cxn modelId="{C1AA2FAD-98F5-5441-8EE4-9F9041C9D551}" type="presParOf" srcId="{FF125FA2-44AD-324C-A8C2-A349EE5AC658}" destId="{6C010177-D518-2044-BCAE-743A9DF7D2A4}" srcOrd="3" destOrd="0" presId="urn:microsoft.com/office/officeart/2005/8/layout/radial4"/>
    <dgm:cxn modelId="{E2568B4A-8F70-D748-A1E6-F754099CC51E}" type="presParOf" srcId="{FF125FA2-44AD-324C-A8C2-A349EE5AC658}" destId="{4D9B7449-AF47-224E-A304-9555BE6D9FE2}" srcOrd="4" destOrd="0" presId="urn:microsoft.com/office/officeart/2005/8/layout/radial4"/>
    <dgm:cxn modelId="{DC17F637-F0A6-8441-B655-C1D417986D62}" type="presParOf" srcId="{FF125FA2-44AD-324C-A8C2-A349EE5AC658}" destId="{22F1D7BB-32D5-044B-8E47-DA73C2880523}" srcOrd="5" destOrd="0" presId="urn:microsoft.com/office/officeart/2005/8/layout/radial4"/>
    <dgm:cxn modelId="{772A5C6B-4262-8243-801D-13DE4E40D9E5}" type="presParOf" srcId="{FF125FA2-44AD-324C-A8C2-A349EE5AC658}" destId="{31526B7F-1861-5548-A56E-85D227EAD446}" srcOrd="6" destOrd="0" presId="urn:microsoft.com/office/officeart/2005/8/layout/radial4"/>
    <dgm:cxn modelId="{8C7C28DD-A406-5448-8B53-BF6489805BC6}" type="presParOf" srcId="{FF125FA2-44AD-324C-A8C2-A349EE5AC658}" destId="{4819BC7C-1DCF-7847-8B54-C3889073C25D}" srcOrd="7" destOrd="0" presId="urn:microsoft.com/office/officeart/2005/8/layout/radial4"/>
    <dgm:cxn modelId="{478BBB85-6CE5-9D4E-9D93-8FF378B58F1C}" type="presParOf" srcId="{FF125FA2-44AD-324C-A8C2-A349EE5AC658}" destId="{AAD00330-51FC-E541-909A-DCA79A2EA07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B9E564-C6A0-304C-8583-13DF915E94E1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E55A12-FAB0-4A4C-9488-C055786D7D49}">
      <dgm:prSet phldrT="[Text]"/>
      <dgm:spPr/>
      <dgm:t>
        <a:bodyPr/>
        <a:lstStyle/>
        <a:p>
          <a:r>
            <a:rPr lang="en-US" dirty="0" smtClean="0"/>
            <a:t>Feedback</a:t>
          </a:r>
          <a:endParaRPr lang="en-US" dirty="0"/>
        </a:p>
      </dgm:t>
    </dgm:pt>
    <dgm:pt modelId="{02B049D5-A88A-A443-AB93-93515318BE4D}" type="parTrans" cxnId="{24B24A50-EEB0-884E-80E8-62046E09EC4D}">
      <dgm:prSet/>
      <dgm:spPr/>
      <dgm:t>
        <a:bodyPr/>
        <a:lstStyle/>
        <a:p>
          <a:endParaRPr lang="en-US"/>
        </a:p>
      </dgm:t>
    </dgm:pt>
    <dgm:pt modelId="{6713401F-1708-8141-8690-F6F087520576}" type="sibTrans" cxnId="{24B24A50-EEB0-884E-80E8-62046E09EC4D}">
      <dgm:prSet/>
      <dgm:spPr/>
      <dgm:t>
        <a:bodyPr/>
        <a:lstStyle/>
        <a:p>
          <a:endParaRPr lang="en-US"/>
        </a:p>
      </dgm:t>
    </dgm:pt>
    <dgm:pt modelId="{7CB7059E-408D-0D4C-B2FC-D44AD5C2BAC4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1120A82D-0DB1-3B46-A4FD-CD886805C28D}" type="parTrans" cxnId="{0629E037-594A-784A-97DE-05163AEF9BCE}">
      <dgm:prSet/>
      <dgm:spPr/>
      <dgm:t>
        <a:bodyPr/>
        <a:lstStyle/>
        <a:p>
          <a:endParaRPr lang="en-US" dirty="0"/>
        </a:p>
      </dgm:t>
    </dgm:pt>
    <dgm:pt modelId="{E3CF12E1-3A7D-044D-9F29-936E5A054679}" type="sibTrans" cxnId="{0629E037-594A-784A-97DE-05163AEF9BCE}">
      <dgm:prSet/>
      <dgm:spPr/>
      <dgm:t>
        <a:bodyPr/>
        <a:lstStyle/>
        <a:p>
          <a:endParaRPr lang="en-US"/>
        </a:p>
      </dgm:t>
    </dgm:pt>
    <dgm:pt modelId="{48DF2150-87C9-CE46-83EB-2DB805CD20B8}">
      <dgm:prSet phldrT="[Text]"/>
      <dgm:spPr/>
      <dgm:t>
        <a:bodyPr/>
        <a:lstStyle/>
        <a:p>
          <a:r>
            <a:rPr lang="en-US" dirty="0" smtClean="0"/>
            <a:t>Place</a:t>
          </a:r>
          <a:endParaRPr lang="en-US" dirty="0"/>
        </a:p>
      </dgm:t>
    </dgm:pt>
    <dgm:pt modelId="{B364F763-4C6B-3649-AA64-381583D96B84}" type="parTrans" cxnId="{A2B77C51-EDE1-6846-8741-6867ECEE5BCF}">
      <dgm:prSet/>
      <dgm:spPr/>
      <dgm:t>
        <a:bodyPr/>
        <a:lstStyle/>
        <a:p>
          <a:endParaRPr lang="en-US" dirty="0"/>
        </a:p>
      </dgm:t>
    </dgm:pt>
    <dgm:pt modelId="{2074F8F5-0EDC-AA4C-B2A7-1B7FB12C7F4D}" type="sibTrans" cxnId="{A2B77C51-EDE1-6846-8741-6867ECEE5BCF}">
      <dgm:prSet/>
      <dgm:spPr/>
      <dgm:t>
        <a:bodyPr/>
        <a:lstStyle/>
        <a:p>
          <a:endParaRPr lang="en-US"/>
        </a:p>
      </dgm:t>
    </dgm:pt>
    <dgm:pt modelId="{CE109746-BC49-6F4F-8CA8-B458FA650169}">
      <dgm:prSet phldrT="[Text]"/>
      <dgm:spPr/>
      <dgm:t>
        <a:bodyPr/>
        <a:lstStyle/>
        <a:p>
          <a:r>
            <a:rPr lang="en-US" dirty="0" smtClean="0"/>
            <a:t>Purpose</a:t>
          </a:r>
          <a:endParaRPr lang="en-US" dirty="0"/>
        </a:p>
      </dgm:t>
    </dgm:pt>
    <dgm:pt modelId="{BAB38E63-BC95-0F4A-80A0-E59993303C3E}" type="parTrans" cxnId="{372319B6-A0DD-3D49-B3A8-6ACB2FAD865A}">
      <dgm:prSet/>
      <dgm:spPr/>
      <dgm:t>
        <a:bodyPr/>
        <a:lstStyle/>
        <a:p>
          <a:endParaRPr lang="en-US" dirty="0"/>
        </a:p>
      </dgm:t>
    </dgm:pt>
    <dgm:pt modelId="{10EC0CCE-817F-2D44-8078-4FB95EE232DB}" type="sibTrans" cxnId="{372319B6-A0DD-3D49-B3A8-6ACB2FAD865A}">
      <dgm:prSet/>
      <dgm:spPr/>
      <dgm:t>
        <a:bodyPr/>
        <a:lstStyle/>
        <a:p>
          <a:endParaRPr lang="en-US"/>
        </a:p>
      </dgm:t>
    </dgm:pt>
    <dgm:pt modelId="{42870891-F333-2147-B450-C575386140EE}">
      <dgm:prSet phldrT="[Text]"/>
      <dgm:spPr/>
      <dgm:t>
        <a:bodyPr/>
        <a:lstStyle/>
        <a:p>
          <a:r>
            <a:rPr lang="en-US" dirty="0" smtClean="0"/>
            <a:t>Next steps</a:t>
          </a:r>
          <a:endParaRPr lang="en-US" dirty="0"/>
        </a:p>
      </dgm:t>
    </dgm:pt>
    <dgm:pt modelId="{59D531DD-5616-3E47-84B8-A9A7010F2F14}" type="parTrans" cxnId="{4E38C9DC-B577-444A-9C7D-6AE2A647694D}">
      <dgm:prSet/>
      <dgm:spPr/>
      <dgm:t>
        <a:bodyPr/>
        <a:lstStyle/>
        <a:p>
          <a:endParaRPr lang="en-US" dirty="0"/>
        </a:p>
      </dgm:t>
    </dgm:pt>
    <dgm:pt modelId="{821B141F-617C-B140-8199-403638659CDB}" type="sibTrans" cxnId="{4E38C9DC-B577-444A-9C7D-6AE2A647694D}">
      <dgm:prSet/>
      <dgm:spPr/>
      <dgm:t>
        <a:bodyPr/>
        <a:lstStyle/>
        <a:p>
          <a:endParaRPr lang="en-US"/>
        </a:p>
      </dgm:t>
    </dgm:pt>
    <dgm:pt modelId="{FF125FA2-44AD-324C-A8C2-A349EE5AC658}" type="pres">
      <dgm:prSet presAssocID="{D0B9E564-C6A0-304C-8583-13DF915E94E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144DA3-CBC0-8F47-817A-35445EB82FB7}" type="pres">
      <dgm:prSet presAssocID="{9CE55A12-FAB0-4A4C-9488-C055786D7D49}" presName="centerShape" presStyleLbl="node0" presStyleIdx="0" presStyleCnt="1"/>
      <dgm:spPr/>
      <dgm:t>
        <a:bodyPr/>
        <a:lstStyle/>
        <a:p>
          <a:endParaRPr lang="en-US"/>
        </a:p>
      </dgm:t>
    </dgm:pt>
    <dgm:pt modelId="{E730FD7C-D2DF-AB45-A368-8551CF5E495C}" type="pres">
      <dgm:prSet presAssocID="{1120A82D-0DB1-3B46-A4FD-CD886805C28D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E7E66CEF-4237-594A-9297-E47271EE9315}" type="pres">
      <dgm:prSet presAssocID="{7CB7059E-408D-0D4C-B2FC-D44AD5C2BAC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10177-D518-2044-BCAE-743A9DF7D2A4}" type="pres">
      <dgm:prSet presAssocID="{B364F763-4C6B-3649-AA64-381583D96B84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D9B7449-AF47-224E-A304-9555BE6D9FE2}" type="pres">
      <dgm:prSet presAssocID="{48DF2150-87C9-CE46-83EB-2DB805CD20B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1D7BB-32D5-044B-8E47-DA73C2880523}" type="pres">
      <dgm:prSet presAssocID="{BAB38E63-BC95-0F4A-80A0-E59993303C3E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31526B7F-1861-5548-A56E-85D227EAD446}" type="pres">
      <dgm:prSet presAssocID="{CE109746-BC49-6F4F-8CA8-B458FA6501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9BC7C-1DCF-7847-8B54-C3889073C25D}" type="pres">
      <dgm:prSet presAssocID="{59D531DD-5616-3E47-84B8-A9A7010F2F14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AAD00330-51FC-E541-909A-DCA79A2EA073}" type="pres">
      <dgm:prSet presAssocID="{42870891-F333-2147-B450-C575386140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B77C51-EDE1-6846-8741-6867ECEE5BCF}" srcId="{9CE55A12-FAB0-4A4C-9488-C055786D7D49}" destId="{48DF2150-87C9-CE46-83EB-2DB805CD20B8}" srcOrd="1" destOrd="0" parTransId="{B364F763-4C6B-3649-AA64-381583D96B84}" sibTransId="{2074F8F5-0EDC-AA4C-B2A7-1B7FB12C7F4D}"/>
    <dgm:cxn modelId="{6721C232-C1FE-734C-9329-F08FA2E78BBA}" type="presOf" srcId="{D0B9E564-C6A0-304C-8583-13DF915E94E1}" destId="{FF125FA2-44AD-324C-A8C2-A349EE5AC658}" srcOrd="0" destOrd="0" presId="urn:microsoft.com/office/officeart/2005/8/layout/radial4"/>
    <dgm:cxn modelId="{372319B6-A0DD-3D49-B3A8-6ACB2FAD865A}" srcId="{9CE55A12-FAB0-4A4C-9488-C055786D7D49}" destId="{CE109746-BC49-6F4F-8CA8-B458FA650169}" srcOrd="2" destOrd="0" parTransId="{BAB38E63-BC95-0F4A-80A0-E59993303C3E}" sibTransId="{10EC0CCE-817F-2D44-8078-4FB95EE232DB}"/>
    <dgm:cxn modelId="{B769EE9C-4001-7143-B97C-1FDE9707EBCF}" type="presOf" srcId="{48DF2150-87C9-CE46-83EB-2DB805CD20B8}" destId="{4D9B7449-AF47-224E-A304-9555BE6D9FE2}" srcOrd="0" destOrd="0" presId="urn:microsoft.com/office/officeart/2005/8/layout/radial4"/>
    <dgm:cxn modelId="{24B24A50-EEB0-884E-80E8-62046E09EC4D}" srcId="{D0B9E564-C6A0-304C-8583-13DF915E94E1}" destId="{9CE55A12-FAB0-4A4C-9488-C055786D7D49}" srcOrd="0" destOrd="0" parTransId="{02B049D5-A88A-A443-AB93-93515318BE4D}" sibTransId="{6713401F-1708-8141-8690-F6F087520576}"/>
    <dgm:cxn modelId="{6CBEEBF3-E900-4A40-97B5-EB45FFC8A3FA}" type="presOf" srcId="{59D531DD-5616-3E47-84B8-A9A7010F2F14}" destId="{4819BC7C-1DCF-7847-8B54-C3889073C25D}" srcOrd="0" destOrd="0" presId="urn:microsoft.com/office/officeart/2005/8/layout/radial4"/>
    <dgm:cxn modelId="{94D19C75-E40A-1E43-88F3-9D45405813F4}" type="presOf" srcId="{B364F763-4C6B-3649-AA64-381583D96B84}" destId="{6C010177-D518-2044-BCAE-743A9DF7D2A4}" srcOrd="0" destOrd="0" presId="urn:microsoft.com/office/officeart/2005/8/layout/radial4"/>
    <dgm:cxn modelId="{4E38C9DC-B577-444A-9C7D-6AE2A647694D}" srcId="{9CE55A12-FAB0-4A4C-9488-C055786D7D49}" destId="{42870891-F333-2147-B450-C575386140EE}" srcOrd="3" destOrd="0" parTransId="{59D531DD-5616-3E47-84B8-A9A7010F2F14}" sibTransId="{821B141F-617C-B140-8199-403638659CDB}"/>
    <dgm:cxn modelId="{29CBC30C-F061-F840-A41D-8BC70566F8E6}" type="presOf" srcId="{42870891-F333-2147-B450-C575386140EE}" destId="{AAD00330-51FC-E541-909A-DCA79A2EA073}" srcOrd="0" destOrd="0" presId="urn:microsoft.com/office/officeart/2005/8/layout/radial4"/>
    <dgm:cxn modelId="{174355EF-27B0-2648-BCB5-A1EED55697D2}" type="presOf" srcId="{CE109746-BC49-6F4F-8CA8-B458FA650169}" destId="{31526B7F-1861-5548-A56E-85D227EAD446}" srcOrd="0" destOrd="0" presId="urn:microsoft.com/office/officeart/2005/8/layout/radial4"/>
    <dgm:cxn modelId="{0629E037-594A-784A-97DE-05163AEF9BCE}" srcId="{9CE55A12-FAB0-4A4C-9488-C055786D7D49}" destId="{7CB7059E-408D-0D4C-B2FC-D44AD5C2BAC4}" srcOrd="0" destOrd="0" parTransId="{1120A82D-0DB1-3B46-A4FD-CD886805C28D}" sibTransId="{E3CF12E1-3A7D-044D-9F29-936E5A054679}"/>
    <dgm:cxn modelId="{FE1D6071-8F30-1447-922E-C625D71930E9}" type="presOf" srcId="{7CB7059E-408D-0D4C-B2FC-D44AD5C2BAC4}" destId="{E7E66CEF-4237-594A-9297-E47271EE9315}" srcOrd="0" destOrd="0" presId="urn:microsoft.com/office/officeart/2005/8/layout/radial4"/>
    <dgm:cxn modelId="{CB69F101-FE1C-C44B-9C78-BC9FC6B85335}" type="presOf" srcId="{9CE55A12-FAB0-4A4C-9488-C055786D7D49}" destId="{1F144DA3-CBC0-8F47-817A-35445EB82FB7}" srcOrd="0" destOrd="0" presId="urn:microsoft.com/office/officeart/2005/8/layout/radial4"/>
    <dgm:cxn modelId="{2D61AEE5-2DC0-E549-9CF3-4A0A2FEC0248}" type="presOf" srcId="{BAB38E63-BC95-0F4A-80A0-E59993303C3E}" destId="{22F1D7BB-32D5-044B-8E47-DA73C2880523}" srcOrd="0" destOrd="0" presId="urn:microsoft.com/office/officeart/2005/8/layout/radial4"/>
    <dgm:cxn modelId="{D0CBC222-AF3A-DB4C-80ED-5CDEE8D3995E}" type="presOf" srcId="{1120A82D-0DB1-3B46-A4FD-CD886805C28D}" destId="{E730FD7C-D2DF-AB45-A368-8551CF5E495C}" srcOrd="0" destOrd="0" presId="urn:microsoft.com/office/officeart/2005/8/layout/radial4"/>
    <dgm:cxn modelId="{A1F34B6D-A7D9-2F41-AD1B-07F263318D6D}" type="presParOf" srcId="{FF125FA2-44AD-324C-A8C2-A349EE5AC658}" destId="{1F144DA3-CBC0-8F47-817A-35445EB82FB7}" srcOrd="0" destOrd="0" presId="urn:microsoft.com/office/officeart/2005/8/layout/radial4"/>
    <dgm:cxn modelId="{257B0AD7-6015-0946-B805-1287F892927F}" type="presParOf" srcId="{FF125FA2-44AD-324C-A8C2-A349EE5AC658}" destId="{E730FD7C-D2DF-AB45-A368-8551CF5E495C}" srcOrd="1" destOrd="0" presId="urn:microsoft.com/office/officeart/2005/8/layout/radial4"/>
    <dgm:cxn modelId="{C022D01F-AF25-DA4C-ACC4-F44311521D61}" type="presParOf" srcId="{FF125FA2-44AD-324C-A8C2-A349EE5AC658}" destId="{E7E66CEF-4237-594A-9297-E47271EE9315}" srcOrd="2" destOrd="0" presId="urn:microsoft.com/office/officeart/2005/8/layout/radial4"/>
    <dgm:cxn modelId="{7B8477F9-9D61-424B-A593-F586571F99F8}" type="presParOf" srcId="{FF125FA2-44AD-324C-A8C2-A349EE5AC658}" destId="{6C010177-D518-2044-BCAE-743A9DF7D2A4}" srcOrd="3" destOrd="0" presId="urn:microsoft.com/office/officeart/2005/8/layout/radial4"/>
    <dgm:cxn modelId="{BE39D49C-643E-F14C-8CB0-1DC5FC037B13}" type="presParOf" srcId="{FF125FA2-44AD-324C-A8C2-A349EE5AC658}" destId="{4D9B7449-AF47-224E-A304-9555BE6D9FE2}" srcOrd="4" destOrd="0" presId="urn:microsoft.com/office/officeart/2005/8/layout/radial4"/>
    <dgm:cxn modelId="{C43980CD-A802-2D45-80E8-7BFC76681508}" type="presParOf" srcId="{FF125FA2-44AD-324C-A8C2-A349EE5AC658}" destId="{22F1D7BB-32D5-044B-8E47-DA73C2880523}" srcOrd="5" destOrd="0" presId="urn:microsoft.com/office/officeart/2005/8/layout/radial4"/>
    <dgm:cxn modelId="{6614B0D4-D6FC-2243-B28C-5A22DF5334FE}" type="presParOf" srcId="{FF125FA2-44AD-324C-A8C2-A349EE5AC658}" destId="{31526B7F-1861-5548-A56E-85D227EAD446}" srcOrd="6" destOrd="0" presId="urn:microsoft.com/office/officeart/2005/8/layout/radial4"/>
    <dgm:cxn modelId="{91586891-22EF-5D48-9FDB-C603757A63D2}" type="presParOf" srcId="{FF125FA2-44AD-324C-A8C2-A349EE5AC658}" destId="{4819BC7C-1DCF-7847-8B54-C3889073C25D}" srcOrd="7" destOrd="0" presId="urn:microsoft.com/office/officeart/2005/8/layout/radial4"/>
    <dgm:cxn modelId="{1170BD3D-7509-014B-87DF-17DF28A8DC4C}" type="presParOf" srcId="{FF125FA2-44AD-324C-A8C2-A349EE5AC658}" destId="{AAD00330-51FC-E541-909A-DCA79A2EA07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44DA3-CBC0-8F47-817A-35445EB82FB7}">
      <dsp:nvSpPr>
        <dsp:cNvPr id="0" name=""/>
        <dsp:cNvSpPr/>
      </dsp:nvSpPr>
      <dsp:spPr>
        <a:xfrm>
          <a:off x="2920364" y="2890113"/>
          <a:ext cx="2160270" cy="21602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Feedback</a:t>
          </a:r>
          <a:endParaRPr lang="en-US" sz="3000" kern="1200" dirty="0"/>
        </a:p>
      </dsp:txBody>
      <dsp:txXfrm>
        <a:off x="3236728" y="3206477"/>
        <a:ext cx="1527542" cy="1527542"/>
      </dsp:txXfrm>
    </dsp:sp>
    <dsp:sp modelId="{E730FD7C-D2DF-AB45-A368-8551CF5E495C}">
      <dsp:nvSpPr>
        <dsp:cNvPr id="0" name=""/>
        <dsp:cNvSpPr/>
      </dsp:nvSpPr>
      <dsp:spPr>
        <a:xfrm rot="11700000">
          <a:off x="995307" y="3110100"/>
          <a:ext cx="1887892" cy="61567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66CEF-4237-594A-9297-E47271EE9315}">
      <dsp:nvSpPr>
        <dsp:cNvPr id="0" name=""/>
        <dsp:cNvSpPr/>
      </dsp:nvSpPr>
      <dsp:spPr>
        <a:xfrm>
          <a:off x="1343" y="2352725"/>
          <a:ext cx="2052256" cy="16418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Time</a:t>
          </a:r>
          <a:endParaRPr lang="en-US" sz="4200" kern="1200" dirty="0"/>
        </a:p>
      </dsp:txBody>
      <dsp:txXfrm>
        <a:off x="49430" y="2400812"/>
        <a:ext cx="1956082" cy="1545631"/>
      </dsp:txXfrm>
    </dsp:sp>
    <dsp:sp modelId="{6C010177-D518-2044-BCAE-743A9DF7D2A4}">
      <dsp:nvSpPr>
        <dsp:cNvPr id="0" name=""/>
        <dsp:cNvSpPr/>
      </dsp:nvSpPr>
      <dsp:spPr>
        <a:xfrm rot="14700000">
          <a:off x="2154703" y="1728386"/>
          <a:ext cx="1887892" cy="61567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9B7449-AF47-224E-A304-9555BE6D9FE2}">
      <dsp:nvSpPr>
        <dsp:cNvPr id="0" name=""/>
        <dsp:cNvSpPr/>
      </dsp:nvSpPr>
      <dsp:spPr>
        <a:xfrm>
          <a:off x="1673592" y="359816"/>
          <a:ext cx="2052256" cy="16418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Place</a:t>
          </a:r>
          <a:endParaRPr lang="en-US" sz="4200" kern="1200" dirty="0"/>
        </a:p>
      </dsp:txBody>
      <dsp:txXfrm>
        <a:off x="1721679" y="407903"/>
        <a:ext cx="1956082" cy="1545631"/>
      </dsp:txXfrm>
    </dsp:sp>
    <dsp:sp modelId="{22F1D7BB-32D5-044B-8E47-DA73C2880523}">
      <dsp:nvSpPr>
        <dsp:cNvPr id="0" name=""/>
        <dsp:cNvSpPr/>
      </dsp:nvSpPr>
      <dsp:spPr>
        <a:xfrm rot="17700000">
          <a:off x="3958403" y="1728386"/>
          <a:ext cx="1887892" cy="61567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26B7F-1861-5548-A56E-85D227EAD446}">
      <dsp:nvSpPr>
        <dsp:cNvPr id="0" name=""/>
        <dsp:cNvSpPr/>
      </dsp:nvSpPr>
      <dsp:spPr>
        <a:xfrm>
          <a:off x="4275150" y="359816"/>
          <a:ext cx="2052256" cy="16418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Purpose</a:t>
          </a:r>
          <a:endParaRPr lang="en-US" sz="4200" kern="1200" dirty="0"/>
        </a:p>
      </dsp:txBody>
      <dsp:txXfrm>
        <a:off x="4323237" y="407903"/>
        <a:ext cx="1956082" cy="1545631"/>
      </dsp:txXfrm>
    </dsp:sp>
    <dsp:sp modelId="{4819BC7C-1DCF-7847-8B54-C3889073C25D}">
      <dsp:nvSpPr>
        <dsp:cNvPr id="0" name=""/>
        <dsp:cNvSpPr/>
      </dsp:nvSpPr>
      <dsp:spPr>
        <a:xfrm rot="20700000">
          <a:off x="5117799" y="3110100"/>
          <a:ext cx="1887892" cy="61567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D00330-51FC-E541-909A-DCA79A2EA073}">
      <dsp:nvSpPr>
        <dsp:cNvPr id="0" name=""/>
        <dsp:cNvSpPr/>
      </dsp:nvSpPr>
      <dsp:spPr>
        <a:xfrm>
          <a:off x="5947399" y="2352725"/>
          <a:ext cx="2052256" cy="16418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Next steps</a:t>
          </a:r>
          <a:endParaRPr lang="en-US" sz="4200" kern="1200" dirty="0"/>
        </a:p>
      </dsp:txBody>
      <dsp:txXfrm>
        <a:off x="5995486" y="2400812"/>
        <a:ext cx="1956082" cy="15456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44DA3-CBC0-8F47-817A-35445EB82FB7}">
      <dsp:nvSpPr>
        <dsp:cNvPr id="0" name=""/>
        <dsp:cNvSpPr/>
      </dsp:nvSpPr>
      <dsp:spPr>
        <a:xfrm>
          <a:off x="3003803" y="3047799"/>
          <a:ext cx="2221992" cy="22219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Feedback mode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Closed questions with no time to respond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Sarcasm ‘how very fortunate’ …’when you could be bothered to come back’ etc</a:t>
          </a:r>
          <a:endParaRPr lang="en-US" sz="1200" kern="1200" dirty="0"/>
        </a:p>
      </dsp:txBody>
      <dsp:txXfrm>
        <a:off x="3329206" y="3373202"/>
        <a:ext cx="1571186" cy="1571186"/>
      </dsp:txXfrm>
    </dsp:sp>
    <dsp:sp modelId="{E730FD7C-D2DF-AB45-A368-8551CF5E495C}">
      <dsp:nvSpPr>
        <dsp:cNvPr id="0" name=""/>
        <dsp:cNvSpPr/>
      </dsp:nvSpPr>
      <dsp:spPr>
        <a:xfrm rot="11700000">
          <a:off x="1023745" y="3274072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66CEF-4237-594A-9297-E47271EE9315}">
      <dsp:nvSpPr>
        <dsp:cNvPr id="0" name=""/>
        <dsp:cNvSpPr/>
      </dsp:nvSpPr>
      <dsp:spPr>
        <a:xfrm>
          <a:off x="1382" y="2495057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‘recent set of nights’…’constant worry for past few days’…’middle of busy ward round’</a:t>
          </a:r>
          <a:endParaRPr lang="en-US" sz="1500" kern="1200" dirty="0"/>
        </a:p>
      </dsp:txBody>
      <dsp:txXfrm>
        <a:off x="50843" y="2544518"/>
        <a:ext cx="2011970" cy="1589791"/>
      </dsp:txXfrm>
    </dsp:sp>
    <dsp:sp modelId="{6C010177-D518-2044-BCAE-743A9DF7D2A4}">
      <dsp:nvSpPr>
        <dsp:cNvPr id="0" name=""/>
        <dsp:cNvSpPr/>
      </dsp:nvSpPr>
      <dsp:spPr>
        <a:xfrm rot="14700000">
          <a:off x="2216266" y="1852880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9B7449-AF47-224E-A304-9555BE6D9FE2}">
      <dsp:nvSpPr>
        <dsp:cNvPr id="0" name=""/>
        <dsp:cNvSpPr/>
      </dsp:nvSpPr>
      <dsp:spPr>
        <a:xfrm>
          <a:off x="1721409" y="44520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On the ward, visible to all, sister present but not engaged</a:t>
          </a:r>
          <a:endParaRPr lang="en-US" sz="1500" kern="1200" dirty="0"/>
        </a:p>
      </dsp:txBody>
      <dsp:txXfrm>
        <a:off x="1770870" y="494669"/>
        <a:ext cx="2011970" cy="1589791"/>
      </dsp:txXfrm>
    </dsp:sp>
    <dsp:sp modelId="{22F1D7BB-32D5-044B-8E47-DA73C2880523}">
      <dsp:nvSpPr>
        <dsp:cNvPr id="0" name=""/>
        <dsp:cNvSpPr/>
      </dsp:nvSpPr>
      <dsp:spPr>
        <a:xfrm rot="17700000">
          <a:off x="4071500" y="1852880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26B7F-1861-5548-A56E-85D227EAD446}">
      <dsp:nvSpPr>
        <dsp:cNvPr id="0" name=""/>
        <dsp:cNvSpPr/>
      </dsp:nvSpPr>
      <dsp:spPr>
        <a:xfrm>
          <a:off x="4397297" y="44520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‘consultant asked to see her’…’tell me about the case then’</a:t>
          </a:r>
          <a:endParaRPr lang="en-US" sz="1500" kern="1200" dirty="0"/>
        </a:p>
      </dsp:txBody>
      <dsp:txXfrm>
        <a:off x="4446758" y="494669"/>
        <a:ext cx="2011970" cy="1589791"/>
      </dsp:txXfrm>
    </dsp:sp>
    <dsp:sp modelId="{4819BC7C-1DCF-7847-8B54-C3889073C25D}">
      <dsp:nvSpPr>
        <dsp:cNvPr id="0" name=""/>
        <dsp:cNvSpPr/>
      </dsp:nvSpPr>
      <dsp:spPr>
        <a:xfrm rot="20700000">
          <a:off x="5264022" y="3274072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D00330-51FC-E541-909A-DCA79A2EA073}">
      <dsp:nvSpPr>
        <dsp:cNvPr id="0" name=""/>
        <dsp:cNvSpPr/>
      </dsp:nvSpPr>
      <dsp:spPr>
        <a:xfrm>
          <a:off x="6117325" y="2495057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‘You’re going to have to do a lot better than this if you want to succeed in this career’…‘next time sister have someone watch her’</a:t>
          </a:r>
          <a:endParaRPr lang="en-US" sz="1500" kern="1200" dirty="0"/>
        </a:p>
      </dsp:txBody>
      <dsp:txXfrm>
        <a:off x="6166786" y="2544518"/>
        <a:ext cx="2011970" cy="15897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44DA3-CBC0-8F47-817A-35445EB82FB7}">
      <dsp:nvSpPr>
        <dsp:cNvPr id="0" name=""/>
        <dsp:cNvSpPr/>
      </dsp:nvSpPr>
      <dsp:spPr>
        <a:xfrm>
          <a:off x="3003803" y="2666799"/>
          <a:ext cx="2221992" cy="22219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Feedback</a:t>
          </a:r>
          <a:endParaRPr lang="en-US" sz="3100" kern="1200" dirty="0"/>
        </a:p>
      </dsp:txBody>
      <dsp:txXfrm>
        <a:off x="3329206" y="2992202"/>
        <a:ext cx="1571186" cy="1571186"/>
      </dsp:txXfrm>
    </dsp:sp>
    <dsp:sp modelId="{E730FD7C-D2DF-AB45-A368-8551CF5E495C}">
      <dsp:nvSpPr>
        <dsp:cNvPr id="0" name=""/>
        <dsp:cNvSpPr/>
      </dsp:nvSpPr>
      <dsp:spPr>
        <a:xfrm rot="11700000">
          <a:off x="1023745" y="2893072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66CEF-4237-594A-9297-E47271EE9315}">
      <dsp:nvSpPr>
        <dsp:cNvPr id="0" name=""/>
        <dsp:cNvSpPr/>
      </dsp:nvSpPr>
      <dsp:spPr>
        <a:xfrm>
          <a:off x="1382" y="2114057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915" tIns="81915" rIns="81915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Time</a:t>
          </a:r>
          <a:endParaRPr lang="en-US" sz="4300" kern="1200" dirty="0"/>
        </a:p>
      </dsp:txBody>
      <dsp:txXfrm>
        <a:off x="50843" y="2163518"/>
        <a:ext cx="2011970" cy="1589791"/>
      </dsp:txXfrm>
    </dsp:sp>
    <dsp:sp modelId="{6C010177-D518-2044-BCAE-743A9DF7D2A4}">
      <dsp:nvSpPr>
        <dsp:cNvPr id="0" name=""/>
        <dsp:cNvSpPr/>
      </dsp:nvSpPr>
      <dsp:spPr>
        <a:xfrm rot="14700000">
          <a:off x="2216266" y="1471880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9B7449-AF47-224E-A304-9555BE6D9FE2}">
      <dsp:nvSpPr>
        <dsp:cNvPr id="0" name=""/>
        <dsp:cNvSpPr/>
      </dsp:nvSpPr>
      <dsp:spPr>
        <a:xfrm>
          <a:off x="1721409" y="6420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915" tIns="81915" rIns="81915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Place</a:t>
          </a:r>
          <a:endParaRPr lang="en-US" sz="4300" kern="1200" dirty="0"/>
        </a:p>
      </dsp:txBody>
      <dsp:txXfrm>
        <a:off x="1770870" y="113669"/>
        <a:ext cx="2011970" cy="1589791"/>
      </dsp:txXfrm>
    </dsp:sp>
    <dsp:sp modelId="{22F1D7BB-32D5-044B-8E47-DA73C2880523}">
      <dsp:nvSpPr>
        <dsp:cNvPr id="0" name=""/>
        <dsp:cNvSpPr/>
      </dsp:nvSpPr>
      <dsp:spPr>
        <a:xfrm rot="17700000">
          <a:off x="4071500" y="1471880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26B7F-1861-5548-A56E-85D227EAD446}">
      <dsp:nvSpPr>
        <dsp:cNvPr id="0" name=""/>
        <dsp:cNvSpPr/>
      </dsp:nvSpPr>
      <dsp:spPr>
        <a:xfrm>
          <a:off x="4397297" y="6420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915" tIns="81915" rIns="81915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Purpose</a:t>
          </a:r>
          <a:endParaRPr lang="en-US" sz="4300" kern="1200" dirty="0"/>
        </a:p>
      </dsp:txBody>
      <dsp:txXfrm>
        <a:off x="4446758" y="113669"/>
        <a:ext cx="2011970" cy="1589791"/>
      </dsp:txXfrm>
    </dsp:sp>
    <dsp:sp modelId="{4819BC7C-1DCF-7847-8B54-C3889073C25D}">
      <dsp:nvSpPr>
        <dsp:cNvPr id="0" name=""/>
        <dsp:cNvSpPr/>
      </dsp:nvSpPr>
      <dsp:spPr>
        <a:xfrm rot="20700000">
          <a:off x="5264022" y="2893072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D00330-51FC-E541-909A-DCA79A2EA073}">
      <dsp:nvSpPr>
        <dsp:cNvPr id="0" name=""/>
        <dsp:cNvSpPr/>
      </dsp:nvSpPr>
      <dsp:spPr>
        <a:xfrm>
          <a:off x="6117325" y="2114057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915" tIns="81915" rIns="81915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Next steps</a:t>
          </a:r>
          <a:endParaRPr lang="en-US" sz="4300" kern="1200" dirty="0"/>
        </a:p>
      </dsp:txBody>
      <dsp:txXfrm>
        <a:off x="6166786" y="2163518"/>
        <a:ext cx="2011970" cy="158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B504A-41A9-B343-8439-CA1B677DA128}" type="datetimeFigureOut">
              <a:rPr lang="en-US" smtClean="0"/>
              <a:pPr/>
              <a:t>11/05/2012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635CC-AE7D-EF47-8C85-36C15AE4E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70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5D343-9AEE-9145-A0BF-754EB944DE0B}" type="datetimeFigureOut">
              <a:rPr lang="en-US" smtClean="0"/>
              <a:pPr/>
              <a:t>11/05/2012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D582F-2032-4E4F-8DDA-88890A3E2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6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2682C-815D-8944-AA52-9FB06F1007A1}" type="slidenum">
              <a:rPr lang="en-GB"/>
              <a:pPr/>
              <a:t>25</a:t>
            </a:fld>
            <a:endParaRPr lang="en-GB" dirty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2939"/>
            <a:ext cx="5030018" cy="4114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560D02-75E1-2041-8286-19F67F4E7C54}" type="slidenum">
              <a:rPr lang="en-GB"/>
              <a:pPr/>
              <a:t>26</a:t>
            </a:fld>
            <a:endParaRPr lang="en-GB" dirty="0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r>
              <a:rPr lang="en-GB" dirty="0" err="1"/>
              <a:t>Brockbank</a:t>
            </a:r>
            <a:r>
              <a:rPr lang="en-GB" dirty="0"/>
              <a:t> A and McGill I (2000) Facilitating reflective learning in Higher </a:t>
            </a:r>
            <a:r>
              <a:rPr lang="en-GB" dirty="0" err="1"/>
              <a:t>EducationSRHE</a:t>
            </a:r>
            <a:r>
              <a:rPr lang="en-GB" dirty="0"/>
              <a:t>/Open </a:t>
            </a:r>
            <a:r>
              <a:rPr lang="en-GB" dirty="0" err="1"/>
              <a:t>Unviersity</a:t>
            </a:r>
            <a:r>
              <a:rPr lang="en-GB" dirty="0"/>
              <a:t> Press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fld id="{69BAB0C2-19D7-4E15-AFF9-95F8BB98FF90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30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35" y="4343693"/>
            <a:ext cx="5028132" cy="4113922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fld id="{9F4A6EAC-388F-40C2-B1BE-3B819FB0D0CC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31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35" y="4343693"/>
            <a:ext cx="5028132" cy="4113922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fld id="{BA1ABBDD-3530-45DB-A77E-66D1AEBE2D11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32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35" y="4343693"/>
            <a:ext cx="5028132" cy="4113922"/>
          </a:xfrm>
          <a:noFill/>
          <a:ln/>
        </p:spPr>
        <p:txBody>
          <a:bodyPr/>
          <a:lstStyle/>
          <a:p>
            <a:pPr eaLnBrk="1" hangingPunct="1"/>
            <a:r>
              <a:rPr lang="en-GB" smtClean="0"/>
              <a:t>Rank which come easiest to you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Do expressing positive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fld id="{0959A284-F588-480B-9EFE-C176F1CDE74E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33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35" y="4343693"/>
            <a:ext cx="5028132" cy="4113922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fld id="{4F6A5EEC-8C70-4098-B6F4-F668BCAC5146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37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35" y="4343693"/>
            <a:ext cx="5028132" cy="4113922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fld id="{E56DE716-8924-424B-A9A3-91FF812C1156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38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35" y="4343693"/>
            <a:ext cx="5028132" cy="4113922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meo.com/1355140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meo.com/13554287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lare.morris@beds.ac.uk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Strategies for difficult conversations: </a:t>
            </a:r>
            <a:br>
              <a:rPr lang="en-US" sz="2800" dirty="0" smtClean="0"/>
            </a:br>
            <a:r>
              <a:rPr lang="en-US" sz="2800" dirty="0" smtClean="0"/>
              <a:t>a workshop for O &amp; G.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Clare Morris &amp; Jane MacDougall.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148" y="0"/>
            <a:ext cx="2366904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Individual task:</a:t>
            </a:r>
          </a:p>
          <a:p>
            <a:r>
              <a:rPr lang="en-US" dirty="0" smtClean="0"/>
              <a:t>Think about a difficult conversation you have had (or need to have) with a trainee, colleague, friend or family member</a:t>
            </a:r>
          </a:p>
          <a:p>
            <a:r>
              <a:rPr lang="en-US" dirty="0" smtClean="0"/>
              <a:t>note down what makes it  potentially ‘difficult’ for you.</a:t>
            </a:r>
          </a:p>
          <a:p>
            <a:pPr>
              <a:buNone/>
            </a:pPr>
            <a:r>
              <a:rPr lang="en-US" dirty="0" smtClean="0"/>
              <a:t>Pair task</a:t>
            </a:r>
          </a:p>
          <a:p>
            <a:r>
              <a:rPr lang="en-US" dirty="0" smtClean="0"/>
              <a:t>Compare notes and feedback ‘factors’ that seem to  make conversations difficult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Transferrable skills?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the ways in which you (and other skillful clinicians) ‘break bad news’</a:t>
            </a:r>
          </a:p>
          <a:p>
            <a:pPr lvl="1"/>
            <a:r>
              <a:rPr lang="en-US" dirty="0" smtClean="0"/>
              <a:t>What are your best practice guidelines?</a:t>
            </a:r>
          </a:p>
          <a:p>
            <a:pPr lvl="1"/>
            <a:r>
              <a:rPr lang="en-US" dirty="0" smtClean="0"/>
              <a:t>What do you do to ‘look after’ yourself in these situations?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self?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Watch the brief clip and consider </a:t>
            </a:r>
          </a:p>
          <a:p>
            <a:pPr marL="514350" indent="-514350">
              <a:buAutoNum type="alphaLcParenR"/>
            </a:pPr>
            <a:r>
              <a:rPr lang="en-US" dirty="0" smtClean="0"/>
              <a:t>in what ways this trainer’s </a:t>
            </a:r>
            <a:r>
              <a:rPr lang="en-US" dirty="0" err="1" smtClean="0"/>
              <a:t>behaviour</a:t>
            </a:r>
            <a:r>
              <a:rPr lang="en-US" dirty="0" smtClean="0"/>
              <a:t> could be perceived as undermining</a:t>
            </a:r>
          </a:p>
          <a:p>
            <a:pPr marL="514350" indent="-514350">
              <a:buAutoNum type="alphaLcParenR"/>
            </a:pPr>
            <a:r>
              <a:rPr lang="en-US" dirty="0"/>
              <a:t>h</a:t>
            </a:r>
            <a:r>
              <a:rPr lang="en-US" dirty="0" smtClean="0"/>
              <a:t>ow you might guide both the trainer and the trainee in terms of response </a:t>
            </a:r>
            <a:r>
              <a:rPr lang="en-US" dirty="0" smtClean="0"/>
              <a:t>options (including what they might do differently next time)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RCOG: Video 2. Consultant bad day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http://vimeo.com/13551401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Watch from 0:35 to 2:40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Ladder of inference (</a:t>
            </a:r>
            <a:r>
              <a:rPr lang="en-US" dirty="0" err="1" smtClean="0"/>
              <a:t>Argyris</a:t>
            </a:r>
            <a:r>
              <a:rPr lang="en-US" dirty="0" smtClean="0"/>
              <a:t> 1990)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andout Ladder pic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1700808"/>
            <a:ext cx="4016097" cy="48965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9562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contrast to…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Undermining </a:t>
            </a:r>
          </a:p>
          <a:p>
            <a:pPr>
              <a:buNone/>
            </a:pPr>
            <a:r>
              <a:rPr lang="en-US" dirty="0" smtClean="0"/>
              <a:t>Definition: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Damage or weaken (someone or some-thing)esp. gradually or insidiously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Thesaurus: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Sabotage, threaten, weaken, compromise, damage, impair, diminish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</a:p>
          <a:p>
            <a:r>
              <a:rPr lang="en-US" dirty="0" smtClean="0"/>
              <a:t>Feedback </a:t>
            </a:r>
            <a:endParaRPr lang="en-US" dirty="0" smtClean="0"/>
          </a:p>
          <a:p>
            <a:r>
              <a:rPr lang="en-US" dirty="0" smtClean="0"/>
              <a:t>Appropriate </a:t>
            </a:r>
            <a:r>
              <a:rPr lang="en-US" dirty="0" smtClean="0"/>
              <a:t>assertion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criticism to 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1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MS PGothic" charset="0"/>
              </a:rPr>
              <a:t>One sentence definitions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>
                <a:latin typeface="Calibri" charset="0"/>
                <a:ea typeface="MS PGothic" charset="0"/>
              </a:rPr>
              <a:t>How would you define the following words</a:t>
            </a:r>
          </a:p>
          <a:p>
            <a:pPr eaLnBrk="1" hangingPunct="1">
              <a:buFont typeface="Arial" charset="0"/>
              <a:buNone/>
            </a:pPr>
            <a:endParaRPr lang="en-US">
              <a:latin typeface="Calibri" charset="0"/>
              <a:ea typeface="MS PGothic" charset="0"/>
            </a:endParaRPr>
          </a:p>
          <a:p>
            <a:pPr eaLnBrk="1" hangingPunct="1">
              <a:buFont typeface="Arial" charset="0"/>
              <a:buNone/>
            </a:pPr>
            <a:r>
              <a:rPr lang="en-US">
                <a:latin typeface="Calibri" charset="0"/>
                <a:ea typeface="MS PGothic" charset="0"/>
              </a:rPr>
              <a:t>Criticism [noun]</a:t>
            </a:r>
          </a:p>
          <a:p>
            <a:pPr eaLnBrk="1" hangingPunct="1">
              <a:buFont typeface="Arial" charset="0"/>
              <a:buNone/>
            </a:pPr>
            <a:r>
              <a:rPr lang="en-US">
                <a:latin typeface="Calibri" charset="0"/>
                <a:ea typeface="MS PGothic" charset="0"/>
              </a:rPr>
              <a:t>Critical [adjective]</a:t>
            </a:r>
          </a:p>
          <a:p>
            <a:pPr eaLnBrk="1" hangingPunct="1">
              <a:buFont typeface="Arial" charset="0"/>
              <a:buNone/>
            </a:pPr>
            <a:r>
              <a:rPr lang="en-US">
                <a:latin typeface="Calibri" charset="0"/>
                <a:ea typeface="MS PGothic" charset="0"/>
              </a:rPr>
              <a:t>Critique [verb]</a:t>
            </a:r>
          </a:p>
        </p:txBody>
      </p:sp>
    </p:spTree>
    <p:extLst>
      <p:ext uri="{BB962C8B-B14F-4D97-AF65-F5344CB8AC3E}">
        <p14:creationId xmlns:p14="http://schemas.microsoft.com/office/powerpoint/2010/main" val="2798163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MS PGothic" charset="0"/>
              </a:rPr>
              <a:t>One sentence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ea typeface="+mn-ea"/>
                <a:cs typeface="+mn-cs"/>
              </a:rPr>
              <a:t>Criticism </a:t>
            </a:r>
            <a:r>
              <a:rPr lang="en-US" dirty="0" smtClean="0">
                <a:ea typeface="+mn-ea"/>
                <a:cs typeface="+mn-cs"/>
              </a:rPr>
              <a:t>[noun</a:t>
            </a:r>
            <a:r>
              <a:rPr lang="en-US" dirty="0">
                <a:ea typeface="+mn-ea"/>
                <a:cs typeface="+mn-cs"/>
              </a:rPr>
              <a:t>]</a:t>
            </a:r>
            <a:r>
              <a:rPr lang="en-US" dirty="0" smtClean="0">
                <a:ea typeface="+mn-ea"/>
                <a:cs typeface="+mn-cs"/>
              </a:rPr>
              <a:t>: </a:t>
            </a:r>
            <a:r>
              <a:rPr lang="en-US" i="1" dirty="0" smtClean="0">
                <a:ea typeface="+mn-ea"/>
                <a:cs typeface="+mn-cs"/>
              </a:rPr>
              <a:t>the expression of disapproval of someone or something based on perceived faults or mistakes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ea typeface="+mn-ea"/>
                <a:cs typeface="+mn-cs"/>
              </a:rPr>
              <a:t>Critical</a:t>
            </a:r>
            <a:r>
              <a:rPr lang="en-US" dirty="0" smtClean="0">
                <a:ea typeface="+mn-ea"/>
                <a:cs typeface="+mn-cs"/>
              </a:rPr>
              <a:t> [adjective</a:t>
            </a:r>
            <a:r>
              <a:rPr lang="en-US" dirty="0">
                <a:ea typeface="+mn-ea"/>
                <a:cs typeface="+mn-cs"/>
              </a:rPr>
              <a:t>]</a:t>
            </a:r>
            <a:r>
              <a:rPr lang="en-US" dirty="0" smtClean="0">
                <a:ea typeface="+mn-ea"/>
                <a:cs typeface="+mn-cs"/>
              </a:rPr>
              <a:t>: </a:t>
            </a:r>
            <a:r>
              <a:rPr lang="en-US" i="1" dirty="0" smtClean="0">
                <a:ea typeface="+mn-ea"/>
                <a:cs typeface="+mn-cs"/>
              </a:rPr>
              <a:t>expressing adverse or disapproving comments or judgments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ea typeface="+mn-ea"/>
                <a:cs typeface="+mn-cs"/>
              </a:rPr>
              <a:t>Critique</a:t>
            </a:r>
            <a:r>
              <a:rPr lang="en-US" dirty="0" smtClean="0">
                <a:ea typeface="+mn-ea"/>
                <a:cs typeface="+mn-cs"/>
              </a:rPr>
              <a:t> [verb</a:t>
            </a:r>
            <a:r>
              <a:rPr lang="en-US" dirty="0">
                <a:ea typeface="+mn-ea"/>
                <a:cs typeface="+mn-cs"/>
              </a:rPr>
              <a:t>]</a:t>
            </a:r>
            <a:r>
              <a:rPr lang="en-US" dirty="0" smtClean="0">
                <a:ea typeface="+mn-ea"/>
                <a:cs typeface="+mn-cs"/>
              </a:rPr>
              <a:t>: </a:t>
            </a:r>
            <a:r>
              <a:rPr lang="en-US" i="1" dirty="0" smtClean="0">
                <a:ea typeface="+mn-ea"/>
                <a:cs typeface="+mn-cs"/>
              </a:rPr>
              <a:t>a detailed analysis and assessment of something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00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Enhanced feedback skills</a:t>
            </a:r>
          </a:p>
          <a:p>
            <a:endParaRPr lang="en-US" dirty="0" smtClean="0"/>
          </a:p>
          <a:p>
            <a:r>
              <a:rPr lang="en-US" dirty="0" smtClean="0"/>
              <a:t>Strategies for difficult situations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Effective strategies for difficult conversations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feedback framework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685800" y="1143000"/>
          <a:ext cx="8001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144DA3-CBC0-8F47-817A-35445EB8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30FD7C-D2DF-AB45-A368-8551CF5E4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E66CEF-4237-594A-9297-E47271EE9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010177-D518-2044-BCAE-743A9DF7D2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9B7449-AF47-224E-A304-9555BE6D9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F1D7BB-32D5-044B-8E47-DA73C2880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526B7F-1861-5548-A56E-85D227EAD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9BC7C-1DCF-7847-8B54-C3889073C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00330-51FC-E541-909A-DCA79A2EA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144DA3-CBC0-8F47-817A-35445EB8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30FD7C-D2DF-AB45-A368-8551CF5E4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E66CEF-4237-594A-9297-E47271EE9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010177-D518-2044-BCAE-743A9DF7D2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9B7449-AF47-224E-A304-9555BE6D9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F1D7BB-32D5-044B-8E47-DA73C2880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526B7F-1861-5548-A56E-85D227EAD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9BC7C-1DCF-7847-8B54-C3889073C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00330-51FC-E541-909A-DCA79A2EA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144DA3-CBC0-8F47-817A-35445EB8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30FD7C-D2DF-AB45-A368-8551CF5E4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E66CEF-4237-594A-9297-E47271EE9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010177-D518-2044-BCAE-743A9DF7D2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9B7449-AF47-224E-A304-9555BE6D9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F1D7BB-32D5-044B-8E47-DA73C2880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526B7F-1861-5548-A56E-85D227EAD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9BC7C-1DCF-7847-8B54-C3889073C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00330-51FC-E541-909A-DCA79A2EA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144DA3-CBC0-8F47-817A-35445EB8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30FD7C-D2DF-AB45-A368-8551CF5E4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E66CEF-4237-594A-9297-E47271EE9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010177-D518-2044-BCAE-743A9DF7D2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9B7449-AF47-224E-A304-9555BE6D9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F1D7BB-32D5-044B-8E47-DA73C2880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526B7F-1861-5548-A56E-85D227EAD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9BC7C-1DCF-7847-8B54-C3889073C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00330-51FC-E541-909A-DCA79A2EA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6" grpId="1">
        <p:bldSub>
          <a:bldDgm bld="one"/>
        </p:bldSub>
      </p:bldGraphic>
      <p:bldGraphic spid="6" grpId="2">
        <p:bldSub>
          <a:bldDgm bld="one"/>
        </p:bldSub>
      </p:bldGraphic>
      <p:bldGraphic spid="6" grpId="3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Watch this short video clip of a trainer talking to their trainee about their management of a patient a few days ago</a:t>
            </a:r>
          </a:p>
          <a:p>
            <a:r>
              <a:rPr lang="en-US" dirty="0" smtClean="0"/>
              <a:t>Suggest some immediate ways in which this trainer might improve their handling of this situation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RCOG Video 7: Giving criticism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http://vimeo.com/13554287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Watch from 1: 40  to 3:50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533400" y="838200"/>
          <a:ext cx="8229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might </a:t>
            </a:r>
            <a:r>
              <a:rPr lang="en-US" i="1" dirty="0" smtClean="0"/>
              <a:t>you</a:t>
            </a:r>
            <a:r>
              <a:rPr lang="en-US" dirty="0" smtClean="0"/>
              <a:t> do differently?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Feedback: first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Think about experiences you have had of both giving and receiving feedback from others.</a:t>
            </a:r>
          </a:p>
          <a:p>
            <a:endParaRPr lang="en-US" dirty="0"/>
          </a:p>
          <a:p>
            <a:r>
              <a:rPr lang="en-US" dirty="0" smtClean="0"/>
              <a:t>Why </a:t>
            </a:r>
            <a:r>
              <a:rPr lang="en-US" dirty="0" smtClean="0"/>
              <a:t>is feedback important?</a:t>
            </a:r>
          </a:p>
          <a:p>
            <a:r>
              <a:rPr lang="en-US" dirty="0" smtClean="0"/>
              <a:t>What works in </a:t>
            </a:r>
            <a:r>
              <a:rPr lang="en-US" dirty="0" smtClean="0"/>
              <a:t>feedback?</a:t>
            </a:r>
          </a:p>
          <a:p>
            <a:r>
              <a:rPr lang="en-US" dirty="0" smtClean="0"/>
              <a:t>What can influence the ways in which feedback is received (by the trainee)?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24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Identifies current strengths and weaknesses and future learning / development needs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Provides guidance for future practice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Helps develop the capacity to critically evaluate own and others performance, to self monitor and move towards professional autonomy</a:t>
            </a:r>
          </a:p>
        </p:txBody>
      </p:sp>
    </p:spTree>
    <p:extLst>
      <p:ext uri="{BB962C8B-B14F-4D97-AF65-F5344CB8AC3E}">
        <p14:creationId xmlns:p14="http://schemas.microsoft.com/office/powerpoint/2010/main" val="16449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works?</a:t>
            </a:r>
            <a:endParaRPr lang="en-GB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/>
            <a:r>
              <a:rPr lang="en-GB" sz="3400" dirty="0"/>
              <a:t>Encourage independent review, reflection and self-evaluation </a:t>
            </a:r>
          </a:p>
          <a:p>
            <a:pPr marL="533400" indent="-533400"/>
            <a:r>
              <a:rPr lang="en-GB" sz="3400" dirty="0"/>
              <a:t>Base feedback on observation not inference</a:t>
            </a:r>
          </a:p>
          <a:p>
            <a:pPr marL="533400" indent="-533400"/>
            <a:r>
              <a:rPr lang="en-GB" sz="3400" dirty="0"/>
              <a:t>Be descriptive not evaluative</a:t>
            </a:r>
          </a:p>
          <a:p>
            <a:pPr marL="533400" indent="-533400"/>
            <a:r>
              <a:rPr lang="en-GB" sz="3400" dirty="0"/>
              <a:t>Be specific and offer supporting </a:t>
            </a:r>
            <a:r>
              <a:rPr lang="en-GB" sz="3400" dirty="0" smtClean="0"/>
              <a:t>examples</a:t>
            </a:r>
            <a:endParaRPr lang="en-GB" sz="3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200" dirty="0" smtClean="0"/>
              <a:t>What works continued</a:t>
            </a:r>
            <a:endParaRPr lang="en-GB" sz="4200" dirty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spcAft>
                <a:spcPct val="70000"/>
              </a:spcAft>
            </a:pPr>
            <a:r>
              <a:rPr lang="en-GB" sz="3000"/>
              <a:t>Select priority areas and limit the amount of feedback on any one occasion</a:t>
            </a:r>
          </a:p>
          <a:p>
            <a:pPr marL="609600" indent="-609600">
              <a:spcAft>
                <a:spcPct val="70000"/>
              </a:spcAft>
            </a:pPr>
            <a:r>
              <a:rPr lang="en-GB" sz="3000"/>
              <a:t>Focus on behaviour that can be changed - not personal characteristics</a:t>
            </a:r>
          </a:p>
          <a:p>
            <a:pPr marL="609600" indent="-609600"/>
            <a:r>
              <a:rPr lang="en-GB" sz="3000"/>
              <a:t>Suggest specific ways to improve performance</a:t>
            </a:r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differentials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Professional</a:t>
            </a:r>
          </a:p>
          <a:p>
            <a:r>
              <a:rPr lang="en-US" dirty="0" smtClean="0"/>
              <a:t>Positional</a:t>
            </a:r>
          </a:p>
          <a:p>
            <a:r>
              <a:rPr lang="en-US" dirty="0" smtClean="0"/>
              <a:t>Expertise</a:t>
            </a:r>
          </a:p>
          <a:p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What do you see as the power differentials between trainer –trainee?</a:t>
            </a:r>
          </a:p>
          <a:p>
            <a:pPr lvl="1"/>
            <a:r>
              <a:rPr lang="en-US" dirty="0" smtClean="0"/>
              <a:t>How might this effect the ways in which </a:t>
            </a:r>
            <a:r>
              <a:rPr lang="en-US" dirty="0" smtClean="0"/>
              <a:t>challenge, critique or feedback is perceived?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53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 assertion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Regular, two-way ‘developmental conversations’ should be the basis of all supervisory relationships with trainees</a:t>
            </a:r>
          </a:p>
          <a:p>
            <a:r>
              <a:rPr lang="en-US" dirty="0" smtClean="0"/>
              <a:t>Some circumstances however require different types of conversations e.g. challenging </a:t>
            </a:r>
            <a:r>
              <a:rPr lang="en-US" dirty="0" err="1" smtClean="0"/>
              <a:t>behaviour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premise of this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Undermining behaviour can be avoided. Strategies include; </a:t>
            </a:r>
          </a:p>
          <a:p>
            <a:endParaRPr lang="en-US" dirty="0" smtClean="0"/>
          </a:p>
          <a:p>
            <a:r>
              <a:rPr lang="en-US" dirty="0" smtClean="0"/>
              <a:t>careful feedback</a:t>
            </a:r>
          </a:p>
          <a:p>
            <a:r>
              <a:rPr lang="en-US" dirty="0" smtClean="0"/>
              <a:t>conflict management </a:t>
            </a:r>
          </a:p>
          <a:p>
            <a:r>
              <a:rPr lang="en-US" dirty="0" smtClean="0"/>
              <a:t>appropriate assertion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1752600" y="990600"/>
            <a:ext cx="6477000" cy="49530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965325" y="422275"/>
            <a:ext cx="1685925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aggressive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705600" y="6019800"/>
            <a:ext cx="1524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passive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752600" y="2133600"/>
            <a:ext cx="1747838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indirectly</a:t>
            </a:r>
          </a:p>
          <a:p>
            <a:pPr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aggressive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1600200" y="838200"/>
            <a:ext cx="2286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8153400" y="5867400"/>
            <a:ext cx="2286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876800" y="3352800"/>
            <a:ext cx="228600" cy="22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214938" y="1571625"/>
            <a:ext cx="3608387" cy="23637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  <a:defRPr/>
            </a:pPr>
            <a:endParaRPr lang="en-GB" sz="2000" dirty="0">
              <a:latin typeface="Verdan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Assertive communication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Expressing ourselves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without putting ourselves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  <a:defRPr/>
            </a:pPr>
            <a:r>
              <a:rPr lang="en-GB" sz="24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 or others down.</a:t>
            </a:r>
          </a:p>
          <a:p>
            <a:pPr>
              <a:defRPr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35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820472" cy="838994"/>
          </a:xfrm>
          <a:prstGeom prst="rect">
            <a:avLst/>
          </a:prstGeom>
        </p:spPr>
        <p:txBody>
          <a:bodyPr anchor="b"/>
          <a:lstStyle/>
          <a:p>
            <a:pPr eaLnBrk="1" hangingPunct="1"/>
            <a:r>
              <a:rPr lang="en-GB" sz="3200" dirty="0" smtClean="0">
                <a:solidFill>
                  <a:srgbClr val="000000"/>
                </a:solidFill>
              </a:rPr>
              <a:t>Why assertiveness aids efficient communication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3113" y="1916113"/>
            <a:ext cx="8370887" cy="4495800"/>
          </a:xfrm>
          <a:prstGeom prst="rect">
            <a:avLst/>
          </a:prstGeo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sz="2400" dirty="0" smtClean="0">
                <a:solidFill>
                  <a:srgbClr val="000000"/>
                </a:solidFill>
              </a:rPr>
              <a:t>It avoids / reduces the risk of:</a:t>
            </a:r>
            <a:r>
              <a:rPr lang="en-GB" sz="2800" dirty="0" smtClean="0">
                <a:solidFill>
                  <a:srgbClr val="000000"/>
                </a:solidFill>
              </a:rPr>
              <a:t>	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misunderstanding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withdrawal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hurting people unnecessarily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The negative impact of power difference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spending energy on non-productive activities, e.g. self criticism, justifying, repairing “communication breakdowns”</a:t>
            </a:r>
          </a:p>
          <a:p>
            <a:pPr marL="1371600" lvl="2" indent="-457200" algn="just" eaLnBrk="1" hangingPunct="1">
              <a:buFontTx/>
              <a:buNone/>
            </a:pPr>
            <a:r>
              <a:rPr lang="en-GB" dirty="0" smtClean="0">
                <a:solidFill>
                  <a:srgbClr val="000000"/>
                </a:solidFill>
              </a:rPr>
              <a:t>It can: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address process issues</a:t>
            </a:r>
          </a:p>
          <a:p>
            <a:pPr marL="1371600" lvl="2" indent="-457200" algn="just" eaLnBrk="1" hangingPunct="1"/>
            <a:r>
              <a:rPr lang="en-GB" sz="2000" dirty="0" smtClean="0">
                <a:solidFill>
                  <a:srgbClr val="000000"/>
                </a:solidFill>
              </a:rPr>
              <a:t>empower  all concerned</a:t>
            </a:r>
          </a:p>
        </p:txBody>
      </p:sp>
    </p:spTree>
    <p:extLst>
      <p:ext uri="{BB962C8B-B14F-4D97-AF65-F5344CB8AC3E}">
        <p14:creationId xmlns:p14="http://schemas.microsoft.com/office/powerpoint/2010/main" val="2164546676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63"/>
            <a:ext cx="8964488" cy="480665"/>
          </a:xfrm>
          <a:prstGeom prst="rect">
            <a:avLst/>
          </a:prstGeom>
        </p:spPr>
        <p:txBody>
          <a:bodyPr anchor="b"/>
          <a:lstStyle/>
          <a:p>
            <a:pPr eaLnBrk="1" hangingPunct="1"/>
            <a:r>
              <a:rPr lang="en-GB" sz="3200" dirty="0" smtClean="0">
                <a:solidFill>
                  <a:srgbClr val="000000"/>
                </a:solidFill>
              </a:rPr>
              <a:t>Key elements &amp; principles of assertion training 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57313" y="2214563"/>
            <a:ext cx="7786687" cy="4048125"/>
          </a:xfrm>
          <a:prstGeom prst="rect">
            <a:avLst/>
          </a:prstGeo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solidFill>
                  <a:srgbClr val="000000"/>
                </a:solidFill>
                <a:latin typeface="Verdana" pitchFamily="34" charset="0"/>
              </a:rPr>
              <a:t>1.  </a:t>
            </a:r>
            <a:r>
              <a:rPr lang="en-GB" sz="2800" dirty="0" smtClean="0">
                <a:solidFill>
                  <a:srgbClr val="000000"/>
                </a:solidFill>
              </a:rPr>
              <a:t>Expressing positive feelings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r>
              <a:rPr lang="en-GB" sz="2800" dirty="0" smtClean="0">
                <a:solidFill>
                  <a:srgbClr val="000000"/>
                </a:solidFill>
              </a:rPr>
              <a:t>2.  Expressing negative feelings</a:t>
            </a: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r>
              <a:rPr lang="en-GB" sz="2800" dirty="0" smtClean="0">
                <a:solidFill>
                  <a:srgbClr val="000000"/>
                </a:solidFill>
              </a:rPr>
              <a:t>3.	Setting limits – “No” (What I don’t want)</a:t>
            </a: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r>
              <a:rPr lang="en-GB" sz="2800" dirty="0" smtClean="0">
                <a:solidFill>
                  <a:srgbClr val="000000"/>
                </a:solidFill>
              </a:rPr>
              <a:t>4.	Setting initiation - “Yes” (What I want)</a:t>
            </a: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</a:pPr>
            <a:r>
              <a:rPr lang="en-GB" sz="2800" dirty="0" smtClean="0">
                <a:solidFill>
                  <a:srgbClr val="7030A0"/>
                </a:solidFill>
                <a:latin typeface="Verdana" pitchFamily="34" charset="0"/>
              </a:rPr>
              <a:t> 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10-11-2011</a:t>
            </a:r>
          </a:p>
        </p:txBody>
      </p:sp>
    </p:spTree>
    <p:extLst>
      <p:ext uri="{BB962C8B-B14F-4D97-AF65-F5344CB8AC3E}">
        <p14:creationId xmlns:p14="http://schemas.microsoft.com/office/powerpoint/2010/main" val="3190007867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357188"/>
            <a:ext cx="7915275" cy="1009650"/>
          </a:xfrm>
          <a:prstGeom prst="rect">
            <a:avLst/>
          </a:prstGeom>
        </p:spPr>
        <p:txBody>
          <a:bodyPr anchor="b"/>
          <a:lstStyle/>
          <a:p>
            <a:pPr eaLnBrk="1" hangingPunct="1"/>
            <a:r>
              <a:rPr lang="en-GB" sz="4000" dirty="0" smtClean="0">
                <a:solidFill>
                  <a:srgbClr val="000000"/>
                </a:solidFill>
              </a:rPr>
              <a:t>The Assertive Verbal </a:t>
            </a:r>
            <a:r>
              <a:rPr lang="en-GB" sz="4000" dirty="0" smtClean="0">
                <a:solidFill>
                  <a:srgbClr val="000000"/>
                </a:solidFill>
              </a:rPr>
              <a:t>Message (DOH!)</a:t>
            </a:r>
            <a:endParaRPr lang="en-GB" sz="4000" dirty="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714500"/>
            <a:ext cx="7942263" cy="478631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00000"/>
                </a:solidFill>
              </a:rPr>
              <a:t>DIRECT - Minimise chance of </a:t>
            </a:r>
            <a:r>
              <a:rPr lang="en-GB" sz="2800" dirty="0" smtClean="0">
                <a:solidFill>
                  <a:srgbClr val="000000"/>
                </a:solidFill>
              </a:rPr>
              <a:t>misunderstanding</a:t>
            </a:r>
          </a:p>
          <a:p>
            <a:pPr marL="0" indent="0" eaLnBrk="1" hangingPunct="1">
              <a:buNone/>
            </a:pPr>
            <a:endParaRPr lang="en-GB" sz="28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GB" sz="2800" dirty="0" smtClean="0">
                <a:solidFill>
                  <a:srgbClr val="000000"/>
                </a:solidFill>
              </a:rPr>
              <a:t>OWNED </a:t>
            </a:r>
            <a:r>
              <a:rPr lang="en-GB" sz="2800" dirty="0" smtClean="0">
                <a:solidFill>
                  <a:srgbClr val="000000"/>
                </a:solidFill>
              </a:rPr>
              <a:t>-</a:t>
            </a:r>
            <a:r>
              <a:rPr lang="en-GB" sz="3600" dirty="0" smtClean="0">
                <a:solidFill>
                  <a:srgbClr val="000000"/>
                </a:solidFill>
              </a:rPr>
              <a:t>I</a:t>
            </a:r>
            <a:r>
              <a:rPr lang="en-GB" sz="2800" dirty="0" smtClean="0">
                <a:solidFill>
                  <a:srgbClr val="000000"/>
                </a:solidFill>
              </a:rPr>
              <a:t> feel, I believe, my experience</a:t>
            </a:r>
          </a:p>
          <a:p>
            <a:pPr eaLnBrk="1" hangingPunct="1"/>
            <a:endParaRPr lang="en-GB" sz="2800" dirty="0" smtClean="0">
              <a:solidFill>
                <a:srgbClr val="000000"/>
              </a:solidFill>
            </a:endParaRP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HONEST- What </a:t>
            </a:r>
            <a:r>
              <a:rPr lang="en-GB" sz="3600" dirty="0" smtClean="0">
                <a:solidFill>
                  <a:srgbClr val="000000"/>
                </a:solidFill>
              </a:rPr>
              <a:t>I</a:t>
            </a:r>
            <a:r>
              <a:rPr lang="en-GB" sz="2800" dirty="0" smtClean="0">
                <a:solidFill>
                  <a:srgbClr val="000000"/>
                </a:solidFill>
              </a:rPr>
              <a:t> feel not what I should feel - </a:t>
            </a:r>
            <a:r>
              <a:rPr lang="en-GB" sz="2800" dirty="0" smtClean="0">
                <a:solidFill>
                  <a:srgbClr val="000000"/>
                </a:solidFill>
              </a:rPr>
              <a:t>latter </a:t>
            </a:r>
            <a:r>
              <a:rPr lang="en-GB" sz="2800" dirty="0" smtClean="0">
                <a:solidFill>
                  <a:srgbClr val="000000"/>
                </a:solidFill>
              </a:rPr>
              <a:t>will seep through.</a:t>
            </a:r>
          </a:p>
          <a:p>
            <a:pPr marL="0" indent="0" algn="just" eaLnBrk="1" hangingPunct="1">
              <a:buNone/>
            </a:pPr>
            <a:endParaRPr lang="en-GB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20741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Appropriate assertion – 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Describe the </a:t>
            </a:r>
            <a:r>
              <a:rPr lang="en-US" dirty="0" err="1" smtClean="0"/>
              <a:t>behaviour</a:t>
            </a:r>
            <a:r>
              <a:rPr lang="en-US" dirty="0" smtClean="0"/>
              <a:t> you’d like to see changed</a:t>
            </a:r>
          </a:p>
          <a:p>
            <a:r>
              <a:rPr lang="en-US" dirty="0" smtClean="0"/>
              <a:t>Describe effects of </a:t>
            </a:r>
            <a:r>
              <a:rPr lang="en-US" dirty="0" err="1" smtClean="0"/>
              <a:t>behaviour</a:t>
            </a:r>
            <a:r>
              <a:rPr lang="en-US" dirty="0" smtClean="0"/>
              <a:t> (without judgment or criticism)</a:t>
            </a:r>
          </a:p>
          <a:p>
            <a:r>
              <a:rPr lang="en-US" dirty="0" smtClean="0"/>
              <a:t>Use ‘I’ rather than ‘you’ to label impact</a:t>
            </a:r>
          </a:p>
          <a:p>
            <a:r>
              <a:rPr lang="en-US" dirty="0" smtClean="0"/>
              <a:t>Be clear about preferred </a:t>
            </a:r>
            <a:r>
              <a:rPr lang="en-US" dirty="0" err="1" smtClean="0"/>
              <a:t>behaviour</a:t>
            </a:r>
            <a:r>
              <a:rPr lang="en-US" dirty="0" smtClean="0"/>
              <a:t> /change expected</a:t>
            </a:r>
          </a:p>
          <a:p>
            <a:r>
              <a:rPr lang="en-US" dirty="0" smtClean="0"/>
              <a:t>Don’t make assumptions about motivations and reasons – listen as well as tell</a:t>
            </a:r>
          </a:p>
          <a:p>
            <a:r>
              <a:rPr lang="en-US" dirty="0" smtClean="0"/>
              <a:t>Tone should be as ‘neutral’ as possible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forms of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[</a:t>
            </a:r>
            <a:r>
              <a:rPr lang="en-US" i="1" dirty="0" smtClean="0"/>
              <a:t>describe </a:t>
            </a:r>
            <a:r>
              <a:rPr lang="en-US" i="1" dirty="0" err="1" smtClean="0"/>
              <a:t>behaviour</a:t>
            </a:r>
            <a:r>
              <a:rPr lang="en-US" dirty="0" smtClean="0"/>
              <a:t>]</a:t>
            </a:r>
          </a:p>
          <a:p>
            <a:r>
              <a:rPr lang="en-US" dirty="0" smtClean="0"/>
              <a:t>Then [</a:t>
            </a:r>
            <a:r>
              <a:rPr lang="en-US" i="1" dirty="0" smtClean="0"/>
              <a:t>consequences</a:t>
            </a:r>
            <a:r>
              <a:rPr lang="en-US" dirty="0" smtClean="0"/>
              <a:t>]</a:t>
            </a:r>
          </a:p>
          <a:p>
            <a:r>
              <a:rPr lang="en-US" dirty="0" smtClean="0"/>
              <a:t>I feel [</a:t>
            </a:r>
            <a:r>
              <a:rPr lang="en-US" i="1" dirty="0" smtClean="0"/>
              <a:t>label</a:t>
            </a:r>
            <a:r>
              <a:rPr lang="en-US" dirty="0" smtClean="0"/>
              <a:t>]</a:t>
            </a:r>
          </a:p>
          <a:p>
            <a:r>
              <a:rPr lang="en-US" dirty="0" smtClean="0"/>
              <a:t>I would prefer [</a:t>
            </a:r>
            <a:r>
              <a:rPr lang="en-US" i="1" dirty="0" smtClean="0"/>
              <a:t>describe </a:t>
            </a:r>
            <a:r>
              <a:rPr lang="en-US" i="1" dirty="0" err="1" smtClean="0"/>
              <a:t>behaviour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exemplar: late for theatre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You are so irresponsible arriving at this time, I can’t believe you weren’t here first. This has got to stop, it is totally unacceptable. 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4F81BD"/>
                </a:solidFill>
              </a:rPr>
              <a:t>[when you] </a:t>
            </a:r>
            <a:r>
              <a:rPr lang="en-US" i="1" dirty="0" smtClean="0"/>
              <a:t>You were due here at 8 am and it is now 8.20. </a:t>
            </a:r>
            <a:r>
              <a:rPr lang="en-US" i="1" dirty="0" smtClean="0">
                <a:solidFill>
                  <a:srgbClr val="4F81BD"/>
                </a:solidFill>
              </a:rPr>
              <a:t>[then]</a:t>
            </a:r>
            <a:r>
              <a:rPr lang="en-US" i="1" dirty="0" smtClean="0"/>
              <a:t>The theatre list is already running late as a result. </a:t>
            </a:r>
            <a:r>
              <a:rPr lang="en-US" i="1" dirty="0" smtClean="0">
                <a:solidFill>
                  <a:srgbClr val="4F81BD"/>
                </a:solidFill>
              </a:rPr>
              <a:t>[I feel]</a:t>
            </a:r>
            <a:r>
              <a:rPr lang="en-US" i="1" dirty="0" smtClean="0"/>
              <a:t> I feel frustrated and pressured. </a:t>
            </a:r>
            <a:r>
              <a:rPr lang="en-US" i="1" dirty="0">
                <a:solidFill>
                  <a:schemeClr val="accent1"/>
                </a:solidFill>
              </a:rPr>
              <a:t>[</a:t>
            </a:r>
            <a:r>
              <a:rPr lang="en-US" i="1" dirty="0" smtClean="0">
                <a:solidFill>
                  <a:schemeClr val="accent1"/>
                </a:solidFill>
              </a:rPr>
              <a:t> I prefer]</a:t>
            </a:r>
            <a:r>
              <a:rPr lang="en-US" i="1" dirty="0" smtClean="0"/>
              <a:t>I would like you to be on time for theatre or contact X if there is going to be any delay in future.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0125" y="642938"/>
            <a:ext cx="7620000" cy="1143000"/>
          </a:xfrm>
          <a:prstGeom prst="rect">
            <a:avLst/>
          </a:prstGeom>
        </p:spPr>
        <p:txBody>
          <a:bodyPr rtlCol="0" anchor="b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900" dirty="0" smtClean="0">
                <a:solidFill>
                  <a:srgbClr val="000000"/>
                </a:solidFill>
              </a:rPr>
              <a:t>Non-Verbal factors</a:t>
            </a:r>
            <a:r>
              <a:rPr lang="en-GB" sz="3200" dirty="0" smtClean="0">
                <a:solidFill>
                  <a:srgbClr val="7030A0"/>
                </a:solidFill>
                <a:latin typeface="Verdana" pitchFamily="34" charset="0"/>
              </a:rPr>
              <a:t/>
            </a:r>
            <a:br>
              <a:rPr lang="en-GB" sz="3200" dirty="0" smtClean="0">
                <a:solidFill>
                  <a:srgbClr val="7030A0"/>
                </a:solidFill>
                <a:latin typeface="Verdana" pitchFamily="34" charset="0"/>
              </a:rPr>
            </a:br>
            <a:endParaRPr lang="en-GB" sz="3200" dirty="0" smtClean="0">
              <a:solidFill>
                <a:srgbClr val="7030A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0125" y="2235200"/>
            <a:ext cx="7369175" cy="41148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00000"/>
                </a:solidFill>
              </a:rPr>
              <a:t>Eye contact (or lack of it)</a:t>
            </a: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Tone of Voice, Gestures</a:t>
            </a: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Facial Expression</a:t>
            </a: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Body Position		</a:t>
            </a: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Distance </a:t>
            </a: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Congruence with each other + verbal message</a:t>
            </a:r>
          </a:p>
          <a:p>
            <a:pPr algn="just" eaLnBrk="1" hangingPunct="1"/>
            <a:r>
              <a:rPr lang="en-GB" sz="2800" dirty="0" smtClean="0">
                <a:solidFill>
                  <a:srgbClr val="000000"/>
                </a:solidFill>
              </a:rPr>
              <a:t>Timing</a:t>
            </a:r>
          </a:p>
          <a:p>
            <a:pPr algn="just" eaLnBrk="1" hangingPunct="1"/>
            <a:endParaRPr lang="en-GB" sz="2800" dirty="0" smtClean="0"/>
          </a:p>
        </p:txBody>
      </p:sp>
      <p:pic>
        <p:nvPicPr>
          <p:cNvPr id="25605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9184" y="2057400"/>
            <a:ext cx="2770941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939824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b"/>
          <a:lstStyle/>
          <a:p>
            <a:pPr algn="l" eaLnBrk="1" hangingPunct="1"/>
            <a:r>
              <a:rPr lang="en-GB" sz="3200" dirty="0" smtClean="0">
                <a:solidFill>
                  <a:srgbClr val="000000"/>
                </a:solidFill>
              </a:rPr>
              <a:t>Setting limits - degrees of muscle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b="1" dirty="0" smtClean="0">
                <a:solidFill>
                  <a:srgbClr val="000000"/>
                </a:solidFill>
              </a:rPr>
              <a:t>Aim: </a:t>
            </a:r>
            <a:r>
              <a:rPr lang="en-GB" sz="2400" dirty="0" smtClean="0">
                <a:solidFill>
                  <a:srgbClr val="000000"/>
                </a:solidFill>
              </a:rPr>
              <a:t>A framework for considering how to challenge others</a:t>
            </a:r>
          </a:p>
          <a:p>
            <a:pPr eaLnBrk="1" hangingPunct="1">
              <a:buFontTx/>
              <a:buNone/>
            </a:pPr>
            <a:endParaRPr lang="en-GB" sz="2400" b="1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GB" sz="2400" b="1" dirty="0" smtClean="0">
                <a:solidFill>
                  <a:srgbClr val="000000"/>
                </a:solidFill>
              </a:rPr>
              <a:t>Method:</a:t>
            </a:r>
          </a:p>
          <a:p>
            <a:pPr eaLnBrk="1" hangingPunct="1"/>
            <a:r>
              <a:rPr lang="en-GB" sz="2400" dirty="0" smtClean="0">
                <a:solidFill>
                  <a:srgbClr val="000000"/>
                </a:solidFill>
              </a:rPr>
              <a:t>Polite low level statement setting limits</a:t>
            </a:r>
          </a:p>
          <a:p>
            <a:pPr eaLnBrk="1" hangingPunct="1"/>
            <a:r>
              <a:rPr lang="en-GB" sz="2400" dirty="0" smtClean="0">
                <a:solidFill>
                  <a:srgbClr val="000000"/>
                </a:solidFill>
              </a:rPr>
              <a:t>Intensify verbal + non-verbal</a:t>
            </a:r>
          </a:p>
          <a:p>
            <a:pPr eaLnBrk="1" hangingPunct="1"/>
            <a:r>
              <a:rPr lang="en-GB" sz="2400" dirty="0" smtClean="0">
                <a:solidFill>
                  <a:srgbClr val="000000"/>
                </a:solidFill>
              </a:rPr>
              <a:t>Inform of consequences</a:t>
            </a:r>
          </a:p>
          <a:p>
            <a:pPr eaLnBrk="1" hangingPunct="1"/>
            <a:r>
              <a:rPr lang="en-GB" sz="2400" dirty="0" smtClean="0">
                <a:solidFill>
                  <a:srgbClr val="000000"/>
                </a:solidFill>
              </a:rPr>
              <a:t>Carry out consequences</a:t>
            </a:r>
            <a:endParaRPr lang="en-GB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3933825"/>
            <a:ext cx="22320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31733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the elephant…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“Undermining by consultant”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types of </a:t>
            </a:r>
            <a:r>
              <a:rPr lang="en-US" dirty="0" err="1" smtClean="0"/>
              <a:t>behaviours</a:t>
            </a:r>
            <a:r>
              <a:rPr lang="en-US" dirty="0" smtClean="0"/>
              <a:t> and/or situations may lead  trainees to feel they are being undermined?</a:t>
            </a:r>
          </a:p>
          <a:p>
            <a:r>
              <a:rPr lang="en-US" dirty="0" smtClean="0"/>
              <a:t>What are the potential consequences of perceived undermining on individuals, on the team and on patient care?</a:t>
            </a:r>
            <a:endParaRPr lang="en-US" dirty="0"/>
          </a:p>
        </p:txBody>
      </p:sp>
      <p:pic>
        <p:nvPicPr>
          <p:cNvPr id="8" name="Content Placeholder 7" descr="elephant-room11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7" r="117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71519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the best trainer you can be…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“Excellent supervision 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typifies the best educational or clinical supervision you have experienced, witnessed or offered?</a:t>
            </a:r>
          </a:p>
          <a:p>
            <a:r>
              <a:rPr lang="en-US" dirty="0" smtClean="0"/>
              <a:t>What are the observable characteristics of the excellent trainer?</a:t>
            </a:r>
            <a:endParaRPr lang="en-US" dirty="0"/>
          </a:p>
        </p:txBody>
      </p:sp>
      <p:pic>
        <p:nvPicPr>
          <p:cNvPr id="6" name="Content Placeholder 5" descr="feature_elephants.jpg"/>
          <p:cNvPicPr>
            <a:picLocks noGrp="1" noChangeAspect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604" b="-18604"/>
          <a:stretch/>
        </p:blipFill>
        <p:spPr>
          <a:xfrm>
            <a:off x="4645025" y="2174875"/>
            <a:ext cx="4041775" cy="3951288"/>
          </a:xfrm>
        </p:spPr>
      </p:pic>
    </p:spTree>
    <p:extLst>
      <p:ext uri="{BB962C8B-B14F-4D97-AF65-F5344CB8AC3E}">
        <p14:creationId xmlns:p14="http://schemas.microsoft.com/office/powerpoint/2010/main" val="2965466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Clare Morris: </a:t>
            </a:r>
            <a:r>
              <a:rPr lang="en-US" dirty="0" smtClean="0">
                <a:hlinkClick r:id="rId2"/>
              </a:rPr>
              <a:t>clare.morris@beds.ac.uk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Acknowledgement: with thanks to my colleague Linda Jones for ‘enhanced communication skills’ elements of this workshop.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1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 literatures report?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33% of PRHO’s showing ‘</a:t>
            </a:r>
            <a:r>
              <a:rPr lang="en-US" i="1" dirty="0" smtClean="0"/>
              <a:t>significant signs of psychological morbidity</a:t>
            </a:r>
            <a:r>
              <a:rPr lang="en-US" dirty="0" smtClean="0"/>
              <a:t>’ and reports of interpersonal conflict or communication problems (</a:t>
            </a:r>
            <a:r>
              <a:rPr lang="en-US" dirty="0" err="1" smtClean="0"/>
              <a:t>Paice</a:t>
            </a:r>
            <a:r>
              <a:rPr lang="en-US" dirty="0" smtClean="0"/>
              <a:t> et al 2006)</a:t>
            </a:r>
          </a:p>
          <a:p>
            <a:r>
              <a:rPr lang="en-US" dirty="0" smtClean="0"/>
              <a:t>Task-related and relationship-related conflict in operating room teams having negative impact on team member performance and team member satisfaction (Rogers et al 2011)</a:t>
            </a:r>
          </a:p>
          <a:p>
            <a:r>
              <a:rPr lang="en-US" dirty="0" smtClean="0"/>
              <a:t>Task-related conflict have relationship-related consequences (Rogers et al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7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MS PGothic" charset="0"/>
              </a:rPr>
              <a:t>Two types of conflict </a:t>
            </a:r>
            <a:r>
              <a:rPr lang="en-US" sz="1800">
                <a:latin typeface="Calibri" charset="0"/>
                <a:ea typeface="MS PGothic" charset="0"/>
              </a:rPr>
              <a:t>(Rogers et al 2011)</a:t>
            </a:r>
          </a:p>
        </p:txBody>
      </p:sp>
      <p:sp>
        <p:nvSpPr>
          <p:cNvPr id="614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66FF"/>
                </a:solidFill>
                <a:latin typeface="Calibri" charset="0"/>
                <a:ea typeface="MS PGothic" charset="0"/>
              </a:rPr>
              <a:t>Task-related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principally cognitive in nature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 perception of disagreement about content of decisions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differences may be in viewpoints, ideas and </a:t>
            </a:r>
            <a:r>
              <a:rPr lang="en-US" dirty="0" smtClean="0">
                <a:ea typeface="+mn-ea"/>
                <a:cs typeface="+mn-cs"/>
              </a:rPr>
              <a:t>opinions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‘</a:t>
            </a:r>
            <a:r>
              <a:rPr lang="en-US" altLang="ja-JP" i="1" dirty="0">
                <a:solidFill>
                  <a:srgbClr val="0000FF"/>
                </a:solidFill>
                <a:latin typeface="Calibri" charset="0"/>
                <a:ea typeface="MS PGothic" charset="0"/>
              </a:rPr>
              <a:t>thought to improve group performance in specific situations, such as in the evaluation of potential problems in non-routine tasks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MS PGothic" charset="0"/>
              </a:rPr>
              <a:t>’</a:t>
            </a:r>
            <a:endParaRPr lang="en-US" altLang="ja-JP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6149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Calibri" charset="0"/>
                <a:ea typeface="MS PGothic" charset="0"/>
              </a:rPr>
              <a:t>Relationship-related</a:t>
            </a:r>
          </a:p>
        </p:txBody>
      </p:sp>
      <p:sp>
        <p:nvSpPr>
          <p:cNvPr id="6150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en-US" sz="2200" dirty="0">
                <a:latin typeface="Calibri" charset="0"/>
                <a:ea typeface="MS PGothic" charset="0"/>
              </a:rPr>
              <a:t>Emotional in </a:t>
            </a:r>
            <a:r>
              <a:rPr lang="en-US" sz="2200" dirty="0" smtClean="0">
                <a:latin typeface="Calibri" charset="0"/>
                <a:ea typeface="MS PGothic" charset="0"/>
              </a:rPr>
              <a:t>nature</a:t>
            </a:r>
            <a:endParaRPr lang="en-US" sz="2200" dirty="0"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200" dirty="0">
                <a:latin typeface="Calibri" charset="0"/>
                <a:ea typeface="MS PGothic" charset="0"/>
              </a:rPr>
              <a:t>a perception of inter-personal </a:t>
            </a:r>
            <a:r>
              <a:rPr lang="en-US" sz="2200" dirty="0" smtClean="0">
                <a:latin typeface="Calibri" charset="0"/>
                <a:ea typeface="MS PGothic" charset="0"/>
              </a:rPr>
              <a:t>incompatibility</a:t>
            </a:r>
            <a:endParaRPr lang="en-US" sz="2200" dirty="0"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200" dirty="0">
                <a:latin typeface="Calibri" charset="0"/>
                <a:ea typeface="MS PGothic" charset="0"/>
              </a:rPr>
              <a:t>typically includes tension, annoyance and </a:t>
            </a:r>
            <a:r>
              <a:rPr lang="en-US" sz="2200" dirty="0" smtClean="0">
                <a:latin typeface="Calibri" charset="0"/>
                <a:ea typeface="MS PGothic" charset="0"/>
              </a:rPr>
              <a:t>animosity</a:t>
            </a:r>
          </a:p>
          <a:p>
            <a:pPr marL="0" indent="0">
              <a:buNone/>
            </a:pPr>
            <a:r>
              <a:rPr lang="en-US" sz="2200" i="1" dirty="0" smtClean="0">
                <a:solidFill>
                  <a:srgbClr val="FF0000"/>
                </a:solidFill>
                <a:latin typeface="Calibri" charset="0"/>
                <a:ea typeface="MS PGothic" charset="0"/>
              </a:rPr>
              <a:t>‘</a:t>
            </a:r>
            <a:r>
              <a:rPr lang="en-US" sz="2200" i="1" dirty="0">
                <a:solidFill>
                  <a:srgbClr val="FF0000"/>
                </a:solidFill>
                <a:latin typeface="Calibri" charset="0"/>
                <a:ea typeface="MS PGothic" charset="0"/>
              </a:rPr>
              <a:t>has profoundly negative effects on both team performance and team member satisfaction</a:t>
            </a:r>
            <a:r>
              <a:rPr lang="en-US" sz="2200" dirty="0">
                <a:latin typeface="Calibri" charset="0"/>
                <a:ea typeface="MS PGothic" charset="0"/>
              </a:rPr>
              <a:t>’</a:t>
            </a:r>
          </a:p>
          <a:p>
            <a:pPr>
              <a:buNone/>
            </a:pPr>
            <a:endParaRPr lang="en-US" dirty="0">
              <a:latin typeface="Calibri" charset="0"/>
              <a:ea typeface="MS PGothic" charset="0"/>
            </a:endParaRPr>
          </a:p>
          <a:p>
            <a:pPr eaLnBrk="1" hangingPunct="1"/>
            <a:endParaRPr lang="en-US" dirty="0">
              <a:latin typeface="Calibri" charset="0"/>
              <a:ea typeface="MS PGothic" charset="0"/>
            </a:endParaRPr>
          </a:p>
          <a:p>
            <a:pPr eaLnBrk="1" hangingPunct="1"/>
            <a:endParaRPr lang="en-US" dirty="0">
              <a:latin typeface="Calibri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Conflict transformation </a:t>
            </a:r>
            <a:r>
              <a:rPr lang="en-US" sz="1800" dirty="0" smtClean="0"/>
              <a:t>(Rogers et al 2011)</a:t>
            </a:r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3366FF"/>
                </a:solidFill>
              </a:rPr>
              <a:t>Task-related conflict </a:t>
            </a:r>
            <a:r>
              <a:rPr lang="en-US" dirty="0" smtClean="0"/>
              <a:t>can be transformed into </a:t>
            </a:r>
            <a:r>
              <a:rPr lang="en-US" dirty="0" smtClean="0">
                <a:solidFill>
                  <a:srgbClr val="FF0000"/>
                </a:solidFill>
              </a:rPr>
              <a:t>relationship-related conflict</a:t>
            </a:r>
            <a:r>
              <a:rPr lang="en-US" dirty="0" smtClean="0"/>
              <a:t> by certain </a:t>
            </a:r>
            <a:r>
              <a:rPr lang="en-US" dirty="0" err="1" smtClean="0"/>
              <a:t>behaviours</a:t>
            </a:r>
            <a:r>
              <a:rPr lang="en-US" dirty="0" smtClean="0"/>
              <a:t> e.g.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Misattribution</a:t>
            </a:r>
          </a:p>
          <a:p>
            <a:endParaRPr lang="en-US" b="1" dirty="0" smtClean="0"/>
          </a:p>
          <a:p>
            <a:r>
              <a:rPr lang="en-US" b="1" dirty="0" smtClean="0"/>
              <a:t>Harsh </a:t>
            </a:r>
            <a:r>
              <a:rPr lang="en-US" b="1" dirty="0" smtClean="0"/>
              <a:t>language (insults</a:t>
            </a:r>
            <a:r>
              <a:rPr lang="en-US" b="1" dirty="0" smtClean="0"/>
              <a:t>)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2824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Managing conflict productively </a:t>
            </a:r>
            <a:r>
              <a:rPr lang="en-US" sz="1800" dirty="0" smtClean="0"/>
              <a:t>(Edmonson et al 2008)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Manage self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Manage conversations</a:t>
            </a:r>
          </a:p>
          <a:p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 smtClean="0"/>
              <a:t>Manage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026605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095747451A7E4AA70C2B8242ACA8A8" ma:contentTypeVersion="1" ma:contentTypeDescription="Create a new document." ma:contentTypeScope="" ma:versionID="945641be1e3a40d11a510b31ca1d948a">
  <xsd:schema xmlns:xsd="http://www.w3.org/2001/XMLSchema" xmlns:xs="http://www.w3.org/2001/XMLSchema" xmlns:p="http://schemas.microsoft.com/office/2006/metadata/properties" xmlns:ns3="a5e0c93e-c3c4-43fc-8cfe-fa23f4106656" targetNamespace="http://schemas.microsoft.com/office/2006/metadata/properties" ma:root="true" ma:fieldsID="a33d53ee2fdabf956f97bc6af8aec076" ns3:_="">
    <xsd:import namespace="a5e0c93e-c3c4-43fc-8cfe-fa23f4106656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0c93e-c3c4-43fc-8cfe-fa23f41066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3691E2-EAD1-405F-906A-05C54ECA0409}"/>
</file>

<file path=customXml/itemProps2.xml><?xml version="1.0" encoding="utf-8"?>
<ds:datastoreItem xmlns:ds="http://schemas.openxmlformats.org/officeDocument/2006/customXml" ds:itemID="{681864C9-801E-49F4-A0F7-5C20ACFB015C}"/>
</file>

<file path=customXml/itemProps3.xml><?xml version="1.0" encoding="utf-8"?>
<ds:datastoreItem xmlns:ds="http://schemas.openxmlformats.org/officeDocument/2006/customXml" ds:itemID="{EBB76906-DB86-41E1-9B75-A225823F9E9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</TotalTime>
  <Words>1281</Words>
  <Application>Microsoft Macintosh PowerPoint</Application>
  <PresentationFormat>On-screen Show (4:3)</PresentationFormat>
  <Paragraphs>242</Paragraphs>
  <Slides>41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 Strategies for difficult conversations:  a workshop for O &amp; G.</vt:lpstr>
      <vt:lpstr>Overview of workshop</vt:lpstr>
      <vt:lpstr>Key premise of this workshop</vt:lpstr>
      <vt:lpstr>Naming the elephant…</vt:lpstr>
      <vt:lpstr>What do the literatures report?</vt:lpstr>
      <vt:lpstr>Two types of conflict (Rogers et al 2011)</vt:lpstr>
      <vt:lpstr>Conflict transformation (Rogers et al 2011)</vt:lpstr>
      <vt:lpstr>Managing conflict productively (Edmonson et al 2008)</vt:lpstr>
      <vt:lpstr>MANAGE SELF</vt:lpstr>
      <vt:lpstr>Identifying difficulties</vt:lpstr>
      <vt:lpstr>Transferrable skills?</vt:lpstr>
      <vt:lpstr>Managing self?</vt:lpstr>
      <vt:lpstr>Ladder of inference (Argyris 1990)</vt:lpstr>
      <vt:lpstr>MANAGE CONVERSATIONS</vt:lpstr>
      <vt:lpstr>In contrast to…</vt:lpstr>
      <vt:lpstr>MANAGE CONVERSATIONS</vt:lpstr>
      <vt:lpstr>From criticism to critique</vt:lpstr>
      <vt:lpstr>One sentence definitions</vt:lpstr>
      <vt:lpstr>One sentence definitions</vt:lpstr>
      <vt:lpstr>A feedback framework</vt:lpstr>
      <vt:lpstr>Developing practice…</vt:lpstr>
      <vt:lpstr>PowerPoint Presentation</vt:lpstr>
      <vt:lpstr>What might you do differently?</vt:lpstr>
      <vt:lpstr>Feedback: first principles</vt:lpstr>
      <vt:lpstr>Why?</vt:lpstr>
      <vt:lpstr>What works?</vt:lpstr>
      <vt:lpstr>What works continued</vt:lpstr>
      <vt:lpstr>Power differentials</vt:lpstr>
      <vt:lpstr>Appropriate assertion</vt:lpstr>
      <vt:lpstr>PowerPoint Presentation</vt:lpstr>
      <vt:lpstr>Why assertiveness aids efficient communication </vt:lpstr>
      <vt:lpstr>Key elements &amp; principles of assertion training </vt:lpstr>
      <vt:lpstr>The Assertive Verbal Message (DOH!)</vt:lpstr>
      <vt:lpstr>Appropriate assertion – a model</vt:lpstr>
      <vt:lpstr>Helpful forms of words</vt:lpstr>
      <vt:lpstr>An exemplar: late for theatre</vt:lpstr>
      <vt:lpstr>Non-Verbal factors </vt:lpstr>
      <vt:lpstr>Setting limits - degrees of muscle</vt:lpstr>
      <vt:lpstr>MANAGING RELATIONSHIPS</vt:lpstr>
      <vt:lpstr>Being the best trainer you can be…</vt:lpstr>
      <vt:lpstr>Thank you!</vt:lpstr>
    </vt:vector>
  </TitlesOfParts>
  <Company>University of Bedfordshire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Clare Morris</dc:creator>
  <cp:lastModifiedBy>Clare Morris</cp:lastModifiedBy>
  <cp:revision>62</cp:revision>
  <cp:lastPrinted>2011-04-11T10:41:01Z</cp:lastPrinted>
  <dcterms:created xsi:type="dcterms:W3CDTF">2012-05-09T08:33:34Z</dcterms:created>
  <dcterms:modified xsi:type="dcterms:W3CDTF">2012-05-11T11:22:59Z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0x01010046095747451A7E4AA70C2B8242ACA8A8</vt:lpwstr>
  </property>
  <property fmtid="{D5CDD505-2E9C-101B-9397-08002B2CF9AE}" pid="3" name="IsMyDocuments">
    <vt:bool>true</vt:bool>
  </property>
</Properties>
</file>