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rawings/legacyDiagramText2.bin" ContentType="application/vnd.ms-office.legacyDiagramText"/>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notesSlides/notesSlide4.xml" ContentType="application/vnd.openxmlformats-officedocument.presentationml.notesSlide+xml"/>
  <Override PartName="/ppt/drawings/legacyDiagramText1.bin" ContentType="application/vnd.ms-office.legacyDiagramText"/>
  <Override PartName="/ppt/drawings/legacyDiagramText3.bin" ContentType="application/vnd.ms-office.legacyDiagramText"/>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9" r:id="rId2"/>
    <p:sldId id="313" r:id="rId3"/>
    <p:sldId id="261" r:id="rId4"/>
    <p:sldId id="302" r:id="rId5"/>
    <p:sldId id="257" r:id="rId6"/>
    <p:sldId id="258" r:id="rId7"/>
    <p:sldId id="259" r:id="rId8"/>
    <p:sldId id="260" r:id="rId9"/>
    <p:sldId id="262" r:id="rId10"/>
    <p:sldId id="263" r:id="rId11"/>
    <p:sldId id="297" r:id="rId12"/>
    <p:sldId id="298" r:id="rId13"/>
    <p:sldId id="305" r:id="rId14"/>
    <p:sldId id="308" r:id="rId15"/>
    <p:sldId id="330" r:id="rId16"/>
    <p:sldId id="331"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2" r:id="rId34"/>
    <p:sldId id="333" r:id="rId35"/>
    <p:sldId id="265" r:id="rId36"/>
    <p:sldId id="273" r:id="rId37"/>
    <p:sldId id="280" r:id="rId38"/>
    <p:sldId id="264" r:id="rId39"/>
    <p:sldId id="312" r:id="rId40"/>
    <p:sldId id="28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5" d="100"/>
          <a:sy n="65" d="100"/>
        </p:scale>
        <p:origin x="-1320" y="-10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06/relationships/legacyDocTextInfo" Target="legacyDocTextInfo.bin"/><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stevenlun%202011:Documents:Microsoft%20User%20Data:Office%202011%20AutoRecovery:ed.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18"/>
  <c:clrMapOvr bg1="dk1" tx1="lt1" bg2="dk2" tx2="lt2" accent1="accent1" accent2="accent2" accent3="accent3" accent4="accent4" accent5="accent5" accent6="accent6" hlink="hlink" folHlink="folHlink"/>
  <c:chart>
    <c:title>
      <c:tx>
        <c:rich>
          <a:bodyPr/>
          <a:lstStyle/>
          <a:p>
            <a:pPr>
              <a:defRPr/>
            </a:pPr>
            <a:r>
              <a:rPr lang="en-US"/>
              <a:t>Global</a:t>
            </a:r>
            <a:r>
              <a:rPr lang="en-US" baseline="0"/>
              <a:t> Study of Sexual Attitudes &amp; Behaviours</a:t>
            </a:r>
            <a:endParaRPr lang="en-US"/>
          </a:p>
        </c:rich>
      </c:tx>
    </c:title>
    <c:plotArea>
      <c:layout/>
      <c:barChart>
        <c:barDir val="col"/>
        <c:grouping val="clustered"/>
        <c:ser>
          <c:idx val="0"/>
          <c:order val="0"/>
          <c:dPt>
            <c:idx val="0"/>
            <c:spPr>
              <a:solidFill>
                <a:srgbClr val="1BC300"/>
              </a:solidFill>
            </c:spPr>
          </c:dPt>
          <c:dPt>
            <c:idx val="1"/>
            <c:spPr>
              <a:solidFill>
                <a:srgbClr val="1BC300"/>
              </a:solidFill>
            </c:spPr>
          </c:dPt>
          <c:dPt>
            <c:idx val="2"/>
            <c:spPr>
              <a:solidFill>
                <a:srgbClr val="1BC300"/>
              </a:solidFill>
            </c:spPr>
          </c:dPt>
          <c:dPt>
            <c:idx val="3"/>
            <c:spPr>
              <a:solidFill>
                <a:srgbClr val="1BC300"/>
              </a:solidFill>
            </c:spPr>
          </c:dPt>
          <c:dPt>
            <c:idx val="4"/>
            <c:spPr>
              <a:solidFill>
                <a:srgbClr val="1BC300"/>
              </a:solidFill>
            </c:spPr>
          </c:dPt>
          <c:dPt>
            <c:idx val="6"/>
            <c:spPr>
              <a:solidFill>
                <a:schemeClr val="tx2"/>
              </a:solidFill>
            </c:spPr>
          </c:dPt>
          <c:dPt>
            <c:idx val="7"/>
            <c:spPr>
              <a:solidFill>
                <a:srgbClr val="1F497D"/>
              </a:solidFill>
            </c:spPr>
          </c:dPt>
          <c:dPt>
            <c:idx val="8"/>
            <c:spPr>
              <a:solidFill>
                <a:srgbClr val="1F497D"/>
              </a:solidFill>
            </c:spPr>
          </c:dPt>
          <c:dPt>
            <c:idx val="9"/>
            <c:spPr>
              <a:solidFill>
                <a:srgbClr val="1F497D"/>
              </a:solidFill>
            </c:spPr>
          </c:dPt>
          <c:dPt>
            <c:idx val="10"/>
            <c:spPr>
              <a:solidFill>
                <a:srgbClr val="1F497D"/>
              </a:solidFill>
            </c:spPr>
          </c:dPt>
          <c:dPt>
            <c:idx val="11"/>
            <c:spPr>
              <a:solidFill>
                <a:srgbClr val="1F497D"/>
              </a:solidFill>
            </c:spPr>
          </c:dPt>
          <c:dPt>
            <c:idx val="12"/>
            <c:spPr>
              <a:solidFill>
                <a:srgbClr val="1F497D"/>
              </a:solidFill>
            </c:spPr>
          </c:dPt>
          <c:dPt>
            <c:idx val="13"/>
            <c:spPr>
              <a:solidFill>
                <a:srgbClr val="1F497D"/>
              </a:solidFill>
            </c:spPr>
          </c:dPt>
          <c:dPt>
            <c:idx val="14"/>
            <c:spPr>
              <a:solidFill>
                <a:srgbClr val="1F497D"/>
              </a:solidFill>
              <a:ln>
                <a:solidFill>
                  <a:schemeClr val="tx2"/>
                </a:solidFill>
              </a:ln>
            </c:spPr>
          </c:dPt>
          <c:dPt>
            <c:idx val="15"/>
            <c:spPr>
              <a:solidFill>
                <a:srgbClr val="1F497D"/>
              </a:solidFill>
            </c:spPr>
          </c:dPt>
          <c:dPt>
            <c:idx val="17"/>
            <c:spPr>
              <a:solidFill>
                <a:srgbClr val="FFFF00"/>
              </a:solidFill>
            </c:spPr>
          </c:dPt>
          <c:dPt>
            <c:idx val="18"/>
            <c:spPr>
              <a:solidFill>
                <a:srgbClr val="FFFF00"/>
              </a:solidFill>
            </c:spPr>
          </c:dPt>
          <c:dPt>
            <c:idx val="20"/>
            <c:spPr>
              <a:solidFill>
                <a:schemeClr val="accent6"/>
              </a:solidFill>
            </c:spPr>
          </c:dPt>
          <c:dPt>
            <c:idx val="21"/>
            <c:spPr>
              <a:solidFill>
                <a:srgbClr val="F79646"/>
              </a:solidFill>
            </c:spPr>
          </c:dPt>
          <c:dPt>
            <c:idx val="22"/>
            <c:spPr>
              <a:solidFill>
                <a:srgbClr val="F79646"/>
              </a:solidFill>
            </c:spPr>
          </c:dPt>
          <c:dPt>
            <c:idx val="23"/>
            <c:spPr>
              <a:solidFill>
                <a:srgbClr val="F79646"/>
              </a:solidFill>
            </c:spPr>
          </c:dPt>
          <c:dPt>
            <c:idx val="24"/>
            <c:spPr>
              <a:solidFill>
                <a:srgbClr val="F79646"/>
              </a:solidFill>
            </c:spPr>
          </c:dPt>
          <c:dPt>
            <c:idx val="25"/>
            <c:spPr>
              <a:solidFill>
                <a:srgbClr val="F79646"/>
              </a:solidFill>
            </c:spPr>
          </c:dPt>
          <c:dPt>
            <c:idx val="26"/>
            <c:spPr>
              <a:solidFill>
                <a:srgbClr val="F79646"/>
              </a:solidFill>
            </c:spPr>
          </c:dPt>
          <c:dPt>
            <c:idx val="28"/>
            <c:spPr>
              <a:solidFill>
                <a:srgbClr val="660066"/>
              </a:solidFill>
            </c:spPr>
          </c:dPt>
          <c:dPt>
            <c:idx val="29"/>
            <c:spPr>
              <a:solidFill>
                <a:srgbClr val="660066"/>
              </a:solidFill>
            </c:spPr>
          </c:dPt>
          <c:dLbls>
            <c:showVal val="1"/>
          </c:dLbls>
          <c:cat>
            <c:multiLvlStrRef>
              <c:f>Sheet1!$F$4:$G$36</c:f>
              <c:multiLvlStrCache>
                <c:ptCount val="33"/>
                <c:lvl>
                  <c:pt idx="0">
                    <c:v>EGY</c:v>
                  </c:pt>
                  <c:pt idx="1">
                    <c:v>ALG</c:v>
                  </c:pt>
                  <c:pt idx="2">
                    <c:v>SIR</c:v>
                  </c:pt>
                  <c:pt idx="3">
                    <c:v>MOR</c:v>
                  </c:pt>
                  <c:pt idx="4">
                    <c:v>TUR</c:v>
                  </c:pt>
                  <c:pt idx="6">
                    <c:v>THA</c:v>
                  </c:pt>
                  <c:pt idx="7">
                    <c:v>MAL</c:v>
                  </c:pt>
                  <c:pt idx="8">
                    <c:v>SNG</c:v>
                  </c:pt>
                  <c:pt idx="9">
                    <c:v>PHL</c:v>
                  </c:pt>
                  <c:pt idx="10">
                    <c:v>CHN</c:v>
                  </c:pt>
                  <c:pt idx="11">
                    <c:v>HKG</c:v>
                  </c:pt>
                  <c:pt idx="12">
                    <c:v>TWN</c:v>
                  </c:pt>
                  <c:pt idx="13">
                    <c:v>IND</c:v>
                  </c:pt>
                  <c:pt idx="14">
                    <c:v>KOR</c:v>
                  </c:pt>
                  <c:pt idx="15">
                    <c:v>JPN</c:v>
                  </c:pt>
                  <c:pt idx="17">
                    <c:v>AUS</c:v>
                  </c:pt>
                  <c:pt idx="18">
                    <c:v>NZL</c:v>
                  </c:pt>
                  <c:pt idx="20">
                    <c:v>GER</c:v>
                  </c:pt>
                  <c:pt idx="21">
                    <c:v>FRA</c:v>
                  </c:pt>
                  <c:pt idx="22">
                    <c:v>BEL</c:v>
                  </c:pt>
                  <c:pt idx="23">
                    <c:v>SPA</c:v>
                  </c:pt>
                  <c:pt idx="24">
                    <c:v>SWE</c:v>
                  </c:pt>
                  <c:pt idx="25">
                    <c:v>UK</c:v>
                  </c:pt>
                  <c:pt idx="26">
                    <c:v>ITL</c:v>
                  </c:pt>
                  <c:pt idx="28">
                    <c:v>BRZ</c:v>
                  </c:pt>
                  <c:pt idx="29">
                    <c:v>MEX</c:v>
                  </c:pt>
                  <c:pt idx="31">
                    <c:v>USA</c:v>
                  </c:pt>
                  <c:pt idx="32">
                    <c:v>CAN</c:v>
                  </c:pt>
                </c:lvl>
                <c:lvl>
                  <c:pt idx="0">
                    <c:v>Africa &amp; Middle East</c:v>
                  </c:pt>
                  <c:pt idx="6">
                    <c:v>Asia</c:v>
                  </c:pt>
                  <c:pt idx="17">
                    <c:v>Australasia</c:v>
                  </c:pt>
                  <c:pt idx="20">
                    <c:v>Europe</c:v>
                  </c:pt>
                  <c:pt idx="28">
                    <c:v>Latin America</c:v>
                  </c:pt>
                  <c:pt idx="31">
                    <c:v>North Amercia</c:v>
                  </c:pt>
                </c:lvl>
              </c:multiLvlStrCache>
            </c:multiLvlStrRef>
          </c:cat>
          <c:val>
            <c:numRef>
              <c:f>Sheet1!$H$4:$H$36</c:f>
              <c:numCache>
                <c:formatCode>0%</c:formatCode>
                <c:ptCount val="33"/>
                <c:pt idx="0">
                  <c:v>0.21000000000000021</c:v>
                </c:pt>
                <c:pt idx="1">
                  <c:v>0.17</c:v>
                </c:pt>
                <c:pt idx="2">
                  <c:v>0.11000000000000004</c:v>
                </c:pt>
                <c:pt idx="3">
                  <c:v>0.11000000000000004</c:v>
                </c:pt>
                <c:pt idx="4">
                  <c:v>8.0000000000000127E-2</c:v>
                </c:pt>
                <c:pt idx="6">
                  <c:v>0.25</c:v>
                </c:pt>
                <c:pt idx="7">
                  <c:v>0.17</c:v>
                </c:pt>
                <c:pt idx="8">
                  <c:v>0.12000000000000002</c:v>
                </c:pt>
                <c:pt idx="9">
                  <c:v>0.12000000000000002</c:v>
                </c:pt>
                <c:pt idx="10">
                  <c:v>0.1</c:v>
                </c:pt>
                <c:pt idx="11">
                  <c:v>8.0000000000000127E-2</c:v>
                </c:pt>
                <c:pt idx="12">
                  <c:v>7.0000000000000034E-2</c:v>
                </c:pt>
                <c:pt idx="13">
                  <c:v>4.0000000000000063E-2</c:v>
                </c:pt>
                <c:pt idx="14">
                  <c:v>4.0000000000000063E-2</c:v>
                </c:pt>
                <c:pt idx="15">
                  <c:v>1.0000000000000016E-2</c:v>
                </c:pt>
                <c:pt idx="17">
                  <c:v>6.0000000000000039E-2</c:v>
                </c:pt>
                <c:pt idx="18">
                  <c:v>5.0000000000000065E-2</c:v>
                </c:pt>
                <c:pt idx="20">
                  <c:v>0.11000000000000004</c:v>
                </c:pt>
                <c:pt idx="21">
                  <c:v>9.0000000000000066E-2</c:v>
                </c:pt>
                <c:pt idx="22">
                  <c:v>7.0000000000000034E-2</c:v>
                </c:pt>
                <c:pt idx="23">
                  <c:v>6.0000000000000039E-2</c:v>
                </c:pt>
                <c:pt idx="24">
                  <c:v>6.0000000000000039E-2</c:v>
                </c:pt>
                <c:pt idx="25">
                  <c:v>4.0000000000000063E-2</c:v>
                </c:pt>
                <c:pt idx="26">
                  <c:v>4.0000000000000063E-2</c:v>
                </c:pt>
                <c:pt idx="28">
                  <c:v>0.17</c:v>
                </c:pt>
                <c:pt idx="29">
                  <c:v>0.12000000000000002</c:v>
                </c:pt>
                <c:pt idx="31">
                  <c:v>0.14000000000000001</c:v>
                </c:pt>
                <c:pt idx="32">
                  <c:v>0.12000000000000002</c:v>
                </c:pt>
              </c:numCache>
            </c:numRef>
          </c:val>
        </c:ser>
        <c:dLbls>
          <c:showVal val="1"/>
        </c:dLbls>
        <c:axId val="37326848"/>
        <c:axId val="37328384"/>
      </c:barChart>
      <c:catAx>
        <c:axId val="37326848"/>
        <c:scaling>
          <c:orientation val="minMax"/>
        </c:scaling>
        <c:axPos val="b"/>
        <c:tickLblPos val="nextTo"/>
        <c:crossAx val="37328384"/>
        <c:crosses val="autoZero"/>
        <c:auto val="1"/>
        <c:lblAlgn val="ctr"/>
        <c:lblOffset val="100"/>
      </c:catAx>
      <c:valAx>
        <c:axId val="37328384"/>
        <c:scaling>
          <c:orientation val="minMax"/>
        </c:scaling>
        <c:axPos val="l"/>
        <c:majorGridlines/>
        <c:title>
          <c:tx>
            <c:rich>
              <a:bodyPr rot="-5400000" vert="horz"/>
              <a:lstStyle/>
              <a:p>
                <a:pPr>
                  <a:defRPr/>
                </a:pPr>
                <a:r>
                  <a:rPr lang="en-US"/>
                  <a:t>%</a:t>
                </a:r>
                <a:r>
                  <a:rPr lang="en-US" baseline="0"/>
                  <a:t> of Respondents</a:t>
                </a:r>
                <a:endParaRPr lang="en-US"/>
              </a:p>
            </c:rich>
          </c:tx>
        </c:title>
        <c:numFmt formatCode="0%" sourceLinked="1"/>
        <c:tickLblPos val="nextTo"/>
        <c:crossAx val="37326848"/>
        <c:crosses val="autoZero"/>
        <c:crossBetween val="between"/>
      </c:valAx>
      <c:spPr>
        <a:solidFill>
          <a:srgbClr val="454545"/>
        </a:solidFill>
      </c:spPr>
    </c:plotArea>
    <c:plotVisOnly val="1"/>
    <c:dispBlanksAs val="gap"/>
  </c:chart>
  <c:spPr>
    <a:solidFill>
      <a:srgbClr val="454545"/>
    </a:solidFill>
  </c:spPr>
  <c:txPr>
    <a:bodyPr/>
    <a:lstStyle/>
    <a:p>
      <a:pPr>
        <a:defRPr>
          <a:solidFill>
            <a:schemeClr val="bg1"/>
          </a:solidFill>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610A5-FA02-884E-AA11-9987BCAF1F88}" type="doc">
      <dgm:prSet loTypeId="urn:microsoft.com/office/officeart/2005/8/layout/radial3" loCatId="" qsTypeId="urn:microsoft.com/office/officeart/2005/8/quickstyle/simple4" qsCatId="simple" csTypeId="urn:microsoft.com/office/officeart/2005/8/colors/colorful1#1" csCatId="colorful" phldr="1"/>
      <dgm:spPr/>
      <dgm:t>
        <a:bodyPr/>
        <a:lstStyle/>
        <a:p>
          <a:endParaRPr lang="en-US"/>
        </a:p>
      </dgm:t>
    </dgm:pt>
    <dgm:pt modelId="{D2D18810-E6B0-5748-BC83-06FBBBDAF3B7}">
      <dgm:prSet phldrT="[Text]" custT="1"/>
      <dgm:spPr/>
      <dgm:t>
        <a:bodyPr/>
        <a:lstStyle/>
        <a:p>
          <a:endParaRPr lang="en-US" dirty="0" smtClean="0"/>
        </a:p>
      </dgm:t>
    </dgm:pt>
    <dgm:pt modelId="{C0933EE0-A8FE-3144-BCE3-EAD193A5E95E}" type="parTrans" cxnId="{28725915-9E04-8D4A-B4DF-EAB5020C9AA3}">
      <dgm:prSet/>
      <dgm:spPr/>
      <dgm:t>
        <a:bodyPr/>
        <a:lstStyle/>
        <a:p>
          <a:endParaRPr lang="en-US"/>
        </a:p>
      </dgm:t>
    </dgm:pt>
    <dgm:pt modelId="{DECA5E91-1BF1-4B41-930C-C720A7F020FA}" type="sibTrans" cxnId="{28725915-9E04-8D4A-B4DF-EAB5020C9AA3}">
      <dgm:prSet/>
      <dgm:spPr/>
      <dgm:t>
        <a:bodyPr/>
        <a:lstStyle/>
        <a:p>
          <a:endParaRPr lang="en-US"/>
        </a:p>
      </dgm:t>
    </dgm:pt>
    <dgm:pt modelId="{471B4BED-2F8D-D84C-A808-15B2D3554CC5}">
      <dgm:prSet phldrT="[Text]"/>
      <dgm:spPr/>
      <dgm:t>
        <a:bodyPr/>
        <a:lstStyle/>
        <a:p>
          <a:r>
            <a:rPr lang="en-US" dirty="0" smtClean="0"/>
            <a:t>Flaccidity</a:t>
          </a:r>
          <a:endParaRPr lang="en-US" dirty="0"/>
        </a:p>
      </dgm:t>
    </dgm:pt>
    <dgm:pt modelId="{9617AFDF-A984-2F43-ADE4-6A82443D5216}" type="parTrans" cxnId="{615C12C9-AF91-CE44-A009-8EADD2E7DCA3}">
      <dgm:prSet/>
      <dgm:spPr/>
      <dgm:t>
        <a:bodyPr/>
        <a:lstStyle/>
        <a:p>
          <a:endParaRPr lang="en-US"/>
        </a:p>
      </dgm:t>
    </dgm:pt>
    <dgm:pt modelId="{C72FCA4E-71F5-6D49-96D2-0C8C0300EAD5}" type="sibTrans" cxnId="{615C12C9-AF91-CE44-A009-8EADD2E7DCA3}">
      <dgm:prSet/>
      <dgm:spPr/>
      <dgm:t>
        <a:bodyPr/>
        <a:lstStyle/>
        <a:p>
          <a:endParaRPr lang="en-US"/>
        </a:p>
      </dgm:t>
    </dgm:pt>
    <dgm:pt modelId="{1007904D-052D-8149-B9F3-7FBE11129453}">
      <dgm:prSet phldrT="[Text]"/>
      <dgm:spPr/>
      <dgm:t>
        <a:bodyPr/>
        <a:lstStyle/>
        <a:p>
          <a:r>
            <a:rPr lang="en-US" dirty="0" err="1" smtClean="0"/>
            <a:t>Guanylate</a:t>
          </a:r>
          <a:r>
            <a:rPr lang="en-US" dirty="0" smtClean="0"/>
            <a:t> </a:t>
          </a:r>
          <a:r>
            <a:rPr lang="en-US" dirty="0" err="1" smtClean="0"/>
            <a:t>Cyclase</a:t>
          </a:r>
          <a:endParaRPr lang="en-US" dirty="0"/>
        </a:p>
      </dgm:t>
    </dgm:pt>
    <dgm:pt modelId="{E4CB4011-0BCF-C74B-AF11-ED279FA7E4B6}" type="parTrans" cxnId="{C206D95F-7F84-FF4C-B758-92D034A49D47}">
      <dgm:prSet/>
      <dgm:spPr/>
      <dgm:t>
        <a:bodyPr/>
        <a:lstStyle/>
        <a:p>
          <a:endParaRPr lang="en-US"/>
        </a:p>
      </dgm:t>
    </dgm:pt>
    <dgm:pt modelId="{57C52D60-707D-4D41-AD04-9319105E5759}" type="sibTrans" cxnId="{C206D95F-7F84-FF4C-B758-92D034A49D47}">
      <dgm:prSet/>
      <dgm:spPr/>
      <dgm:t>
        <a:bodyPr/>
        <a:lstStyle/>
        <a:p>
          <a:endParaRPr lang="en-US"/>
        </a:p>
      </dgm:t>
    </dgm:pt>
    <dgm:pt modelId="{607AD258-251D-D642-A07C-070B07BFA437}">
      <dgm:prSet phldrT="[Text]"/>
      <dgm:spPr/>
      <dgm:t>
        <a:bodyPr/>
        <a:lstStyle/>
        <a:p>
          <a:r>
            <a:rPr lang="en-US" dirty="0" smtClean="0"/>
            <a:t>Erection</a:t>
          </a:r>
          <a:endParaRPr lang="en-US" dirty="0"/>
        </a:p>
      </dgm:t>
    </dgm:pt>
    <dgm:pt modelId="{CCE40BF9-8509-D849-B43B-9EF23F0E969B}" type="parTrans" cxnId="{6368AAB7-69A2-5C46-A0CC-0787E31FBEF5}">
      <dgm:prSet/>
      <dgm:spPr/>
      <dgm:t>
        <a:bodyPr/>
        <a:lstStyle/>
        <a:p>
          <a:endParaRPr lang="en-US"/>
        </a:p>
      </dgm:t>
    </dgm:pt>
    <dgm:pt modelId="{A829DD53-B0E4-4048-AEEA-67E0E4A11B80}" type="sibTrans" cxnId="{6368AAB7-69A2-5C46-A0CC-0787E31FBEF5}">
      <dgm:prSet/>
      <dgm:spPr/>
      <dgm:t>
        <a:bodyPr/>
        <a:lstStyle/>
        <a:p>
          <a:endParaRPr lang="en-US"/>
        </a:p>
      </dgm:t>
    </dgm:pt>
    <dgm:pt modelId="{2790B4B6-1BC1-EF43-8651-DA9BE949CF2B}">
      <dgm:prSet phldrT="[Text]"/>
      <dgm:spPr/>
      <dgm:t>
        <a:bodyPr/>
        <a:lstStyle/>
        <a:p>
          <a:r>
            <a:rPr lang="en-US" dirty="0" smtClean="0"/>
            <a:t>Nitric Oxide      </a:t>
          </a:r>
          <a:endParaRPr lang="en-US" dirty="0"/>
        </a:p>
      </dgm:t>
    </dgm:pt>
    <dgm:pt modelId="{E9CB52D9-0AB1-C04D-9379-8B5A65DD9739}" type="parTrans" cxnId="{7C4D638F-B4B5-844C-833D-E1B78C0A8FC6}">
      <dgm:prSet/>
      <dgm:spPr/>
      <dgm:t>
        <a:bodyPr/>
        <a:lstStyle/>
        <a:p>
          <a:endParaRPr lang="en-US"/>
        </a:p>
      </dgm:t>
    </dgm:pt>
    <dgm:pt modelId="{2020D44E-09F6-D34B-8BBE-831B55806748}" type="sibTrans" cxnId="{7C4D638F-B4B5-844C-833D-E1B78C0A8FC6}">
      <dgm:prSet/>
      <dgm:spPr/>
      <dgm:t>
        <a:bodyPr/>
        <a:lstStyle/>
        <a:p>
          <a:endParaRPr lang="en-US"/>
        </a:p>
      </dgm:t>
    </dgm:pt>
    <dgm:pt modelId="{5E7BCB01-CEE8-B349-8BDD-6917626BC292}" type="pres">
      <dgm:prSet presAssocID="{B81610A5-FA02-884E-AA11-9987BCAF1F88}" presName="composite" presStyleCnt="0">
        <dgm:presLayoutVars>
          <dgm:chMax val="1"/>
          <dgm:dir/>
          <dgm:resizeHandles val="exact"/>
        </dgm:presLayoutVars>
      </dgm:prSet>
      <dgm:spPr/>
      <dgm:t>
        <a:bodyPr/>
        <a:lstStyle/>
        <a:p>
          <a:endParaRPr lang="en-US"/>
        </a:p>
      </dgm:t>
    </dgm:pt>
    <dgm:pt modelId="{B2CFDF26-803F-A34A-B269-B617316EA737}" type="pres">
      <dgm:prSet presAssocID="{B81610A5-FA02-884E-AA11-9987BCAF1F88}" presName="radial" presStyleCnt="0">
        <dgm:presLayoutVars>
          <dgm:animLvl val="ctr"/>
        </dgm:presLayoutVars>
      </dgm:prSet>
      <dgm:spPr/>
    </dgm:pt>
    <dgm:pt modelId="{A615D5D6-4189-EE46-BC71-F33F664EE77B}" type="pres">
      <dgm:prSet presAssocID="{D2D18810-E6B0-5748-BC83-06FBBBDAF3B7}" presName="centerShape" presStyleLbl="vennNode1" presStyleIdx="0" presStyleCnt="5" custAng="0" custScaleX="185603" custScaleY="98504" custLinFactNeighborX="-6041" custLinFactNeighborY="-2435"/>
      <dgm:spPr>
        <a:prstGeom prst="ellipse">
          <a:avLst/>
        </a:prstGeom>
      </dgm:spPr>
      <dgm:t>
        <a:bodyPr/>
        <a:lstStyle/>
        <a:p>
          <a:endParaRPr lang="en-US"/>
        </a:p>
      </dgm:t>
    </dgm:pt>
    <dgm:pt modelId="{A3845B59-860A-6F4C-8200-C8D77D81075C}" type="pres">
      <dgm:prSet presAssocID="{471B4BED-2F8D-D84C-A808-15B2D3554CC5}" presName="node" presStyleLbl="vennNode1" presStyleIdx="1" presStyleCnt="5" custScaleX="178968" custScaleY="88945" custRadScaleRad="106813" custRadScaleInc="-6705">
        <dgm:presLayoutVars>
          <dgm:bulletEnabled val="1"/>
        </dgm:presLayoutVars>
      </dgm:prSet>
      <dgm:spPr/>
      <dgm:t>
        <a:bodyPr/>
        <a:lstStyle/>
        <a:p>
          <a:endParaRPr lang="en-US"/>
        </a:p>
      </dgm:t>
    </dgm:pt>
    <dgm:pt modelId="{B660E44D-7986-EB44-8598-E21667C8A4D3}" type="pres">
      <dgm:prSet presAssocID="{1007904D-052D-8149-B9F3-7FBE11129453}" presName="node" presStyleLbl="vennNode1" presStyleIdx="2" presStyleCnt="5" custScaleX="66543" custScaleY="87046" custRadScaleRad="173824" custRadScaleInc="-197221">
        <dgm:presLayoutVars>
          <dgm:bulletEnabled val="1"/>
        </dgm:presLayoutVars>
      </dgm:prSet>
      <dgm:spPr>
        <a:prstGeom prst="stripedRightArrow">
          <a:avLst/>
        </a:prstGeom>
      </dgm:spPr>
      <dgm:t>
        <a:bodyPr/>
        <a:lstStyle/>
        <a:p>
          <a:endParaRPr lang="en-US"/>
        </a:p>
      </dgm:t>
    </dgm:pt>
    <dgm:pt modelId="{CB0AC4B6-5620-F445-A548-F32B276609D9}" type="pres">
      <dgm:prSet presAssocID="{607AD258-251D-D642-A07C-070B07BFA437}" presName="node" presStyleLbl="vennNode1" presStyleIdx="3" presStyleCnt="5" custScaleX="129070" custScaleY="58529" custRadScaleRad="99619" custRadScaleInc="11911">
        <dgm:presLayoutVars>
          <dgm:bulletEnabled val="1"/>
        </dgm:presLayoutVars>
      </dgm:prSet>
      <dgm:spPr/>
      <dgm:t>
        <a:bodyPr/>
        <a:lstStyle/>
        <a:p>
          <a:endParaRPr lang="en-US"/>
        </a:p>
      </dgm:t>
    </dgm:pt>
    <dgm:pt modelId="{36D4D017-EAFB-4B4C-B377-2FB63640D5B0}" type="pres">
      <dgm:prSet presAssocID="{2790B4B6-1BC1-EF43-8651-DA9BE949CF2B}" presName="node" presStyleLbl="vennNode1" presStyleIdx="4" presStyleCnt="5" custScaleX="49164" custScaleY="74227" custRadScaleRad="221576" custRadScaleInc="3079">
        <dgm:presLayoutVars>
          <dgm:bulletEnabled val="1"/>
        </dgm:presLayoutVars>
      </dgm:prSet>
      <dgm:spPr/>
      <dgm:t>
        <a:bodyPr/>
        <a:lstStyle/>
        <a:p>
          <a:endParaRPr lang="en-US"/>
        </a:p>
      </dgm:t>
    </dgm:pt>
  </dgm:ptLst>
  <dgm:cxnLst>
    <dgm:cxn modelId="{6368AAB7-69A2-5C46-A0CC-0787E31FBEF5}" srcId="{D2D18810-E6B0-5748-BC83-06FBBBDAF3B7}" destId="{607AD258-251D-D642-A07C-070B07BFA437}" srcOrd="2" destOrd="0" parTransId="{CCE40BF9-8509-D849-B43B-9EF23F0E969B}" sibTransId="{A829DD53-B0E4-4048-AEEA-67E0E4A11B80}"/>
    <dgm:cxn modelId="{28725915-9E04-8D4A-B4DF-EAB5020C9AA3}" srcId="{B81610A5-FA02-884E-AA11-9987BCAF1F88}" destId="{D2D18810-E6B0-5748-BC83-06FBBBDAF3B7}" srcOrd="0" destOrd="0" parTransId="{C0933EE0-A8FE-3144-BCE3-EAD193A5E95E}" sibTransId="{DECA5E91-1BF1-4B41-930C-C720A7F020FA}"/>
    <dgm:cxn modelId="{EB0712AA-E312-4B21-89B2-54A563BDB6E1}" type="presOf" srcId="{2790B4B6-1BC1-EF43-8651-DA9BE949CF2B}" destId="{36D4D017-EAFB-4B4C-B377-2FB63640D5B0}" srcOrd="0" destOrd="0" presId="urn:microsoft.com/office/officeart/2005/8/layout/radial3"/>
    <dgm:cxn modelId="{FE5A226B-2A1C-4218-ADDB-3D29111C62DB}" type="presOf" srcId="{D2D18810-E6B0-5748-BC83-06FBBBDAF3B7}" destId="{A615D5D6-4189-EE46-BC71-F33F664EE77B}" srcOrd="0" destOrd="0" presId="urn:microsoft.com/office/officeart/2005/8/layout/radial3"/>
    <dgm:cxn modelId="{C206D95F-7F84-FF4C-B758-92D034A49D47}" srcId="{D2D18810-E6B0-5748-BC83-06FBBBDAF3B7}" destId="{1007904D-052D-8149-B9F3-7FBE11129453}" srcOrd="1" destOrd="0" parTransId="{E4CB4011-0BCF-C74B-AF11-ED279FA7E4B6}" sibTransId="{57C52D60-707D-4D41-AD04-9319105E5759}"/>
    <dgm:cxn modelId="{0C28A3F4-0FE7-4EE1-BB94-940B99BC4338}" type="presOf" srcId="{471B4BED-2F8D-D84C-A808-15B2D3554CC5}" destId="{A3845B59-860A-6F4C-8200-C8D77D81075C}" srcOrd="0" destOrd="0" presId="urn:microsoft.com/office/officeart/2005/8/layout/radial3"/>
    <dgm:cxn modelId="{C873D184-8D7F-4ADD-B5A3-95B5B377272B}" type="presOf" srcId="{1007904D-052D-8149-B9F3-7FBE11129453}" destId="{B660E44D-7986-EB44-8598-E21667C8A4D3}" srcOrd="0" destOrd="0" presId="urn:microsoft.com/office/officeart/2005/8/layout/radial3"/>
    <dgm:cxn modelId="{7C4D638F-B4B5-844C-833D-E1B78C0A8FC6}" srcId="{D2D18810-E6B0-5748-BC83-06FBBBDAF3B7}" destId="{2790B4B6-1BC1-EF43-8651-DA9BE949CF2B}" srcOrd="3" destOrd="0" parTransId="{E9CB52D9-0AB1-C04D-9379-8B5A65DD9739}" sibTransId="{2020D44E-09F6-D34B-8BBE-831B55806748}"/>
    <dgm:cxn modelId="{4A070E7D-3508-419C-8AD9-70DBB6F02CBB}" type="presOf" srcId="{607AD258-251D-D642-A07C-070B07BFA437}" destId="{CB0AC4B6-5620-F445-A548-F32B276609D9}" srcOrd="0" destOrd="0" presId="urn:microsoft.com/office/officeart/2005/8/layout/radial3"/>
    <dgm:cxn modelId="{F06ADB30-8911-4B20-A910-8A2E0E0BBFCE}" type="presOf" srcId="{B81610A5-FA02-884E-AA11-9987BCAF1F88}" destId="{5E7BCB01-CEE8-B349-8BDD-6917626BC292}" srcOrd="0" destOrd="0" presId="urn:microsoft.com/office/officeart/2005/8/layout/radial3"/>
    <dgm:cxn modelId="{615C12C9-AF91-CE44-A009-8EADD2E7DCA3}" srcId="{D2D18810-E6B0-5748-BC83-06FBBBDAF3B7}" destId="{471B4BED-2F8D-D84C-A808-15B2D3554CC5}" srcOrd="0" destOrd="0" parTransId="{9617AFDF-A984-2F43-ADE4-6A82443D5216}" sibTransId="{C72FCA4E-71F5-6D49-96D2-0C8C0300EAD5}"/>
    <dgm:cxn modelId="{83BE64ED-4889-456A-A33F-A36948897E07}" type="presParOf" srcId="{5E7BCB01-CEE8-B349-8BDD-6917626BC292}" destId="{B2CFDF26-803F-A34A-B269-B617316EA737}" srcOrd="0" destOrd="0" presId="urn:microsoft.com/office/officeart/2005/8/layout/radial3"/>
    <dgm:cxn modelId="{48DA4C4F-1F5D-4AAF-8A02-51DF306EF7F1}" type="presParOf" srcId="{B2CFDF26-803F-A34A-B269-B617316EA737}" destId="{A615D5D6-4189-EE46-BC71-F33F664EE77B}" srcOrd="0" destOrd="0" presId="urn:microsoft.com/office/officeart/2005/8/layout/radial3"/>
    <dgm:cxn modelId="{5E696CC2-72B2-4386-BEBC-EFAF982E6D59}" type="presParOf" srcId="{B2CFDF26-803F-A34A-B269-B617316EA737}" destId="{A3845B59-860A-6F4C-8200-C8D77D81075C}" srcOrd="1" destOrd="0" presId="urn:microsoft.com/office/officeart/2005/8/layout/radial3"/>
    <dgm:cxn modelId="{315A6481-D8DE-4DFF-9F89-A71905D40BEE}" type="presParOf" srcId="{B2CFDF26-803F-A34A-B269-B617316EA737}" destId="{B660E44D-7986-EB44-8598-E21667C8A4D3}" srcOrd="2" destOrd="0" presId="urn:microsoft.com/office/officeart/2005/8/layout/radial3"/>
    <dgm:cxn modelId="{2CCD26CC-EFFF-4DD5-9BF4-59DCDCCD0292}" type="presParOf" srcId="{B2CFDF26-803F-A34A-B269-B617316EA737}" destId="{CB0AC4B6-5620-F445-A548-F32B276609D9}" srcOrd="3" destOrd="0" presId="urn:microsoft.com/office/officeart/2005/8/layout/radial3"/>
    <dgm:cxn modelId="{479BDAAA-A11E-4D56-A7A1-2238F81486A3}" type="presParOf" srcId="{B2CFDF26-803F-A34A-B269-B617316EA737}" destId="{36D4D017-EAFB-4B4C-B377-2FB63640D5B0}" srcOrd="4" destOrd="0" presId="urn:microsoft.com/office/officeart/2005/8/layout/radial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4350FE3-0476-4E09-A2AB-361DC6F5C909}" type="datetimeFigureOut">
              <a:rPr lang="en-GB"/>
              <a:pPr>
                <a:defRPr/>
              </a:pPr>
              <a:t>07/01/2015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EED1B28-41BF-4A8F-888D-CD6F6AC9B20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FA54C7-26F2-4630-AEE6-55B6D6A9AC1E}" type="slidenum">
              <a:rPr lang="en-US">
                <a:solidFill>
                  <a:srgbClr val="000000"/>
                </a:solidFill>
              </a:rPr>
              <a:pPr fontAlgn="base">
                <a:spcBef>
                  <a:spcPct val="0"/>
                </a:spcBef>
                <a:spcAft>
                  <a:spcPct val="0"/>
                </a:spcAft>
              </a:pPr>
              <a:t>3</a:t>
            </a:fld>
            <a:endParaRPr lang="en-US">
              <a:solidFill>
                <a:srgbClr val="000000"/>
              </a:solidFill>
            </a:endParaRPr>
          </a:p>
        </p:txBody>
      </p:sp>
      <p:sp>
        <p:nvSpPr>
          <p:cNvPr id="29698" name="Rectangle 2"/>
          <p:cNvSpPr>
            <a:spLocks noGrp="1" noRot="1" noChangeAspect="1" noChangeArrowheads="1" noTextEdit="1"/>
          </p:cNvSpPr>
          <p:nvPr>
            <p:ph type="sldImg"/>
          </p:nvPr>
        </p:nvSpPr>
        <p:spPr bwMode="auto">
          <a:xfrm>
            <a:off x="1146175" y="684213"/>
            <a:ext cx="4572000" cy="3429000"/>
          </a:xfrm>
          <a:noFill/>
          <a:ln>
            <a:solidFill>
              <a:srgbClr val="000000"/>
            </a:solidFill>
            <a:miter lim="800000"/>
            <a:headEnd/>
            <a:tailEnd/>
          </a:ln>
        </p:spPr>
      </p:sp>
      <p:sp>
        <p:nvSpPr>
          <p:cNvPr id="29699" name="Rectangle 3"/>
          <p:cNvSpPr>
            <a:spLocks noGrp="1" noChangeArrowheads="1"/>
          </p:cNvSpPr>
          <p:nvPr>
            <p:ph type="body" idx="1"/>
          </p:nvPr>
        </p:nvSpPr>
        <p:spPr bwMode="auto">
          <a:xfrm>
            <a:off x="228600" y="4338638"/>
            <a:ext cx="6400800" cy="4230687"/>
          </a:xfrm>
          <a:solidFill>
            <a:srgbClr val="FFFFFF"/>
          </a:solidFill>
        </p:spPr>
        <p:txBody>
          <a:bodyPr wrap="square" lIns="91227" tIns="45614" rIns="91227" bIns="45614" numCol="1" anchor="t" anchorCtr="0" compatLnSpc="1">
            <a:prstTxWarp prst="textNoShape">
              <a:avLst/>
            </a:prstTxWarp>
          </a:bodyPr>
          <a:lstStyle/>
          <a:p>
            <a:pPr marL="171450" indent="-171450">
              <a:spcBef>
                <a:spcPct val="0"/>
              </a:spcBef>
              <a:tabLst>
                <a:tab pos="171450" algn="l"/>
              </a:tabLst>
            </a:pPr>
            <a:r>
              <a:rPr lang="en-US" b="1" smtClean="0"/>
              <a:t>Key point:</a:t>
            </a:r>
            <a:endParaRPr lang="en-US" smtClean="0"/>
          </a:p>
          <a:p>
            <a:pPr marL="171450" indent="-171450">
              <a:spcBef>
                <a:spcPct val="0"/>
              </a:spcBef>
              <a:buFontTx/>
              <a:buChar char="•"/>
              <a:tabLst>
                <a:tab pos="171450" algn="l"/>
              </a:tabLst>
            </a:pPr>
            <a:r>
              <a:rPr lang="en-US" smtClean="0"/>
              <a:t>In this US study, more than half of men aged 40-70 years had ED; 35% of </a:t>
            </a:r>
            <a:r>
              <a:rPr lang="en-US" u="sng" smtClean="0"/>
              <a:t>all</a:t>
            </a:r>
            <a:r>
              <a:rPr lang="en-US" smtClean="0"/>
              <a:t> men in this age range had moderate to complete ED.</a:t>
            </a:r>
          </a:p>
          <a:p>
            <a:pPr marL="171450" indent="-171450">
              <a:spcBef>
                <a:spcPct val="0"/>
              </a:spcBef>
              <a:tabLst>
                <a:tab pos="171450" algn="l"/>
              </a:tabLst>
            </a:pPr>
            <a:r>
              <a:rPr lang="en-US" b="1" smtClean="0"/>
              <a:t>Specific points:</a:t>
            </a:r>
            <a:endParaRPr lang="en-US" smtClean="0"/>
          </a:p>
          <a:p>
            <a:pPr marL="171450" indent="-171450">
              <a:spcBef>
                <a:spcPct val="0"/>
              </a:spcBef>
              <a:buFontTx/>
              <a:buChar char="•"/>
              <a:tabLst>
                <a:tab pos="171450" algn="l"/>
              </a:tabLst>
            </a:pPr>
            <a:r>
              <a:rPr lang="en-US" smtClean="0"/>
              <a:t>The Massachusetts Male Aging Study (MMAS) of 1290 men was conducted from 1987 to 1989 to determine ED prevalence and is widely regarded as one of the most comprehensive studies conducted to date in this area. </a:t>
            </a:r>
          </a:p>
          <a:p>
            <a:pPr marL="171450" indent="-171450">
              <a:spcBef>
                <a:spcPct val="0"/>
              </a:spcBef>
              <a:buFontTx/>
              <a:buChar char="•"/>
              <a:tabLst>
                <a:tab pos="171450" algn="l"/>
              </a:tabLst>
            </a:pPr>
            <a:r>
              <a:rPr lang="en-US" smtClean="0"/>
              <a:t>Of the men reporting some degree of ED: 19% of the men with ED (10% of the total) had complete (severe) ED, 48% (25% of the total) had moderate ED and 33% (17% of the total) had minimal ED.  </a:t>
            </a:r>
          </a:p>
          <a:p>
            <a:pPr marL="171450" indent="-171450">
              <a:spcBef>
                <a:spcPct val="0"/>
              </a:spcBef>
              <a:buFontTx/>
              <a:buChar char="•"/>
              <a:tabLst>
                <a:tab pos="171450" algn="l"/>
              </a:tabLst>
            </a:pPr>
            <a:r>
              <a:rPr lang="en-US" smtClean="0"/>
              <a:t>Overall, 67% of men reporting ED in this study had moderate-to-complete ED.</a:t>
            </a:r>
          </a:p>
          <a:p>
            <a:pPr marL="171450" indent="-171450">
              <a:spcBef>
                <a:spcPct val="0"/>
              </a:spcBef>
              <a:buFontTx/>
              <a:buChar char="•"/>
              <a:tabLst>
                <a:tab pos="171450" algn="l"/>
              </a:tabLst>
            </a:pPr>
            <a:r>
              <a:rPr lang="en-US" smtClean="0"/>
              <a:t>Definitions:</a:t>
            </a:r>
          </a:p>
          <a:p>
            <a:pPr lvl="1" indent="-171450">
              <a:spcBef>
                <a:spcPct val="0"/>
              </a:spcBef>
              <a:buFontTx/>
              <a:buAutoNum type="arabicPeriod"/>
              <a:tabLst>
                <a:tab pos="171450" algn="l"/>
              </a:tabLst>
            </a:pPr>
            <a:r>
              <a:rPr lang="en-US" smtClean="0"/>
              <a:t>Complete ED is defined as “unable to get and keep an erection.” </a:t>
            </a:r>
          </a:p>
          <a:p>
            <a:pPr lvl="1" indent="-171450">
              <a:spcBef>
                <a:spcPct val="0"/>
              </a:spcBef>
              <a:buFontTx/>
              <a:buAutoNum type="arabicPeriod"/>
              <a:tabLst>
                <a:tab pos="171450" algn="l"/>
              </a:tabLst>
            </a:pPr>
            <a:r>
              <a:rPr lang="en-US" smtClean="0"/>
              <a:t>Moderate ED is defined as “sometimes able to get and maintain an erection.” </a:t>
            </a:r>
          </a:p>
          <a:p>
            <a:pPr lvl="1" indent="-171450">
              <a:spcBef>
                <a:spcPct val="0"/>
              </a:spcBef>
              <a:buFontTx/>
              <a:buAutoNum type="arabicPeriod"/>
              <a:tabLst>
                <a:tab pos="171450" algn="l"/>
              </a:tabLst>
            </a:pPr>
            <a:r>
              <a:rPr lang="en-US" smtClean="0"/>
              <a:t>Minimal ED is defined as “usually able to get or keep an erection.”</a:t>
            </a:r>
            <a:endParaRPr lang="en-US" sz="900" smtClean="0"/>
          </a:p>
          <a:p>
            <a:pPr marL="171450" indent="-171450">
              <a:spcBef>
                <a:spcPct val="0"/>
              </a:spcBef>
              <a:tabLst>
                <a:tab pos="171450" algn="l"/>
              </a:tabLst>
            </a:pPr>
            <a:endParaRPr lang="en-US" sz="900" smtClean="0"/>
          </a:p>
          <a:p>
            <a:pPr marL="171450" indent="-171450">
              <a:spcBef>
                <a:spcPct val="0"/>
              </a:spcBef>
              <a:tabLst>
                <a:tab pos="171450" algn="l"/>
              </a:tabLst>
            </a:pPr>
            <a:r>
              <a:rPr lang="en-US" sz="900" b="1" smtClean="0"/>
              <a:t>Feldman HA et al. </a:t>
            </a:r>
            <a:r>
              <a:rPr lang="en-US" sz="900" b="1" i="1" smtClean="0"/>
              <a:t>J Urol.</a:t>
            </a:r>
            <a:r>
              <a:rPr lang="en-US" sz="900" b="1" smtClean="0"/>
              <a:t> 1994;151:54-61.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BCBE01-73A1-4CFC-8955-E4AB789C51C2}" type="slidenum">
              <a:rPr lang="en-GB">
                <a:solidFill>
                  <a:srgbClr val="000000"/>
                </a:solidFill>
              </a:rPr>
              <a:pPr fontAlgn="base">
                <a:spcBef>
                  <a:spcPct val="0"/>
                </a:spcBef>
                <a:spcAft>
                  <a:spcPct val="0"/>
                </a:spcAft>
              </a:pPr>
              <a:t>12</a:t>
            </a:fld>
            <a:endParaRPr lang="en-GB">
              <a:solidFill>
                <a:srgbClr val="000000"/>
              </a:solidFill>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GB" sz="1000" smtClean="0"/>
              <a:t>KEY POINTS; </a:t>
            </a:r>
            <a:r>
              <a:rPr lang="en-GB" sz="1000" smtClean="0">
                <a:solidFill>
                  <a:srgbClr val="FFFF99"/>
                </a:solidFill>
              </a:rPr>
              <a:t>European Heart Journal 2006 27, 2632 – 2639 (COBRA trial)</a:t>
            </a:r>
          </a:p>
          <a:p>
            <a:pPr>
              <a:lnSpc>
                <a:spcPct val="80000"/>
              </a:lnSpc>
              <a:spcBef>
                <a:spcPct val="0"/>
              </a:spcBef>
            </a:pPr>
            <a:endParaRPr lang="en-GB" sz="1000" smtClean="0"/>
          </a:p>
          <a:p>
            <a:pPr>
              <a:lnSpc>
                <a:spcPct val="80000"/>
              </a:lnSpc>
              <a:spcBef>
                <a:spcPct val="0"/>
              </a:spcBef>
            </a:pPr>
            <a:r>
              <a:rPr lang="en-GB" sz="1000" smtClean="0"/>
              <a:t>DISCUSSION POINTS; Aim of study is to investigate the prevalence of ED in patients with CAD according to clinical presentation. Acute Coronary Syndrome (ACS) vs Chronic Coronary Syndrome (CCS) and the extent of vessel involvement (single vs multiple vessel). The conclusion of the study was that ED prevalence differs across a subset of patients with CAD and is related to coronary clinical presentation and extent of CAD. In patients with established CAD, ED comes before CAD in the majority by an average of 2-3 years. </a:t>
            </a:r>
          </a:p>
          <a:p>
            <a:pPr>
              <a:lnSpc>
                <a:spcPct val="80000"/>
              </a:lnSpc>
              <a:spcBef>
                <a:spcPct val="0"/>
              </a:spcBef>
            </a:pPr>
            <a:endParaRPr lang="en-GB" sz="1000" smtClean="0"/>
          </a:p>
          <a:p>
            <a:pPr>
              <a:lnSpc>
                <a:spcPct val="80000"/>
              </a:lnSpc>
              <a:spcBef>
                <a:spcPct val="0"/>
              </a:spcBef>
            </a:pPr>
            <a:r>
              <a:rPr lang="en-GB" sz="1000" smtClean="0"/>
              <a:t>ED has been described as a potential marker of sub-clinical CAD and asymptomatic subjects. Previously they investigated 300 patients (ACS/CCS) with angiographically documented CAD. ED was found in 149/300 (49%). Among those with ED, 67% reported that sexual symptoms preceded angina symptoms by a mean interval of 34 months.</a:t>
            </a:r>
          </a:p>
          <a:p>
            <a:pPr>
              <a:lnSpc>
                <a:spcPct val="80000"/>
              </a:lnSpc>
              <a:spcBef>
                <a:spcPct val="0"/>
              </a:spcBef>
            </a:pPr>
            <a:endParaRPr lang="en-GB" sz="1000" smtClean="0"/>
          </a:p>
          <a:p>
            <a:pPr>
              <a:lnSpc>
                <a:spcPct val="80000"/>
              </a:lnSpc>
              <a:spcBef>
                <a:spcPct val="0"/>
              </a:spcBef>
            </a:pPr>
            <a:r>
              <a:rPr lang="en-GB" sz="1000" smtClean="0"/>
              <a:t>In the present study 93% of patients with CCS reported ED symptoms before angina pectoris onset with a mean interval of 24 months. </a:t>
            </a:r>
          </a:p>
          <a:p>
            <a:pPr>
              <a:lnSpc>
                <a:spcPct val="80000"/>
              </a:lnSpc>
              <a:spcBef>
                <a:spcPct val="0"/>
              </a:spcBef>
            </a:pPr>
            <a:r>
              <a:rPr lang="en-GB" sz="1000" smtClean="0"/>
              <a:t>The longer the ED duration, the higher the number of coronary vessels involved.</a:t>
            </a:r>
          </a:p>
          <a:p>
            <a:pPr>
              <a:lnSpc>
                <a:spcPct val="80000"/>
              </a:lnSpc>
              <a:spcBef>
                <a:spcPct val="0"/>
              </a:spcBef>
            </a:pPr>
            <a:endParaRPr lang="en-GB" sz="1000" smtClean="0"/>
          </a:p>
          <a:p>
            <a:pPr>
              <a:lnSpc>
                <a:spcPct val="80000"/>
              </a:lnSpc>
              <a:spcBef>
                <a:spcPct val="0"/>
              </a:spcBef>
            </a:pPr>
            <a:r>
              <a:rPr lang="en-GB" sz="1000" smtClean="0"/>
              <a:t>Conclusion; COBRA trial shows for the first time that the rate of ED in angiographically established CAD differs according to type of clinical presentation and related atherosclerosis background. The rate is lower in ACS with 1 vessel disease and higher in CCS with diffuse disease. Severity (not prevalence) of ED is related to severity of CAD. In CCS, ED frequently comes before the onset of CAD symptoms, representing an early marker for latent ischaemic heart disease.</a:t>
            </a:r>
          </a:p>
          <a:p>
            <a:pPr>
              <a:lnSpc>
                <a:spcPct val="80000"/>
              </a:lnSpc>
              <a:spcBef>
                <a:spcPct val="0"/>
              </a:spcBef>
            </a:pPr>
            <a:endParaRPr lang="en-GB" sz="1000" smtClean="0"/>
          </a:p>
          <a:p>
            <a:pPr>
              <a:lnSpc>
                <a:spcPct val="80000"/>
              </a:lnSpc>
              <a:spcBef>
                <a:spcPct val="0"/>
              </a:spcBef>
            </a:pPr>
            <a:r>
              <a:rPr lang="en-GB" sz="1000" smtClean="0"/>
              <a:t>LIMITATIONS OF STUDY; Conflict of interest – none declared. </a:t>
            </a:r>
          </a:p>
          <a:p>
            <a:pPr>
              <a:lnSpc>
                <a:spcPct val="80000"/>
              </a:lnSpc>
              <a:spcBef>
                <a:spcPct val="0"/>
              </a:spcBef>
            </a:pPr>
            <a:r>
              <a:rPr lang="en-GB" sz="1000" smtClean="0"/>
              <a:t>Recall bias should be taken into account, as should the higher rate of ED due to investigators asking appropriate questions.</a:t>
            </a:r>
          </a:p>
          <a:p>
            <a:pPr>
              <a:lnSpc>
                <a:spcPct val="80000"/>
              </a:lnSpc>
              <a:spcBef>
                <a:spcPct val="0"/>
              </a:spcBef>
            </a:pPr>
            <a:endParaRPr lang="en-GB"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392009-DE42-4EB7-955E-30E3C3673AFC}" type="slidenum">
              <a:rPr lang="en-GB">
                <a:solidFill>
                  <a:srgbClr val="000000"/>
                </a:solidFill>
              </a:rPr>
              <a:pPr fontAlgn="base">
                <a:spcBef>
                  <a:spcPct val="0"/>
                </a:spcBef>
                <a:spcAft>
                  <a:spcPct val="0"/>
                </a:spcAft>
              </a:pPr>
              <a:t>13</a:t>
            </a:fld>
            <a:endParaRPr lang="en-GB">
              <a:solidFill>
                <a:srgbClr val="000000"/>
              </a:solidFill>
            </a:endParaRPr>
          </a:p>
        </p:txBody>
      </p:sp>
      <p:sp>
        <p:nvSpPr>
          <p:cNvPr id="45058" name="Rectangle 2"/>
          <p:cNvSpPr>
            <a:spLocks noGrp="1" noRot="1" noChangeAspect="1" noChangeArrowheads="1" noTextEdit="1"/>
          </p:cNvSpPr>
          <p:nvPr>
            <p:ph type="sldImg"/>
          </p:nvPr>
        </p:nvSpPr>
        <p:spPr bwMode="auto">
          <a:xfrm>
            <a:off x="1149350" y="688975"/>
            <a:ext cx="4570413" cy="3427413"/>
          </a:xfrm>
          <a:noFill/>
          <a:ln>
            <a:solidFill>
              <a:srgbClr val="000000"/>
            </a:solidFill>
            <a:miter lim="800000"/>
            <a:headEnd/>
            <a:tailEnd/>
          </a:ln>
        </p:spPr>
      </p:sp>
      <p:sp>
        <p:nvSpPr>
          <p:cNvPr id="45059" name="Rectangle 3"/>
          <p:cNvSpPr>
            <a:spLocks noGrp="1" noChangeArrowheads="1"/>
          </p:cNvSpPr>
          <p:nvPr>
            <p:ph type="body" idx="1"/>
          </p:nvPr>
        </p:nvSpPr>
        <p:spPr bwMode="auto">
          <a:xfrm>
            <a:off x="917575" y="4341813"/>
            <a:ext cx="5021263" cy="4113212"/>
          </a:xfrm>
          <a:noFill/>
        </p:spPr>
        <p:txBody>
          <a:bodyPr wrap="square" lIns="91577" tIns="45789" rIns="91577" bIns="45789" numCol="1" anchor="t" anchorCtr="0" compatLnSpc="1">
            <a:prstTxWarp prst="textNoShape">
              <a:avLst/>
            </a:prstTxWarp>
          </a:bodyPr>
          <a:lstStyle/>
          <a:p>
            <a:pPr>
              <a:spcBef>
                <a:spcPct val="0"/>
              </a:spcBef>
            </a:pPr>
            <a:r>
              <a:rPr lang="en-US" smtClean="0"/>
              <a:t>Goldstein: p 44F</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D837D7-B65D-4B75-97C1-7645246FECBF}" type="slidenum">
              <a:rPr lang="en-GB">
                <a:solidFill>
                  <a:srgbClr val="000000"/>
                </a:solidFill>
              </a:rPr>
              <a:pPr fontAlgn="base">
                <a:spcBef>
                  <a:spcPct val="0"/>
                </a:spcBef>
                <a:spcAft>
                  <a:spcPct val="0"/>
                </a:spcAft>
              </a:pPr>
              <a:t>14</a:t>
            </a:fld>
            <a:endParaRPr lang="en-GB">
              <a:solidFill>
                <a:srgbClr val="000000"/>
              </a:solidFill>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KEY POINT</a:t>
            </a:r>
          </a:p>
          <a:p>
            <a:pPr>
              <a:spcBef>
                <a:spcPct val="0"/>
              </a:spcBef>
            </a:pPr>
            <a:r>
              <a:rPr lang="en-GB" smtClean="0"/>
              <a:t>Kloner et al shows that there is no increased risk of a serious CVTEAE in Cialis treated patients vs. Placebo treated patients in the 28 randomised and 11 open label trails that were analysed with 16102 patients.  This was also true for men &gt;65 (n=3144)</a:t>
            </a:r>
          </a:p>
          <a:p>
            <a:pPr>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99BA4D-CB67-4BC1-A441-3E7B98267EDA}" type="slidenum">
              <a:rPr lang="en-US"/>
              <a:pPr fontAlgn="base">
                <a:spcBef>
                  <a:spcPct val="0"/>
                </a:spcBef>
                <a:spcAft>
                  <a:spcPct val="0"/>
                </a:spcAft>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601EF9-0540-43E0-9B26-7AA89F712F31}" type="slidenum">
              <a:rPr lang="en-US">
                <a:solidFill>
                  <a:srgbClr val="000000"/>
                </a:solidFill>
              </a:rPr>
              <a:pPr fontAlgn="base">
                <a:spcBef>
                  <a:spcPct val="0"/>
                </a:spcBef>
                <a:spcAft>
                  <a:spcPct val="0"/>
                </a:spcAft>
              </a:pPr>
              <a:t>35</a:t>
            </a:fld>
            <a:endParaRPr lang="en-US">
              <a:solidFill>
                <a:srgbClr val="000000"/>
              </a:solidFill>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GB" b="1" smtClean="0"/>
              <a:t>Key points</a:t>
            </a:r>
          </a:p>
          <a:p>
            <a:pPr marL="228600" indent="-228600">
              <a:spcBef>
                <a:spcPct val="0"/>
              </a:spcBef>
              <a:buFontTx/>
              <a:buChar char="•"/>
            </a:pPr>
            <a:r>
              <a:rPr lang="en-GB" smtClean="0"/>
              <a:t>The following slides will consider Efficacy, the 1</a:t>
            </a:r>
            <a:r>
              <a:rPr lang="en-GB" baseline="30000" smtClean="0"/>
              <a:t>st</a:t>
            </a:r>
            <a:r>
              <a:rPr lang="en-GB" smtClean="0"/>
              <a:t> of 3 comparative measures for PDE5 inhibitors</a:t>
            </a:r>
          </a:p>
          <a:p>
            <a:pPr marL="228600" indent="-228600">
              <a:spcBef>
                <a:spcPct val="0"/>
              </a:spcBef>
              <a:buFontTx/>
              <a:buChar char="•"/>
            </a:pPr>
            <a:r>
              <a:rPr lang="en-GB" smtClean="0"/>
              <a:t>The data is from both open label, randomised, cross-over, preference studies</a:t>
            </a:r>
            <a:r>
              <a:rPr lang="en-GB" baseline="30000" smtClean="0"/>
              <a:t>1</a:t>
            </a:r>
            <a:r>
              <a:rPr lang="en-GB" smtClean="0"/>
              <a:t>  and ‘Real-life’ observational study of clinical practice</a:t>
            </a:r>
            <a:r>
              <a:rPr lang="en-GB" baseline="30000" smtClean="0"/>
              <a:t>2</a:t>
            </a:r>
            <a:r>
              <a:rPr lang="en-GB" smtClean="0"/>
              <a:t> </a:t>
            </a:r>
          </a:p>
          <a:p>
            <a:pPr marL="228600" indent="-228600">
              <a:spcBef>
                <a:spcPct val="0"/>
              </a:spcBef>
              <a:buFontTx/>
              <a:buChar char="•"/>
            </a:pPr>
            <a:endParaRPr lang="en-US" smtClean="0"/>
          </a:p>
          <a:p>
            <a:pPr marL="685800" lvl="1" indent="-228600" eaLnBrk="0" hangingPunct="0">
              <a:spcBef>
                <a:spcPct val="0"/>
              </a:spcBef>
              <a:buFontTx/>
              <a:buAutoNum type="arabicPeriod"/>
            </a:pPr>
            <a:r>
              <a:rPr lang="en-US" b="1" smtClean="0"/>
              <a:t>Eardley I </a:t>
            </a:r>
            <a:r>
              <a:rPr lang="en-US" b="1" i="1" smtClean="0"/>
              <a:t>et al. BJU International</a:t>
            </a:r>
            <a:r>
              <a:rPr lang="en-US" b="1" smtClean="0"/>
              <a:t> 2005; 96: 1323-1332 </a:t>
            </a:r>
            <a:endParaRPr lang="en-GB" b="1" smtClean="0"/>
          </a:p>
          <a:p>
            <a:pPr marL="685800" lvl="1" indent="-228600" eaLnBrk="0" hangingPunct="0">
              <a:spcBef>
                <a:spcPct val="0"/>
              </a:spcBef>
              <a:buFontTx/>
              <a:buAutoNum type="arabicPeriod"/>
            </a:pPr>
            <a:r>
              <a:rPr lang="en-US" b="1" smtClean="0"/>
              <a:t>Martin-Morales A </a:t>
            </a:r>
            <a:r>
              <a:rPr lang="en-US" b="1" i="1" smtClean="0"/>
              <a:t>et al. Eur Urol</a:t>
            </a:r>
            <a:r>
              <a:rPr lang="en-US" b="1" smtClean="0"/>
              <a:t> 2007;51:541-550</a:t>
            </a:r>
          </a:p>
          <a:p>
            <a:pPr marL="685800" lvl="1" indent="-228600" eaLnBrk="0" hangingPunct="0">
              <a:spcBef>
                <a:spcPct val="0"/>
              </a:spcBef>
              <a:buFontTx/>
              <a:buAutoNum type="arabicPeriod"/>
            </a:pPr>
            <a:endParaRPr lang="en-GB" b="1" smtClean="0"/>
          </a:p>
          <a:p>
            <a:pPr marL="685800" lvl="1" indent="-228600" eaLnBrk="0" hangingPunct="0">
              <a:spcBef>
                <a:spcPct val="0"/>
              </a:spcBef>
              <a:buFontTx/>
              <a:buAutoNum type="arabicPeriod"/>
            </a:pPr>
            <a:endParaRPr lang="en-US" smtClean="0"/>
          </a:p>
          <a:p>
            <a:pPr marL="228600" indent="-228600">
              <a:spcBef>
                <a:spcPct val="0"/>
              </a:spcBef>
            </a:pPr>
            <a:endParaRPr lang="en-GB"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D87167-630E-4841-A75B-1BD37CD2B287}" type="slidenum">
              <a:rPr lang="en-US">
                <a:solidFill>
                  <a:srgbClr val="000000"/>
                </a:solidFill>
              </a:rPr>
              <a:pPr fontAlgn="base">
                <a:spcBef>
                  <a:spcPct val="0"/>
                </a:spcBef>
                <a:spcAft>
                  <a:spcPct val="0"/>
                </a:spcAft>
              </a:pPr>
              <a:t>36</a:t>
            </a:fld>
            <a:endParaRPr lang="en-US">
              <a:solidFill>
                <a:srgbClr val="000000"/>
              </a:solidFill>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US" b="1" smtClean="0"/>
              <a:t>Key point:  </a:t>
            </a:r>
          </a:p>
          <a:p>
            <a:pPr marL="228600" indent="-228600">
              <a:spcBef>
                <a:spcPct val="0"/>
              </a:spcBef>
            </a:pPr>
            <a:r>
              <a:rPr lang="en-US" smtClean="0"/>
              <a:t>To date, all ED treatments require men to time the treatment with sexual activity. Some men may find this restrictive.  </a:t>
            </a:r>
          </a:p>
          <a:p>
            <a:pPr marL="228600" indent="-228600">
              <a:spcBef>
                <a:spcPct val="0"/>
              </a:spcBef>
            </a:pPr>
            <a:endParaRPr lang="en-US" smtClean="0"/>
          </a:p>
          <a:p>
            <a:pPr marL="228600" indent="-228600">
              <a:spcBef>
                <a:spcPct val="0"/>
              </a:spcBef>
            </a:pPr>
            <a:r>
              <a:rPr lang="en-US" b="1" smtClean="0">
                <a:solidFill>
                  <a:srgbClr val="FDD00F"/>
                </a:solidFill>
              </a:rPr>
              <a:t>Porst H et al. </a:t>
            </a:r>
            <a:r>
              <a:rPr lang="en-US" b="1" i="1" smtClean="0">
                <a:solidFill>
                  <a:srgbClr val="FDD00F"/>
                </a:solidFill>
              </a:rPr>
              <a:t>Eur Urol.</a:t>
            </a:r>
            <a:r>
              <a:rPr lang="en-US" b="1" smtClean="0">
                <a:solidFill>
                  <a:srgbClr val="FDD00F"/>
                </a:solidFill>
              </a:rPr>
              <a:t> 2006;50:351-359.</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721D3B-3105-4FA4-9C9B-BDFBD419421B}" type="slidenum">
              <a:rPr lang="en-US">
                <a:solidFill>
                  <a:srgbClr val="000000"/>
                </a:solidFill>
              </a:rPr>
              <a:pPr fontAlgn="base">
                <a:spcBef>
                  <a:spcPct val="0"/>
                </a:spcBef>
                <a:spcAft>
                  <a:spcPct val="0"/>
                </a:spcAft>
              </a:pPr>
              <a:t>37</a:t>
            </a:fld>
            <a:endParaRPr lang="en-US">
              <a:solidFill>
                <a:srgbClr val="000000"/>
              </a:solidFill>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KEY POINTS</a:t>
            </a:r>
          </a:p>
          <a:p>
            <a:pPr>
              <a:spcBef>
                <a:spcPct val="0"/>
              </a:spcBef>
            </a:pPr>
            <a:r>
              <a:rPr lang="en-US" sz="1400" smtClean="0">
                <a:latin typeface="Garamond" pitchFamily="18" charset="0"/>
              </a:rPr>
              <a:t>Men treated with PRN ED treatments report missing “spontaneity” more than any other aspect of ED and more than untreated men with ED</a:t>
            </a:r>
            <a:endParaRPr lang="en-US" smtClean="0"/>
          </a:p>
          <a:p>
            <a:pPr>
              <a:spcBef>
                <a:spcPct val="0"/>
              </a:spcBef>
            </a:pPr>
            <a:endParaRPr lang="en-US" smtClean="0"/>
          </a:p>
          <a:p>
            <a:pPr>
              <a:spcBef>
                <a:spcPct val="0"/>
              </a:spcBef>
            </a:pPr>
            <a:r>
              <a:rPr lang="en-US" smtClean="0"/>
              <a:t>SPECIFIC POINTS</a:t>
            </a:r>
          </a:p>
          <a:p>
            <a:pPr eaLnBrk="0" hangingPunct="0">
              <a:spcBef>
                <a:spcPct val="50000"/>
              </a:spcBef>
            </a:pPr>
            <a:r>
              <a:rPr lang="en-US" altLang="ja-JP" smtClean="0">
                <a:solidFill>
                  <a:srgbClr val="777777"/>
                </a:solidFill>
                <a:cs typeface="ＭＳ Ｐゴシック"/>
              </a:rPr>
              <a:t>THIS RESEARCH WAS CONDUCTED BY HARRIS INTERACTIVE IN COOPERATION WITH MS&amp;L, THE CIALIS TEAM AT ELI LILLY &amp; COMPANY, AND THE AMERICAN FOUNDATION FOR UROLOGIC DISEASE (AFUD).</a:t>
            </a:r>
          </a:p>
          <a:p>
            <a:pPr>
              <a:spcBef>
                <a:spcPct val="0"/>
              </a:spcBef>
            </a:pPr>
            <a:r>
              <a:rPr lang="en-US" altLang="ja-JP" smtClean="0">
                <a:cs typeface="ＭＳ Ｐゴシック"/>
              </a:rPr>
              <a:t>The survey fielded between July 29 and August 5, 2003.</a:t>
            </a:r>
            <a:r>
              <a:rPr lang="en-US" altLang="ja-JP" smtClean="0">
                <a:solidFill>
                  <a:srgbClr val="336600"/>
                </a:solidFill>
                <a:cs typeface="ＭＳ Ｐゴシック"/>
              </a:rPr>
              <a:t>  </a:t>
            </a:r>
            <a:endParaRPr lang="en-US" smtClean="0">
              <a:solidFill>
                <a:srgbClr val="336600"/>
              </a:solidFill>
            </a:endParaRPr>
          </a:p>
          <a:p>
            <a:pPr>
              <a:spcBef>
                <a:spcPct val="0"/>
              </a:spcBef>
            </a:pPr>
            <a:r>
              <a:rPr lang="en-US" smtClean="0"/>
              <a:t>Results in the survey were presented in the following 4 groups:</a:t>
            </a:r>
          </a:p>
          <a:p>
            <a:pPr lvl="1">
              <a:spcBef>
                <a:spcPct val="0"/>
              </a:spcBef>
              <a:buClr>
                <a:schemeClr val="accent2"/>
              </a:buClr>
            </a:pPr>
            <a:r>
              <a:rPr lang="en-US" u="sng" smtClean="0"/>
              <a:t>Current users</a:t>
            </a:r>
            <a:r>
              <a:rPr lang="en-US" smtClean="0"/>
              <a:t> – men with ED who are currently taking a prescription medication for their condition (n=164)</a:t>
            </a:r>
          </a:p>
          <a:p>
            <a:pPr lvl="1">
              <a:spcBef>
                <a:spcPct val="0"/>
              </a:spcBef>
              <a:buClr>
                <a:schemeClr val="accent2"/>
              </a:buClr>
            </a:pPr>
            <a:r>
              <a:rPr lang="en-US" u="sng" smtClean="0"/>
              <a:t>Former users</a:t>
            </a:r>
            <a:r>
              <a:rPr lang="en-US" smtClean="0"/>
              <a:t> – men with ED who have taken a prescription medication for ED in the past but are not currently doing so (n=168)</a:t>
            </a:r>
          </a:p>
          <a:p>
            <a:pPr lvl="1">
              <a:spcBef>
                <a:spcPct val="0"/>
              </a:spcBef>
              <a:buClr>
                <a:schemeClr val="accent2"/>
              </a:buClr>
            </a:pPr>
            <a:r>
              <a:rPr lang="en-US" u="sng" smtClean="0"/>
              <a:t>Potential users</a:t>
            </a:r>
            <a:r>
              <a:rPr lang="en-US" smtClean="0"/>
              <a:t> – men with ED who have </a:t>
            </a:r>
            <a:r>
              <a:rPr lang="en-US" i="1" smtClean="0">
                <a:solidFill>
                  <a:schemeClr val="hlink"/>
                </a:solidFill>
              </a:rPr>
              <a:t>never</a:t>
            </a:r>
            <a:r>
              <a:rPr lang="en-US" smtClean="0"/>
              <a:t> taken a prescription medication to treat their ED but would consider doing so (n=166)</a:t>
            </a:r>
          </a:p>
          <a:p>
            <a:pPr lvl="1">
              <a:spcBef>
                <a:spcPct val="0"/>
              </a:spcBef>
              <a:buClr>
                <a:schemeClr val="accent2"/>
              </a:buClr>
            </a:pPr>
            <a:r>
              <a:rPr lang="en-US" u="sng" smtClean="0"/>
              <a:t>No ED</a:t>
            </a:r>
            <a:r>
              <a:rPr lang="en-US" smtClean="0"/>
              <a:t> – men who do not have ED (n=152)</a:t>
            </a:r>
          </a:p>
          <a:p>
            <a:pPr lvl="1">
              <a:spcBef>
                <a:spcPct val="0"/>
              </a:spcBef>
              <a:buClr>
                <a:schemeClr val="accent2"/>
              </a:buClr>
            </a:pPr>
            <a:endParaRPr lang="en-US" smtClean="0"/>
          </a:p>
          <a:p>
            <a:pPr>
              <a:spcBef>
                <a:spcPct val="50000"/>
              </a:spcBef>
            </a:pPr>
            <a:r>
              <a:rPr lang="en-GB" b="1" smtClean="0">
                <a:solidFill>
                  <a:srgbClr val="FFFF00"/>
                </a:solidFill>
              </a:rPr>
              <a:t>“Living With ED.” Harris Interactive, Eli Lilly &amp; Company Limited data on file, 2003.</a:t>
            </a:r>
          </a:p>
          <a:p>
            <a:pPr>
              <a:spcBef>
                <a:spcPct val="0"/>
              </a:spcBef>
            </a:pPr>
            <a:endParaRPr lang="en-US" b="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FE26F6-A53B-4AA7-9886-685CEEC60BCC}" type="slidenum">
              <a:rPr lang="en-US">
                <a:solidFill>
                  <a:srgbClr val="000000"/>
                </a:solidFill>
              </a:rPr>
              <a:pPr fontAlgn="base">
                <a:spcBef>
                  <a:spcPct val="0"/>
                </a:spcBef>
                <a:spcAft>
                  <a:spcPct val="0"/>
                </a:spcAft>
              </a:pPr>
              <a:t>38</a:t>
            </a:fld>
            <a:endParaRPr lang="en-US">
              <a:solidFill>
                <a:srgbClr val="000000"/>
              </a:solidFill>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KEY POINT:</a:t>
            </a:r>
          </a:p>
          <a:p>
            <a:pPr>
              <a:spcBef>
                <a:spcPct val="0"/>
              </a:spcBef>
              <a:buFontTx/>
              <a:buChar char="•"/>
            </a:pPr>
            <a:r>
              <a:rPr lang="en-GB" smtClean="0"/>
              <a:t>The EAU guidelines recommend treatment should be a shared decision between physician and patient.</a:t>
            </a:r>
          </a:p>
          <a:p>
            <a:pPr>
              <a:spcBef>
                <a:spcPct val="0"/>
              </a:spcBef>
              <a:buFontTx/>
              <a:buChar char="•"/>
            </a:pPr>
            <a:r>
              <a:rPr lang="en-GB" smtClean="0"/>
              <a:t>1</a:t>
            </a:r>
            <a:r>
              <a:rPr lang="en-GB" baseline="30000" smtClean="0"/>
              <a:t>st</a:t>
            </a:r>
            <a:r>
              <a:rPr lang="en-GB" smtClean="0"/>
              <a:t> line treatment is a PDE5i (unless contraindicated) or a vacuum device</a:t>
            </a:r>
          </a:p>
          <a:p>
            <a:pPr>
              <a:spcBef>
                <a:spcPct val="0"/>
              </a:spcBef>
            </a:pPr>
            <a:r>
              <a:rPr lang="en-GB" smtClean="0"/>
              <a:t>SPECIFIC POINT:</a:t>
            </a:r>
          </a:p>
          <a:p>
            <a:pPr>
              <a:spcBef>
                <a:spcPct val="0"/>
              </a:spcBef>
              <a:buFontTx/>
              <a:buChar char="•"/>
            </a:pPr>
            <a:r>
              <a:rPr lang="en-GB" smtClean="0"/>
              <a:t>Patients should receive a therapy outcome assessment to evaluate: </a:t>
            </a:r>
            <a:r>
              <a:rPr lang="en-GB" smtClean="0">
                <a:solidFill>
                  <a:schemeClr val="bg2"/>
                </a:solidFill>
              </a:rPr>
              <a:t>Erectile response, side Effects, satisfaction with treatment</a:t>
            </a:r>
            <a:r>
              <a:rPr lang="en-GB" smtClean="0"/>
              <a:t> </a:t>
            </a:r>
          </a:p>
          <a:p>
            <a:pPr>
              <a:spcBef>
                <a:spcPct val="0"/>
              </a:spcBef>
              <a:buFontTx/>
              <a:buChar char="•"/>
            </a:pPr>
            <a:r>
              <a:rPr lang="en-GB" smtClean="0"/>
              <a:t>If an inadequate response has been found the patient should be provided </a:t>
            </a:r>
            <a:r>
              <a:rPr lang="en-GB" smtClean="0">
                <a:solidFill>
                  <a:schemeClr val="bg2"/>
                </a:solidFill>
              </a:rPr>
              <a:t>new instructions and counselling, re-trial, consider alternate or combination therapy</a:t>
            </a:r>
          </a:p>
          <a:p>
            <a:pPr>
              <a:spcBef>
                <a:spcPct val="50000"/>
              </a:spcBef>
            </a:pPr>
            <a:endParaRPr lang="en-GB" smtClean="0"/>
          </a:p>
          <a:p>
            <a:pPr>
              <a:spcBef>
                <a:spcPct val="50000"/>
              </a:spcBef>
            </a:pPr>
            <a:r>
              <a:rPr lang="en-GB" b="1" smtClean="0"/>
              <a:t>Wespes et al, EuroUrol 2006;49:806-815</a:t>
            </a:r>
          </a:p>
          <a:p>
            <a:pPr>
              <a:spcBef>
                <a:spcPct val="0"/>
              </a:spcBef>
            </a:pPr>
            <a:endParaRPr lang="en-GB"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FD45B6-5BFF-4A75-8298-D6F67BF63339}" type="slidenum">
              <a:rPr lang="en-US"/>
              <a:pPr fontAlgn="base">
                <a:spcBef>
                  <a:spcPct val="0"/>
                </a:spcBef>
                <a:spcAft>
                  <a:spcPct val="0"/>
                </a:spcAft>
              </a:pPr>
              <a:t>39</a:t>
            </a:fld>
            <a:endParaRPr lang="en-US"/>
          </a:p>
        </p:txBody>
      </p:sp>
      <p:sp>
        <p:nvSpPr>
          <p:cNvPr id="116738" name="Rectangle 2"/>
          <p:cNvSpPr>
            <a:spLocks noGrp="1" noRot="1" noChangeAspect="1" noChangeArrowheads="1" noTextEdit="1"/>
          </p:cNvSpPr>
          <p:nvPr>
            <p:ph type="sldImg"/>
          </p:nvPr>
        </p:nvSpPr>
        <p:spPr bwMode="auto">
          <a:xfrm>
            <a:off x="1144588" y="684213"/>
            <a:ext cx="4572000" cy="3429000"/>
          </a:xfrm>
          <a:noFill/>
          <a:ln>
            <a:solidFill>
              <a:srgbClr val="000000"/>
            </a:solidFill>
            <a:miter lim="800000"/>
            <a:headEnd/>
            <a:tailEnd/>
          </a:ln>
        </p:spPr>
      </p:sp>
      <p:sp>
        <p:nvSpPr>
          <p:cNvPr id="116739" name="Rectangle 3"/>
          <p:cNvSpPr>
            <a:spLocks noGrp="1" noChangeArrowheads="1"/>
          </p:cNvSpPr>
          <p:nvPr>
            <p:ph type="body" idx="1"/>
          </p:nvPr>
        </p:nvSpPr>
        <p:spPr bwMode="auto">
          <a:xfrm>
            <a:off x="228600" y="4341813"/>
            <a:ext cx="6411913" cy="4117975"/>
          </a:xfrm>
          <a:noFill/>
        </p:spPr>
        <p:txBody>
          <a:bodyPr wrap="square" numCol="1" anchor="t" anchorCtr="0" compatLnSpc="1">
            <a:prstTxWarp prst="textNoShape">
              <a:avLst/>
            </a:prstTxWarp>
          </a:bodyPr>
          <a:lstStyle/>
          <a:p>
            <a:pPr>
              <a:spcBef>
                <a:spcPct val="0"/>
              </a:spcBef>
            </a:pPr>
            <a:r>
              <a:rPr lang="en-GB" b="1" smtClean="0"/>
              <a:t>KEY POINT</a:t>
            </a:r>
          </a:p>
          <a:p>
            <a:pPr>
              <a:spcBef>
                <a:spcPct val="0"/>
              </a:spcBef>
            </a:pPr>
            <a:endParaRPr lang="en-US" altLang="en-US" smtClean="0"/>
          </a:p>
          <a:p>
            <a:pPr>
              <a:spcBef>
                <a:spcPct val="0"/>
              </a:spcBef>
            </a:pPr>
            <a:r>
              <a:rPr lang="en-US" altLang="en-US" smtClean="0"/>
              <a:t>Cialis Summary of Product Characteristics. Eli Lilly and Company Limited.</a:t>
            </a:r>
          </a:p>
          <a:p>
            <a:pPr>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t>Kaplan-Meier curves for </a:t>
            </a:r>
          </a:p>
          <a:p>
            <a:pPr marL="228600" indent="-228600" fontAlgn="auto">
              <a:spcBef>
                <a:spcPts val="0"/>
              </a:spcBef>
              <a:spcAft>
                <a:spcPts val="0"/>
              </a:spcAft>
              <a:buFontTx/>
              <a:buAutoNum type="alphaUcParenR"/>
              <a:defRPr/>
            </a:pPr>
            <a:r>
              <a:rPr lang="en-GB" dirty="0" smtClean="0"/>
              <a:t>All cause death</a:t>
            </a:r>
          </a:p>
          <a:p>
            <a:pPr marL="228600" indent="-228600" fontAlgn="auto">
              <a:spcBef>
                <a:spcPts val="0"/>
              </a:spcBef>
              <a:spcAft>
                <a:spcPts val="0"/>
              </a:spcAft>
              <a:buFontTx/>
              <a:buAutoNum type="alphaUcParenR"/>
              <a:defRPr/>
            </a:pPr>
            <a:r>
              <a:rPr lang="en-GB" dirty="0" smtClean="0"/>
              <a:t>Primary Outcome (CV death, MI, Stroke and Hospitalisation for HF all grouped together)</a:t>
            </a:r>
          </a:p>
          <a:p>
            <a:pPr marL="228600" indent="-228600" fontAlgn="auto">
              <a:spcBef>
                <a:spcPts val="0"/>
              </a:spcBef>
              <a:spcAft>
                <a:spcPts val="0"/>
              </a:spcAft>
              <a:buFontTx/>
              <a:buAutoNum type="alphaUcParenR"/>
              <a:defRPr/>
            </a:pPr>
            <a:r>
              <a:rPr lang="en-GB" dirty="0" smtClean="0"/>
              <a:t>CV Death</a:t>
            </a:r>
          </a:p>
          <a:p>
            <a:pPr marL="228600" indent="-228600" fontAlgn="auto">
              <a:spcBef>
                <a:spcPts val="0"/>
              </a:spcBef>
              <a:spcAft>
                <a:spcPts val="0"/>
              </a:spcAft>
              <a:buFontTx/>
              <a:buAutoNum type="alphaUcParenR"/>
              <a:defRPr/>
            </a:pPr>
            <a:r>
              <a:rPr lang="en-GB" dirty="0" smtClean="0"/>
              <a:t>MI or Heart Attack</a:t>
            </a:r>
          </a:p>
          <a:p>
            <a:pPr marL="228600" indent="-228600" fontAlgn="auto">
              <a:spcBef>
                <a:spcPts val="0"/>
              </a:spcBef>
              <a:spcAft>
                <a:spcPts val="0"/>
              </a:spcAft>
              <a:buFontTx/>
              <a:buAutoNum type="alphaUcParenR"/>
              <a:defRPr/>
            </a:pPr>
            <a:r>
              <a:rPr lang="en-GB" dirty="0" smtClean="0"/>
              <a:t>Stroke</a:t>
            </a:r>
          </a:p>
          <a:p>
            <a:pPr marL="228600" indent="-228600" fontAlgn="auto">
              <a:spcBef>
                <a:spcPts val="0"/>
              </a:spcBef>
              <a:spcAft>
                <a:spcPts val="0"/>
              </a:spcAft>
              <a:buFontTx/>
              <a:buAutoNum type="alphaUcParenR"/>
              <a:defRPr/>
            </a:pPr>
            <a:r>
              <a:rPr lang="en-GB" dirty="0" smtClean="0"/>
              <a:t>Hospitalisation for Heart Failure.</a:t>
            </a:r>
          </a:p>
          <a:p>
            <a:pPr marL="228600" indent="-228600" fontAlgn="auto">
              <a:spcBef>
                <a:spcPts val="0"/>
              </a:spcBef>
              <a:spcAft>
                <a:spcPts val="0"/>
              </a:spcAft>
              <a:defRPr/>
            </a:pPr>
            <a:r>
              <a:rPr lang="en-GB" dirty="0" smtClean="0"/>
              <a:t>Solid line is pts with ED at baseline, dotted line depicts patients with no ED at baseline.</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1F2074-D386-405C-A607-B69E184D1EE6}" type="slidenum">
              <a:rPr lang="en-GB">
                <a:solidFill>
                  <a:srgbClr val="000000"/>
                </a:solidFill>
              </a:rPr>
              <a:pPr fontAlgn="base">
                <a:spcBef>
                  <a:spcPct val="0"/>
                </a:spcBef>
                <a:spcAft>
                  <a:spcPct val="0"/>
                </a:spcAft>
              </a:pPr>
              <a:t>4</a:t>
            </a:fld>
            <a:endParaRPr lang="en-GB">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E28A59-A672-4AA8-A0AF-005004760D4F}" type="slidenum">
              <a:rPr lang="en-US">
                <a:solidFill>
                  <a:srgbClr val="000000"/>
                </a:solidFill>
              </a:rPr>
              <a:pPr fontAlgn="base">
                <a:spcBef>
                  <a:spcPct val="0"/>
                </a:spcBef>
                <a:spcAft>
                  <a:spcPct val="0"/>
                </a:spcAft>
              </a:pPr>
              <a:t>5</a:t>
            </a:fld>
            <a:endParaRPr lang="en-US">
              <a:solidFill>
                <a:srgbClr val="000000"/>
              </a:solidFill>
            </a:endParaRPr>
          </a:p>
        </p:txBody>
      </p:sp>
      <p:sp>
        <p:nvSpPr>
          <p:cNvPr id="19458" name="Rectangle 2"/>
          <p:cNvSpPr>
            <a:spLocks noGrp="1" noRot="1" noChangeAspect="1" noChangeArrowheads="1" noTextEdit="1"/>
          </p:cNvSpPr>
          <p:nvPr>
            <p:ph type="sldImg"/>
          </p:nvPr>
        </p:nvSpPr>
        <p:spPr bwMode="auto">
          <a:xfrm>
            <a:off x="1146175" y="684213"/>
            <a:ext cx="4572000" cy="3429000"/>
          </a:xfrm>
          <a:noFill/>
          <a:ln>
            <a:solidFill>
              <a:srgbClr val="000000"/>
            </a:solidFill>
            <a:miter lim="800000"/>
            <a:headEnd/>
            <a:tailEnd/>
          </a:ln>
        </p:spPr>
      </p:sp>
      <p:sp>
        <p:nvSpPr>
          <p:cNvPr id="19459" name="Rectangle 3"/>
          <p:cNvSpPr>
            <a:spLocks noGrp="1" noChangeArrowheads="1"/>
          </p:cNvSpPr>
          <p:nvPr>
            <p:ph type="body" idx="1"/>
          </p:nvPr>
        </p:nvSpPr>
        <p:spPr bwMode="auto">
          <a:xfrm>
            <a:off x="228600" y="4338638"/>
            <a:ext cx="6400800" cy="4230687"/>
          </a:xfrm>
          <a:noFill/>
        </p:spPr>
        <p:txBody>
          <a:bodyPr wrap="square" numCol="1" anchor="t" anchorCtr="0" compatLnSpc="1">
            <a:prstTxWarp prst="textNoShape">
              <a:avLst/>
            </a:prstTxWarp>
          </a:bodyPr>
          <a:lstStyle/>
          <a:p>
            <a:pPr marL="209550" indent="-209550">
              <a:spcBef>
                <a:spcPct val="0"/>
              </a:spcBef>
              <a:tabLst>
                <a:tab pos="457200" algn="l"/>
                <a:tab pos="571500" algn="l"/>
              </a:tabLst>
            </a:pPr>
            <a:r>
              <a:rPr lang="en-US" b="1" smtClean="0"/>
              <a:t>Key point:</a:t>
            </a:r>
            <a:endParaRPr lang="en-US" smtClean="0"/>
          </a:p>
          <a:p>
            <a:pPr marL="209550" indent="-209550">
              <a:spcBef>
                <a:spcPct val="0"/>
              </a:spcBef>
              <a:buFontTx/>
              <a:buChar char="•"/>
              <a:tabLst>
                <a:tab pos="457200" algn="l"/>
                <a:tab pos="571500" algn="l"/>
              </a:tabLst>
            </a:pPr>
            <a:r>
              <a:rPr lang="en-US" smtClean="0"/>
              <a:t>Erectile dysfunction (ED) signifies the consistent or recurrent inability of a man to attain and/or maintain an erection for sexual performance.</a:t>
            </a:r>
            <a:r>
              <a:rPr lang="en-US" baseline="30000" smtClean="0"/>
              <a:t>1</a:t>
            </a:r>
          </a:p>
          <a:p>
            <a:pPr marL="209550" indent="-209550">
              <a:spcBef>
                <a:spcPct val="0"/>
              </a:spcBef>
              <a:buFontTx/>
              <a:buChar char="•"/>
              <a:tabLst>
                <a:tab pos="457200" algn="l"/>
                <a:tab pos="571500" algn="l"/>
              </a:tabLst>
            </a:pPr>
            <a:r>
              <a:rPr lang="en-US" smtClean="0"/>
              <a:t>ED is closely associated with many important physical conditions and may affect psychosocial health.</a:t>
            </a:r>
          </a:p>
          <a:p>
            <a:pPr marL="209550" indent="-209550">
              <a:spcBef>
                <a:spcPct val="0"/>
              </a:spcBef>
              <a:buFontTx/>
              <a:buChar char="•"/>
              <a:tabLst>
                <a:tab pos="457200" algn="l"/>
                <a:tab pos="571500" algn="l"/>
              </a:tabLst>
            </a:pPr>
            <a:r>
              <a:rPr lang="en-US" smtClean="0"/>
              <a:t>ED affects the quality of life of patients and often their partners</a:t>
            </a:r>
          </a:p>
          <a:p>
            <a:pPr marL="209550" indent="-209550">
              <a:spcBef>
                <a:spcPct val="0"/>
              </a:spcBef>
              <a:buFontTx/>
              <a:buChar char="•"/>
              <a:tabLst>
                <a:tab pos="457200" algn="l"/>
                <a:tab pos="571500" algn="l"/>
              </a:tabLst>
            </a:pPr>
            <a:endParaRPr lang="en-US" altLang="en-US" smtClean="0"/>
          </a:p>
          <a:p>
            <a:pPr marL="209550" indent="-209550">
              <a:spcBef>
                <a:spcPct val="0"/>
              </a:spcBef>
              <a:buFontTx/>
              <a:buAutoNum type="arabicPeriod"/>
              <a:tabLst>
                <a:tab pos="457200" algn="l"/>
                <a:tab pos="571500" algn="l"/>
              </a:tabLst>
            </a:pPr>
            <a:r>
              <a:rPr lang="sv-SE" altLang="en-US" b="1" smtClean="0"/>
              <a:t>Hackett G, Dean J, Kell P, et al. </a:t>
            </a:r>
            <a:r>
              <a:rPr lang="en-GB" altLang="en-US" b="1" smtClean="0"/>
              <a:t>(2007), ‘</a:t>
            </a:r>
            <a:r>
              <a:rPr lang="en-GB" altLang="en-US" b="1" i="1" smtClean="0"/>
              <a:t>British Society for Sexual Medicine Guidelines on the Management of Erectile Dysfunction’</a:t>
            </a:r>
            <a:r>
              <a:rPr lang="en-GB" altLang="en-US" b="1" smtClean="0"/>
              <a:t>, accessed from http://www.bssm.org.uk/downloads/default.asp in July 2008 </a:t>
            </a:r>
            <a:endParaRPr lang="en-US" alt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25C2CB-A7FD-4216-BB10-CF2827833351}" type="slidenum">
              <a:rPr lang="en-US">
                <a:solidFill>
                  <a:srgbClr val="000000"/>
                </a:solidFill>
              </a:rPr>
              <a:pPr fontAlgn="base">
                <a:spcBef>
                  <a:spcPct val="0"/>
                </a:spcBef>
                <a:spcAft>
                  <a:spcPct val="0"/>
                </a:spcAft>
              </a:pPr>
              <a:t>6</a:t>
            </a:fld>
            <a:endParaRPr lang="en-US">
              <a:solidFill>
                <a:srgbClr val="000000"/>
              </a:solidFill>
            </a:endParaRPr>
          </a:p>
        </p:txBody>
      </p:sp>
      <p:sp>
        <p:nvSpPr>
          <p:cNvPr id="21506"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21507" name="Rectangle 3"/>
          <p:cNvSpPr>
            <a:spLocks noGrp="1" noChangeArrowheads="1"/>
          </p:cNvSpPr>
          <p:nvPr>
            <p:ph type="body" idx="1"/>
          </p:nvPr>
        </p:nvSpPr>
        <p:spPr bwMode="auto">
          <a:xfrm>
            <a:off x="219075" y="4341813"/>
            <a:ext cx="6397625" cy="4117975"/>
          </a:xfrm>
          <a:noFill/>
        </p:spPr>
        <p:txBody>
          <a:bodyPr wrap="square" lIns="92373" tIns="46187" rIns="92373" bIns="46187" numCol="1" anchor="t" anchorCtr="0" compatLnSpc="1">
            <a:prstTxWarp prst="textNoShape">
              <a:avLst/>
            </a:prstTxWarp>
          </a:bodyPr>
          <a:lstStyle/>
          <a:p>
            <a:pPr marL="209550" indent="-209550">
              <a:spcBef>
                <a:spcPct val="0"/>
              </a:spcBef>
            </a:pPr>
            <a:r>
              <a:rPr lang="en-US" b="1" smtClean="0"/>
              <a:t>Key point: </a:t>
            </a:r>
            <a:endParaRPr lang="en-US" smtClean="0"/>
          </a:p>
          <a:p>
            <a:pPr marL="209550" indent="-209550">
              <a:spcBef>
                <a:spcPct val="0"/>
              </a:spcBef>
              <a:buFontTx/>
              <a:buChar char="•"/>
            </a:pPr>
            <a:r>
              <a:rPr lang="en-US" smtClean="0"/>
              <a:t>The attainment and maintenance of an erection requires the proper functioning of both vascular and neurogenic components, which are in turn modulated by hormonal control</a:t>
            </a:r>
            <a:r>
              <a:rPr lang="en-US" baseline="30000" smtClean="0"/>
              <a:t>1</a:t>
            </a:r>
            <a:r>
              <a:rPr lang="en-US" smtClean="0"/>
              <a:t> </a:t>
            </a:r>
          </a:p>
          <a:p>
            <a:pPr marL="209550" indent="-209550">
              <a:spcBef>
                <a:spcPct val="0"/>
              </a:spcBef>
              <a:buFontTx/>
              <a:buChar char="•"/>
            </a:pPr>
            <a:r>
              <a:rPr lang="en-US" smtClean="0"/>
              <a:t>Disturbance of these systems leads to organic ED.</a:t>
            </a:r>
          </a:p>
          <a:p>
            <a:pPr marL="209550" indent="-209550">
              <a:spcBef>
                <a:spcPct val="0"/>
              </a:spcBef>
              <a:buFontTx/>
              <a:buChar char="•"/>
            </a:pPr>
            <a:endParaRPr lang="en-US" smtClean="0"/>
          </a:p>
          <a:p>
            <a:pPr marL="209550" indent="-209550">
              <a:spcBef>
                <a:spcPct val="0"/>
              </a:spcBef>
              <a:buFontTx/>
              <a:buAutoNum type="arabicPeriod"/>
            </a:pPr>
            <a:r>
              <a:rPr lang="sv-SE" altLang="en-US" b="1" smtClean="0"/>
              <a:t>Hackett G, Dean J, Kell P, et al. </a:t>
            </a:r>
            <a:r>
              <a:rPr lang="en-GB" altLang="en-US" b="1" smtClean="0"/>
              <a:t>(2007), ‘</a:t>
            </a:r>
            <a:r>
              <a:rPr lang="en-GB" altLang="en-US" b="1" i="1" smtClean="0"/>
              <a:t>British Society for Sexual Medicine Guidelines on the Management of Erectile Dysfunction’</a:t>
            </a:r>
            <a:r>
              <a:rPr lang="en-GB" altLang="en-US" b="1" smtClean="0"/>
              <a:t>, accessed from http://www.bssm.org.uk/downloads/default.asp in July 2008 </a:t>
            </a:r>
            <a:endParaRPr lang="en-US" altLang="en-US" b="1" smtClean="0"/>
          </a:p>
          <a:p>
            <a:pPr marL="209550" indent="-209550">
              <a:spcBef>
                <a:spcPct val="0"/>
              </a:spcBef>
              <a:buFontTx/>
              <a:buAutoNum type="arabicPeriod"/>
            </a:pPr>
            <a:endParaRPr lang="en-U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4EB567-AD29-404E-979C-10BCCB487142}" type="slidenum">
              <a:rPr lang="en-US">
                <a:solidFill>
                  <a:srgbClr val="000000"/>
                </a:solidFill>
              </a:rPr>
              <a:pPr fontAlgn="base">
                <a:spcBef>
                  <a:spcPct val="0"/>
                </a:spcBef>
                <a:spcAft>
                  <a:spcPct val="0"/>
                </a:spcAft>
              </a:pPr>
              <a:t>7</a:t>
            </a:fld>
            <a:endParaRPr lang="en-US">
              <a:solidFill>
                <a:srgbClr val="000000"/>
              </a:solidFill>
            </a:endParaRPr>
          </a:p>
        </p:txBody>
      </p:sp>
      <p:sp>
        <p:nvSpPr>
          <p:cNvPr id="23554" name="Rectangle 2"/>
          <p:cNvSpPr>
            <a:spLocks noGrp="1" noRot="1" noChangeAspect="1" noChangeArrowheads="1" noTextEdit="1"/>
          </p:cNvSpPr>
          <p:nvPr>
            <p:ph type="sldImg"/>
          </p:nvPr>
        </p:nvSpPr>
        <p:spPr bwMode="auto">
          <a:xfrm>
            <a:off x="1144588" y="379413"/>
            <a:ext cx="4570412" cy="3427412"/>
          </a:xfrm>
          <a:noFill/>
          <a:ln>
            <a:solidFill>
              <a:srgbClr val="000000"/>
            </a:solidFill>
            <a:miter lim="800000"/>
            <a:headEnd/>
            <a:tailEnd/>
          </a:ln>
        </p:spPr>
      </p:sp>
      <p:sp>
        <p:nvSpPr>
          <p:cNvPr id="23555" name="Rectangle 3"/>
          <p:cNvSpPr>
            <a:spLocks noGrp="1" noChangeArrowheads="1"/>
          </p:cNvSpPr>
          <p:nvPr>
            <p:ph type="body" idx="1"/>
          </p:nvPr>
        </p:nvSpPr>
        <p:spPr bwMode="auto">
          <a:xfrm>
            <a:off x="228600" y="4341813"/>
            <a:ext cx="6413500" cy="4117975"/>
          </a:xfrm>
          <a:noFill/>
        </p:spPr>
        <p:txBody>
          <a:bodyPr wrap="square" lIns="92373" tIns="46187" rIns="92373" bIns="46187" numCol="1" anchor="t" anchorCtr="0" compatLnSpc="1">
            <a:prstTxWarp prst="textNoShape">
              <a:avLst/>
            </a:prstTxWarp>
          </a:bodyPr>
          <a:lstStyle/>
          <a:p>
            <a:pPr marL="171450" indent="-171450">
              <a:spcBef>
                <a:spcPct val="0"/>
              </a:spcBef>
              <a:buSzPct val="135000"/>
              <a:buFont typeface="Wingdings" pitchFamily="2" charset="2"/>
              <a:buNone/>
            </a:pPr>
            <a:r>
              <a:rPr lang="en-US" b="1" smtClean="0"/>
              <a:t>Key point:</a:t>
            </a:r>
            <a:endParaRPr lang="en-US" smtClean="0"/>
          </a:p>
          <a:p>
            <a:pPr marL="171450" indent="-171450">
              <a:spcBef>
                <a:spcPct val="0"/>
              </a:spcBef>
              <a:buFontTx/>
              <a:buChar char="•"/>
            </a:pPr>
            <a:r>
              <a:rPr lang="en-US" smtClean="0"/>
              <a:t>Common causes of psychogenic erectile dysfunction include performance anxiety, relationship issues, lack of adequate sexual arousal, or decreased libido.</a:t>
            </a:r>
            <a:r>
              <a:rPr lang="en-US" baseline="30000" smtClean="0"/>
              <a:t>1-3</a:t>
            </a:r>
            <a:r>
              <a:rPr lang="en-US" smtClean="0"/>
              <a:t> </a:t>
            </a:r>
          </a:p>
          <a:p>
            <a:pPr marL="171450" indent="-171450">
              <a:spcBef>
                <a:spcPct val="0"/>
              </a:spcBef>
            </a:pPr>
            <a:r>
              <a:rPr lang="en-US" b="1" smtClean="0"/>
              <a:t>Specific points:</a:t>
            </a:r>
            <a:r>
              <a:rPr lang="en-US" altLang="en-US" smtClean="0"/>
              <a:t>  </a:t>
            </a:r>
            <a:endParaRPr lang="en-US" smtClean="0"/>
          </a:p>
          <a:p>
            <a:pPr marL="171450" indent="-171450">
              <a:spcBef>
                <a:spcPct val="0"/>
              </a:spcBef>
              <a:buFontTx/>
              <a:buChar char="•"/>
            </a:pPr>
            <a:r>
              <a:rPr lang="en-US" smtClean="0"/>
              <a:t>The association of depression and ED has been confirmed in at least two studies</a:t>
            </a:r>
            <a:r>
              <a:rPr lang="en-US" baseline="30000" smtClean="0"/>
              <a:t>4,5</a:t>
            </a:r>
            <a:r>
              <a:rPr lang="en-US" smtClean="0"/>
              <a:t>  </a:t>
            </a:r>
          </a:p>
          <a:p>
            <a:pPr marL="171450" indent="-171450">
              <a:spcBef>
                <a:spcPct val="0"/>
              </a:spcBef>
              <a:buSzPct val="135000"/>
              <a:buFont typeface="Wingdings" pitchFamily="2" charset="2"/>
              <a:buNone/>
            </a:pPr>
            <a:endParaRPr lang="en-US" smtClean="0"/>
          </a:p>
          <a:p>
            <a:pPr marL="171450" indent="-171450" eaLnBrk="0" hangingPunct="0">
              <a:spcBef>
                <a:spcPct val="0"/>
              </a:spcBef>
            </a:pPr>
            <a:r>
              <a:rPr lang="en-US" altLang="en-US" sz="900" b="1" smtClean="0"/>
              <a:t>1. Lue TF. </a:t>
            </a:r>
            <a:r>
              <a:rPr lang="en-US" altLang="en-US" sz="900" b="1" i="1" smtClean="0"/>
              <a:t>N Engl J Med.</a:t>
            </a:r>
            <a:r>
              <a:rPr lang="en-US" altLang="en-US" sz="900" b="1" smtClean="0"/>
              <a:t> 2000;342:1802-1813. </a:t>
            </a:r>
          </a:p>
          <a:p>
            <a:pPr marL="171450" indent="-171450" eaLnBrk="0" hangingPunct="0">
              <a:spcBef>
                <a:spcPct val="0"/>
              </a:spcBef>
            </a:pPr>
            <a:r>
              <a:rPr lang="en-US" altLang="en-US" sz="900" b="1" smtClean="0"/>
              <a:t>2. Usta MF et al. </a:t>
            </a:r>
            <a:r>
              <a:rPr lang="en-US" altLang="en-US" sz="900" b="1" i="1" smtClean="0"/>
              <a:t>Urology.</a:t>
            </a:r>
            <a:r>
              <a:rPr lang="en-US" altLang="en-US" sz="900" b="1" smtClean="0"/>
              <a:t> 2001;57:758-762.</a:t>
            </a:r>
          </a:p>
          <a:p>
            <a:pPr marL="171450" indent="-171450" eaLnBrk="0" hangingPunct="0">
              <a:spcBef>
                <a:spcPct val="0"/>
              </a:spcBef>
            </a:pPr>
            <a:r>
              <a:rPr lang="en-US" altLang="en-US" sz="900" b="1" smtClean="0"/>
              <a:t>3. Tiefer L, Schuetz-Mueller D. </a:t>
            </a:r>
            <a:r>
              <a:rPr lang="en-US" altLang="en-US" sz="900" b="1" i="1" smtClean="0"/>
              <a:t>Urol Clin North Am.</a:t>
            </a:r>
            <a:r>
              <a:rPr lang="en-US" altLang="en-US" sz="900" b="1" smtClean="0"/>
              <a:t> 1995;22:767-773. </a:t>
            </a:r>
          </a:p>
          <a:p>
            <a:pPr marL="171450" indent="-171450" eaLnBrk="0" hangingPunct="0">
              <a:spcBef>
                <a:spcPct val="0"/>
              </a:spcBef>
            </a:pPr>
            <a:r>
              <a:rPr lang="en-US" altLang="en-US" sz="900" b="1" smtClean="0"/>
              <a:t>4. Shabsigh R et al. </a:t>
            </a:r>
            <a:r>
              <a:rPr lang="en-US" altLang="en-US" sz="900" b="1" i="1" smtClean="0"/>
              <a:t>Urology.</a:t>
            </a:r>
            <a:r>
              <a:rPr lang="en-US" altLang="en-US" sz="900" b="1" smtClean="0"/>
              <a:t> 1998;52:848-852. </a:t>
            </a:r>
          </a:p>
          <a:p>
            <a:pPr marL="171450" indent="-171450" eaLnBrk="0" hangingPunct="0">
              <a:spcBef>
                <a:spcPct val="0"/>
              </a:spcBef>
            </a:pPr>
            <a:r>
              <a:rPr lang="en-US" altLang="en-US" sz="900" b="1" smtClean="0"/>
              <a:t>5. Araujo AB et al. </a:t>
            </a:r>
            <a:r>
              <a:rPr lang="en-US" altLang="en-US" sz="900" b="1" i="1" smtClean="0"/>
              <a:t>Am J Epidemiol.</a:t>
            </a:r>
            <a:r>
              <a:rPr lang="en-US" altLang="en-US" sz="900" b="1" smtClean="0"/>
              <a:t> 2000;152:533-541. </a:t>
            </a:r>
          </a:p>
          <a:p>
            <a:pPr marL="171450" indent="-171450">
              <a:spcBef>
                <a:spcPct val="0"/>
              </a:spcBef>
              <a:buSzPct val="135000"/>
              <a:buFont typeface="Wingdings" pitchFamily="2" charset="2"/>
              <a:buNone/>
            </a:pPr>
            <a:endParaRPr lang="en-US" sz="900"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8E7C3E-D5A6-4FB0-8BAF-B8D73800AD7B}" type="slidenum">
              <a:rPr lang="en-US">
                <a:solidFill>
                  <a:srgbClr val="000000"/>
                </a:solidFill>
              </a:rPr>
              <a:pPr fontAlgn="base">
                <a:spcBef>
                  <a:spcPct val="0"/>
                </a:spcBef>
                <a:spcAft>
                  <a:spcPct val="0"/>
                </a:spcAft>
              </a:pPr>
              <a:t>8</a:t>
            </a:fld>
            <a:endParaRPr lang="en-US">
              <a:solidFill>
                <a:srgbClr val="000000"/>
              </a:solidFill>
            </a:endParaRPr>
          </a:p>
        </p:txBody>
      </p:sp>
      <p:sp>
        <p:nvSpPr>
          <p:cNvPr id="26626"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228600" y="4341813"/>
            <a:ext cx="6413500" cy="4117975"/>
          </a:xfrm>
          <a:noFill/>
        </p:spPr>
        <p:txBody>
          <a:bodyPr wrap="square" numCol="1" anchor="t" anchorCtr="0" compatLnSpc="1">
            <a:prstTxWarp prst="textNoShape">
              <a:avLst/>
            </a:prstTxWarp>
          </a:bodyPr>
          <a:lstStyle/>
          <a:p>
            <a:pPr marL="228600" indent="-228600">
              <a:spcBef>
                <a:spcPct val="0"/>
              </a:spcBef>
              <a:buSzPct val="135000"/>
              <a:buFont typeface="Wingdings" pitchFamily="2" charset="2"/>
              <a:buNone/>
            </a:pPr>
            <a:r>
              <a:rPr lang="en-US" b="1" smtClean="0"/>
              <a:t>Key point:</a:t>
            </a:r>
            <a:endParaRPr lang="en-US" smtClean="0"/>
          </a:p>
          <a:p>
            <a:pPr marL="228600" indent="-228600">
              <a:spcBef>
                <a:spcPct val="0"/>
              </a:spcBef>
              <a:buFontTx/>
              <a:buChar char="•"/>
            </a:pPr>
            <a:r>
              <a:rPr lang="en-GB" smtClean="0"/>
              <a:t>As sex is a subjective experience, it is inevitable that all couples affected by sexual dysfunction have at least some psychological component to their problem. </a:t>
            </a:r>
          </a:p>
          <a:p>
            <a:pPr marL="228600" indent="-228600">
              <a:spcBef>
                <a:spcPct val="0"/>
              </a:spcBef>
              <a:buFontTx/>
              <a:buChar char="•"/>
            </a:pPr>
            <a:r>
              <a:rPr lang="en-GB" smtClean="0"/>
              <a:t>Almost all couples will benefit from simple sex education, and clinicians treating ED should be able to provide this. </a:t>
            </a:r>
          </a:p>
          <a:p>
            <a:pPr marL="228600" indent="-228600">
              <a:spcBef>
                <a:spcPct val="0"/>
              </a:spcBef>
              <a:buFontTx/>
              <a:buChar char="•"/>
            </a:pPr>
            <a:r>
              <a:rPr lang="en-GB" smtClean="0"/>
              <a:t>Helping men to achieve an understanding of their physiological sexual response, the effects of ageing, concurrent disease and medication may also be important</a:t>
            </a:r>
            <a:endParaRPr lang="en-US" smtClean="0"/>
          </a:p>
          <a:p>
            <a:pPr marL="228600" indent="-228600">
              <a:spcBef>
                <a:spcPct val="0"/>
              </a:spcBef>
            </a:pPr>
            <a:r>
              <a:rPr lang="en-US" b="1" smtClean="0"/>
              <a:t>Specific points:</a:t>
            </a:r>
            <a:r>
              <a:rPr lang="en-US" altLang="en-US" smtClean="0"/>
              <a:t>  </a:t>
            </a:r>
            <a:endParaRPr lang="en-US" smtClean="0"/>
          </a:p>
          <a:p>
            <a:pPr marL="228600" indent="-228600">
              <a:spcBef>
                <a:spcPct val="0"/>
              </a:spcBef>
              <a:buFontTx/>
              <a:buChar char="•"/>
            </a:pPr>
            <a:r>
              <a:rPr lang="en-GB" smtClean="0"/>
              <a:t>Psychosexual therapy either alone or alongside the couple’s relationship therapy is indicated particularly where the patient and or partner identify significant psychological contribution to the problem or as perpetuating the problem.</a:t>
            </a:r>
          </a:p>
          <a:p>
            <a:pPr marL="228600" indent="-228600">
              <a:spcBef>
                <a:spcPct val="0"/>
              </a:spcBef>
              <a:buFontTx/>
              <a:buChar char="•"/>
            </a:pPr>
            <a:r>
              <a:rPr lang="en-GB" smtClean="0"/>
              <a:t>An improved understanding of the similarities and differences in sexual interest and response in men and women may be beneficial. </a:t>
            </a:r>
          </a:p>
          <a:p>
            <a:pPr marL="228600" indent="-228600">
              <a:spcBef>
                <a:spcPct val="0"/>
              </a:spcBef>
              <a:buFontTx/>
              <a:buChar char="•"/>
            </a:pPr>
            <a:r>
              <a:rPr lang="en-GB" smtClean="0"/>
              <a:t>Formal cognitive-behavioural interventions should be provided by appropriately trained and experienced therapists. They may be of some benefit in all men but are probably best used in men with a predominantly psychogenic component in ED. Such interventions are less likely to be beneficial in men with complete ED of predominantly organic aetiology. </a:t>
            </a:r>
          </a:p>
          <a:p>
            <a:pPr marL="228600" indent="-228600">
              <a:spcBef>
                <a:spcPct val="0"/>
              </a:spcBef>
            </a:pPr>
            <a:endParaRPr lang="sv-SE" altLang="en-US" smtClean="0"/>
          </a:p>
          <a:p>
            <a:pPr marL="228600" indent="-228600">
              <a:spcBef>
                <a:spcPct val="0"/>
              </a:spcBef>
            </a:pPr>
            <a:r>
              <a:rPr lang="sv-SE" altLang="en-US" b="1" smtClean="0"/>
              <a:t>Hackett G, Dean J, Kell P, et al. </a:t>
            </a:r>
            <a:r>
              <a:rPr lang="en-GB" altLang="en-US" b="1" smtClean="0"/>
              <a:t>(2007), ‘</a:t>
            </a:r>
            <a:r>
              <a:rPr lang="en-GB" altLang="en-US" b="1" i="1" smtClean="0"/>
              <a:t>British Society for Sexual Medicine Guidelines on the Management of Erectile Dysfunction’</a:t>
            </a:r>
            <a:r>
              <a:rPr lang="en-GB" altLang="en-US" b="1" smtClean="0"/>
              <a:t>, accessed from http://www.bssm.org.uk/downloads/default.asp in July 2008 </a:t>
            </a:r>
            <a:endParaRPr lang="en-US" altLang="en-US" b="1" smtClean="0"/>
          </a:p>
          <a:p>
            <a:pPr marL="228600" indent="-228600">
              <a:spcBef>
                <a:spcPct val="0"/>
              </a:spcBef>
              <a:buFontTx/>
              <a:buChar char="•"/>
            </a:pPr>
            <a:endParaRPr lang="en-GB"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E8D08E-7F68-4E4C-89CD-8B6254E02EB9}" type="slidenum">
              <a:rPr lang="en-US">
                <a:solidFill>
                  <a:srgbClr val="000000"/>
                </a:solidFill>
              </a:rPr>
              <a:pPr fontAlgn="base">
                <a:spcBef>
                  <a:spcPct val="0"/>
                </a:spcBef>
                <a:spcAft>
                  <a:spcPct val="0"/>
                </a:spcAft>
              </a:pPr>
              <a:t>9</a:t>
            </a:fld>
            <a:endParaRPr lang="en-US">
              <a:solidFill>
                <a:srgbClr val="000000"/>
              </a:solidFill>
            </a:endParaRPr>
          </a:p>
        </p:txBody>
      </p:sp>
      <p:sp>
        <p:nvSpPr>
          <p:cNvPr id="32770" name="Rectangle 2"/>
          <p:cNvSpPr>
            <a:spLocks noGrp="1" noRot="1" noChangeAspect="1" noChangeArrowheads="1" noTextEdit="1"/>
          </p:cNvSpPr>
          <p:nvPr>
            <p:ph type="sldImg"/>
          </p:nvPr>
        </p:nvSpPr>
        <p:spPr bwMode="auto">
          <a:xfrm>
            <a:off x="1146175" y="684213"/>
            <a:ext cx="4572000" cy="3429000"/>
          </a:xfrm>
          <a:noFill/>
          <a:ln>
            <a:solidFill>
              <a:srgbClr val="000000"/>
            </a:solidFill>
            <a:miter lim="800000"/>
            <a:headEnd/>
            <a:tailEnd/>
          </a:ln>
        </p:spPr>
      </p:sp>
      <p:sp>
        <p:nvSpPr>
          <p:cNvPr id="32771" name="Rectangle 3"/>
          <p:cNvSpPr>
            <a:spLocks noGrp="1" noChangeArrowheads="1"/>
          </p:cNvSpPr>
          <p:nvPr>
            <p:ph type="body" idx="1"/>
          </p:nvPr>
        </p:nvSpPr>
        <p:spPr bwMode="auto">
          <a:xfrm>
            <a:off x="228600" y="4338638"/>
            <a:ext cx="6400800" cy="4418012"/>
          </a:xfrm>
          <a:solidFill>
            <a:srgbClr val="FFFFFF"/>
          </a:solidFill>
        </p:spPr>
        <p:txBody>
          <a:bodyPr wrap="square" lIns="91227" tIns="45614" rIns="91227" bIns="45614" numCol="1" anchor="t" anchorCtr="0" compatLnSpc="1">
            <a:prstTxWarp prst="textNoShape">
              <a:avLst/>
            </a:prstTxWarp>
          </a:bodyPr>
          <a:lstStyle/>
          <a:p>
            <a:pPr marL="209550" indent="-209550">
              <a:spcBef>
                <a:spcPct val="0"/>
              </a:spcBef>
              <a:tabLst>
                <a:tab pos="114300" algn="l"/>
              </a:tabLst>
            </a:pPr>
            <a:r>
              <a:rPr lang="en-US" b="1" smtClean="0"/>
              <a:t>Key point:</a:t>
            </a:r>
            <a:endParaRPr lang="en-US" smtClean="0"/>
          </a:p>
          <a:p>
            <a:pPr marL="209550" indent="-209550">
              <a:spcBef>
                <a:spcPct val="0"/>
              </a:spcBef>
              <a:buFontTx/>
              <a:buChar char="•"/>
              <a:tabLst>
                <a:tab pos="114300" algn="l"/>
              </a:tabLst>
            </a:pPr>
            <a:r>
              <a:rPr lang="en-US" smtClean="0"/>
              <a:t>Studies show ED is a disease that is undertreated.</a:t>
            </a:r>
            <a:r>
              <a:rPr lang="en-US" baseline="30000" smtClean="0"/>
              <a:t>1,2</a:t>
            </a:r>
            <a:endParaRPr lang="en-US" smtClean="0"/>
          </a:p>
          <a:p>
            <a:pPr marL="209550" indent="-209550">
              <a:spcBef>
                <a:spcPct val="0"/>
              </a:spcBef>
              <a:tabLst>
                <a:tab pos="114300" algn="l"/>
              </a:tabLst>
            </a:pPr>
            <a:r>
              <a:rPr lang="en-US" b="1" smtClean="0"/>
              <a:t>Specific points:</a:t>
            </a:r>
            <a:r>
              <a:rPr lang="en-US" altLang="en-US" smtClean="0"/>
              <a:t>  </a:t>
            </a:r>
          </a:p>
          <a:p>
            <a:pPr marL="209550" indent="-209550">
              <a:spcBef>
                <a:spcPct val="0"/>
              </a:spcBef>
              <a:buFontTx/>
              <a:buChar char="•"/>
              <a:tabLst>
                <a:tab pos="114300" algn="l"/>
              </a:tabLst>
            </a:pPr>
            <a:r>
              <a:rPr lang="en-US" smtClean="0"/>
              <a:t>In this MMAS study published in 2000, 2 years after the introduction of sildenafil to the US, a vast majority of men (90%) had never sought treatment for their ED.</a:t>
            </a:r>
            <a:r>
              <a:rPr lang="en-US" baseline="30000" smtClean="0"/>
              <a:t>2</a:t>
            </a:r>
            <a:r>
              <a:rPr lang="en-US" smtClean="0"/>
              <a:t>   </a:t>
            </a:r>
            <a:endParaRPr lang="en-US" baseline="30000" smtClean="0"/>
          </a:p>
          <a:p>
            <a:pPr marL="209550" indent="-209550">
              <a:spcBef>
                <a:spcPct val="0"/>
              </a:spcBef>
              <a:buFontTx/>
              <a:buChar char="•"/>
              <a:tabLst>
                <a:tab pos="114300" algn="l"/>
              </a:tabLst>
            </a:pPr>
            <a:endParaRPr lang="en-US" smtClean="0"/>
          </a:p>
          <a:p>
            <a:pPr marL="209550" indent="-209550">
              <a:spcBef>
                <a:spcPct val="0"/>
              </a:spcBef>
              <a:buFont typeface="Wingdings" pitchFamily="2" charset="2"/>
              <a:buAutoNum type="arabicPeriod"/>
              <a:tabLst>
                <a:tab pos="114300" algn="l"/>
              </a:tabLst>
            </a:pPr>
            <a:r>
              <a:rPr lang="en-US" b="1" smtClean="0"/>
              <a:t>Haro et al. J Sex Med 2006;3:530–540</a:t>
            </a:r>
            <a:endParaRPr lang="en-US" sz="900" b="1" smtClean="0"/>
          </a:p>
          <a:p>
            <a:pPr marL="209550" indent="-209550">
              <a:spcBef>
                <a:spcPct val="0"/>
              </a:spcBef>
              <a:buFont typeface="Wingdings" pitchFamily="2" charset="2"/>
              <a:buAutoNum type="arabicPeriod"/>
              <a:tabLst>
                <a:tab pos="114300" algn="l"/>
              </a:tabLst>
            </a:pPr>
            <a:r>
              <a:rPr lang="en-US" sz="900" b="1" smtClean="0"/>
              <a:t>McKinlay JB. </a:t>
            </a:r>
            <a:r>
              <a:rPr lang="en-US" sz="900" b="1" i="1" smtClean="0"/>
              <a:t>Int J Impot Res</a:t>
            </a:r>
            <a:r>
              <a:rPr lang="en-US" sz="900" b="1" smtClean="0"/>
              <a:t>. 2000;12(suppl 4):S6-S11.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5CC895-B350-4564-9BF8-2B1EA0CC3FB2}" type="slidenum">
              <a:rPr lang="en-US">
                <a:solidFill>
                  <a:srgbClr val="000000"/>
                </a:solidFill>
              </a:rPr>
              <a:pPr fontAlgn="base">
                <a:spcBef>
                  <a:spcPct val="0"/>
                </a:spcBef>
                <a:spcAft>
                  <a:spcPct val="0"/>
                </a:spcAft>
              </a:pPr>
              <a:t>10</a:t>
            </a:fld>
            <a:endParaRPr lang="en-US">
              <a:solidFill>
                <a:srgbClr val="000000"/>
              </a:solidFill>
            </a:endParaRPr>
          </a:p>
        </p:txBody>
      </p:sp>
      <p:sp>
        <p:nvSpPr>
          <p:cNvPr id="3481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4819" name="Rectangle 3"/>
          <p:cNvSpPr>
            <a:spLocks noGrp="1" noChangeArrowheads="1"/>
          </p:cNvSpPr>
          <p:nvPr>
            <p:ph type="body" idx="1"/>
          </p:nvPr>
        </p:nvSpPr>
        <p:spPr bwMode="auto">
          <a:xfrm>
            <a:off x="228600" y="4341813"/>
            <a:ext cx="6413500" cy="4116387"/>
          </a:xfrm>
          <a:noFill/>
        </p:spPr>
        <p:txBody>
          <a:bodyPr wrap="square" numCol="1" anchor="t" anchorCtr="0" compatLnSpc="1">
            <a:prstTxWarp prst="textNoShape">
              <a:avLst/>
            </a:prstTxWarp>
          </a:bodyPr>
          <a:lstStyle/>
          <a:p>
            <a:pPr marL="171450" indent="-171450">
              <a:spcBef>
                <a:spcPct val="0"/>
              </a:spcBef>
            </a:pPr>
            <a:r>
              <a:rPr lang="en-US" b="1" smtClean="0"/>
              <a:t>Key point:  </a:t>
            </a:r>
          </a:p>
          <a:p>
            <a:pPr marL="171450" indent="-171450">
              <a:spcBef>
                <a:spcPct val="0"/>
              </a:spcBef>
              <a:buFontTx/>
              <a:buChar char="•"/>
            </a:pPr>
            <a:r>
              <a:rPr lang="en-US" smtClean="0"/>
              <a:t>There are many other aspects of ED therapies beyond the mechanical formation of erections that are important to men.</a:t>
            </a:r>
          </a:p>
          <a:p>
            <a:pPr marL="171450" indent="-171450">
              <a:spcBef>
                <a:spcPct val="0"/>
              </a:spcBef>
            </a:pPr>
            <a:r>
              <a:rPr lang="en-US" b="1" smtClean="0"/>
              <a:t>Specific points:</a:t>
            </a:r>
            <a:endParaRPr lang="en-US" smtClean="0"/>
          </a:p>
          <a:p>
            <a:pPr marL="171450" indent="-171450">
              <a:spcBef>
                <a:spcPct val="0"/>
              </a:spcBef>
              <a:buFontTx/>
              <a:buChar char="•"/>
            </a:pPr>
            <a:r>
              <a:rPr lang="en-US" smtClean="0"/>
              <a:t>While the ability to produce an erection adequate for successful intercourse is the sine qua non of an ED treatment, men indicate that qualities related to life before ED, e.g., naturalness, control, and spontaneity are important in defining </a:t>
            </a:r>
            <a:r>
              <a:rPr lang="en-US" i="1" smtClean="0"/>
              <a:t>successful </a:t>
            </a:r>
            <a:r>
              <a:rPr lang="en-US" smtClean="0"/>
              <a:t>ED treatment.</a:t>
            </a:r>
          </a:p>
          <a:p>
            <a:pPr marL="171450" indent="-171450">
              <a:spcBef>
                <a:spcPct val="0"/>
              </a:spcBef>
              <a:buFontTx/>
              <a:buChar char="•"/>
            </a:pPr>
            <a:r>
              <a:rPr lang="en-US" smtClean="0"/>
              <a:t>When asked to identify outcomes important to determining treatment success, men with and without ED considered cure, pleasure, partner satisfaction, and reproduction the most important elements of success.</a:t>
            </a:r>
          </a:p>
          <a:p>
            <a:pPr marL="171450" indent="-171450">
              <a:spcBef>
                <a:spcPct val="0"/>
              </a:spcBef>
              <a:buFontTx/>
              <a:buChar char="•"/>
            </a:pPr>
            <a:r>
              <a:rPr lang="en-US" smtClean="0"/>
              <a:t>Four focus group sessions of men with ED and men without ED were conducted across the U.S. Each focus group consisted of 10 men.</a:t>
            </a:r>
          </a:p>
          <a:p>
            <a:pPr marL="171450" indent="-171450">
              <a:spcBef>
                <a:spcPct val="0"/>
              </a:spcBef>
              <a:buFontTx/>
              <a:buChar char="•"/>
            </a:pPr>
            <a:r>
              <a:rPr lang="en-US" smtClean="0"/>
              <a:t>In the sessions, men were asked:</a:t>
            </a:r>
          </a:p>
          <a:p>
            <a:pPr marL="628650" lvl="1" indent="-171450">
              <a:spcBef>
                <a:spcPct val="0"/>
              </a:spcBef>
              <a:buFontTx/>
              <a:buChar char="•"/>
            </a:pPr>
            <a:r>
              <a:rPr lang="en-US" smtClean="0"/>
              <a:t>What factors they would consider when choosing among alternative therapies for any illness. </a:t>
            </a:r>
          </a:p>
          <a:p>
            <a:pPr marL="628650" lvl="1" indent="-171450">
              <a:spcBef>
                <a:spcPct val="0"/>
              </a:spcBef>
              <a:buFontTx/>
              <a:buChar char="•"/>
            </a:pPr>
            <a:r>
              <a:rPr lang="en-US" smtClean="0"/>
              <a:t>What factors they would consider when choosing among pharmacotherapy, surgery, and vacuum procedures.</a:t>
            </a:r>
          </a:p>
          <a:p>
            <a:pPr marL="628650" lvl="1" indent="-171450">
              <a:spcBef>
                <a:spcPct val="0"/>
              </a:spcBef>
              <a:buFontTx/>
              <a:buChar char="•"/>
            </a:pPr>
            <a:r>
              <a:rPr lang="en-US" smtClean="0"/>
              <a:t>What outcomes were important to them in determining treatment success. </a:t>
            </a:r>
          </a:p>
          <a:p>
            <a:pPr marL="628650" lvl="1" indent="-171450">
              <a:spcBef>
                <a:spcPct val="0"/>
              </a:spcBef>
              <a:buFontTx/>
              <a:buChar char="•"/>
            </a:pPr>
            <a:r>
              <a:rPr lang="en-US" smtClean="0"/>
              <a:t>What factors were important when choosing between pharmacological therapies.</a:t>
            </a:r>
          </a:p>
          <a:p>
            <a:pPr marL="171450" indent="-171450">
              <a:spcBef>
                <a:spcPct val="0"/>
              </a:spcBef>
            </a:pPr>
            <a:endParaRPr lang="fr-FR" sz="900" smtClean="0"/>
          </a:p>
          <a:p>
            <a:pPr marL="171450" indent="-171450">
              <a:spcBef>
                <a:spcPct val="0"/>
              </a:spcBef>
            </a:pPr>
            <a:r>
              <a:rPr lang="fr-FR" sz="900" b="1" smtClean="0"/>
              <a:t>Hanson-Divers C et al</a:t>
            </a:r>
            <a:r>
              <a:rPr lang="en-US" sz="900" b="1" smtClean="0"/>
              <a:t>. </a:t>
            </a:r>
            <a:r>
              <a:rPr lang="en-US" sz="900" b="1" i="1" smtClean="0"/>
              <a:t>J Urol</a:t>
            </a:r>
            <a:r>
              <a:rPr lang="en-US" sz="900" b="1" smtClean="0"/>
              <a:t>. 1998;159:1541-1547.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24EF92-A905-4401-846A-A3C20CDF13AC}" type="slidenum">
              <a:rPr lang="en-GB">
                <a:solidFill>
                  <a:srgbClr val="000000"/>
                </a:solidFill>
              </a:rPr>
              <a:pPr fontAlgn="base">
                <a:spcBef>
                  <a:spcPct val="0"/>
                </a:spcBef>
                <a:spcAft>
                  <a:spcPct val="0"/>
                </a:spcAft>
              </a:pPr>
              <a:t>11</a:t>
            </a:fld>
            <a:endParaRPr lang="en-GB">
              <a:solidFill>
                <a:srgbClr val="000000"/>
              </a:solidFill>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GB" smtClean="0"/>
              <a:t>KEY POINTS; </a:t>
            </a:r>
            <a:r>
              <a:rPr lang="en-GB" smtClean="0">
                <a:solidFill>
                  <a:srgbClr val="FFFF66"/>
                </a:solidFill>
              </a:rPr>
              <a:t>Montorsi et al. (2005) Am.J.Cardiology 96 (Suppl): 19M-23M</a:t>
            </a:r>
          </a:p>
          <a:p>
            <a:pPr>
              <a:lnSpc>
                <a:spcPct val="90000"/>
              </a:lnSpc>
              <a:spcBef>
                <a:spcPct val="0"/>
              </a:spcBef>
            </a:pPr>
            <a:endParaRPr lang="en-GB" smtClean="0"/>
          </a:p>
          <a:p>
            <a:pPr>
              <a:lnSpc>
                <a:spcPct val="90000"/>
              </a:lnSpc>
              <a:spcBef>
                <a:spcPct val="0"/>
              </a:spcBef>
            </a:pPr>
            <a:r>
              <a:rPr lang="en-GB" smtClean="0"/>
              <a:t>Evidence is accumulating to consider ED as a vascular disorder. Common risk factors for atherosclerosis are found in association with ED. </a:t>
            </a:r>
          </a:p>
          <a:p>
            <a:pPr>
              <a:lnSpc>
                <a:spcPct val="90000"/>
              </a:lnSpc>
              <a:spcBef>
                <a:spcPct val="0"/>
              </a:spcBef>
            </a:pPr>
            <a:r>
              <a:rPr lang="en-GB" smtClean="0"/>
              <a:t>This slide depicts a pathophysiological mechanism to explain the link between ED and Coronary Artery Disease (CAD) called the </a:t>
            </a:r>
            <a:r>
              <a:rPr lang="en-GB" i="1" smtClean="0"/>
              <a:t>Artery size Hypothesis</a:t>
            </a:r>
            <a:r>
              <a:rPr lang="en-GB" smtClean="0"/>
              <a:t>. </a:t>
            </a:r>
          </a:p>
          <a:p>
            <a:pPr>
              <a:lnSpc>
                <a:spcPct val="90000"/>
              </a:lnSpc>
              <a:spcBef>
                <a:spcPct val="0"/>
              </a:spcBef>
            </a:pPr>
            <a:r>
              <a:rPr lang="en-GB" smtClean="0"/>
              <a:t>DISCUSSION POINTS; Given the systemic nature of atherosclerosis all major vascular beds should be affected to the same extent. However symptoms rarely become evident at the same time. It is proposed that the rate of symptom occurrence is caused by different sizes of arteries supplying the different vascular beds.  This allows a larger vessel to tolerate the same amount of atherosclerotic plaque compared with a smaller one. </a:t>
            </a:r>
          </a:p>
          <a:p>
            <a:pPr>
              <a:lnSpc>
                <a:spcPct val="90000"/>
              </a:lnSpc>
              <a:spcBef>
                <a:spcPct val="0"/>
              </a:spcBef>
            </a:pPr>
            <a:endParaRPr lang="en-GB" smtClean="0"/>
          </a:p>
          <a:p>
            <a:pPr>
              <a:lnSpc>
                <a:spcPct val="90000"/>
              </a:lnSpc>
              <a:spcBef>
                <a:spcPct val="0"/>
              </a:spcBef>
            </a:pPr>
            <a:r>
              <a:rPr lang="en-GB" smtClean="0"/>
              <a:t>According to the hypothesis, because penile arteries are smaller in diameter than coronary arteries, patients with ED will seldom have concomitant symptoms of CAD, whereas patients with CAD will frequently complain of ED.</a:t>
            </a:r>
          </a:p>
          <a:p>
            <a:pPr>
              <a:lnSpc>
                <a:spcPct val="90000"/>
              </a:lnSpc>
              <a:spcBef>
                <a:spcPct val="0"/>
              </a:spcBef>
            </a:pPr>
            <a:endParaRPr lang="en-GB" smtClean="0"/>
          </a:p>
          <a:p>
            <a:pPr>
              <a:lnSpc>
                <a:spcPct val="90000"/>
              </a:lnSpc>
              <a:spcBef>
                <a:spcPct val="0"/>
              </a:spcBef>
            </a:pPr>
            <a:r>
              <a:rPr lang="en-GB" smtClean="0"/>
              <a:t>LIMITATIONS OF STUDY; Because the hypothesis is based on relatively slight differences in artery size, exceptions are likely to occur. So far clinical evidence appears to support this hypothesis.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7CD3D78-FDD6-40DD-9243-274C943ECD44}" type="datetimeFigureOut">
              <a:rPr lang="en-GB"/>
              <a:pPr>
                <a:defRPr/>
              </a:pPr>
              <a:t>07/01/2015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BB311C5-C016-4DA7-B65E-4F6B1D6545D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1872FE-3EA2-4570-8863-B6A4366EBAF2}" type="datetimeFigureOut">
              <a:rPr lang="en-GB"/>
              <a:pPr>
                <a:defRPr/>
              </a:pPr>
              <a:t>07/01/2015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ACD05F-BE2B-4DFB-BB93-4171C332509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CE3A3F6-098D-40BB-B74E-884189EDA417}" type="datetimeFigureOut">
              <a:rPr lang="en-GB"/>
              <a:pPr>
                <a:defRPr/>
              </a:pPr>
              <a:t>07/01/2015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98F1D2F-6926-40F2-BEBC-C912C86996A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51575"/>
            <a:ext cx="2133600" cy="476250"/>
          </a:xfrm>
        </p:spPr>
        <p:txBody>
          <a:bodyPr/>
          <a:lstStyle>
            <a:lvl1pPr>
              <a:defRPr>
                <a:solidFill>
                  <a:srgbClr val="FFFFFF"/>
                </a:solidFill>
              </a:defRPr>
            </a:lvl1pPr>
          </a:lstStyle>
          <a:p>
            <a:pPr>
              <a:defRPr/>
            </a:pPr>
            <a:endParaRPr lang="en-GB"/>
          </a:p>
        </p:txBody>
      </p:sp>
      <p:sp>
        <p:nvSpPr>
          <p:cNvPr id="6" name="Slide Number Placeholder 5"/>
          <p:cNvSpPr>
            <a:spLocks noGrp="1"/>
          </p:cNvSpPr>
          <p:nvPr>
            <p:ph type="sldNum" sz="quarter" idx="11"/>
          </p:nvPr>
        </p:nvSpPr>
        <p:spPr>
          <a:xfrm>
            <a:off x="6553200" y="6248400"/>
            <a:ext cx="2133600" cy="476250"/>
          </a:xfrm>
        </p:spPr>
        <p:txBody>
          <a:bodyPr/>
          <a:lstStyle>
            <a:lvl1pPr>
              <a:defRPr>
                <a:solidFill>
                  <a:srgbClr val="FFFFFF"/>
                </a:solidFill>
              </a:defRPr>
            </a:lvl1pPr>
          </a:lstStyle>
          <a:p>
            <a:pPr>
              <a:defRPr/>
            </a:pPr>
            <a:fld id="{17A91CA6-64CC-4A94-BCF0-7653A2C16A9F}" type="slidenum">
              <a:rPr lang="en-GB"/>
              <a:pPr>
                <a:defRPr/>
              </a:pPr>
              <a:t>‹#›</a:t>
            </a:fld>
            <a:endParaRPr lang="en-GB"/>
          </a:p>
        </p:txBody>
      </p:sp>
      <p:sp>
        <p:nvSpPr>
          <p:cNvPr id="7" name="Footer Placeholder 6"/>
          <p:cNvSpPr>
            <a:spLocks noGrp="1"/>
          </p:cNvSpPr>
          <p:nvPr>
            <p:ph type="ftr" sz="quarter" idx="12"/>
          </p:nvPr>
        </p:nvSpPr>
        <p:spPr>
          <a:xfrm>
            <a:off x="3124200" y="6248400"/>
            <a:ext cx="2895600" cy="476250"/>
          </a:xfrm>
        </p:spPr>
        <p:txBody>
          <a:bodyPr/>
          <a:lstStyle>
            <a:lvl1pPr>
              <a:defRPr>
                <a:solidFill>
                  <a:srgbClr val="FFFFFF"/>
                </a:solidFill>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FA95A19-E32F-4D88-B6F3-D700381B0227}" type="datetimeFigureOut">
              <a:rPr lang="en-GB"/>
              <a:pPr>
                <a:defRPr/>
              </a:pPr>
              <a:t>07/01/2015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E942274-ADD8-4498-8162-95F91DE2C5F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F340DF-BA53-4127-B154-C1CABA4E9385}" type="datetimeFigureOut">
              <a:rPr lang="en-GB"/>
              <a:pPr>
                <a:defRPr/>
              </a:pPr>
              <a:t>07/01/2015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C37C829-DB83-4FF3-AA77-F3B49AAB4D9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A95110E-C63A-492B-9DC7-60900E13F2EC}" type="datetimeFigureOut">
              <a:rPr lang="en-GB"/>
              <a:pPr>
                <a:defRPr/>
              </a:pPr>
              <a:t>07/01/2015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B2D99D9-021C-4B1E-9EA3-AB4640C3811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E11CE51-5709-49A8-AF76-59D94195FA93}" type="datetimeFigureOut">
              <a:rPr lang="en-GB"/>
              <a:pPr>
                <a:defRPr/>
              </a:pPr>
              <a:t>07/01/2015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ED1A4A1-CC3A-422B-86FF-CF879017184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DA7836E-3C34-4DB0-A322-4B58CB72747E}" type="datetimeFigureOut">
              <a:rPr lang="en-GB"/>
              <a:pPr>
                <a:defRPr/>
              </a:pPr>
              <a:t>07/01/2015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15FA8F1-4C7B-4644-AA4C-211317B106F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38ED72-2530-449F-B37D-069B21B88F97}" type="datetimeFigureOut">
              <a:rPr lang="en-GB"/>
              <a:pPr>
                <a:defRPr/>
              </a:pPr>
              <a:t>07/01/2015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20F1518-489B-4684-9765-9C2F7D26540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106355-B619-490B-8436-7EA2E0D83898}" type="datetimeFigureOut">
              <a:rPr lang="en-GB"/>
              <a:pPr>
                <a:defRPr/>
              </a:pPr>
              <a:t>07/01/2015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DCEAEB4-BB68-4F3A-AE6B-1E6CA90D234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E69326-1FBD-497B-9FFD-E30941BA47CC}" type="datetimeFigureOut">
              <a:rPr lang="en-GB"/>
              <a:pPr>
                <a:defRPr/>
              </a:pPr>
              <a:t>07/01/2015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8901E53-22F2-4B6B-98C9-8237C26DEE1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D41832C-C850-4AA6-BBB9-8191428009AB}" type="datetimeFigureOut">
              <a:rPr lang="en-GB"/>
              <a:pPr>
                <a:defRPr/>
              </a:pPr>
              <a:t>07/01/2015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1710240-1B4C-445D-8078-6164992DE5C2}"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bssm.org.uk/downloads/default.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bssm.org.uk/downloads/default.asp%20in%20July%20200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hyperlink" Target="http://www.bssm.org.uk/downloads/default.asp%20in%20July%202008" TargetMode="External"/><Relationship Id="rId4" Type="http://schemas.openxmlformats.org/officeDocument/2006/relationships/hyperlink" Target="http://www.bssm.org.uk/downloads/default.asp"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4213" y="908050"/>
            <a:ext cx="7772400" cy="1470025"/>
          </a:xfrm>
        </p:spPr>
        <p:txBody>
          <a:bodyPr/>
          <a:lstStyle/>
          <a:p>
            <a:r>
              <a:rPr lang="en-GB" smtClean="0"/>
              <a:t>Erectile Dysfunction in Primary Care</a:t>
            </a:r>
          </a:p>
        </p:txBody>
      </p:sp>
      <p:sp>
        <p:nvSpPr>
          <p:cNvPr id="3" name="Subtitle 2"/>
          <p:cNvSpPr>
            <a:spLocks noGrp="1"/>
          </p:cNvSpPr>
          <p:nvPr>
            <p:ph type="subTitle" idx="1"/>
          </p:nvPr>
        </p:nvSpPr>
        <p:spPr/>
        <p:txBody>
          <a:bodyPr rtlCol="0">
            <a:normAutofit fontScale="85000" lnSpcReduction="20000"/>
          </a:bodyPr>
          <a:lstStyle/>
          <a:p>
            <a:pPr fontAlgn="auto">
              <a:spcAft>
                <a:spcPts val="0"/>
              </a:spcAft>
              <a:buFont typeface="Arial" pitchFamily="34" charset="0"/>
              <a:buNone/>
              <a:defRPr/>
            </a:pPr>
            <a:r>
              <a:rPr lang="en-GB" dirty="0" smtClean="0"/>
              <a:t>P Maheshkumar MS FRCS (Urology)</a:t>
            </a:r>
          </a:p>
          <a:p>
            <a:pPr fontAlgn="auto">
              <a:spcAft>
                <a:spcPts val="0"/>
              </a:spcAft>
              <a:buFont typeface="Arial" pitchFamily="34" charset="0"/>
              <a:buNone/>
              <a:defRPr/>
            </a:pPr>
            <a:r>
              <a:rPr lang="en-GB" dirty="0" smtClean="0"/>
              <a:t>Consultant Urologist</a:t>
            </a:r>
          </a:p>
          <a:p>
            <a:pPr fontAlgn="auto">
              <a:spcAft>
                <a:spcPts val="0"/>
              </a:spcAft>
              <a:buFont typeface="Arial" pitchFamily="34" charset="0"/>
              <a:buNone/>
              <a:defRPr/>
            </a:pPr>
            <a:r>
              <a:rPr lang="en-GB" dirty="0" smtClean="0"/>
              <a:t>Queen Elizabeth Hospital</a:t>
            </a:r>
          </a:p>
          <a:p>
            <a:pPr fontAlgn="auto">
              <a:spcAft>
                <a:spcPts val="0"/>
              </a:spcAft>
              <a:buFont typeface="Arial" pitchFamily="34" charset="0"/>
              <a:buNone/>
              <a:defRPr/>
            </a:pPr>
            <a:r>
              <a:rPr lang="en-GB" dirty="0" smtClean="0"/>
              <a:t>Kings Lynn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Modified" hidden="1"/>
          <p:cNvSpPr txBox="1">
            <a:spLocks noChangeArrowheads="1"/>
          </p:cNvSpPr>
          <p:nvPr/>
        </p:nvSpPr>
        <p:spPr bwMode="auto">
          <a:xfrm>
            <a:off x="127000" y="7239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Slide Modified: </a:t>
            </a:r>
          </a:p>
        </p:txBody>
      </p:sp>
      <p:sp>
        <p:nvSpPr>
          <p:cNvPr id="33794" name="Review" hidden="1"/>
          <p:cNvSpPr txBox="1">
            <a:spLocks noChangeArrowheads="1"/>
          </p:cNvSpPr>
          <p:nvPr/>
        </p:nvSpPr>
        <p:spPr bwMode="auto">
          <a:xfrm>
            <a:off x="9652000" y="1778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Review:  Molly Tomlin</a:t>
            </a:r>
          </a:p>
        </p:txBody>
      </p:sp>
      <p:sp>
        <p:nvSpPr>
          <p:cNvPr id="33795" name="ReviewerMemo" hidden="1"/>
          <p:cNvSpPr txBox="1">
            <a:spLocks noChangeArrowheads="1"/>
          </p:cNvSpPr>
          <p:nvPr/>
        </p:nvSpPr>
        <p:spPr bwMode="auto">
          <a:xfrm>
            <a:off x="9652000" y="3429000"/>
            <a:ext cx="3810000" cy="274638"/>
          </a:xfrm>
          <a:prstGeom prst="rect">
            <a:avLst/>
          </a:prstGeom>
          <a:solidFill>
            <a:srgbClr val="000000"/>
          </a:solidFill>
          <a:ln w="28575">
            <a:noFill/>
            <a:miter lim="800000"/>
            <a:headEnd/>
            <a:tailEnd/>
          </a:ln>
        </p:spPr>
        <p:txBody>
          <a:bodyPr>
            <a:spAutoFit/>
          </a:bodyPr>
          <a:lstStyle/>
          <a:p>
            <a:endParaRPr lang="en-GB" sz="1200" b="1">
              <a:solidFill>
                <a:srgbClr val="FAFAFA"/>
              </a:solidFill>
            </a:endParaRPr>
          </a:p>
        </p:txBody>
      </p:sp>
      <p:sp>
        <p:nvSpPr>
          <p:cNvPr id="33796" name="Source" hidden="1"/>
          <p:cNvSpPr txBox="1">
            <a:spLocks noChangeArrowheads="1"/>
          </p:cNvSpPr>
          <p:nvPr/>
        </p:nvSpPr>
        <p:spPr bwMode="auto">
          <a:xfrm>
            <a:off x="9652000" y="127000"/>
            <a:ext cx="3810000" cy="639763"/>
          </a:xfrm>
          <a:prstGeom prst="rect">
            <a:avLst/>
          </a:prstGeom>
          <a:solidFill>
            <a:srgbClr val="000000"/>
          </a:solidFill>
          <a:ln w="28575">
            <a:noFill/>
            <a:miter lim="800000"/>
            <a:headEnd/>
            <a:tailEnd/>
          </a:ln>
        </p:spPr>
        <p:txBody>
          <a:bodyPr>
            <a:spAutoFit/>
          </a:bodyPr>
          <a:lstStyle/>
          <a:p>
            <a:r>
              <a:rPr lang="en-US" sz="1200" b="1">
                <a:solidFill>
                  <a:srgbClr val="FAFAFA"/>
                </a:solidFill>
              </a:rPr>
              <a:t>Source: </a:t>
            </a:r>
            <a:r>
              <a:rPr lang="fr-FR" sz="1200" b="1">
                <a:solidFill>
                  <a:srgbClr val="FAFAFA"/>
                </a:solidFill>
              </a:rPr>
              <a:t>Hanson-Divers, C., et al.</a:t>
            </a:r>
            <a:r>
              <a:rPr lang="fr-FR" sz="1200" b="1" i="1">
                <a:solidFill>
                  <a:srgbClr val="FAFAFA"/>
                </a:solidFill>
              </a:rPr>
              <a:t>.:</a:t>
            </a:r>
            <a:r>
              <a:rPr lang="fr-FR" sz="1200" b="1">
                <a:solidFill>
                  <a:srgbClr val="FAFAFA"/>
                </a:solidFill>
              </a:rPr>
              <a:t> </a:t>
            </a:r>
            <a:r>
              <a:rPr lang="en-US" sz="1200" b="1">
                <a:solidFill>
                  <a:srgbClr val="FAFAFA"/>
                </a:solidFill>
              </a:rPr>
              <a:t>Health outcomes important to patients in the treatment of erectile dysfunction. J Urol, 159: 1541, 1998 </a:t>
            </a:r>
          </a:p>
        </p:txBody>
      </p:sp>
      <p:sp>
        <p:nvSpPr>
          <p:cNvPr id="33797" name="Memo" hidden="1"/>
          <p:cNvSpPr txBox="1">
            <a:spLocks noChangeArrowheads="1"/>
          </p:cNvSpPr>
          <p:nvPr/>
        </p:nvSpPr>
        <p:spPr bwMode="auto">
          <a:xfrm>
            <a:off x="4762500" y="7239000"/>
            <a:ext cx="508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Memo:</a:t>
            </a:r>
          </a:p>
        </p:txBody>
      </p:sp>
      <p:sp>
        <p:nvSpPr>
          <p:cNvPr id="33798" name="Rectangle 7"/>
          <p:cNvSpPr>
            <a:spLocks noChangeArrowheads="1"/>
          </p:cNvSpPr>
          <p:nvPr/>
        </p:nvSpPr>
        <p:spPr bwMode="black">
          <a:xfrm>
            <a:off x="0" y="6610350"/>
            <a:ext cx="4210050" cy="247650"/>
          </a:xfrm>
          <a:prstGeom prst="rect">
            <a:avLst/>
          </a:prstGeom>
          <a:noFill/>
          <a:ln w="9525">
            <a:noFill/>
            <a:miter lim="800000"/>
            <a:headEnd/>
            <a:tailEnd/>
          </a:ln>
        </p:spPr>
        <p:txBody>
          <a:bodyPr anchor="b">
            <a:spAutoFit/>
          </a:bodyPr>
          <a:lstStyle/>
          <a:p>
            <a:pPr marL="228600" indent="-228600" eaLnBrk="0" hangingPunct="0">
              <a:lnSpc>
                <a:spcPct val="85000"/>
              </a:lnSpc>
              <a:spcBef>
                <a:spcPct val="30000"/>
              </a:spcBef>
            </a:pPr>
            <a:r>
              <a:rPr lang="fr-FR" sz="1200" b="1">
                <a:solidFill>
                  <a:srgbClr val="FFCC00"/>
                </a:solidFill>
                <a:latin typeface="Tahoma" pitchFamily="34" charset="0"/>
              </a:rPr>
              <a:t>Hanson-Divers C et al. J Urol. 1998;159:1541-1547</a:t>
            </a:r>
            <a:endParaRPr lang="en-US" sz="1200" b="1">
              <a:solidFill>
                <a:srgbClr val="FFCC00"/>
              </a:solidFill>
              <a:latin typeface="Tahoma" pitchFamily="34" charset="0"/>
            </a:endParaRPr>
          </a:p>
        </p:txBody>
      </p:sp>
      <p:sp>
        <p:nvSpPr>
          <p:cNvPr id="33799" name="Rectangle 8"/>
          <p:cNvSpPr>
            <a:spLocks noGrp="1" noRot="1" noChangeArrowheads="1"/>
          </p:cNvSpPr>
          <p:nvPr>
            <p:ph type="title"/>
          </p:nvPr>
        </p:nvSpPr>
        <p:spPr>
          <a:xfrm>
            <a:off x="250825" y="274638"/>
            <a:ext cx="8686800" cy="1143000"/>
          </a:xfrm>
        </p:spPr>
        <p:txBody>
          <a:bodyPr/>
          <a:lstStyle/>
          <a:p>
            <a:r>
              <a:rPr lang="en-US" sz="3200" smtClean="0"/>
              <a:t>What are Men Looking for in ED Treatment?</a:t>
            </a:r>
          </a:p>
        </p:txBody>
      </p:sp>
      <p:sp>
        <p:nvSpPr>
          <p:cNvPr id="888841" name="Rectangle 9"/>
          <p:cNvSpPr>
            <a:spLocks noGrp="1" noChangeArrowheads="1"/>
          </p:cNvSpPr>
          <p:nvPr>
            <p:ph type="body" idx="1"/>
          </p:nvPr>
        </p:nvSpPr>
        <p:spPr/>
        <p:txBody>
          <a:bodyPr rtlCol="0">
            <a:normAutofit fontScale="92500" lnSpcReduction="10000"/>
          </a:bodyPr>
          <a:lstStyle/>
          <a:p>
            <a:pPr fontAlgn="auto">
              <a:spcAft>
                <a:spcPts val="0"/>
              </a:spcAft>
              <a:buFont typeface="Arial" pitchFamily="34" charset="0"/>
              <a:buChar char="•"/>
              <a:defRPr/>
            </a:pPr>
            <a:r>
              <a:rPr lang="en-US"/>
              <a:t>Men consider the following to be important dimensions of successful treatment:</a:t>
            </a:r>
          </a:p>
          <a:p>
            <a:pPr lvl="1" fontAlgn="auto">
              <a:spcAft>
                <a:spcPts val="0"/>
              </a:spcAft>
              <a:buFont typeface="Arial" pitchFamily="34" charset="0"/>
              <a:buChar char="–"/>
              <a:defRPr/>
            </a:pPr>
            <a:r>
              <a:rPr lang="en-US"/>
              <a:t>Cure</a:t>
            </a:r>
          </a:p>
          <a:p>
            <a:pPr lvl="1" fontAlgn="auto">
              <a:spcAft>
                <a:spcPts val="0"/>
              </a:spcAft>
              <a:buFont typeface="Arial" pitchFamily="34" charset="0"/>
              <a:buChar char="–"/>
              <a:defRPr/>
            </a:pPr>
            <a:r>
              <a:rPr lang="en-US"/>
              <a:t>Pleasure</a:t>
            </a:r>
          </a:p>
          <a:p>
            <a:pPr lvl="1" fontAlgn="auto">
              <a:spcAft>
                <a:spcPts val="0"/>
              </a:spcAft>
              <a:buFont typeface="Arial" pitchFamily="34" charset="0"/>
              <a:buChar char="–"/>
              <a:defRPr/>
            </a:pPr>
            <a:r>
              <a:rPr lang="en-US"/>
              <a:t>Partner satisfaction</a:t>
            </a:r>
          </a:p>
          <a:p>
            <a:pPr lvl="1" fontAlgn="auto">
              <a:spcAft>
                <a:spcPts val="0"/>
              </a:spcAft>
              <a:buFont typeface="Arial" pitchFamily="34" charset="0"/>
              <a:buChar char="–"/>
              <a:defRPr/>
            </a:pPr>
            <a:r>
              <a:rPr lang="en-US"/>
              <a:t>Reproduction</a:t>
            </a:r>
          </a:p>
          <a:p>
            <a:pPr lvl="1" fontAlgn="auto">
              <a:spcAft>
                <a:spcPts val="0"/>
              </a:spcAft>
              <a:buFont typeface="Arial" pitchFamily="34" charset="0"/>
              <a:buChar char="–"/>
              <a:defRPr/>
            </a:pPr>
            <a:r>
              <a:rPr lang="en-US"/>
              <a:t>Naturalness</a:t>
            </a:r>
          </a:p>
          <a:p>
            <a:pPr lvl="1" fontAlgn="auto">
              <a:spcAft>
                <a:spcPts val="0"/>
              </a:spcAft>
              <a:buFont typeface="Arial" pitchFamily="34" charset="0"/>
              <a:buChar char="–"/>
              <a:defRPr/>
            </a:pPr>
            <a:r>
              <a:rPr lang="en-US"/>
              <a:t>Control</a:t>
            </a:r>
          </a:p>
          <a:p>
            <a:pPr lvl="1" fontAlgn="auto">
              <a:spcAft>
                <a:spcPts val="0"/>
              </a:spcAft>
              <a:buFont typeface="Arial" pitchFamily="34" charset="0"/>
              <a:buChar char="–"/>
              <a:defRPr/>
            </a:pPr>
            <a:r>
              <a:rPr lang="en-US"/>
              <a:t>Duration</a:t>
            </a:r>
          </a:p>
          <a:p>
            <a:pPr lvl="1" fontAlgn="auto">
              <a:spcAft>
                <a:spcPts val="0"/>
              </a:spcAft>
              <a:buFont typeface="Arial" pitchFamily="34" charset="0"/>
              <a:buChar char="–"/>
              <a:defRPr/>
            </a:pPr>
            <a:r>
              <a:rPr lang="en-US"/>
              <a:t>Spontaneity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8313" y="1125538"/>
            <a:ext cx="4032250" cy="1223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890" name="Rectangle 2"/>
          <p:cNvSpPr>
            <a:spLocks noGrp="1" noChangeArrowheads="1"/>
          </p:cNvSpPr>
          <p:nvPr>
            <p:ph type="title"/>
          </p:nvPr>
        </p:nvSpPr>
        <p:spPr>
          <a:xfrm>
            <a:off x="539750" y="2349500"/>
            <a:ext cx="3455988" cy="2232025"/>
          </a:xfrm>
        </p:spPr>
        <p:txBody>
          <a:bodyPr/>
          <a:lstStyle/>
          <a:p>
            <a:r>
              <a:rPr lang="en-GB" smtClean="0"/>
              <a:t>The Artery Hypothesis</a:t>
            </a:r>
          </a:p>
        </p:txBody>
      </p:sp>
      <p:pic>
        <p:nvPicPr>
          <p:cNvPr id="37891" name="Picture 3" descr="ncpcardio0861-f4"/>
          <p:cNvPicPr>
            <a:picLocks noGrp="1" noChangeAspect="1" noChangeArrowheads="1"/>
          </p:cNvPicPr>
          <p:nvPr>
            <p:ph type="body" idx="1"/>
          </p:nvPr>
        </p:nvPicPr>
        <p:blipFill>
          <a:blip r:embed="rId3"/>
          <a:srcRect/>
          <a:stretch>
            <a:fillRect/>
          </a:stretch>
        </p:blipFill>
        <p:spPr>
          <a:xfrm>
            <a:off x="4716463" y="188913"/>
            <a:ext cx="4244975" cy="6408737"/>
          </a:xfrm>
          <a:solidFill>
            <a:schemeClr val="accent1"/>
          </a:solidFill>
          <a:ln w="57150">
            <a:solidFill>
              <a:schemeClr val="tx2"/>
            </a:solidFill>
          </a:ln>
        </p:spPr>
      </p:pic>
      <p:sp>
        <p:nvSpPr>
          <p:cNvPr id="37892" name="Text Box 4"/>
          <p:cNvSpPr txBox="1">
            <a:spLocks noChangeArrowheads="1"/>
          </p:cNvSpPr>
          <p:nvPr/>
        </p:nvSpPr>
        <p:spPr bwMode="auto">
          <a:xfrm>
            <a:off x="468313" y="404813"/>
            <a:ext cx="3887787" cy="641350"/>
          </a:xfrm>
          <a:prstGeom prst="rect">
            <a:avLst/>
          </a:prstGeom>
          <a:noFill/>
          <a:ln w="9525">
            <a:noFill/>
            <a:miter lim="800000"/>
            <a:headEnd/>
            <a:tailEnd/>
          </a:ln>
        </p:spPr>
        <p:txBody>
          <a:bodyPr>
            <a:spAutoFit/>
          </a:bodyPr>
          <a:lstStyle/>
          <a:p>
            <a:pPr>
              <a:spcBef>
                <a:spcPct val="50000"/>
              </a:spcBef>
            </a:pPr>
            <a:endParaRPr lang="en-GB" sz="3600">
              <a:solidFill>
                <a:srgbClr val="EAEAEA"/>
              </a:solidFill>
              <a:latin typeface="Times New Roman" pitchFamily="18" charset="0"/>
            </a:endParaRPr>
          </a:p>
        </p:txBody>
      </p:sp>
      <p:sp>
        <p:nvSpPr>
          <p:cNvPr id="13317" name="Text Box 5"/>
          <p:cNvSpPr txBox="1">
            <a:spLocks noChangeArrowheads="1"/>
          </p:cNvSpPr>
          <p:nvPr/>
        </p:nvSpPr>
        <p:spPr bwMode="auto">
          <a:xfrm>
            <a:off x="250825" y="1125538"/>
            <a:ext cx="4249738" cy="584200"/>
          </a:xfrm>
          <a:prstGeom prst="rect">
            <a:avLst/>
          </a:prstGeom>
          <a:noFill/>
          <a:ln w="9525">
            <a:noFill/>
            <a:miter lim="800000"/>
            <a:headEnd/>
            <a:tailEnd/>
          </a:ln>
        </p:spPr>
        <p:txBody>
          <a:bodyPr>
            <a:spAutoFit/>
          </a:bodyPr>
          <a:lstStyle/>
          <a:p>
            <a:pPr algn="ctr">
              <a:spcBef>
                <a:spcPct val="50000"/>
              </a:spcBef>
              <a:defRPr/>
            </a:pPr>
            <a:r>
              <a:rPr lang="en-GB" sz="3200" b="1" dirty="0">
                <a:solidFill>
                  <a:schemeClr val="accent5">
                    <a:lumMod val="20000"/>
                    <a:lumOff val="80000"/>
                  </a:schemeClr>
                </a:solidFill>
                <a:latin typeface="+mn-lt"/>
              </a:rPr>
              <a:t>1) ED and Silent CAD</a:t>
            </a:r>
          </a:p>
        </p:txBody>
      </p:sp>
      <p:sp>
        <p:nvSpPr>
          <p:cNvPr id="37894" name="Text Box 6"/>
          <p:cNvSpPr txBox="1">
            <a:spLocks noChangeArrowheads="1"/>
          </p:cNvSpPr>
          <p:nvPr/>
        </p:nvSpPr>
        <p:spPr bwMode="auto">
          <a:xfrm>
            <a:off x="611188" y="6165850"/>
            <a:ext cx="3455987" cy="228600"/>
          </a:xfrm>
          <a:prstGeom prst="rect">
            <a:avLst/>
          </a:prstGeom>
          <a:noFill/>
          <a:ln w="9525">
            <a:noFill/>
            <a:miter lim="800000"/>
            <a:headEnd/>
            <a:tailEnd/>
          </a:ln>
        </p:spPr>
        <p:txBody>
          <a:bodyPr>
            <a:spAutoFit/>
          </a:bodyPr>
          <a:lstStyle/>
          <a:p>
            <a:pPr>
              <a:spcBef>
                <a:spcPct val="50000"/>
              </a:spcBef>
            </a:pPr>
            <a:r>
              <a:rPr lang="en-GB" sz="900">
                <a:solidFill>
                  <a:srgbClr val="FFFF66"/>
                </a:solidFill>
                <a:latin typeface="Calibri" pitchFamily="34" charset="0"/>
              </a:rPr>
              <a:t>Montorsi et al. (2005) Am.J.Cardiology 96 (Suppl): 19M-23M</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0825" y="188913"/>
            <a:ext cx="8569325"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98" name="Text Box 2"/>
          <p:cNvSpPr txBox="1">
            <a:spLocks noChangeArrowheads="1"/>
          </p:cNvSpPr>
          <p:nvPr/>
        </p:nvSpPr>
        <p:spPr bwMode="auto">
          <a:xfrm>
            <a:off x="152400" y="5562600"/>
            <a:ext cx="8991600" cy="901700"/>
          </a:xfrm>
          <a:prstGeom prst="rect">
            <a:avLst/>
          </a:prstGeom>
          <a:noFill/>
          <a:ln w="9525">
            <a:noFill/>
            <a:miter lim="800000"/>
            <a:headEnd/>
            <a:tailEnd/>
          </a:ln>
          <a:effectLst/>
        </p:spPr>
        <p:txBody>
          <a:bodyPr>
            <a:spAutoFit/>
          </a:bodyPr>
          <a:lstStyle/>
          <a:p>
            <a:pPr eaLnBrk="0" hangingPunct="0">
              <a:lnSpc>
                <a:spcPct val="130000"/>
              </a:lnSpc>
              <a:defRPr/>
            </a:pPr>
            <a:r>
              <a:rPr lang="en-GB" sz="2000" b="1">
                <a:solidFill>
                  <a:srgbClr val="EAEAEA"/>
                </a:solidFill>
                <a:effectLst>
                  <a:outerShdw blurRad="38100" dist="38100" dir="2700000" algn="tl">
                    <a:srgbClr val="000000"/>
                  </a:outerShdw>
                </a:effectLst>
                <a:latin typeface="+mn-lt"/>
              </a:rPr>
              <a:t>In almost all pts, </a:t>
            </a:r>
            <a:r>
              <a:rPr lang="el-GR" sz="2000" b="1">
                <a:solidFill>
                  <a:srgbClr val="EAEAEA"/>
                </a:solidFill>
                <a:effectLst>
                  <a:outerShdw blurRad="38100" dist="38100" dir="2700000" algn="tl">
                    <a:srgbClr val="000000"/>
                  </a:outerShdw>
                </a:effectLst>
                <a:latin typeface="+mn-lt"/>
              </a:rPr>
              <a:t>ED comes before CAD by an average of</a:t>
            </a:r>
            <a:r>
              <a:rPr lang="en-GB" sz="2000" b="1">
                <a:solidFill>
                  <a:srgbClr val="EAEAEA"/>
                </a:solidFill>
                <a:effectLst>
                  <a:outerShdw blurRad="38100" dist="38100" dir="2700000" algn="tl">
                    <a:srgbClr val="000000"/>
                  </a:outerShdw>
                </a:effectLst>
                <a:latin typeface="+mn-lt"/>
              </a:rPr>
              <a:t> </a:t>
            </a:r>
            <a:r>
              <a:rPr lang="el-GR" sz="2000" b="1">
                <a:solidFill>
                  <a:srgbClr val="EAEAEA"/>
                </a:solidFill>
                <a:effectLst>
                  <a:outerShdw blurRad="38100" dist="38100" dir="2700000" algn="tl">
                    <a:srgbClr val="000000"/>
                  </a:outerShdw>
                </a:effectLst>
                <a:latin typeface="+mn-lt"/>
              </a:rPr>
              <a:t>2 up to 3 years</a:t>
            </a:r>
          </a:p>
          <a:p>
            <a:pPr>
              <a:spcBef>
                <a:spcPct val="50000"/>
              </a:spcBef>
              <a:defRPr/>
            </a:pPr>
            <a:endParaRPr lang="en-GB">
              <a:solidFill>
                <a:srgbClr val="FFFF99"/>
              </a:solidFill>
              <a:latin typeface="+mn-lt"/>
            </a:endParaRPr>
          </a:p>
        </p:txBody>
      </p:sp>
      <p:sp>
        <p:nvSpPr>
          <p:cNvPr id="14339" name="Text Box 3"/>
          <p:cNvSpPr txBox="1">
            <a:spLocks noChangeArrowheads="1"/>
          </p:cNvSpPr>
          <p:nvPr/>
        </p:nvSpPr>
        <p:spPr bwMode="auto">
          <a:xfrm>
            <a:off x="228600" y="228600"/>
            <a:ext cx="8915400" cy="457200"/>
          </a:xfrm>
          <a:prstGeom prst="rect">
            <a:avLst/>
          </a:prstGeom>
          <a:noFill/>
          <a:ln w="9525">
            <a:noFill/>
            <a:miter lim="800000"/>
            <a:headEnd/>
            <a:tailEnd/>
          </a:ln>
        </p:spPr>
        <p:txBody>
          <a:bodyPr>
            <a:spAutoFit/>
          </a:bodyPr>
          <a:lstStyle/>
          <a:p>
            <a:pPr>
              <a:spcBef>
                <a:spcPct val="50000"/>
              </a:spcBef>
              <a:defRPr/>
            </a:pPr>
            <a:r>
              <a:rPr lang="en-GB" sz="2400" dirty="0">
                <a:solidFill>
                  <a:schemeClr val="accent5">
                    <a:lumMod val="20000"/>
                    <a:lumOff val="80000"/>
                  </a:schemeClr>
                </a:solidFill>
                <a:latin typeface="+mn-lt"/>
              </a:rPr>
              <a:t>How long does it take between ED and manifestation of CAD?</a:t>
            </a:r>
          </a:p>
        </p:txBody>
      </p:sp>
      <p:sp>
        <p:nvSpPr>
          <p:cNvPr id="39940" name="Text Box 4"/>
          <p:cNvSpPr txBox="1">
            <a:spLocks noChangeArrowheads="1"/>
          </p:cNvSpPr>
          <p:nvPr/>
        </p:nvSpPr>
        <p:spPr bwMode="auto">
          <a:xfrm>
            <a:off x="685800" y="914400"/>
            <a:ext cx="8077200" cy="822325"/>
          </a:xfrm>
          <a:prstGeom prst="rect">
            <a:avLst/>
          </a:prstGeom>
          <a:noFill/>
          <a:ln w="9525">
            <a:noFill/>
            <a:miter lim="800000"/>
            <a:headEnd/>
            <a:tailEnd/>
          </a:ln>
        </p:spPr>
        <p:txBody>
          <a:bodyPr>
            <a:spAutoFit/>
          </a:bodyPr>
          <a:lstStyle/>
          <a:p>
            <a:pPr>
              <a:spcBef>
                <a:spcPct val="50000"/>
              </a:spcBef>
            </a:pPr>
            <a:r>
              <a:rPr lang="en-GB" sz="2400">
                <a:solidFill>
                  <a:srgbClr val="EAEAEA"/>
                </a:solidFill>
                <a:latin typeface="Calibri" pitchFamily="34" charset="0"/>
              </a:rPr>
              <a:t>ED symptoms developed </a:t>
            </a:r>
            <a:r>
              <a:rPr lang="en-GB" sz="2400" u="sng">
                <a:solidFill>
                  <a:srgbClr val="EAEAEA"/>
                </a:solidFill>
                <a:latin typeface="Calibri" pitchFamily="34" charset="0"/>
              </a:rPr>
              <a:t>BEFORE</a:t>
            </a:r>
            <a:r>
              <a:rPr lang="en-GB" sz="2400">
                <a:solidFill>
                  <a:srgbClr val="EAEAEA"/>
                </a:solidFill>
                <a:latin typeface="Calibri" pitchFamily="34" charset="0"/>
              </a:rPr>
              <a:t> CAD in 67% of men.       	Average time to onset of CAD was 34 Months.</a:t>
            </a:r>
          </a:p>
        </p:txBody>
      </p:sp>
      <p:pic>
        <p:nvPicPr>
          <p:cNvPr id="39941" name="Picture 5"/>
          <p:cNvPicPr>
            <a:picLocks noChangeAspect="1" noChangeArrowheads="1"/>
          </p:cNvPicPr>
          <p:nvPr/>
        </p:nvPicPr>
        <p:blipFill>
          <a:blip r:embed="rId3"/>
          <a:srcRect/>
          <a:stretch>
            <a:fillRect/>
          </a:stretch>
        </p:blipFill>
        <p:spPr bwMode="auto">
          <a:xfrm>
            <a:off x="1066800" y="1916113"/>
            <a:ext cx="7008813" cy="3505200"/>
          </a:xfrm>
          <a:prstGeom prst="rect">
            <a:avLst/>
          </a:prstGeom>
          <a:noFill/>
          <a:ln w="57150">
            <a:solidFill>
              <a:schemeClr val="tx2"/>
            </a:solidFill>
            <a:miter lim="800000"/>
            <a:headEnd/>
            <a:tailEnd/>
          </a:ln>
        </p:spPr>
      </p:pic>
      <p:sp>
        <p:nvSpPr>
          <p:cNvPr id="39942" name="Text Box 6"/>
          <p:cNvSpPr txBox="1">
            <a:spLocks noChangeArrowheads="1"/>
          </p:cNvSpPr>
          <p:nvPr/>
        </p:nvSpPr>
        <p:spPr bwMode="auto">
          <a:xfrm>
            <a:off x="457200" y="6324600"/>
            <a:ext cx="4114800" cy="244475"/>
          </a:xfrm>
          <a:prstGeom prst="rect">
            <a:avLst/>
          </a:prstGeom>
          <a:noFill/>
          <a:ln w="9525">
            <a:noFill/>
            <a:miter lim="800000"/>
            <a:headEnd/>
            <a:tailEnd/>
          </a:ln>
        </p:spPr>
        <p:txBody>
          <a:bodyPr>
            <a:spAutoFit/>
          </a:bodyPr>
          <a:lstStyle/>
          <a:p>
            <a:pPr>
              <a:spcBef>
                <a:spcPct val="50000"/>
              </a:spcBef>
            </a:pPr>
            <a:r>
              <a:rPr lang="en-GB" sz="1000">
                <a:solidFill>
                  <a:srgbClr val="FFFF99"/>
                </a:solidFill>
                <a:latin typeface="Calibri" pitchFamily="34" charset="0"/>
              </a:rPr>
              <a:t>European Heart Journal 2006 27, 2632 – 2639 (COBRA trial)</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042988" y="404813"/>
            <a:ext cx="7129462"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44034" name="Group 2"/>
          <p:cNvGrpSpPr>
            <a:grpSpLocks/>
          </p:cNvGrpSpPr>
          <p:nvPr/>
        </p:nvGrpSpPr>
        <p:grpSpPr bwMode="auto">
          <a:xfrm>
            <a:off x="758825" y="1949450"/>
            <a:ext cx="7627938" cy="4019550"/>
            <a:chOff x="674" y="1021"/>
            <a:chExt cx="5286" cy="2475"/>
          </a:xfrm>
        </p:grpSpPr>
        <p:sp>
          <p:nvSpPr>
            <p:cNvPr id="44037" name="Text Box 3"/>
            <p:cNvSpPr txBox="1">
              <a:spLocks noChangeArrowheads="1"/>
            </p:cNvSpPr>
            <p:nvPr/>
          </p:nvSpPr>
          <p:spPr bwMode="auto">
            <a:xfrm>
              <a:off x="3154" y="1721"/>
              <a:ext cx="421" cy="281"/>
            </a:xfrm>
            <a:prstGeom prst="rect">
              <a:avLst/>
            </a:prstGeom>
            <a:noFill/>
            <a:ln w="19050">
              <a:noFill/>
              <a:miter lim="800000"/>
              <a:headEnd/>
              <a:tailEnd/>
            </a:ln>
          </p:spPr>
          <p:txBody>
            <a:bodyPr wrap="none">
              <a:spAutoFit/>
            </a:bodyPr>
            <a:lstStyle/>
            <a:p>
              <a:pPr algn="ctr" eaLnBrk="0" hangingPunct="0">
                <a:spcBef>
                  <a:spcPct val="15000"/>
                </a:spcBef>
                <a:spcAft>
                  <a:spcPct val="20000"/>
                </a:spcAft>
              </a:pPr>
              <a:r>
                <a:rPr lang="en-US" sz="2400" b="1">
                  <a:solidFill>
                    <a:srgbClr val="EAEAEA"/>
                  </a:solidFill>
                  <a:latin typeface="Calibri" pitchFamily="34" charset="0"/>
                </a:rPr>
                <a:t>ED</a:t>
              </a:r>
            </a:p>
          </p:txBody>
        </p:sp>
        <p:sp>
          <p:nvSpPr>
            <p:cNvPr id="44038" name="Text Box 4"/>
            <p:cNvSpPr txBox="1">
              <a:spLocks noChangeArrowheads="1"/>
            </p:cNvSpPr>
            <p:nvPr/>
          </p:nvSpPr>
          <p:spPr bwMode="auto">
            <a:xfrm>
              <a:off x="2069" y="2553"/>
              <a:ext cx="579" cy="219"/>
            </a:xfrm>
            <a:prstGeom prst="rect">
              <a:avLst/>
            </a:prstGeom>
            <a:noFill/>
            <a:ln w="19050">
              <a:noFill/>
              <a:miter lim="800000"/>
              <a:headEnd/>
              <a:tailEnd/>
            </a:ln>
          </p:spPr>
          <p:txBody>
            <a:bodyPr wrap="none">
              <a:spAutoFit/>
            </a:bodyPr>
            <a:lstStyle/>
            <a:p>
              <a:pPr algn="ctr" eaLnBrk="0" hangingPunct="0">
                <a:lnSpc>
                  <a:spcPct val="70000"/>
                </a:lnSpc>
                <a:spcBef>
                  <a:spcPct val="15000"/>
                </a:spcBef>
                <a:spcAft>
                  <a:spcPct val="20000"/>
                </a:spcAft>
              </a:pPr>
              <a:r>
                <a:rPr lang="en-US" sz="2400" b="1">
                  <a:solidFill>
                    <a:srgbClr val="EAEAEA"/>
                  </a:solidFill>
                  <a:latin typeface="Calibri" pitchFamily="34" charset="0"/>
                </a:rPr>
                <a:t>CVD</a:t>
              </a:r>
            </a:p>
          </p:txBody>
        </p:sp>
        <p:sp>
          <p:nvSpPr>
            <p:cNvPr id="44039" name="Text Box 5"/>
            <p:cNvSpPr txBox="1">
              <a:spLocks noChangeArrowheads="1"/>
            </p:cNvSpPr>
            <p:nvPr/>
          </p:nvSpPr>
          <p:spPr bwMode="auto">
            <a:xfrm>
              <a:off x="3613" y="2499"/>
              <a:ext cx="1279" cy="281"/>
            </a:xfrm>
            <a:prstGeom prst="rect">
              <a:avLst/>
            </a:prstGeom>
            <a:noFill/>
            <a:ln w="19050">
              <a:noFill/>
              <a:miter lim="800000"/>
              <a:headEnd/>
              <a:tailEnd/>
            </a:ln>
          </p:spPr>
          <p:txBody>
            <a:bodyPr wrap="none">
              <a:spAutoFit/>
            </a:bodyPr>
            <a:lstStyle/>
            <a:p>
              <a:pPr algn="ctr" eaLnBrk="0" hangingPunct="0">
                <a:spcBef>
                  <a:spcPct val="15000"/>
                </a:spcBef>
                <a:spcAft>
                  <a:spcPct val="20000"/>
                </a:spcAft>
              </a:pPr>
              <a:r>
                <a:rPr lang="en-US" sz="2400" b="1">
                  <a:solidFill>
                    <a:srgbClr val="EAEAEA"/>
                  </a:solidFill>
                  <a:latin typeface="Calibri" pitchFamily="34" charset="0"/>
                </a:rPr>
                <a:t>Depression</a:t>
              </a:r>
            </a:p>
          </p:txBody>
        </p:sp>
        <p:sp>
          <p:nvSpPr>
            <p:cNvPr id="44040" name="Line 6"/>
            <p:cNvSpPr>
              <a:spLocks noChangeShapeType="1"/>
            </p:cNvSpPr>
            <p:nvPr/>
          </p:nvSpPr>
          <p:spPr bwMode="auto">
            <a:xfrm flipV="1">
              <a:off x="2543" y="1926"/>
              <a:ext cx="527" cy="572"/>
            </a:xfrm>
            <a:prstGeom prst="line">
              <a:avLst/>
            </a:prstGeom>
            <a:noFill/>
            <a:ln w="19050">
              <a:solidFill>
                <a:schemeClr val="tx1"/>
              </a:solidFill>
              <a:round/>
              <a:headEnd type="triangle" w="med" len="med"/>
              <a:tailEnd type="triangle" w="med" len="med"/>
            </a:ln>
          </p:spPr>
          <p:txBody>
            <a:bodyPr/>
            <a:lstStyle/>
            <a:p>
              <a:endParaRPr lang="en-US"/>
            </a:p>
          </p:txBody>
        </p:sp>
        <p:sp>
          <p:nvSpPr>
            <p:cNvPr id="44041" name="Line 7"/>
            <p:cNvSpPr>
              <a:spLocks noChangeShapeType="1"/>
            </p:cNvSpPr>
            <p:nvPr/>
          </p:nvSpPr>
          <p:spPr bwMode="auto">
            <a:xfrm>
              <a:off x="3590" y="1926"/>
              <a:ext cx="636" cy="609"/>
            </a:xfrm>
            <a:prstGeom prst="line">
              <a:avLst/>
            </a:prstGeom>
            <a:noFill/>
            <a:ln w="19050">
              <a:solidFill>
                <a:schemeClr val="tx1"/>
              </a:solidFill>
              <a:round/>
              <a:headEnd type="triangle" w="med" len="med"/>
              <a:tailEnd type="triangle" w="med" len="med"/>
            </a:ln>
          </p:spPr>
          <p:txBody>
            <a:bodyPr/>
            <a:lstStyle/>
            <a:p>
              <a:endParaRPr lang="en-US"/>
            </a:p>
          </p:txBody>
        </p:sp>
        <p:sp>
          <p:nvSpPr>
            <p:cNvPr id="44042" name="Line 8"/>
            <p:cNvSpPr>
              <a:spLocks noChangeShapeType="1"/>
            </p:cNvSpPr>
            <p:nvPr/>
          </p:nvSpPr>
          <p:spPr bwMode="auto">
            <a:xfrm>
              <a:off x="2684" y="2634"/>
              <a:ext cx="989" cy="1"/>
            </a:xfrm>
            <a:prstGeom prst="line">
              <a:avLst/>
            </a:prstGeom>
            <a:noFill/>
            <a:ln w="19050">
              <a:solidFill>
                <a:schemeClr val="tx1"/>
              </a:solidFill>
              <a:round/>
              <a:headEnd type="triangle" w="med" len="med"/>
              <a:tailEnd type="triangle" w="med" len="med"/>
            </a:ln>
          </p:spPr>
          <p:txBody>
            <a:bodyPr/>
            <a:lstStyle/>
            <a:p>
              <a:endParaRPr lang="en-US"/>
            </a:p>
          </p:txBody>
        </p:sp>
        <p:sp>
          <p:nvSpPr>
            <p:cNvPr id="44043" name="Oval 9"/>
            <p:cNvSpPr>
              <a:spLocks noChangeArrowheads="1"/>
            </p:cNvSpPr>
            <p:nvPr/>
          </p:nvSpPr>
          <p:spPr bwMode="auto">
            <a:xfrm>
              <a:off x="1796" y="1620"/>
              <a:ext cx="3206" cy="1661"/>
            </a:xfrm>
            <a:prstGeom prst="ellipse">
              <a:avLst/>
            </a:prstGeom>
            <a:noFill/>
            <a:ln w="19050">
              <a:solidFill>
                <a:schemeClr val="tx1"/>
              </a:solidFill>
              <a:round/>
              <a:headEnd/>
              <a:tailEnd/>
            </a:ln>
          </p:spPr>
          <p:txBody>
            <a:bodyPr wrap="none" anchor="ctr"/>
            <a:lstStyle/>
            <a:p>
              <a:endParaRPr lang="en-GB">
                <a:solidFill>
                  <a:srgbClr val="EAEAEA"/>
                </a:solidFill>
                <a:latin typeface="Calibri" pitchFamily="34" charset="0"/>
              </a:endParaRPr>
            </a:p>
          </p:txBody>
        </p:sp>
        <p:grpSp>
          <p:nvGrpSpPr>
            <p:cNvPr id="44044" name="Group 10"/>
            <p:cNvGrpSpPr>
              <a:grpSpLocks/>
            </p:cNvGrpSpPr>
            <p:nvPr/>
          </p:nvGrpSpPr>
          <p:grpSpPr bwMode="auto">
            <a:xfrm>
              <a:off x="1183" y="1123"/>
              <a:ext cx="1052" cy="453"/>
              <a:chOff x="606" y="1329"/>
              <a:chExt cx="1077" cy="464"/>
            </a:xfrm>
          </p:grpSpPr>
          <p:sp>
            <p:nvSpPr>
              <p:cNvPr id="44058" name="Oval 11"/>
              <p:cNvSpPr>
                <a:spLocks noChangeArrowheads="1"/>
              </p:cNvSpPr>
              <p:nvPr/>
            </p:nvSpPr>
            <p:spPr bwMode="auto">
              <a:xfrm>
                <a:off x="606" y="1329"/>
                <a:ext cx="1077" cy="464"/>
              </a:xfrm>
              <a:prstGeom prst="ellipse">
                <a:avLst/>
              </a:prstGeom>
              <a:noFill/>
              <a:ln w="19050">
                <a:solidFill>
                  <a:schemeClr val="tx1"/>
                </a:solidFill>
                <a:round/>
                <a:headEnd/>
                <a:tailEnd/>
              </a:ln>
            </p:spPr>
            <p:txBody>
              <a:bodyPr wrap="none" anchor="ctr"/>
              <a:lstStyle/>
              <a:p>
                <a:endParaRPr lang="en-GB">
                  <a:solidFill>
                    <a:srgbClr val="EAEAEA"/>
                  </a:solidFill>
                  <a:latin typeface="Calibri" pitchFamily="34" charset="0"/>
                </a:endParaRPr>
              </a:p>
            </p:txBody>
          </p:sp>
          <p:sp>
            <p:nvSpPr>
              <p:cNvPr id="44059" name="Text Box 12"/>
              <p:cNvSpPr txBox="1">
                <a:spLocks noChangeArrowheads="1"/>
              </p:cNvSpPr>
              <p:nvPr/>
            </p:nvSpPr>
            <p:spPr bwMode="auto">
              <a:xfrm>
                <a:off x="653" y="1463"/>
                <a:ext cx="965" cy="212"/>
              </a:xfrm>
              <a:prstGeom prst="rect">
                <a:avLst/>
              </a:prstGeom>
              <a:noFill/>
              <a:ln w="19050">
                <a:noFill/>
                <a:miter lim="800000"/>
                <a:headEnd/>
                <a:tailEnd/>
              </a:ln>
            </p:spPr>
            <p:txBody>
              <a:bodyPr wrap="none">
                <a:spAutoFit/>
              </a:bodyPr>
              <a:lstStyle/>
              <a:p>
                <a:pPr algn="ctr" eaLnBrk="0" hangingPunct="0">
                  <a:spcBef>
                    <a:spcPct val="15000"/>
                  </a:spcBef>
                  <a:spcAft>
                    <a:spcPct val="20000"/>
                  </a:spcAft>
                </a:pPr>
                <a:r>
                  <a:rPr lang="en-US" sz="1600" b="1">
                    <a:solidFill>
                      <a:srgbClr val="EAEAEA"/>
                    </a:solidFill>
                    <a:latin typeface="Calibri" pitchFamily="34" charset="0"/>
                  </a:rPr>
                  <a:t>Medications</a:t>
                </a:r>
              </a:p>
            </p:txBody>
          </p:sp>
        </p:grpSp>
        <p:grpSp>
          <p:nvGrpSpPr>
            <p:cNvPr id="44045" name="Group 13"/>
            <p:cNvGrpSpPr>
              <a:grpSpLocks/>
            </p:cNvGrpSpPr>
            <p:nvPr/>
          </p:nvGrpSpPr>
          <p:grpSpPr bwMode="auto">
            <a:xfrm>
              <a:off x="4268" y="1173"/>
              <a:ext cx="1053" cy="453"/>
              <a:chOff x="4158" y="1317"/>
              <a:chExt cx="1077" cy="464"/>
            </a:xfrm>
          </p:grpSpPr>
          <p:sp>
            <p:nvSpPr>
              <p:cNvPr id="44056" name="Oval 14"/>
              <p:cNvSpPr>
                <a:spLocks noChangeArrowheads="1"/>
              </p:cNvSpPr>
              <p:nvPr/>
            </p:nvSpPr>
            <p:spPr bwMode="auto">
              <a:xfrm>
                <a:off x="4158" y="1317"/>
                <a:ext cx="1077" cy="464"/>
              </a:xfrm>
              <a:prstGeom prst="ellipse">
                <a:avLst/>
              </a:prstGeom>
              <a:noFill/>
              <a:ln w="19050">
                <a:solidFill>
                  <a:schemeClr val="tx1"/>
                </a:solidFill>
                <a:round/>
                <a:headEnd/>
                <a:tailEnd/>
              </a:ln>
            </p:spPr>
            <p:txBody>
              <a:bodyPr wrap="none" anchor="ctr"/>
              <a:lstStyle/>
              <a:p>
                <a:endParaRPr lang="en-GB">
                  <a:solidFill>
                    <a:srgbClr val="EAEAEA"/>
                  </a:solidFill>
                  <a:latin typeface="Calibri" pitchFamily="34" charset="0"/>
                </a:endParaRPr>
              </a:p>
            </p:txBody>
          </p:sp>
          <p:sp>
            <p:nvSpPr>
              <p:cNvPr id="44057" name="Text Box 15"/>
              <p:cNvSpPr txBox="1">
                <a:spLocks noChangeArrowheads="1"/>
              </p:cNvSpPr>
              <p:nvPr/>
            </p:nvSpPr>
            <p:spPr bwMode="auto">
              <a:xfrm>
                <a:off x="4357" y="1360"/>
                <a:ext cx="716" cy="367"/>
              </a:xfrm>
              <a:prstGeom prst="rect">
                <a:avLst/>
              </a:prstGeom>
              <a:noFill/>
              <a:ln w="19050">
                <a:noFill/>
                <a:miter lim="800000"/>
                <a:headEnd/>
                <a:tailEnd/>
              </a:ln>
            </p:spPr>
            <p:txBody>
              <a:bodyPr wrap="none">
                <a:spAutoFit/>
              </a:bodyPr>
              <a:lstStyle/>
              <a:p>
                <a:pPr algn="ctr" eaLnBrk="0" hangingPunct="0"/>
                <a:r>
                  <a:rPr lang="en-US" sz="1600" b="1">
                    <a:solidFill>
                      <a:srgbClr val="EAEAEA"/>
                    </a:solidFill>
                    <a:latin typeface="Calibri" pitchFamily="34" charset="0"/>
                  </a:rPr>
                  <a:t>Lifestyle</a:t>
                </a:r>
              </a:p>
              <a:p>
                <a:pPr algn="ctr" eaLnBrk="0" hangingPunct="0"/>
                <a:r>
                  <a:rPr lang="en-US" sz="1600" b="1">
                    <a:solidFill>
                      <a:srgbClr val="EAEAEA"/>
                    </a:solidFill>
                    <a:latin typeface="Calibri" pitchFamily="34" charset="0"/>
                  </a:rPr>
                  <a:t>factors</a:t>
                </a:r>
              </a:p>
            </p:txBody>
          </p:sp>
        </p:grpSp>
        <p:grpSp>
          <p:nvGrpSpPr>
            <p:cNvPr id="44046" name="Group 16"/>
            <p:cNvGrpSpPr>
              <a:grpSpLocks/>
            </p:cNvGrpSpPr>
            <p:nvPr/>
          </p:nvGrpSpPr>
          <p:grpSpPr bwMode="auto">
            <a:xfrm>
              <a:off x="674" y="2988"/>
              <a:ext cx="1053" cy="453"/>
              <a:chOff x="576" y="2586"/>
              <a:chExt cx="1077" cy="464"/>
            </a:xfrm>
          </p:grpSpPr>
          <p:sp>
            <p:nvSpPr>
              <p:cNvPr id="44054" name="Oval 17"/>
              <p:cNvSpPr>
                <a:spLocks noChangeArrowheads="1"/>
              </p:cNvSpPr>
              <p:nvPr/>
            </p:nvSpPr>
            <p:spPr bwMode="auto">
              <a:xfrm>
                <a:off x="576" y="2586"/>
                <a:ext cx="1077" cy="464"/>
              </a:xfrm>
              <a:prstGeom prst="ellipse">
                <a:avLst/>
              </a:prstGeom>
              <a:noFill/>
              <a:ln w="19050">
                <a:solidFill>
                  <a:schemeClr val="tx1"/>
                </a:solidFill>
                <a:round/>
                <a:headEnd/>
                <a:tailEnd/>
              </a:ln>
            </p:spPr>
            <p:txBody>
              <a:bodyPr wrap="none" anchor="ctr"/>
              <a:lstStyle/>
              <a:p>
                <a:endParaRPr lang="en-GB">
                  <a:solidFill>
                    <a:srgbClr val="EAEAEA"/>
                  </a:solidFill>
                  <a:latin typeface="Calibri" pitchFamily="34" charset="0"/>
                </a:endParaRPr>
              </a:p>
            </p:txBody>
          </p:sp>
          <p:sp>
            <p:nvSpPr>
              <p:cNvPr id="44055" name="Text Box 18"/>
              <p:cNvSpPr txBox="1">
                <a:spLocks noChangeArrowheads="1"/>
              </p:cNvSpPr>
              <p:nvPr/>
            </p:nvSpPr>
            <p:spPr bwMode="auto">
              <a:xfrm>
                <a:off x="584" y="2650"/>
                <a:ext cx="1050" cy="366"/>
              </a:xfrm>
              <a:prstGeom prst="rect">
                <a:avLst/>
              </a:prstGeom>
              <a:noFill/>
              <a:ln w="19050">
                <a:noFill/>
                <a:miter lim="800000"/>
                <a:headEnd/>
                <a:tailEnd/>
              </a:ln>
            </p:spPr>
            <p:txBody>
              <a:bodyPr wrap="none">
                <a:spAutoFit/>
              </a:bodyPr>
              <a:lstStyle/>
              <a:p>
                <a:pPr algn="ctr" eaLnBrk="0" hangingPunct="0"/>
                <a:r>
                  <a:rPr lang="en-US" sz="1600" b="1">
                    <a:solidFill>
                      <a:srgbClr val="EAEAEA"/>
                    </a:solidFill>
                    <a:latin typeface="Calibri" pitchFamily="34" charset="0"/>
                  </a:rPr>
                  <a:t>Psychosocial</a:t>
                </a:r>
              </a:p>
              <a:p>
                <a:pPr algn="ctr" eaLnBrk="0" hangingPunct="0"/>
                <a:r>
                  <a:rPr lang="en-US" sz="1600" b="1">
                    <a:solidFill>
                      <a:srgbClr val="EAEAEA"/>
                    </a:solidFill>
                    <a:latin typeface="Calibri" pitchFamily="34" charset="0"/>
                  </a:rPr>
                  <a:t>factors</a:t>
                </a:r>
              </a:p>
            </p:txBody>
          </p:sp>
        </p:grpSp>
        <p:grpSp>
          <p:nvGrpSpPr>
            <p:cNvPr id="44047" name="Group 19"/>
            <p:cNvGrpSpPr>
              <a:grpSpLocks/>
            </p:cNvGrpSpPr>
            <p:nvPr/>
          </p:nvGrpSpPr>
          <p:grpSpPr bwMode="auto">
            <a:xfrm>
              <a:off x="4906" y="3042"/>
              <a:ext cx="1054" cy="454"/>
              <a:chOff x="4992" y="3069"/>
              <a:chExt cx="1077" cy="464"/>
            </a:xfrm>
          </p:grpSpPr>
          <p:sp>
            <p:nvSpPr>
              <p:cNvPr id="44052" name="Oval 20"/>
              <p:cNvSpPr>
                <a:spLocks noChangeArrowheads="1"/>
              </p:cNvSpPr>
              <p:nvPr/>
            </p:nvSpPr>
            <p:spPr bwMode="auto">
              <a:xfrm>
                <a:off x="4992" y="3069"/>
                <a:ext cx="1077" cy="464"/>
              </a:xfrm>
              <a:prstGeom prst="ellipse">
                <a:avLst/>
              </a:prstGeom>
              <a:noFill/>
              <a:ln w="19050">
                <a:solidFill>
                  <a:schemeClr val="tx1"/>
                </a:solidFill>
                <a:round/>
                <a:headEnd/>
                <a:tailEnd/>
              </a:ln>
            </p:spPr>
            <p:txBody>
              <a:bodyPr wrap="none" anchor="ctr"/>
              <a:lstStyle/>
              <a:p>
                <a:endParaRPr lang="en-GB">
                  <a:solidFill>
                    <a:srgbClr val="EAEAEA"/>
                  </a:solidFill>
                  <a:latin typeface="Calibri" pitchFamily="34" charset="0"/>
                </a:endParaRPr>
              </a:p>
            </p:txBody>
          </p:sp>
          <p:sp>
            <p:nvSpPr>
              <p:cNvPr id="44053" name="Text Box 21"/>
              <p:cNvSpPr txBox="1">
                <a:spLocks noChangeArrowheads="1"/>
              </p:cNvSpPr>
              <p:nvPr/>
            </p:nvSpPr>
            <p:spPr bwMode="auto">
              <a:xfrm>
                <a:off x="5003" y="3133"/>
                <a:ext cx="1049" cy="366"/>
              </a:xfrm>
              <a:prstGeom prst="rect">
                <a:avLst/>
              </a:prstGeom>
              <a:noFill/>
              <a:ln w="19050">
                <a:noFill/>
                <a:miter lim="800000"/>
                <a:headEnd/>
                <a:tailEnd/>
              </a:ln>
            </p:spPr>
            <p:txBody>
              <a:bodyPr wrap="none">
                <a:spAutoFit/>
              </a:bodyPr>
              <a:lstStyle/>
              <a:p>
                <a:pPr algn="ctr" eaLnBrk="0" hangingPunct="0"/>
                <a:r>
                  <a:rPr lang="en-US" sz="1600" b="1">
                    <a:solidFill>
                      <a:srgbClr val="EAEAEA"/>
                    </a:solidFill>
                    <a:latin typeface="Calibri" pitchFamily="34" charset="0"/>
                  </a:rPr>
                  <a:t>Demographic</a:t>
                </a:r>
              </a:p>
              <a:p>
                <a:pPr algn="ctr" eaLnBrk="0" hangingPunct="0"/>
                <a:r>
                  <a:rPr lang="en-US" sz="1600" b="1">
                    <a:solidFill>
                      <a:srgbClr val="EAEAEA"/>
                    </a:solidFill>
                    <a:latin typeface="Calibri" pitchFamily="34" charset="0"/>
                  </a:rPr>
                  <a:t>factors</a:t>
                </a:r>
              </a:p>
            </p:txBody>
          </p:sp>
        </p:grpSp>
        <p:sp>
          <p:nvSpPr>
            <p:cNvPr id="44048" name="AutoShape 22"/>
            <p:cNvSpPr>
              <a:spLocks noChangeArrowheads="1"/>
            </p:cNvSpPr>
            <p:nvPr/>
          </p:nvSpPr>
          <p:spPr bwMode="auto">
            <a:xfrm rot="2360456">
              <a:off x="3873" y="1034"/>
              <a:ext cx="285" cy="702"/>
            </a:xfrm>
            <a:prstGeom prst="curvedRightArrow">
              <a:avLst>
                <a:gd name="adj1" fmla="val 54372"/>
                <a:gd name="adj2" fmla="val 98526"/>
                <a:gd name="adj3" fmla="val 74236"/>
              </a:avLst>
            </a:prstGeom>
            <a:noFill/>
            <a:ln w="19050">
              <a:solidFill>
                <a:schemeClr val="tx1"/>
              </a:solidFill>
              <a:miter lim="800000"/>
              <a:headEnd/>
              <a:tailEnd/>
            </a:ln>
          </p:spPr>
          <p:txBody>
            <a:bodyPr wrap="none" anchor="ctr"/>
            <a:lstStyle/>
            <a:p>
              <a:endParaRPr lang="en-GB">
                <a:solidFill>
                  <a:srgbClr val="EAEAEA"/>
                </a:solidFill>
                <a:latin typeface="Calibri" pitchFamily="34" charset="0"/>
              </a:endParaRPr>
            </a:p>
          </p:txBody>
        </p:sp>
        <p:sp>
          <p:nvSpPr>
            <p:cNvPr id="44049" name="AutoShape 23"/>
            <p:cNvSpPr>
              <a:spLocks noChangeArrowheads="1"/>
            </p:cNvSpPr>
            <p:nvPr/>
          </p:nvSpPr>
          <p:spPr bwMode="auto">
            <a:xfrm rot="9590611">
              <a:off x="5155" y="2341"/>
              <a:ext cx="334" cy="636"/>
            </a:xfrm>
            <a:prstGeom prst="curvedRightArrow">
              <a:avLst>
                <a:gd name="adj1" fmla="val 57708"/>
                <a:gd name="adj2" fmla="val 91842"/>
                <a:gd name="adj3" fmla="val 33333"/>
              </a:avLst>
            </a:prstGeom>
            <a:noFill/>
            <a:ln w="19050">
              <a:solidFill>
                <a:schemeClr val="tx1"/>
              </a:solidFill>
              <a:miter lim="800000"/>
              <a:headEnd/>
              <a:tailEnd/>
            </a:ln>
          </p:spPr>
          <p:txBody>
            <a:bodyPr wrap="none" anchor="ctr"/>
            <a:lstStyle/>
            <a:p>
              <a:endParaRPr lang="en-GB">
                <a:solidFill>
                  <a:srgbClr val="EAEAEA"/>
                </a:solidFill>
                <a:latin typeface="Calibri" pitchFamily="34" charset="0"/>
              </a:endParaRPr>
            </a:p>
          </p:txBody>
        </p:sp>
        <p:sp>
          <p:nvSpPr>
            <p:cNvPr id="44050" name="AutoShape 24"/>
            <p:cNvSpPr>
              <a:spLocks noChangeArrowheads="1"/>
            </p:cNvSpPr>
            <p:nvPr/>
          </p:nvSpPr>
          <p:spPr bwMode="auto">
            <a:xfrm rot="19007060" flipH="1">
              <a:off x="2396" y="1021"/>
              <a:ext cx="361" cy="723"/>
            </a:xfrm>
            <a:prstGeom prst="curvedRightArrow">
              <a:avLst>
                <a:gd name="adj1" fmla="val 38016"/>
                <a:gd name="adj2" fmla="val 80111"/>
                <a:gd name="adj3" fmla="val 74236"/>
              </a:avLst>
            </a:prstGeom>
            <a:noFill/>
            <a:ln w="19050">
              <a:solidFill>
                <a:schemeClr val="tx1"/>
              </a:solidFill>
              <a:miter lim="800000"/>
              <a:headEnd/>
              <a:tailEnd/>
            </a:ln>
          </p:spPr>
          <p:txBody>
            <a:bodyPr wrap="none" anchor="ctr"/>
            <a:lstStyle/>
            <a:p>
              <a:endParaRPr lang="en-GB">
                <a:solidFill>
                  <a:srgbClr val="EAEAEA"/>
                </a:solidFill>
                <a:latin typeface="Calibri" pitchFamily="34" charset="0"/>
              </a:endParaRPr>
            </a:p>
          </p:txBody>
        </p:sp>
        <p:sp>
          <p:nvSpPr>
            <p:cNvPr id="44051" name="AutoShape 25"/>
            <p:cNvSpPr>
              <a:spLocks noChangeArrowheads="1"/>
            </p:cNvSpPr>
            <p:nvPr/>
          </p:nvSpPr>
          <p:spPr bwMode="auto">
            <a:xfrm rot="2369494" flipV="1">
              <a:off x="1165" y="2270"/>
              <a:ext cx="355" cy="651"/>
            </a:xfrm>
            <a:prstGeom prst="curvedRightArrow">
              <a:avLst>
                <a:gd name="adj1" fmla="val 41677"/>
                <a:gd name="adj2" fmla="val 74549"/>
                <a:gd name="adj3" fmla="val 33333"/>
              </a:avLst>
            </a:prstGeom>
            <a:noFill/>
            <a:ln w="19050">
              <a:solidFill>
                <a:schemeClr val="tx1"/>
              </a:solidFill>
              <a:miter lim="800000"/>
              <a:headEnd/>
              <a:tailEnd/>
            </a:ln>
          </p:spPr>
          <p:txBody>
            <a:bodyPr wrap="none" anchor="ctr"/>
            <a:lstStyle/>
            <a:p>
              <a:endParaRPr lang="en-GB">
                <a:solidFill>
                  <a:srgbClr val="EAEAEA"/>
                </a:solidFill>
                <a:latin typeface="Calibri" pitchFamily="34" charset="0"/>
              </a:endParaRPr>
            </a:p>
          </p:txBody>
        </p:sp>
      </p:grpSp>
      <p:sp>
        <p:nvSpPr>
          <p:cNvPr id="44035" name="Text Box 26"/>
          <p:cNvSpPr txBox="1">
            <a:spLocks noChangeArrowheads="1"/>
          </p:cNvSpPr>
          <p:nvPr/>
        </p:nvSpPr>
        <p:spPr bwMode="auto">
          <a:xfrm>
            <a:off x="5284788" y="6310313"/>
            <a:ext cx="3709987" cy="304800"/>
          </a:xfrm>
          <a:prstGeom prst="rect">
            <a:avLst/>
          </a:prstGeom>
          <a:noFill/>
          <a:ln w="19050">
            <a:noFill/>
            <a:miter lim="800000"/>
            <a:headEnd/>
            <a:tailEnd/>
          </a:ln>
        </p:spPr>
        <p:txBody>
          <a:bodyPr wrap="none">
            <a:spAutoFit/>
          </a:bodyPr>
          <a:lstStyle/>
          <a:p>
            <a:pPr eaLnBrk="0" hangingPunct="0">
              <a:spcBef>
                <a:spcPct val="15000"/>
              </a:spcBef>
              <a:spcAft>
                <a:spcPct val="20000"/>
              </a:spcAft>
            </a:pPr>
            <a:r>
              <a:rPr lang="en-US" sz="1400">
                <a:solidFill>
                  <a:srgbClr val="EAEAEA"/>
                </a:solidFill>
                <a:latin typeface="Calibri" pitchFamily="34" charset="0"/>
              </a:rPr>
              <a:t>Goldstein I. Am J Cardiol.</a:t>
            </a:r>
            <a:r>
              <a:rPr lang="en-US" sz="1400" b="1">
                <a:solidFill>
                  <a:srgbClr val="EAEAEA"/>
                </a:solidFill>
                <a:latin typeface="Calibri" pitchFamily="34" charset="0"/>
              </a:rPr>
              <a:t> 86:</a:t>
            </a:r>
            <a:r>
              <a:rPr lang="en-US" sz="1400">
                <a:solidFill>
                  <a:srgbClr val="EAEAEA"/>
                </a:solidFill>
                <a:latin typeface="Calibri" pitchFamily="34" charset="0"/>
              </a:rPr>
              <a:t>41F-45F, 2000.</a:t>
            </a:r>
          </a:p>
        </p:txBody>
      </p:sp>
      <p:sp>
        <p:nvSpPr>
          <p:cNvPr id="27675" name="Rectangle 27"/>
          <p:cNvSpPr>
            <a:spLocks noGrp="1" noChangeArrowheads="1"/>
          </p:cNvSpPr>
          <p:nvPr>
            <p:ph type="title"/>
          </p:nvPr>
        </p:nvSpPr>
        <p:spPr>
          <a:xfrm>
            <a:off x="522288" y="428625"/>
            <a:ext cx="7977187" cy="1155700"/>
          </a:xfrm>
        </p:spPr>
        <p:txBody>
          <a:bodyPr lIns="90477" tIns="44444" rIns="90477" bIns="44444" rtlCol="0">
            <a:normAutofit fontScale="90000"/>
          </a:bodyPr>
          <a:lstStyle/>
          <a:p>
            <a:pPr fontAlgn="auto">
              <a:spcAft>
                <a:spcPts val="0"/>
              </a:spcAft>
              <a:defRPr/>
            </a:pPr>
            <a:r>
              <a:rPr lang="en-US" sz="4000" dirty="0">
                <a:solidFill>
                  <a:schemeClr val="accent5">
                    <a:lumMod val="20000"/>
                    <a:lumOff val="80000"/>
                  </a:schemeClr>
                </a:solidFill>
              </a:rPr>
              <a:t>ED, CVD, and Depression </a:t>
            </a:r>
            <a:br>
              <a:rPr lang="en-US" sz="4000" dirty="0">
                <a:solidFill>
                  <a:schemeClr val="accent5">
                    <a:lumMod val="20000"/>
                    <a:lumOff val="80000"/>
                  </a:schemeClr>
                </a:solidFill>
              </a:rPr>
            </a:br>
            <a:r>
              <a:rPr lang="en-US" sz="4000" i="1" dirty="0">
                <a:solidFill>
                  <a:schemeClr val="accent5">
                    <a:lumMod val="20000"/>
                    <a:lumOff val="80000"/>
                  </a:schemeClr>
                </a:solidFill>
              </a:rPr>
              <a:t>A Mutually Reinforcing Triad</a:t>
            </a:r>
            <a:endParaRPr lang="en-US" sz="4000" i="1" baseline="30000" dirty="0">
              <a:solidFill>
                <a:schemeClr val="accent5">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313" y="260350"/>
            <a:ext cx="8135937" cy="1008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6082" name="Rectangle 3"/>
          <p:cNvSpPr>
            <a:spLocks noGrp="1" noChangeArrowheads="1"/>
          </p:cNvSpPr>
          <p:nvPr>
            <p:ph type="body" idx="1"/>
          </p:nvPr>
        </p:nvSpPr>
        <p:spPr>
          <a:xfrm>
            <a:off x="457200" y="1390650"/>
            <a:ext cx="8229600" cy="4525963"/>
          </a:xfrm>
        </p:spPr>
        <p:txBody>
          <a:bodyPr/>
          <a:lstStyle/>
          <a:p>
            <a:pPr>
              <a:spcBef>
                <a:spcPct val="0"/>
              </a:spcBef>
              <a:buFontTx/>
              <a:buChar char="•"/>
            </a:pPr>
            <a:r>
              <a:rPr lang="en-GB" sz="2000" smtClean="0"/>
              <a:t>Kloner RA </a:t>
            </a:r>
            <a:r>
              <a:rPr lang="en-GB" sz="2000" i="1" smtClean="0"/>
              <a:t>et al. Am J Cardiol </a:t>
            </a:r>
            <a:r>
              <a:rPr lang="en-GB" sz="2000" smtClean="0"/>
              <a:t>2006; </a:t>
            </a:r>
            <a:r>
              <a:rPr lang="en-GB" sz="2000" b="1" smtClean="0"/>
              <a:t>97</a:t>
            </a:r>
            <a:r>
              <a:rPr lang="en-GB" sz="2000" smtClean="0"/>
              <a:t>: 1778-1784.</a:t>
            </a:r>
          </a:p>
          <a:p>
            <a:pPr>
              <a:spcBef>
                <a:spcPct val="0"/>
              </a:spcBef>
              <a:buFontTx/>
              <a:buChar char="•"/>
            </a:pPr>
            <a:r>
              <a:rPr lang="en-GB" sz="1800" b="1" smtClean="0"/>
              <a:t>n=14,534</a:t>
            </a:r>
          </a:p>
        </p:txBody>
      </p:sp>
      <p:sp>
        <p:nvSpPr>
          <p:cNvPr id="46083" name="Rectangle 4"/>
          <p:cNvSpPr>
            <a:spLocks noChangeArrowheads="1"/>
          </p:cNvSpPr>
          <p:nvPr/>
        </p:nvSpPr>
        <p:spPr bwMode="auto">
          <a:xfrm>
            <a:off x="312738" y="6221413"/>
            <a:ext cx="8475662" cy="307975"/>
          </a:xfrm>
          <a:prstGeom prst="rect">
            <a:avLst/>
          </a:prstGeom>
          <a:noFill/>
          <a:ln w="28575" algn="ctr">
            <a:noFill/>
            <a:miter lim="800000"/>
            <a:headEnd/>
            <a:tailEnd/>
          </a:ln>
        </p:spPr>
        <p:txBody>
          <a:bodyPr wrap="none">
            <a:spAutoFit/>
          </a:bodyPr>
          <a:lstStyle/>
          <a:p>
            <a:r>
              <a:rPr lang="en-GB" sz="1400">
                <a:solidFill>
                  <a:srgbClr val="EAEAEA"/>
                </a:solidFill>
                <a:latin typeface="Calibri" pitchFamily="34" charset="0"/>
              </a:rPr>
              <a:t>*A serious CVTEAE was defined as myocardial infarction, cardiovascular death or cerebrovascular death</a:t>
            </a:r>
          </a:p>
        </p:txBody>
      </p:sp>
      <p:pic>
        <p:nvPicPr>
          <p:cNvPr id="46084" name="Picture 6"/>
          <p:cNvPicPr>
            <a:picLocks noChangeAspect="1" noChangeArrowheads="1"/>
          </p:cNvPicPr>
          <p:nvPr/>
        </p:nvPicPr>
        <p:blipFill>
          <a:blip r:embed="rId3"/>
          <a:srcRect/>
          <a:stretch>
            <a:fillRect/>
          </a:stretch>
        </p:blipFill>
        <p:spPr bwMode="auto">
          <a:xfrm>
            <a:off x="269875" y="2132013"/>
            <a:ext cx="8569325" cy="4067175"/>
          </a:xfrm>
          <a:prstGeom prst="rect">
            <a:avLst/>
          </a:prstGeom>
          <a:noFill/>
          <a:ln w="28575" algn="ctr">
            <a:noFill/>
            <a:miter lim="800000"/>
            <a:headEnd/>
            <a:tailEnd/>
          </a:ln>
        </p:spPr>
      </p:pic>
      <p:sp>
        <p:nvSpPr>
          <p:cNvPr id="33797" name="Rectangle 7"/>
          <p:cNvSpPr>
            <a:spLocks noGrp="1" noRot="1" noChangeArrowheads="1"/>
          </p:cNvSpPr>
          <p:nvPr>
            <p:ph type="title"/>
          </p:nvPr>
        </p:nvSpPr>
        <p:spPr>
          <a:xfrm>
            <a:off x="-323850" y="19050"/>
            <a:ext cx="9353550" cy="1417638"/>
          </a:xfrm>
        </p:spPr>
        <p:txBody>
          <a:bodyPr rtlCol="0">
            <a:normAutofit/>
          </a:bodyPr>
          <a:lstStyle/>
          <a:p>
            <a:pPr fontAlgn="auto">
              <a:spcAft>
                <a:spcPts val="0"/>
              </a:spcAft>
              <a:defRPr/>
            </a:pPr>
            <a:r>
              <a:rPr lang="en-GB" sz="2000" dirty="0" smtClean="0">
                <a:solidFill>
                  <a:schemeClr val="accent3">
                    <a:lumMod val="20000"/>
                    <a:lumOff val="80000"/>
                  </a:schemeClr>
                </a:solidFill>
              </a:rPr>
              <a:t>A retrospective analysis of 36 </a:t>
            </a:r>
            <a:r>
              <a:rPr lang="en-GB" sz="2000" dirty="0" err="1" smtClean="0">
                <a:solidFill>
                  <a:schemeClr val="accent3">
                    <a:lumMod val="20000"/>
                    <a:lumOff val="80000"/>
                  </a:schemeClr>
                </a:solidFill>
              </a:rPr>
              <a:t>Cialis</a:t>
            </a:r>
            <a:r>
              <a:rPr lang="en-GB" sz="2000" dirty="0" smtClean="0">
                <a:solidFill>
                  <a:schemeClr val="accent3">
                    <a:lumMod val="20000"/>
                    <a:lumOff val="80000"/>
                  </a:schemeClr>
                </a:solidFill>
              </a:rPr>
              <a:t> clinical trials assessing </a:t>
            </a:r>
            <a:br>
              <a:rPr lang="en-GB" sz="2000" dirty="0" smtClean="0">
                <a:solidFill>
                  <a:schemeClr val="accent3">
                    <a:lumMod val="20000"/>
                    <a:lumOff val="80000"/>
                  </a:schemeClr>
                </a:solidFill>
              </a:rPr>
            </a:br>
            <a:r>
              <a:rPr lang="en-GB" sz="2000" dirty="0" smtClean="0">
                <a:solidFill>
                  <a:schemeClr val="accent3">
                    <a:lumMod val="20000"/>
                    <a:lumOff val="80000"/>
                  </a:schemeClr>
                </a:solidFill>
              </a:rPr>
              <a:t>serious* CVTEAEs in ED patients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z="4000" smtClean="0"/>
              <a:t>Why Take A Sexual History</a:t>
            </a:r>
          </a:p>
        </p:txBody>
      </p:sp>
      <p:sp>
        <p:nvSpPr>
          <p:cNvPr id="78850" name="Content Placeholder 2"/>
          <p:cNvSpPr>
            <a:spLocks noGrp="1"/>
          </p:cNvSpPr>
          <p:nvPr>
            <p:ph idx="1"/>
          </p:nvPr>
        </p:nvSpPr>
        <p:spPr/>
        <p:txBody>
          <a:bodyPr/>
          <a:lstStyle/>
          <a:p>
            <a:r>
              <a:rPr lang="en-US" smtClean="0"/>
              <a:t>Sexual problems may be the harbinger of underlying disease</a:t>
            </a:r>
          </a:p>
          <a:p>
            <a:r>
              <a:rPr lang="en-US" smtClean="0"/>
              <a:t>Sexual health is an Unalienable  right of every patient</a:t>
            </a:r>
          </a:p>
          <a:p>
            <a:r>
              <a:rPr lang="en-US" smtClean="0"/>
              <a:t>Has the potential to improve patient – physician relationship</a:t>
            </a:r>
          </a:p>
          <a:p>
            <a:r>
              <a:rPr lang="en-US" smtClean="0"/>
              <a:t>Sexual problems are eminently  treatable</a:t>
            </a:r>
          </a:p>
          <a:p>
            <a:r>
              <a:rPr lang="en-US" smtClean="0"/>
              <a:t>Important part of setting realistic expectations </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z="3600" smtClean="0"/>
              <a:t>Sexual Problem Assessment</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Phases Affected – Tumescence  Ejaculation Orgasm</a:t>
            </a:r>
          </a:p>
          <a:p>
            <a:pPr fontAlgn="auto">
              <a:spcAft>
                <a:spcPts val="0"/>
              </a:spcAft>
              <a:buFont typeface="Arial" pitchFamily="34" charset="0"/>
              <a:buChar char="•"/>
              <a:defRPr/>
            </a:pPr>
            <a:r>
              <a:rPr lang="en-US" dirty="0" smtClean="0"/>
              <a:t>Lifelong </a:t>
            </a:r>
            <a:r>
              <a:rPr lang="en-US" dirty="0" err="1" smtClean="0"/>
              <a:t>vs</a:t>
            </a:r>
            <a:r>
              <a:rPr lang="en-US" dirty="0" smtClean="0"/>
              <a:t> acquired  ( timeline )</a:t>
            </a:r>
          </a:p>
          <a:p>
            <a:pPr fontAlgn="auto">
              <a:spcAft>
                <a:spcPts val="0"/>
              </a:spcAft>
              <a:buFont typeface="Arial" pitchFamily="34" charset="0"/>
              <a:buChar char="•"/>
              <a:defRPr/>
            </a:pPr>
            <a:r>
              <a:rPr lang="en-US" dirty="0" smtClean="0"/>
              <a:t>Generalized </a:t>
            </a:r>
            <a:r>
              <a:rPr lang="en-US" dirty="0" err="1" smtClean="0"/>
              <a:t>vs</a:t>
            </a:r>
            <a:r>
              <a:rPr lang="en-US" dirty="0" smtClean="0"/>
              <a:t> situational</a:t>
            </a:r>
          </a:p>
          <a:p>
            <a:pPr fontAlgn="auto">
              <a:spcAft>
                <a:spcPts val="0"/>
              </a:spcAft>
              <a:buFont typeface="Arial" pitchFamily="34" charset="0"/>
              <a:buChar char="•"/>
              <a:defRPr/>
            </a:pPr>
            <a:r>
              <a:rPr lang="en-US" dirty="0" smtClean="0"/>
              <a:t>Sudden </a:t>
            </a:r>
            <a:r>
              <a:rPr lang="en-US" dirty="0" err="1" smtClean="0"/>
              <a:t>vs</a:t>
            </a:r>
            <a:r>
              <a:rPr lang="en-US" dirty="0" smtClean="0"/>
              <a:t> gradual</a:t>
            </a:r>
          </a:p>
          <a:p>
            <a:pPr fontAlgn="auto">
              <a:spcAft>
                <a:spcPts val="0"/>
              </a:spcAft>
              <a:buFont typeface="Arial" pitchFamily="34" charset="0"/>
              <a:buChar char="•"/>
              <a:defRPr/>
            </a:pPr>
            <a:r>
              <a:rPr lang="en-US" dirty="0" smtClean="0"/>
              <a:t>Distress =  Bother</a:t>
            </a:r>
          </a:p>
          <a:p>
            <a:pPr fontAlgn="auto">
              <a:spcAft>
                <a:spcPts val="0"/>
              </a:spcAft>
              <a:buFont typeface="Arial" pitchFamily="34" charset="0"/>
              <a:buChar char="•"/>
              <a:defRPr/>
            </a:pPr>
            <a:r>
              <a:rPr lang="en-US" dirty="0" smtClean="0"/>
              <a:t>Partner based </a:t>
            </a:r>
            <a:r>
              <a:rPr lang="en-US" dirty="0" err="1" smtClean="0"/>
              <a:t>vs</a:t>
            </a:r>
            <a:r>
              <a:rPr lang="en-US" dirty="0" smtClean="0"/>
              <a:t> self stimulation</a:t>
            </a:r>
          </a:p>
          <a:p>
            <a:pPr fontAlgn="auto">
              <a:spcAft>
                <a:spcPts val="0"/>
              </a:spcAft>
              <a:buFont typeface="Arial" pitchFamily="34" charset="0"/>
              <a:buChar char="•"/>
              <a:defRPr/>
            </a:pPr>
            <a:r>
              <a:rPr lang="en-US" dirty="0" smtClean="0"/>
              <a:t>Rigidity </a:t>
            </a:r>
          </a:p>
          <a:p>
            <a:pPr fontAlgn="auto">
              <a:spcAft>
                <a:spcPts val="0"/>
              </a:spcAft>
              <a:buFont typeface="Arial" pitchFamily="34" charset="0"/>
              <a:buChar char="•"/>
              <a:defRPr/>
            </a:pPr>
            <a:r>
              <a:rPr lang="en-US" dirty="0"/>
              <a:t>S</a:t>
            </a:r>
            <a:r>
              <a:rPr lang="en-US" dirty="0" smtClean="0"/>
              <a:t>ustaining capability</a:t>
            </a:r>
          </a:p>
          <a:p>
            <a:pPr fontAlgn="auto">
              <a:spcAft>
                <a:spcPts val="0"/>
              </a:spcAft>
              <a:buFont typeface="Arial" pitchFamily="34" charset="0"/>
              <a:buChar char="•"/>
              <a:defRPr/>
            </a:pPr>
            <a:r>
              <a:rPr lang="en-US" dirty="0" smtClean="0"/>
              <a:t>Nocturnal erections</a:t>
            </a:r>
            <a:endParaRPr lang="en-US"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Role of NO &amp; cGMP</a:t>
            </a:r>
          </a:p>
        </p:txBody>
      </p:sp>
      <p:graphicFrame>
        <p:nvGraphicFramePr>
          <p:cNvPr id="20" name="Content Placeholder 19"/>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1" name="Rectangle 21"/>
          <p:cNvSpPr>
            <a:spLocks noChangeArrowheads="1"/>
          </p:cNvSpPr>
          <p:nvPr/>
        </p:nvSpPr>
        <p:spPr bwMode="auto">
          <a:xfrm>
            <a:off x="4586288" y="6165850"/>
            <a:ext cx="185737" cy="368300"/>
          </a:xfrm>
          <a:prstGeom prst="rect">
            <a:avLst/>
          </a:prstGeom>
          <a:noFill/>
          <a:ln w="9525">
            <a:noFill/>
            <a:miter lim="800000"/>
            <a:headEnd/>
            <a:tailEnd/>
          </a:ln>
        </p:spPr>
        <p:txBody>
          <a:bodyPr wrap="none">
            <a:spAutoFit/>
          </a:bodyPr>
          <a:lstStyle/>
          <a:p>
            <a:r>
              <a:rPr lang="en-US">
                <a:latin typeface="Corbel" pitchFamily="34" charset="0"/>
              </a:rPr>
              <a:t>	</a:t>
            </a:r>
          </a:p>
        </p:txBody>
      </p:sp>
      <p:sp>
        <p:nvSpPr>
          <p:cNvPr id="23" name="Curved Right Arrow 22"/>
          <p:cNvSpPr/>
          <p:nvPr/>
        </p:nvSpPr>
        <p:spPr>
          <a:xfrm>
            <a:off x="3570288" y="3041650"/>
            <a:ext cx="544512" cy="1922463"/>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5" name="Curved Right Arrow 24"/>
          <p:cNvSpPr/>
          <p:nvPr/>
        </p:nvSpPr>
        <p:spPr>
          <a:xfrm flipH="1" flipV="1">
            <a:off x="5211763" y="3670300"/>
            <a:ext cx="263525" cy="1177925"/>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8134" name="TextBox 25"/>
          <p:cNvSpPr txBox="1">
            <a:spLocks noChangeArrowheads="1"/>
          </p:cNvSpPr>
          <p:nvPr/>
        </p:nvSpPr>
        <p:spPr bwMode="auto">
          <a:xfrm>
            <a:off x="4289425" y="2862263"/>
            <a:ext cx="600075" cy="369887"/>
          </a:xfrm>
          <a:prstGeom prst="rect">
            <a:avLst/>
          </a:prstGeom>
          <a:noFill/>
          <a:ln w="9525">
            <a:noFill/>
            <a:miter lim="800000"/>
            <a:headEnd/>
            <a:tailEnd/>
          </a:ln>
        </p:spPr>
        <p:txBody>
          <a:bodyPr wrap="none">
            <a:spAutoFit/>
          </a:bodyPr>
          <a:lstStyle/>
          <a:p>
            <a:r>
              <a:rPr lang="en-US">
                <a:latin typeface="Corbel" pitchFamily="34" charset="0"/>
              </a:rPr>
              <a:t>GTP</a:t>
            </a:r>
          </a:p>
        </p:txBody>
      </p:sp>
      <p:sp>
        <p:nvSpPr>
          <p:cNvPr id="48135" name="TextBox 29"/>
          <p:cNvSpPr txBox="1">
            <a:spLocks noChangeArrowheads="1"/>
          </p:cNvSpPr>
          <p:nvPr/>
        </p:nvSpPr>
        <p:spPr bwMode="auto">
          <a:xfrm>
            <a:off x="4289425" y="4848225"/>
            <a:ext cx="762000" cy="368300"/>
          </a:xfrm>
          <a:prstGeom prst="rect">
            <a:avLst/>
          </a:prstGeom>
          <a:noFill/>
          <a:ln w="9525">
            <a:noFill/>
            <a:miter lim="800000"/>
            <a:headEnd/>
            <a:tailEnd/>
          </a:ln>
        </p:spPr>
        <p:txBody>
          <a:bodyPr wrap="none">
            <a:spAutoFit/>
          </a:bodyPr>
          <a:lstStyle/>
          <a:p>
            <a:r>
              <a:rPr lang="en-US">
                <a:latin typeface="Corbel" pitchFamily="34" charset="0"/>
              </a:rPr>
              <a:t>cGMP</a:t>
            </a:r>
          </a:p>
        </p:txBody>
      </p:sp>
      <p:sp>
        <p:nvSpPr>
          <p:cNvPr id="48136" name="TextBox 30"/>
          <p:cNvSpPr txBox="1">
            <a:spLocks noChangeArrowheads="1"/>
          </p:cNvSpPr>
          <p:nvPr/>
        </p:nvSpPr>
        <p:spPr bwMode="auto">
          <a:xfrm>
            <a:off x="5697538" y="4230688"/>
            <a:ext cx="709612" cy="369887"/>
          </a:xfrm>
          <a:prstGeom prst="rect">
            <a:avLst/>
          </a:prstGeom>
          <a:noFill/>
          <a:ln w="9525">
            <a:noFill/>
            <a:miter lim="800000"/>
            <a:headEnd/>
            <a:tailEnd/>
          </a:ln>
        </p:spPr>
        <p:txBody>
          <a:bodyPr wrap="none">
            <a:spAutoFit/>
          </a:bodyPr>
          <a:lstStyle/>
          <a:p>
            <a:r>
              <a:rPr lang="en-US">
                <a:latin typeface="Corbel" pitchFamily="34" charset="0"/>
              </a:rPr>
              <a:t>PDE5</a:t>
            </a:r>
          </a:p>
        </p:txBody>
      </p:sp>
      <p:sp>
        <p:nvSpPr>
          <p:cNvPr id="48137" name="TextBox 34"/>
          <p:cNvSpPr txBox="1">
            <a:spLocks noChangeArrowheads="1"/>
          </p:cNvSpPr>
          <p:nvPr/>
        </p:nvSpPr>
        <p:spPr bwMode="auto">
          <a:xfrm>
            <a:off x="4889500" y="3300413"/>
            <a:ext cx="896938" cy="369887"/>
          </a:xfrm>
          <a:prstGeom prst="rect">
            <a:avLst/>
          </a:prstGeom>
          <a:noFill/>
          <a:ln w="9525">
            <a:noFill/>
            <a:miter lim="800000"/>
            <a:headEnd/>
            <a:tailEnd/>
          </a:ln>
        </p:spPr>
        <p:txBody>
          <a:bodyPr wrap="none">
            <a:spAutoFit/>
          </a:bodyPr>
          <a:lstStyle/>
          <a:p>
            <a:r>
              <a:rPr lang="en-US">
                <a:latin typeface="Corbel" pitchFamily="34" charset="0"/>
              </a:rPr>
              <a:t>5’-GMP</a:t>
            </a:r>
          </a:p>
        </p:txBody>
      </p:sp>
      <p:sp>
        <p:nvSpPr>
          <p:cNvPr id="48138" name="TextBox 35"/>
          <p:cNvSpPr txBox="1">
            <a:spLocks noChangeArrowheads="1"/>
          </p:cNvSpPr>
          <p:nvPr/>
        </p:nvSpPr>
        <p:spPr bwMode="auto">
          <a:xfrm>
            <a:off x="6654800" y="2200275"/>
            <a:ext cx="2506663" cy="4246563"/>
          </a:xfrm>
          <a:prstGeom prst="rect">
            <a:avLst/>
          </a:prstGeom>
          <a:noFill/>
          <a:ln w="9525">
            <a:noFill/>
            <a:miter lim="800000"/>
            <a:headEnd/>
            <a:tailEnd/>
          </a:ln>
        </p:spPr>
        <p:txBody>
          <a:bodyPr>
            <a:spAutoFit/>
          </a:bodyPr>
          <a:lstStyle/>
          <a:p>
            <a:r>
              <a:rPr lang="en-US">
                <a:latin typeface="Corbel" pitchFamily="34" charset="0"/>
              </a:rPr>
              <a:t>NO  is released cGMP formed</a:t>
            </a:r>
          </a:p>
          <a:p>
            <a:endParaRPr lang="en-US">
              <a:latin typeface="Corbel" pitchFamily="34" charset="0"/>
            </a:endParaRPr>
          </a:p>
          <a:p>
            <a:r>
              <a:rPr lang="en-US">
                <a:latin typeface="Corbel" pitchFamily="34" charset="0"/>
              </a:rPr>
              <a:t>Lower intracellular calcium </a:t>
            </a:r>
          </a:p>
          <a:p>
            <a:r>
              <a:rPr lang="en-US">
                <a:latin typeface="Corbel" pitchFamily="34" charset="0"/>
              </a:rPr>
              <a:t>Penile smooth muscle relaxation </a:t>
            </a:r>
          </a:p>
          <a:p>
            <a:r>
              <a:rPr lang="en-US">
                <a:latin typeface="Corbel" pitchFamily="34" charset="0"/>
              </a:rPr>
              <a:t>And increased blood flow leads to </a:t>
            </a:r>
          </a:p>
          <a:p>
            <a:r>
              <a:rPr lang="en-US">
                <a:latin typeface="Corbel" pitchFamily="34" charset="0"/>
              </a:rPr>
              <a:t>Erection</a:t>
            </a:r>
          </a:p>
          <a:p>
            <a:endParaRPr lang="en-US">
              <a:latin typeface="Corbel" pitchFamily="34" charset="0"/>
            </a:endParaRPr>
          </a:p>
          <a:p>
            <a:endParaRPr lang="en-US">
              <a:latin typeface="Corbel" pitchFamily="34" charset="0"/>
            </a:endParaRPr>
          </a:p>
          <a:p>
            <a:r>
              <a:rPr lang="en-US">
                <a:latin typeface="Corbel" pitchFamily="34" charset="0"/>
              </a:rPr>
              <a:t>PDE5 terminates NO/cGMP signaling</a:t>
            </a:r>
          </a:p>
          <a:p>
            <a:r>
              <a:rPr lang="en-US">
                <a:latin typeface="Corbel" pitchFamily="34" charset="0"/>
              </a:rPr>
              <a:t> leading to flaccidity</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t>NO Receptor</a:t>
            </a:r>
          </a:p>
        </p:txBody>
      </p:sp>
      <p:sp>
        <p:nvSpPr>
          <p:cNvPr id="49154" name="Content Placeholder 2"/>
          <p:cNvSpPr>
            <a:spLocks noGrp="1"/>
          </p:cNvSpPr>
          <p:nvPr>
            <p:ph idx="1"/>
          </p:nvPr>
        </p:nvSpPr>
        <p:spPr/>
        <p:txBody>
          <a:bodyPr/>
          <a:lstStyle/>
          <a:p>
            <a:r>
              <a:rPr lang="en-US" smtClean="0"/>
              <a:t>Diseases with abnormal NO Production </a:t>
            </a:r>
          </a:p>
          <a:p>
            <a:pPr lvl="2"/>
            <a:r>
              <a:rPr lang="en-US" smtClean="0"/>
              <a:t>Hypertension</a:t>
            </a:r>
          </a:p>
          <a:p>
            <a:pPr lvl="2"/>
            <a:r>
              <a:rPr lang="en-US" smtClean="0"/>
              <a:t>Obesity</a:t>
            </a:r>
          </a:p>
          <a:p>
            <a:pPr lvl="2"/>
            <a:r>
              <a:rPr lang="en-US" smtClean="0"/>
              <a:t>Dyslipidemias</a:t>
            </a:r>
          </a:p>
          <a:p>
            <a:pPr lvl="2"/>
            <a:r>
              <a:rPr lang="en-US" smtClean="0"/>
              <a:t>Diabetes    I and  II</a:t>
            </a:r>
          </a:p>
          <a:p>
            <a:pPr lvl="2"/>
            <a:r>
              <a:rPr lang="en-US" smtClean="0"/>
              <a:t>Heart Failure</a:t>
            </a:r>
          </a:p>
          <a:p>
            <a:pPr lvl="2"/>
            <a:r>
              <a:rPr lang="en-US" smtClean="0"/>
              <a:t>Atherosclerosis</a:t>
            </a:r>
          </a:p>
          <a:p>
            <a:pPr lvl="2"/>
            <a:r>
              <a:rPr lang="en-US" smtClean="0"/>
              <a:t>Aging</a:t>
            </a:r>
          </a:p>
          <a:p>
            <a:pPr lvl="2"/>
            <a:r>
              <a:rPr lang="en-US" smtClean="0"/>
              <a:t>Cigarette smoking</a:t>
            </a:r>
          </a:p>
          <a:p>
            <a:pPr lvl="1"/>
            <a:endParaRPr lang="en-US" smtClean="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1990’s Vascular Agents</a:t>
            </a:r>
          </a:p>
        </p:txBody>
      </p:sp>
      <p:sp>
        <p:nvSpPr>
          <p:cNvPr id="50178" name="Content Placeholder 2"/>
          <p:cNvSpPr>
            <a:spLocks noGrp="1"/>
          </p:cNvSpPr>
          <p:nvPr>
            <p:ph idx="1"/>
          </p:nvPr>
        </p:nvSpPr>
        <p:spPr/>
        <p:txBody>
          <a:bodyPr/>
          <a:lstStyle/>
          <a:p>
            <a:endParaRPr lang="en-US" smtClean="0"/>
          </a:p>
          <a:p>
            <a:r>
              <a:rPr lang="en-US" smtClean="0"/>
              <a:t>Phosphodiesterase  Inhibitors</a:t>
            </a:r>
          </a:p>
          <a:p>
            <a:pPr lvl="2"/>
            <a:r>
              <a:rPr lang="en-US" smtClean="0"/>
              <a:t>Sildenafil              Viagra</a:t>
            </a:r>
          </a:p>
          <a:p>
            <a:pPr lvl="2"/>
            <a:r>
              <a:rPr lang="en-US" smtClean="0"/>
              <a:t>Vardenifil             Levitra</a:t>
            </a:r>
          </a:p>
          <a:p>
            <a:pPr lvl="2"/>
            <a:r>
              <a:rPr lang="en-US" smtClean="0"/>
              <a:t>Tadenafil              Cialis</a:t>
            </a:r>
          </a:p>
          <a:p>
            <a:r>
              <a:rPr lang="en-US" smtClean="0"/>
              <a:t>Prostaglandin     </a:t>
            </a:r>
          </a:p>
          <a:p>
            <a:pPr lvl="2"/>
            <a:r>
              <a:rPr lang="en-US" smtClean="0"/>
              <a:t> Alprostadil</a:t>
            </a:r>
          </a:p>
          <a:p>
            <a:pPr lvl="2"/>
            <a:r>
              <a:rPr lang="en-US" smtClean="0"/>
              <a:t>Caverjet</a:t>
            </a:r>
          </a:p>
          <a:p>
            <a:pPr lvl="2"/>
            <a:endParaRPr lang="en-US" smtClean="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smtClean="0"/>
              <a:t>Why should you know ?</a:t>
            </a:r>
          </a:p>
        </p:txBody>
      </p:sp>
      <p:sp>
        <p:nvSpPr>
          <p:cNvPr id="17410" name="Content Placeholder 2"/>
          <p:cNvSpPr>
            <a:spLocks noGrp="1"/>
          </p:cNvSpPr>
          <p:nvPr>
            <p:ph idx="1"/>
          </p:nvPr>
        </p:nvSpPr>
        <p:spPr/>
        <p:txBody>
          <a:bodyPr/>
          <a:lstStyle/>
          <a:p>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Urologists </a:t>
            </a:r>
          </a:p>
        </p:txBody>
      </p:sp>
      <p:sp>
        <p:nvSpPr>
          <p:cNvPr id="51202" name="Content Placeholder 2"/>
          <p:cNvSpPr>
            <a:spLocks noGrp="1"/>
          </p:cNvSpPr>
          <p:nvPr>
            <p:ph idx="1"/>
          </p:nvPr>
        </p:nvSpPr>
        <p:spPr/>
        <p:txBody>
          <a:bodyPr/>
          <a:lstStyle/>
          <a:p>
            <a:r>
              <a:rPr lang="en-US" smtClean="0"/>
              <a:t>Assess</a:t>
            </a:r>
          </a:p>
          <a:p>
            <a:r>
              <a:rPr lang="en-US" smtClean="0"/>
              <a:t>Investigate</a:t>
            </a:r>
          </a:p>
          <a:p>
            <a:r>
              <a:rPr lang="en-US" smtClean="0"/>
              <a:t>Appropriate option</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Vacuum Device </a:t>
            </a:r>
          </a:p>
        </p:txBody>
      </p:sp>
      <p:sp>
        <p:nvSpPr>
          <p:cNvPr id="6" name="Content Placeholder 2"/>
          <p:cNvSpPr txBox="1">
            <a:spLocks/>
          </p:cNvSpPr>
          <p:nvPr/>
        </p:nvSpPr>
        <p:spPr>
          <a:xfrm>
            <a:off x="769938" y="1600200"/>
            <a:ext cx="7916862" cy="4364038"/>
          </a:xfrm>
          <a:prstGeom prst="rect">
            <a:avLst/>
          </a:prstGeom>
        </p:spPr>
        <p:txBody>
          <a:bodyPr anchor="ctr">
            <a:normAutofit fontScale="70000" lnSpcReduction="20000"/>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2400"/>
              </a:spcAft>
              <a:buClr>
                <a:srgbClr val="D3911F"/>
              </a:buClr>
              <a:defRPr/>
            </a:pPr>
            <a:r>
              <a:rPr lang="en-US" sz="2200" dirty="0" smtClean="0">
                <a:latin typeface="Arial" charset="0"/>
                <a:ea typeface="ＭＳ Ｐゴシック" charset="0"/>
                <a:cs typeface="ＭＳ Ｐゴシック" charset="0"/>
              </a:rPr>
              <a:t>Externally applied device mechanically</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effects penile blood engorgement</a:t>
            </a:r>
          </a:p>
          <a:p>
            <a:pPr fontAlgn="auto">
              <a:spcAft>
                <a:spcPts val="2400"/>
              </a:spcAft>
              <a:buClr>
                <a:srgbClr val="D3911F"/>
              </a:buClr>
              <a:defRPr/>
            </a:pPr>
            <a:r>
              <a:rPr lang="en-US" sz="2200" dirty="0" smtClean="0">
                <a:latin typeface="Arial" charset="0"/>
                <a:ea typeface="ＭＳ Ｐゴシック" charset="0"/>
                <a:cs typeface="ＭＳ Ｐゴシック" charset="0"/>
              </a:rPr>
              <a:t>Cylinder/pump placed over</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penis creates closed</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chamber; pump creates</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vacuum, drawing blood into</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corpora </a:t>
            </a:r>
            <a:r>
              <a:rPr lang="en-US" sz="2200" dirty="0" err="1" smtClean="0">
                <a:latin typeface="Arial" charset="0"/>
                <a:ea typeface="ＭＳ Ｐゴシック" charset="0"/>
                <a:cs typeface="ＭＳ Ｐゴシック" charset="0"/>
              </a:rPr>
              <a:t>cavernosa</a:t>
            </a:r>
            <a:endParaRPr lang="en-US" sz="2200" dirty="0" smtClean="0">
              <a:latin typeface="Arial" charset="0"/>
              <a:ea typeface="ＭＳ Ｐゴシック" charset="0"/>
              <a:cs typeface="ＭＳ Ｐゴシック" charset="0"/>
            </a:endParaRPr>
          </a:p>
          <a:p>
            <a:pPr fontAlgn="auto">
              <a:spcAft>
                <a:spcPts val="2400"/>
              </a:spcAft>
              <a:buClr>
                <a:srgbClr val="D3911F"/>
              </a:buClr>
              <a:defRPr/>
            </a:pPr>
            <a:r>
              <a:rPr lang="en-US" sz="2200" dirty="0" smtClean="0">
                <a:latin typeface="Arial" charset="0"/>
                <a:ea typeface="ＭＳ Ｐゴシック" charset="0"/>
                <a:cs typeface="ＭＳ Ｐゴシック" charset="0"/>
              </a:rPr>
              <a:t>Constrictive elastic ring</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then placed at base of</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penis to restrict flow of</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suctioned blood</a:t>
            </a:r>
            <a:endParaRPr lang="en-US" sz="2200" dirty="0">
              <a:latin typeface="Arial" charset="0"/>
              <a:ea typeface="ＭＳ Ｐゴシック" charset="0"/>
              <a:cs typeface="ＭＳ Ｐゴシック" charset="0"/>
            </a:endParaRPr>
          </a:p>
        </p:txBody>
      </p:sp>
      <p:sp>
        <p:nvSpPr>
          <p:cNvPr id="52227" name="Rounded Rectangle 6"/>
          <p:cNvSpPr>
            <a:spLocks noChangeArrowheads="1"/>
          </p:cNvSpPr>
          <p:nvPr/>
        </p:nvSpPr>
        <p:spPr bwMode="auto">
          <a:xfrm>
            <a:off x="5070475" y="2484438"/>
            <a:ext cx="3616325" cy="2308225"/>
          </a:xfrm>
          <a:prstGeom prst="roundRect">
            <a:avLst>
              <a:gd name="adj" fmla="val 6861"/>
            </a:avLst>
          </a:prstGeom>
          <a:blipFill dpi="0" rotWithShape="1">
            <a:blip r:embed="rId2"/>
            <a:srcRect/>
            <a:stretch>
              <a:fillRect/>
            </a:stretch>
          </a:blipFill>
          <a:ln w="9525">
            <a:noFill/>
            <a:round/>
            <a:headEnd/>
            <a:tailEnd/>
          </a:ln>
        </p:spPr>
        <p:txBody>
          <a:bodyPr anchor="ctr"/>
          <a:lstStyle/>
          <a:p>
            <a:pPr algn="ctr"/>
            <a:endParaRPr lang="en-GB">
              <a:solidFill>
                <a:srgbClr val="FFFFFF"/>
              </a:solidFill>
              <a:latin typeface="Corbel" pitchFamily="34" charset="0"/>
              <a:ea typeface="ＭＳ Ｐゴシック"/>
              <a:cs typeface="ＭＳ Ｐゴシック"/>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Intracorporeal Injection Therapy</a:t>
            </a:r>
          </a:p>
        </p:txBody>
      </p:sp>
      <p:sp>
        <p:nvSpPr>
          <p:cNvPr id="4" name="Content Placeholder 2"/>
          <p:cNvSpPr>
            <a:spLocks noGrp="1"/>
          </p:cNvSpPr>
          <p:nvPr>
            <p:ph idx="1"/>
          </p:nvPr>
        </p:nvSpPr>
        <p:spPr>
          <a:xfrm>
            <a:off x="393531" y="1600200"/>
            <a:ext cx="7423421" cy="4061507"/>
          </a:xfrm>
        </p:spPr>
        <p:txBody>
          <a:bodyPr rtlCol="0">
            <a:normAutofit lnSpcReduction="10000"/>
          </a:bodyPr>
          <a:lstStyle/>
          <a:p>
            <a:pPr marL="0" indent="0" fontAlgn="auto">
              <a:lnSpc>
                <a:spcPct val="80000"/>
              </a:lnSpc>
              <a:spcAft>
                <a:spcPts val="0"/>
              </a:spcAft>
              <a:buFontTx/>
              <a:buNone/>
              <a:tabLst>
                <a:tab pos="339725" algn="l"/>
              </a:tabLst>
              <a:defRPr/>
            </a:pPr>
            <a:endParaRPr lang="en-US" sz="2200" dirty="0" smtClean="0">
              <a:latin typeface="Arial" charset="0"/>
              <a:ea typeface="ＭＳ Ｐゴシック" charset="0"/>
              <a:cs typeface="ＭＳ Ｐゴシック" charset="0"/>
            </a:endParaRPr>
          </a:p>
          <a:p>
            <a:pPr marL="0" indent="0" fontAlgn="auto">
              <a:lnSpc>
                <a:spcPct val="80000"/>
              </a:lnSpc>
              <a:spcAft>
                <a:spcPts val="0"/>
              </a:spcAft>
              <a:buFontTx/>
              <a:buNone/>
              <a:tabLst>
                <a:tab pos="339725" algn="l"/>
              </a:tabLst>
              <a:defRPr/>
            </a:pPr>
            <a:r>
              <a:rPr lang="en-US" sz="2200" dirty="0" smtClean="0">
                <a:latin typeface="Arial" charset="0"/>
                <a:ea typeface="ＭＳ Ｐゴシック" charset="0"/>
                <a:cs typeface="ＭＳ Ｐゴシック" charset="0"/>
              </a:rPr>
              <a:t>A small needle is used to inject medication directly into the penis.  The medication allows blood to flow into the penis creating an erection. </a:t>
            </a:r>
          </a:p>
          <a:p>
            <a:pPr marL="0" indent="0" fontAlgn="auto">
              <a:lnSpc>
                <a:spcPct val="90000"/>
              </a:lnSpc>
              <a:spcAft>
                <a:spcPts val="1200"/>
              </a:spcAft>
              <a:buFont typeface="Arial" charset="0"/>
              <a:buNone/>
              <a:tabLst>
                <a:tab pos="339725" algn="l"/>
              </a:tabLst>
              <a:defRPr/>
            </a:pPr>
            <a:endParaRPr lang="en-US" sz="2200" dirty="0" smtClean="0">
              <a:solidFill>
                <a:srgbClr val="D3911F"/>
              </a:solidFill>
              <a:latin typeface="Arial" charset="0"/>
              <a:ea typeface="ＭＳ Ｐゴシック" charset="0"/>
              <a:cs typeface="ＭＳ Ｐゴシック" charset="0"/>
            </a:endParaRPr>
          </a:p>
          <a:p>
            <a:pPr marL="0" indent="0" fontAlgn="auto">
              <a:lnSpc>
                <a:spcPct val="90000"/>
              </a:lnSpc>
              <a:spcAft>
                <a:spcPts val="1200"/>
              </a:spcAft>
              <a:buFont typeface="Arial" charset="0"/>
              <a:buNone/>
              <a:tabLst>
                <a:tab pos="339725" algn="l"/>
              </a:tabLst>
              <a:defRPr/>
            </a:pPr>
            <a:r>
              <a:rPr lang="en-US" sz="2200" dirty="0" smtClean="0">
                <a:solidFill>
                  <a:srgbClr val="D3911F"/>
                </a:solidFill>
                <a:latin typeface="Arial" charset="0"/>
                <a:ea typeface="ＭＳ Ｐゴシック" charset="0"/>
                <a:cs typeface="ＭＳ Ｐゴシック" charset="0"/>
              </a:rPr>
              <a:t>Some Advantages</a:t>
            </a:r>
            <a:endParaRPr lang="en-US" sz="1800" baseline="30000" dirty="0" smtClean="0">
              <a:solidFill>
                <a:srgbClr val="D3911F"/>
              </a:solidFill>
              <a:latin typeface="Arial" charset="0"/>
              <a:ea typeface="ＭＳ Ｐゴシック" charset="0"/>
              <a:cs typeface="ＭＳ Ｐゴシック" charset="0"/>
            </a:endParaRPr>
          </a:p>
          <a:p>
            <a:pPr marL="0" indent="0" fontAlgn="auto">
              <a:lnSpc>
                <a:spcPct val="90000"/>
              </a:lnSpc>
              <a:spcAft>
                <a:spcPts val="1200"/>
              </a:spcAft>
              <a:buClr>
                <a:srgbClr val="D3911F"/>
              </a:buClr>
              <a:buFont typeface="Arial" pitchFamily="34" charset="0"/>
              <a:buChar char="•"/>
              <a:tabLst>
                <a:tab pos="339725" algn="l"/>
              </a:tabLst>
              <a:defRPr/>
            </a:pPr>
            <a:r>
              <a:rPr lang="en-US" sz="2200" dirty="0" smtClean="0">
                <a:latin typeface="Arial" charset="0"/>
                <a:ea typeface="ＭＳ Ｐゴシック" charset="0"/>
                <a:cs typeface="ＭＳ Ｐゴシック" charset="0"/>
              </a:rPr>
              <a:t>Effective erection</a:t>
            </a:r>
            <a:endParaRPr lang="en-US" sz="1600" baseline="30000" dirty="0" smtClean="0">
              <a:latin typeface="Arial" charset="0"/>
              <a:ea typeface="ＭＳ Ｐゴシック" charset="0"/>
              <a:cs typeface="Arial" charset="0"/>
            </a:endParaRPr>
          </a:p>
          <a:p>
            <a:pPr marL="0" indent="0" fontAlgn="auto">
              <a:lnSpc>
                <a:spcPct val="90000"/>
              </a:lnSpc>
              <a:spcAft>
                <a:spcPts val="1200"/>
              </a:spcAft>
              <a:buClr>
                <a:srgbClr val="D3911F"/>
              </a:buClr>
              <a:buFont typeface="Arial" pitchFamily="34" charset="0"/>
              <a:buChar char="•"/>
              <a:tabLst>
                <a:tab pos="339725" algn="l"/>
              </a:tabLst>
              <a:defRPr/>
            </a:pPr>
            <a:r>
              <a:rPr lang="en-US" sz="2200" dirty="0" smtClean="0">
                <a:latin typeface="Arial" charset="0"/>
                <a:ea typeface="ＭＳ Ｐゴシック" charset="0"/>
                <a:cs typeface="ＭＳ Ｐゴシック" charset="0"/>
              </a:rPr>
              <a:t>On-set of erection within 5 to 20 minutes</a:t>
            </a:r>
            <a:endParaRPr lang="en-US" sz="1600" baseline="30000" dirty="0" smtClean="0">
              <a:latin typeface="Arial" charset="0"/>
              <a:ea typeface="ＭＳ Ｐゴシック" charset="0"/>
              <a:cs typeface="Arial" charset="0"/>
            </a:endParaRPr>
          </a:p>
          <a:p>
            <a:pPr marL="0" indent="0" fontAlgn="auto">
              <a:lnSpc>
                <a:spcPct val="90000"/>
              </a:lnSpc>
              <a:spcAft>
                <a:spcPts val="1200"/>
              </a:spcAft>
              <a:buClr>
                <a:srgbClr val="D3911F"/>
              </a:buClr>
              <a:buFont typeface="Arial" charset="0"/>
              <a:buNone/>
              <a:tabLst>
                <a:tab pos="339725" algn="l"/>
              </a:tabLst>
              <a:defRPr/>
            </a:pPr>
            <a:endParaRPr lang="en-US" sz="2200" dirty="0" smtClean="0">
              <a:latin typeface="Arial" charset="0"/>
              <a:ea typeface="ＭＳ Ｐゴシック" charset="0"/>
              <a:cs typeface="ＭＳ Ｐゴシック" charset="0"/>
            </a:endParaRPr>
          </a:p>
          <a:p>
            <a:pPr marL="0" indent="0" fontAlgn="auto">
              <a:lnSpc>
                <a:spcPct val="90000"/>
              </a:lnSpc>
              <a:spcAft>
                <a:spcPts val="1200"/>
              </a:spcAft>
              <a:buFontTx/>
              <a:buNone/>
              <a:tabLst>
                <a:tab pos="339725" algn="l"/>
              </a:tabLst>
              <a:defRPr/>
            </a:pPr>
            <a:r>
              <a:rPr lang="en-US" sz="2200" dirty="0" smtClean="0">
                <a:solidFill>
                  <a:srgbClr val="004A85"/>
                </a:solidFill>
                <a:latin typeface="Arial" charset="0"/>
                <a:ea typeface="ＭＳ Ｐゴシック" charset="0"/>
                <a:cs typeface="ＭＳ Ｐゴシック" charset="0"/>
              </a:rPr>
              <a:t> </a:t>
            </a:r>
          </a:p>
          <a:p>
            <a:pPr marL="3543300" lvl="8" indent="0">
              <a:spcAft>
                <a:spcPts val="1200"/>
              </a:spcAft>
              <a:tabLst>
                <a:tab pos="339725" algn="l"/>
              </a:tabLst>
              <a:defRPr/>
            </a:pPr>
            <a:endParaRPr lang="en-US" sz="1000" dirty="0">
              <a:latin typeface="Arial" charset="0"/>
              <a:ea typeface="ＭＳ Ｐゴシック" charset="0"/>
              <a:cs typeface="ＭＳ Ｐゴシック" charset="0"/>
            </a:endParaRPr>
          </a:p>
        </p:txBody>
      </p:sp>
      <p:sp>
        <p:nvSpPr>
          <p:cNvPr id="53251" name="Rounded Rectangle 4"/>
          <p:cNvSpPr>
            <a:spLocks noChangeArrowheads="1"/>
          </p:cNvSpPr>
          <p:nvPr/>
        </p:nvSpPr>
        <p:spPr bwMode="auto">
          <a:xfrm>
            <a:off x="6234113" y="2638425"/>
            <a:ext cx="2376487" cy="2119313"/>
          </a:xfrm>
          <a:prstGeom prst="roundRect">
            <a:avLst>
              <a:gd name="adj" fmla="val 7935"/>
            </a:avLst>
          </a:prstGeom>
          <a:blipFill dpi="0" rotWithShape="1">
            <a:blip r:embed="rId2"/>
            <a:srcRect/>
            <a:stretch>
              <a:fillRect/>
            </a:stretch>
          </a:blipFill>
          <a:ln w="9525">
            <a:noFill/>
            <a:round/>
            <a:headEnd/>
            <a:tailEnd/>
          </a:ln>
        </p:spPr>
        <p:txBody>
          <a:bodyPr anchor="ctr"/>
          <a:lstStyle/>
          <a:p>
            <a:pPr algn="ctr"/>
            <a:endParaRPr lang="en-GB">
              <a:solidFill>
                <a:srgbClr val="FFFFFF"/>
              </a:solidFill>
              <a:latin typeface="Corbel" pitchFamily="34" charset="0"/>
              <a:ea typeface="ＭＳ Ｐゴシック"/>
              <a:cs typeface="ＭＳ Ｐゴシック"/>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Penile Implants</a:t>
            </a:r>
          </a:p>
        </p:txBody>
      </p:sp>
      <p:sp>
        <p:nvSpPr>
          <p:cNvPr id="54274" name="Content Placeholder 2"/>
          <p:cNvSpPr>
            <a:spLocks noGrp="1"/>
          </p:cNvSpPr>
          <p:nvPr>
            <p:ph idx="1"/>
          </p:nvPr>
        </p:nvSpPr>
        <p:spPr>
          <a:xfrm>
            <a:off x="1046163" y="2217738"/>
            <a:ext cx="7351712" cy="3775075"/>
          </a:xfrm>
        </p:spPr>
        <p:txBody>
          <a:bodyPr/>
          <a:lstStyle/>
          <a:p>
            <a:pPr marL="0" indent="0">
              <a:spcAft>
                <a:spcPts val="600"/>
              </a:spcAft>
              <a:buClr>
                <a:srgbClr val="D3911F"/>
              </a:buClr>
            </a:pPr>
            <a:r>
              <a:rPr lang="en-US" smtClean="0">
                <a:latin typeface="Arial" charset="0"/>
                <a:ea typeface="ＭＳ Ｐゴシック"/>
                <a:cs typeface="Arial" charset="0"/>
              </a:rPr>
              <a:t>An Option For men who have tried other option without success</a:t>
            </a:r>
          </a:p>
          <a:p>
            <a:pPr marL="800100" lvl="2" indent="0">
              <a:spcAft>
                <a:spcPts val="600"/>
              </a:spcAft>
              <a:buClr>
                <a:srgbClr val="D3911F"/>
              </a:buClr>
            </a:pPr>
            <a:r>
              <a:rPr lang="en-US" smtClean="0">
                <a:latin typeface="Arial" charset="0"/>
                <a:ea typeface="ＭＳ Ｐゴシック"/>
                <a:cs typeface="Arial" charset="0"/>
              </a:rPr>
              <a:t>40 year history</a:t>
            </a:r>
          </a:p>
          <a:p>
            <a:pPr marL="800100" lvl="2" indent="0">
              <a:spcAft>
                <a:spcPts val="600"/>
              </a:spcAft>
              <a:buClr>
                <a:srgbClr val="D3911F"/>
              </a:buClr>
            </a:pPr>
            <a:r>
              <a:rPr lang="en-US" smtClean="0">
                <a:latin typeface="Arial" charset="0"/>
                <a:ea typeface="ＭＳ Ｐゴシック"/>
                <a:cs typeface="Arial" charset="0"/>
              </a:rPr>
              <a:t>High patient and partner satisfaction</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How Well Are We Doing</a:t>
            </a:r>
          </a:p>
        </p:txBody>
      </p:sp>
      <p:sp>
        <p:nvSpPr>
          <p:cNvPr id="55298" name="Content Placeholder 2"/>
          <p:cNvSpPr>
            <a:spLocks noGrp="1"/>
          </p:cNvSpPr>
          <p:nvPr>
            <p:ph idx="1"/>
          </p:nvPr>
        </p:nvSpPr>
        <p:spPr/>
        <p:txBody>
          <a:bodyPr/>
          <a:lstStyle/>
          <a:p>
            <a:r>
              <a:rPr lang="en-US" smtClean="0"/>
              <a:t>Not that great</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Content Placeholder 3"/>
          <p:cNvGraphicFramePr>
            <a:graphicFrameLocks noGrp="1"/>
          </p:cNvGraphicFramePr>
          <p:nvPr>
            <p:ph idx="4294967295"/>
          </p:nvPr>
        </p:nvGraphicFramePr>
        <p:xfrm>
          <a:off x="288925" y="227013"/>
          <a:ext cx="8331200" cy="6245225"/>
        </p:xfrm>
        <a:graphic>
          <a:graphicData uri="http://schemas.openxmlformats.org/presentationml/2006/ole">
            <p:oleObj spid="_x0000_s69634" r:id="rId3" imgW="8333954" imgH="6248942" progId="Excel.Sheet.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t>Physician trends</a:t>
            </a:r>
          </a:p>
        </p:txBody>
      </p:sp>
      <p:sp>
        <p:nvSpPr>
          <p:cNvPr id="70658" name="Content Placeholder 2"/>
          <p:cNvSpPr>
            <a:spLocks noGrp="1"/>
          </p:cNvSpPr>
          <p:nvPr>
            <p:ph idx="1"/>
          </p:nvPr>
        </p:nvSpPr>
        <p:spPr/>
        <p:txBody>
          <a:bodyPr/>
          <a:lstStyle/>
          <a:p>
            <a:r>
              <a:rPr lang="en-US" smtClean="0"/>
              <a:t>Prescriptions for ED Constant 2007-10</a:t>
            </a:r>
          </a:p>
          <a:p>
            <a:r>
              <a:rPr lang="en-US" smtClean="0"/>
              <a:t>Primary Care Physicians prescribe majority Medicines followed by Urologists</a:t>
            </a:r>
          </a:p>
          <a:p>
            <a:r>
              <a:rPr lang="en-US" smtClean="0"/>
              <a:t>Urologists Start twice as many new prescriptions</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t>What Are Patients Looking For</a:t>
            </a:r>
          </a:p>
        </p:txBody>
      </p:sp>
      <p:sp>
        <p:nvSpPr>
          <p:cNvPr id="71682" name="Content Placeholder 2"/>
          <p:cNvSpPr>
            <a:spLocks noGrp="1"/>
          </p:cNvSpPr>
          <p:nvPr>
            <p:ph idx="1"/>
          </p:nvPr>
        </p:nvSpPr>
        <p:spPr/>
        <p:txBody>
          <a:bodyPr/>
          <a:lstStyle/>
          <a:p>
            <a:r>
              <a:rPr lang="en-US" smtClean="0"/>
              <a:t>PDE5 I – 50 % dissatisfied</a:t>
            </a:r>
          </a:p>
          <a:p>
            <a:pPr lvl="2"/>
            <a:r>
              <a:rPr lang="en-US" smtClean="0"/>
              <a:t>Cost</a:t>
            </a:r>
          </a:p>
          <a:p>
            <a:pPr lvl="2"/>
            <a:r>
              <a:rPr lang="en-US" smtClean="0"/>
              <a:t>Product performance</a:t>
            </a:r>
          </a:p>
          <a:p>
            <a:pPr lvl="2"/>
            <a:r>
              <a:rPr lang="en-US" smtClean="0"/>
              <a:t>Spontaneity </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What Are Patients Looking For</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Preferences depend on </a:t>
            </a:r>
          </a:p>
          <a:p>
            <a:pPr lvl="2" fontAlgn="auto">
              <a:spcAft>
                <a:spcPts val="0"/>
              </a:spcAft>
              <a:buFont typeface="Arial" pitchFamily="34" charset="0"/>
              <a:buChar char="•"/>
              <a:defRPr/>
            </a:pPr>
            <a:r>
              <a:rPr lang="en-US" dirty="0" smtClean="0"/>
              <a:t>Age </a:t>
            </a:r>
          </a:p>
          <a:p>
            <a:pPr lvl="2" fontAlgn="auto">
              <a:spcAft>
                <a:spcPts val="0"/>
              </a:spcAft>
              <a:buFont typeface="Arial" pitchFamily="34" charset="0"/>
              <a:buChar char="•"/>
              <a:defRPr/>
            </a:pPr>
            <a:r>
              <a:rPr lang="en-US" dirty="0" smtClean="0"/>
              <a:t>Duration ED </a:t>
            </a:r>
          </a:p>
          <a:p>
            <a:pPr lvl="2" fontAlgn="auto">
              <a:spcAft>
                <a:spcPts val="0"/>
              </a:spcAft>
              <a:buFont typeface="Arial" pitchFamily="34" charset="0"/>
              <a:buChar char="•"/>
              <a:defRPr/>
            </a:pPr>
            <a:r>
              <a:rPr lang="en-US" dirty="0" smtClean="0"/>
              <a:t>Prior Rx Experience </a:t>
            </a:r>
          </a:p>
          <a:p>
            <a:pPr lvl="2" fontAlgn="auto">
              <a:spcAft>
                <a:spcPts val="0"/>
              </a:spcAft>
              <a:buFont typeface="Arial" pitchFamily="34" charset="0"/>
              <a:buChar char="•"/>
              <a:defRPr/>
            </a:pPr>
            <a:r>
              <a:rPr lang="en-US" dirty="0" smtClean="0"/>
              <a:t>Sexual Dynamics  70- 40 </a:t>
            </a:r>
            <a:r>
              <a:rPr lang="en-US" dirty="0" err="1" smtClean="0"/>
              <a:t>vs</a:t>
            </a:r>
            <a:r>
              <a:rPr lang="en-US" dirty="0" smtClean="0"/>
              <a:t> 70 -70</a:t>
            </a:r>
          </a:p>
          <a:p>
            <a:pPr lvl="2" fontAlgn="auto">
              <a:spcAft>
                <a:spcPts val="0"/>
              </a:spcAft>
              <a:buFont typeface="Arial" pitchFamily="34" charset="0"/>
              <a:buChar char="•"/>
              <a:defRPr/>
            </a:pPr>
            <a:r>
              <a:rPr lang="en-US" dirty="0" smtClean="0"/>
              <a:t>Dynamics and frequency sexual relationships</a:t>
            </a:r>
          </a:p>
          <a:p>
            <a:pPr lvl="2" fontAlgn="auto">
              <a:spcAft>
                <a:spcPts val="0"/>
              </a:spcAft>
              <a:buFont typeface="Arial" pitchFamily="34" charset="0"/>
              <a:buChar char="•"/>
              <a:defRPr/>
            </a:pPr>
            <a:r>
              <a:rPr lang="en-US" dirty="0" smtClean="0"/>
              <a:t>Side effects </a:t>
            </a:r>
          </a:p>
          <a:p>
            <a:pPr lvl="2" fontAlgn="auto">
              <a:spcAft>
                <a:spcPts val="0"/>
              </a:spcAft>
              <a:buFont typeface="Arial" pitchFamily="34" charset="0"/>
              <a:buChar char="•"/>
              <a:defRPr/>
            </a:pPr>
            <a:r>
              <a:rPr lang="en-US" dirty="0" smtClean="0"/>
              <a:t>Duration of Action</a:t>
            </a:r>
          </a:p>
          <a:p>
            <a:pPr lvl="2" fontAlgn="auto">
              <a:spcAft>
                <a:spcPts val="0"/>
              </a:spcAft>
              <a:buFont typeface="Arial" pitchFamily="34" charset="0"/>
              <a:buChar char="•"/>
              <a:defRPr/>
            </a:pPr>
            <a:r>
              <a:rPr lang="en-US" dirty="0" smtClean="0"/>
              <a:t>Consistency of response</a:t>
            </a:r>
          </a:p>
          <a:p>
            <a:pPr lvl="2" fontAlgn="auto">
              <a:spcAft>
                <a:spcPts val="0"/>
              </a:spcAft>
              <a:buFont typeface="Arial" pitchFamily="34" charset="0"/>
              <a:buChar char="•"/>
              <a:defRPr/>
            </a:pPr>
            <a:r>
              <a:rPr lang="en-US" dirty="0" smtClean="0"/>
              <a:t>Partner satisfaction</a:t>
            </a:r>
            <a:endParaRPr lang="en-US"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An Uncomfortable Situation</a:t>
            </a:r>
          </a:p>
        </p:txBody>
      </p:sp>
      <p:pic>
        <p:nvPicPr>
          <p:cNvPr id="73730" name="Content Placeholder 7"/>
          <p:cNvPicPr>
            <a:picLocks noGrp="1" noChangeAspect="1"/>
          </p:cNvPicPr>
          <p:nvPr>
            <p:ph idx="1"/>
          </p:nvPr>
        </p:nvPicPr>
        <p:blipFill>
          <a:blip r:embed="rId2"/>
          <a:srcRect t="11954" b="11954"/>
          <a:stretch>
            <a:fillRect/>
          </a:stretch>
        </p:blipFill>
        <p:spPr>
          <a:xfrm>
            <a:off x="692150" y="1831975"/>
            <a:ext cx="7759700" cy="4268788"/>
          </a:xfr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6583363"/>
            <a:ext cx="3422650" cy="274637"/>
          </a:xfrm>
          <a:prstGeom prst="rect">
            <a:avLst/>
          </a:prstGeom>
          <a:noFill/>
          <a:ln w="9525" algn="ctr">
            <a:noFill/>
            <a:miter lim="800000"/>
            <a:headEnd/>
            <a:tailEnd/>
          </a:ln>
        </p:spPr>
        <p:txBody>
          <a:bodyPr anchor="b">
            <a:spAutoFit/>
          </a:bodyPr>
          <a:lstStyle/>
          <a:p>
            <a:pPr marL="342900" indent="-342900" eaLnBrk="0" hangingPunct="0"/>
            <a:r>
              <a:rPr lang="en-US" sz="1200">
                <a:solidFill>
                  <a:srgbClr val="FFCC00"/>
                </a:solidFill>
                <a:latin typeface="Tahoma" pitchFamily="34" charset="0"/>
              </a:rPr>
              <a:t>Feldman HA et al. </a:t>
            </a:r>
            <a:r>
              <a:rPr lang="en-US" sz="1200" i="1">
                <a:solidFill>
                  <a:srgbClr val="FFCC00"/>
                </a:solidFill>
                <a:latin typeface="Tahoma" pitchFamily="34" charset="0"/>
              </a:rPr>
              <a:t>J Urol</a:t>
            </a:r>
            <a:r>
              <a:rPr lang="en-US" sz="1200">
                <a:solidFill>
                  <a:srgbClr val="FFCC00"/>
                </a:solidFill>
                <a:latin typeface="Tahoma" pitchFamily="34" charset="0"/>
              </a:rPr>
              <a:t>. 1994;151</a:t>
            </a:r>
            <a:r>
              <a:rPr lang="en-US" sz="1200">
                <a:solidFill>
                  <a:srgbClr val="FFCC00"/>
                </a:solidFill>
                <a:latin typeface="Tahoma" pitchFamily="34" charset="0"/>
                <a:sym typeface="Wingdings" pitchFamily="2" charset="2"/>
              </a:rPr>
              <a:t>:</a:t>
            </a:r>
            <a:r>
              <a:rPr lang="en-US" sz="1200">
                <a:solidFill>
                  <a:srgbClr val="FFCC00"/>
                </a:solidFill>
                <a:latin typeface="Tahoma" pitchFamily="34" charset="0"/>
              </a:rPr>
              <a:t>54-61.  </a:t>
            </a:r>
          </a:p>
        </p:txBody>
      </p:sp>
      <p:sp>
        <p:nvSpPr>
          <p:cNvPr id="2052" name="Slide Modified" hidden="1"/>
          <p:cNvSpPr txBox="1">
            <a:spLocks noChangeArrowheads="1"/>
          </p:cNvSpPr>
          <p:nvPr/>
        </p:nvSpPr>
        <p:spPr bwMode="auto">
          <a:xfrm>
            <a:off x="127000" y="7239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Slide Modified: </a:t>
            </a:r>
          </a:p>
        </p:txBody>
      </p:sp>
      <p:sp>
        <p:nvSpPr>
          <p:cNvPr id="2053" name="Review" hidden="1"/>
          <p:cNvSpPr txBox="1">
            <a:spLocks noChangeArrowheads="1"/>
          </p:cNvSpPr>
          <p:nvPr/>
        </p:nvSpPr>
        <p:spPr bwMode="auto">
          <a:xfrm>
            <a:off x="9652000" y="1778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Review: </a:t>
            </a:r>
          </a:p>
        </p:txBody>
      </p:sp>
      <p:sp>
        <p:nvSpPr>
          <p:cNvPr id="2054" name="ReviewerMemo" hidden="1"/>
          <p:cNvSpPr txBox="1">
            <a:spLocks noChangeArrowheads="1"/>
          </p:cNvSpPr>
          <p:nvPr/>
        </p:nvSpPr>
        <p:spPr bwMode="auto">
          <a:xfrm>
            <a:off x="9652000" y="3429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Reviewer Memo: </a:t>
            </a:r>
          </a:p>
        </p:txBody>
      </p:sp>
      <p:sp>
        <p:nvSpPr>
          <p:cNvPr id="2055" name="Source" hidden="1"/>
          <p:cNvSpPr txBox="1">
            <a:spLocks noChangeArrowheads="1"/>
          </p:cNvSpPr>
          <p:nvPr/>
        </p:nvSpPr>
        <p:spPr bwMode="auto">
          <a:xfrm>
            <a:off x="9652000" y="127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Source: </a:t>
            </a:r>
          </a:p>
        </p:txBody>
      </p:sp>
      <p:sp>
        <p:nvSpPr>
          <p:cNvPr id="2056" name="Memo" hidden="1"/>
          <p:cNvSpPr txBox="1">
            <a:spLocks noChangeArrowheads="1"/>
          </p:cNvSpPr>
          <p:nvPr/>
        </p:nvSpPr>
        <p:spPr bwMode="auto">
          <a:xfrm>
            <a:off x="4762500" y="7239000"/>
            <a:ext cx="508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Memo:</a:t>
            </a:r>
          </a:p>
        </p:txBody>
      </p:sp>
      <p:sp>
        <p:nvSpPr>
          <p:cNvPr id="2057" name="Text Box 8"/>
          <p:cNvSpPr txBox="1">
            <a:spLocks noChangeArrowheads="1"/>
          </p:cNvSpPr>
          <p:nvPr/>
        </p:nvSpPr>
        <p:spPr bwMode="auto">
          <a:xfrm>
            <a:off x="327025" y="1584325"/>
            <a:ext cx="4676775" cy="396875"/>
          </a:xfrm>
          <a:prstGeom prst="rect">
            <a:avLst/>
          </a:prstGeom>
          <a:noFill/>
          <a:ln w="28575">
            <a:noFill/>
            <a:miter lim="800000"/>
            <a:headEnd/>
            <a:tailEnd/>
          </a:ln>
        </p:spPr>
        <p:txBody>
          <a:bodyPr wrap="none">
            <a:spAutoFit/>
          </a:bodyPr>
          <a:lstStyle/>
          <a:p>
            <a:pPr eaLnBrk="0" hangingPunct="0"/>
            <a:r>
              <a:rPr lang="en-US" sz="2000" b="1">
                <a:solidFill>
                  <a:srgbClr val="FFFFFF"/>
                </a:solidFill>
                <a:latin typeface="Tahoma" pitchFamily="34" charset="0"/>
              </a:rPr>
              <a:t>Men aged 40 to 70 years (N=1290)</a:t>
            </a:r>
          </a:p>
        </p:txBody>
      </p:sp>
      <p:graphicFrame>
        <p:nvGraphicFramePr>
          <p:cNvPr id="2050" name="Object 2"/>
          <p:cNvGraphicFramePr>
            <a:graphicFrameLocks noChangeAspect="1"/>
          </p:cNvGraphicFramePr>
          <p:nvPr/>
        </p:nvGraphicFramePr>
        <p:xfrm>
          <a:off x="887413" y="1457325"/>
          <a:ext cx="7470775" cy="4910138"/>
        </p:xfrm>
        <a:graphic>
          <a:graphicData uri="http://schemas.openxmlformats.org/presentationml/2006/ole">
            <p:oleObj spid="_x0000_s2050" name="Chart" r:id="rId4" imgW="6096000" imgH="4067175" progId="MSGraph.Chart.8">
              <p:embed followColorScheme="full"/>
            </p:oleObj>
          </a:graphicData>
        </a:graphic>
      </p:graphicFrame>
      <p:sp>
        <p:nvSpPr>
          <p:cNvPr id="2058" name="Text Box 10"/>
          <p:cNvSpPr txBox="1">
            <a:spLocks noChangeArrowheads="1"/>
          </p:cNvSpPr>
          <p:nvPr/>
        </p:nvSpPr>
        <p:spPr bwMode="auto">
          <a:xfrm>
            <a:off x="1985963" y="3062288"/>
            <a:ext cx="1192212" cy="885825"/>
          </a:xfrm>
          <a:prstGeom prst="rect">
            <a:avLst/>
          </a:prstGeom>
          <a:noFill/>
          <a:ln w="28575">
            <a:noFill/>
            <a:miter lim="800000"/>
            <a:headEnd/>
            <a:tailEnd/>
          </a:ln>
        </p:spPr>
        <p:txBody>
          <a:bodyPr wrap="none">
            <a:spAutoFit/>
          </a:bodyPr>
          <a:lstStyle/>
          <a:p>
            <a:pPr eaLnBrk="0" hangingPunct="0"/>
            <a:r>
              <a:rPr lang="en-US" sz="2600" b="1">
                <a:solidFill>
                  <a:srgbClr val="333333"/>
                </a:solidFill>
                <a:latin typeface="Tahoma" pitchFamily="34" charset="0"/>
              </a:rPr>
              <a:t>No ED</a:t>
            </a:r>
          </a:p>
          <a:p>
            <a:pPr eaLnBrk="0" hangingPunct="0"/>
            <a:r>
              <a:rPr lang="en-US" sz="2600" b="1">
                <a:solidFill>
                  <a:srgbClr val="333333"/>
                </a:solidFill>
                <a:latin typeface="Tahoma" pitchFamily="34" charset="0"/>
              </a:rPr>
              <a:t>48%</a:t>
            </a:r>
          </a:p>
        </p:txBody>
      </p:sp>
      <p:sp>
        <p:nvSpPr>
          <p:cNvPr id="2059" name="Text Box 11"/>
          <p:cNvSpPr txBox="1">
            <a:spLocks noChangeArrowheads="1"/>
          </p:cNvSpPr>
          <p:nvPr/>
        </p:nvSpPr>
        <p:spPr bwMode="auto">
          <a:xfrm>
            <a:off x="3825875" y="3062288"/>
            <a:ext cx="998538" cy="885825"/>
          </a:xfrm>
          <a:prstGeom prst="rect">
            <a:avLst/>
          </a:prstGeom>
          <a:noFill/>
          <a:ln w="28575">
            <a:noFill/>
            <a:miter lim="800000"/>
            <a:headEnd/>
            <a:tailEnd/>
          </a:ln>
        </p:spPr>
        <p:txBody>
          <a:bodyPr wrap="none">
            <a:spAutoFit/>
          </a:bodyPr>
          <a:lstStyle/>
          <a:p>
            <a:pPr eaLnBrk="0" hangingPunct="0"/>
            <a:r>
              <a:rPr lang="en-US" sz="2600" b="1">
                <a:solidFill>
                  <a:srgbClr val="FFFFFF"/>
                </a:solidFill>
                <a:latin typeface="Tahoma" pitchFamily="34" charset="0"/>
              </a:rPr>
              <a:t>ED</a:t>
            </a:r>
          </a:p>
          <a:p>
            <a:pPr eaLnBrk="0" hangingPunct="0"/>
            <a:r>
              <a:rPr lang="en-US" sz="2600" b="1">
                <a:solidFill>
                  <a:srgbClr val="FFFFFF"/>
                </a:solidFill>
                <a:latin typeface="Tahoma" pitchFamily="34" charset="0"/>
              </a:rPr>
              <a:t>52%</a:t>
            </a:r>
          </a:p>
        </p:txBody>
      </p:sp>
      <p:sp>
        <p:nvSpPr>
          <p:cNvPr id="2060" name="Text Box 12"/>
          <p:cNvSpPr txBox="1">
            <a:spLocks noChangeArrowheads="1"/>
          </p:cNvSpPr>
          <p:nvPr/>
        </p:nvSpPr>
        <p:spPr bwMode="auto">
          <a:xfrm>
            <a:off x="6257925" y="2619375"/>
            <a:ext cx="1373188" cy="641350"/>
          </a:xfrm>
          <a:prstGeom prst="rect">
            <a:avLst/>
          </a:prstGeom>
          <a:noFill/>
          <a:ln w="28575">
            <a:noFill/>
            <a:miter lim="800000"/>
            <a:headEnd/>
            <a:tailEnd/>
          </a:ln>
        </p:spPr>
        <p:txBody>
          <a:bodyPr>
            <a:spAutoFit/>
          </a:bodyPr>
          <a:lstStyle/>
          <a:p>
            <a:pPr algn="ctr" eaLnBrk="0" hangingPunct="0"/>
            <a:r>
              <a:rPr lang="en-US" b="1">
                <a:solidFill>
                  <a:srgbClr val="FFFFFF"/>
                </a:solidFill>
                <a:latin typeface="Tahoma" pitchFamily="34" charset="0"/>
              </a:rPr>
              <a:t>Minimal</a:t>
            </a:r>
          </a:p>
          <a:p>
            <a:pPr algn="ctr" eaLnBrk="0" hangingPunct="0"/>
            <a:r>
              <a:rPr lang="en-US" b="1">
                <a:solidFill>
                  <a:srgbClr val="FFFFFF"/>
                </a:solidFill>
                <a:latin typeface="Tahoma" pitchFamily="34" charset="0"/>
              </a:rPr>
              <a:t>17%</a:t>
            </a:r>
          </a:p>
        </p:txBody>
      </p:sp>
      <p:sp>
        <p:nvSpPr>
          <p:cNvPr id="2061" name="Text Box 13"/>
          <p:cNvSpPr txBox="1">
            <a:spLocks noChangeArrowheads="1"/>
          </p:cNvSpPr>
          <p:nvPr/>
        </p:nvSpPr>
        <p:spPr bwMode="auto">
          <a:xfrm>
            <a:off x="6310313" y="3678238"/>
            <a:ext cx="1357312" cy="641350"/>
          </a:xfrm>
          <a:prstGeom prst="rect">
            <a:avLst/>
          </a:prstGeom>
          <a:noFill/>
          <a:ln w="28575">
            <a:noFill/>
            <a:miter lim="800000"/>
            <a:headEnd/>
            <a:tailEnd/>
          </a:ln>
        </p:spPr>
        <p:txBody>
          <a:bodyPr>
            <a:spAutoFit/>
          </a:bodyPr>
          <a:lstStyle/>
          <a:p>
            <a:pPr algn="ctr" eaLnBrk="0" hangingPunct="0"/>
            <a:r>
              <a:rPr lang="en-US" b="1">
                <a:solidFill>
                  <a:srgbClr val="FAFAFA"/>
                </a:solidFill>
                <a:latin typeface="Tahoma" pitchFamily="34" charset="0"/>
              </a:rPr>
              <a:t>Moderate</a:t>
            </a:r>
          </a:p>
          <a:p>
            <a:pPr algn="ctr" eaLnBrk="0" hangingPunct="0"/>
            <a:r>
              <a:rPr lang="en-US" b="1">
                <a:solidFill>
                  <a:srgbClr val="FAFAFA"/>
                </a:solidFill>
                <a:latin typeface="Tahoma" pitchFamily="34" charset="0"/>
              </a:rPr>
              <a:t>25%</a:t>
            </a:r>
          </a:p>
        </p:txBody>
      </p:sp>
      <p:sp>
        <p:nvSpPr>
          <p:cNvPr id="2062" name="Text Box 14"/>
          <p:cNvSpPr txBox="1">
            <a:spLocks noChangeArrowheads="1"/>
          </p:cNvSpPr>
          <p:nvPr/>
        </p:nvSpPr>
        <p:spPr bwMode="auto">
          <a:xfrm>
            <a:off x="6227763" y="4697413"/>
            <a:ext cx="1568450" cy="641350"/>
          </a:xfrm>
          <a:prstGeom prst="rect">
            <a:avLst/>
          </a:prstGeom>
          <a:noFill/>
          <a:ln w="28575">
            <a:noFill/>
            <a:miter lim="800000"/>
            <a:headEnd/>
            <a:tailEnd/>
          </a:ln>
        </p:spPr>
        <p:txBody>
          <a:bodyPr>
            <a:spAutoFit/>
          </a:bodyPr>
          <a:lstStyle/>
          <a:p>
            <a:pPr algn="ctr" eaLnBrk="0" hangingPunct="0"/>
            <a:r>
              <a:rPr lang="en-US" b="1">
                <a:solidFill>
                  <a:srgbClr val="FAFAFA"/>
                </a:solidFill>
                <a:latin typeface="Tahoma" pitchFamily="34" charset="0"/>
              </a:rPr>
              <a:t>Complete</a:t>
            </a:r>
          </a:p>
          <a:p>
            <a:pPr algn="ctr" eaLnBrk="0" hangingPunct="0"/>
            <a:r>
              <a:rPr lang="en-US" b="1">
                <a:solidFill>
                  <a:srgbClr val="FAFAFA"/>
                </a:solidFill>
                <a:latin typeface="Tahoma" pitchFamily="34" charset="0"/>
              </a:rPr>
              <a:t>10%</a:t>
            </a:r>
          </a:p>
        </p:txBody>
      </p:sp>
      <p:sp>
        <p:nvSpPr>
          <p:cNvPr id="1123343" name="Rectangle 15"/>
          <p:cNvSpPr>
            <a:spLocks noGrp="1" noRot="1" noChangeArrowheads="1"/>
          </p:cNvSpPr>
          <p:nvPr>
            <p:ph type="title"/>
          </p:nvPr>
        </p:nvSpPr>
        <p:spPr/>
        <p:txBody>
          <a:bodyPr rtlCol="0">
            <a:normAutofit fontScale="90000"/>
          </a:bodyPr>
          <a:lstStyle/>
          <a:p>
            <a:pPr fontAlgn="auto">
              <a:spcAft>
                <a:spcPts val="0"/>
              </a:spcAft>
              <a:defRPr/>
            </a:pPr>
            <a:r>
              <a:rPr lang="en-US"/>
              <a:t>Massachusetts Male Aging Study (US): Key Prevalence Study of ED</a:t>
            </a:r>
          </a:p>
        </p:txBody>
      </p:sp>
      <p:sp>
        <p:nvSpPr>
          <p:cNvPr id="2064" name="Rectangle 16"/>
          <p:cNvSpPr>
            <a:spLocks noChangeArrowheads="1"/>
          </p:cNvSpPr>
          <p:nvPr/>
        </p:nvSpPr>
        <p:spPr bwMode="auto">
          <a:xfrm>
            <a:off x="431800" y="5821363"/>
            <a:ext cx="8426450" cy="825500"/>
          </a:xfrm>
          <a:prstGeom prst="rect">
            <a:avLst/>
          </a:prstGeom>
          <a:noFill/>
          <a:ln w="28575">
            <a:noFill/>
            <a:miter lim="800000"/>
            <a:headEnd/>
            <a:tailEnd/>
          </a:ln>
        </p:spPr>
        <p:txBody>
          <a:bodyPr>
            <a:spAutoFit/>
          </a:bodyPr>
          <a:lstStyle/>
          <a:p>
            <a:pPr eaLnBrk="0" hangingPunct="0"/>
            <a:r>
              <a:rPr lang="en-US" sz="1600" b="1">
                <a:solidFill>
                  <a:srgbClr val="FAFAFA"/>
                </a:solidFill>
                <a:latin typeface="Tahoma" pitchFamily="34" charset="0"/>
              </a:rPr>
              <a:t>Minimal ED, “usually able to get or keep an erection.”</a:t>
            </a:r>
          </a:p>
          <a:p>
            <a:pPr eaLnBrk="0" hangingPunct="0"/>
            <a:r>
              <a:rPr lang="en-US" sz="1600" b="1">
                <a:solidFill>
                  <a:srgbClr val="FAFAFA"/>
                </a:solidFill>
                <a:latin typeface="Tahoma" pitchFamily="34" charset="0"/>
              </a:rPr>
              <a:t>Moderate ED, “sometimes able to get and maintain an erection.”</a:t>
            </a:r>
          </a:p>
          <a:p>
            <a:pPr eaLnBrk="0" hangingPunct="0"/>
            <a:r>
              <a:rPr lang="en-US" sz="1600" b="1">
                <a:solidFill>
                  <a:srgbClr val="FAFAFA"/>
                </a:solidFill>
                <a:latin typeface="Tahoma" pitchFamily="34" charset="0"/>
              </a:rPr>
              <a:t>Complete ED, “unable to get and keep an erection.”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rtlCol="0">
            <a:normAutofit fontScale="90000"/>
          </a:bodyPr>
          <a:lstStyle/>
          <a:p>
            <a:pPr fontAlgn="auto">
              <a:spcAft>
                <a:spcPts val="0"/>
              </a:spcAft>
              <a:defRPr/>
            </a:pPr>
            <a:r>
              <a:rPr lang="en-US" sz="3600" smtClean="0"/>
              <a:t>Has Your Doctor Asked Whether You Have Sexual Difficulties?</a:t>
            </a:r>
          </a:p>
        </p:txBody>
      </p:sp>
      <p:sp>
        <p:nvSpPr>
          <p:cNvPr id="74754" name="Content Placeholder 2"/>
          <p:cNvSpPr>
            <a:spLocks noGrp="1"/>
          </p:cNvSpPr>
          <p:nvPr>
            <p:ph idx="1"/>
          </p:nvPr>
        </p:nvSpPr>
        <p:spPr/>
        <p:txBody>
          <a:bodyPr/>
          <a:lstStyle/>
          <a:p>
            <a:endParaRPr lang="en-GB" smtClean="0"/>
          </a:p>
        </p:txBody>
      </p:sp>
      <p:graphicFrame>
        <p:nvGraphicFramePr>
          <p:cNvPr id="8" name="Chart 7"/>
          <p:cNvGraphicFramePr/>
          <p:nvPr/>
        </p:nvGraphicFramePr>
        <p:xfrm>
          <a:off x="277260" y="1600200"/>
          <a:ext cx="8514574" cy="49738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385763"/>
            <a:ext cx="8229600" cy="1143000"/>
          </a:xfrm>
        </p:spPr>
        <p:txBody>
          <a:bodyPr/>
          <a:lstStyle/>
          <a:p>
            <a:r>
              <a:rPr lang="en-US" sz="4000" smtClean="0"/>
              <a:t>Barriers to Discussing ED</a:t>
            </a:r>
          </a:p>
        </p:txBody>
      </p:sp>
      <p:sp>
        <p:nvSpPr>
          <p:cNvPr id="76802" name="Content Placeholder 5"/>
          <p:cNvSpPr>
            <a:spLocks noGrp="1"/>
          </p:cNvSpPr>
          <p:nvPr>
            <p:ph sz="half" idx="1"/>
          </p:nvPr>
        </p:nvSpPr>
        <p:spPr/>
        <p:txBody>
          <a:bodyPr/>
          <a:lstStyle/>
          <a:p>
            <a:r>
              <a:rPr lang="en-US" smtClean="0"/>
              <a:t>Patient </a:t>
            </a:r>
          </a:p>
          <a:p>
            <a:pPr lvl="1"/>
            <a:r>
              <a:rPr lang="en-US" smtClean="0"/>
              <a:t>Embarrassment</a:t>
            </a:r>
          </a:p>
          <a:p>
            <a:pPr lvl="1"/>
            <a:r>
              <a:rPr lang="en-US" smtClean="0"/>
              <a:t>Shame</a:t>
            </a:r>
          </a:p>
          <a:p>
            <a:pPr lvl="1"/>
            <a:r>
              <a:rPr lang="en-US" smtClean="0"/>
              <a:t>Ignorance re normal</a:t>
            </a:r>
          </a:p>
          <a:p>
            <a:pPr lvl="1"/>
            <a:r>
              <a:rPr lang="en-US" smtClean="0"/>
              <a:t>Cultural beliefs</a:t>
            </a:r>
          </a:p>
          <a:p>
            <a:pPr lvl="1"/>
            <a:r>
              <a:rPr lang="en-US" smtClean="0"/>
              <a:t>Religious beliefs</a:t>
            </a:r>
          </a:p>
        </p:txBody>
      </p:sp>
      <p:sp>
        <p:nvSpPr>
          <p:cNvPr id="76803" name="Content Placeholder 6"/>
          <p:cNvSpPr>
            <a:spLocks noGrp="1"/>
          </p:cNvSpPr>
          <p:nvPr>
            <p:ph sz="half" idx="2"/>
          </p:nvPr>
        </p:nvSpPr>
        <p:spPr>
          <a:xfrm>
            <a:off x="4648200" y="1181100"/>
            <a:ext cx="4038600" cy="4722813"/>
          </a:xfrm>
        </p:spPr>
        <p:txBody>
          <a:bodyPr/>
          <a:lstStyle/>
          <a:p>
            <a:pPr marL="0" indent="0">
              <a:buFont typeface="Arial" charset="0"/>
              <a:buNone/>
            </a:pPr>
            <a:r>
              <a:rPr lang="en-US" smtClean="0"/>
              <a:t>Physician</a:t>
            </a:r>
          </a:p>
          <a:p>
            <a:pPr lvl="1"/>
            <a:r>
              <a:rPr lang="en-US" smtClean="0"/>
              <a:t>Discomfort</a:t>
            </a:r>
          </a:p>
          <a:p>
            <a:pPr lvl="1"/>
            <a:r>
              <a:rPr lang="en-US" smtClean="0"/>
              <a:t>Lack of Knowledge</a:t>
            </a:r>
          </a:p>
          <a:p>
            <a:pPr lvl="1"/>
            <a:r>
              <a:rPr lang="en-US" smtClean="0"/>
              <a:t>Personal Bias</a:t>
            </a:r>
          </a:p>
          <a:p>
            <a:pPr lvl="1"/>
            <a:r>
              <a:rPr lang="en-US" smtClean="0"/>
              <a:t>Time constraints</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4"/>
          <p:cNvSpPr>
            <a:spLocks noGrp="1"/>
          </p:cNvSpPr>
          <p:nvPr>
            <p:ph type="title"/>
          </p:nvPr>
        </p:nvSpPr>
        <p:spPr/>
        <p:txBody>
          <a:bodyPr/>
          <a:lstStyle/>
          <a:p>
            <a:r>
              <a:rPr lang="en-US" sz="3200" smtClean="0"/>
              <a:t>Impact Of Physician Questioning On Patient Report Of Sexual Complaints</a:t>
            </a:r>
          </a:p>
        </p:txBody>
      </p:sp>
      <p:sp>
        <p:nvSpPr>
          <p:cNvPr id="77826" name="Content Placeholder 5"/>
          <p:cNvSpPr>
            <a:spLocks noGrp="1"/>
          </p:cNvSpPr>
          <p:nvPr>
            <p:ph idx="1"/>
          </p:nvPr>
        </p:nvSpPr>
        <p:spPr/>
        <p:txBody>
          <a:bodyPr/>
          <a:lstStyle/>
          <a:p>
            <a:r>
              <a:rPr lang="en-US" smtClean="0"/>
              <a:t>Spontaneous reporting                          ~    14%</a:t>
            </a:r>
          </a:p>
          <a:p>
            <a:r>
              <a:rPr lang="en-US" smtClean="0"/>
              <a:t>Reporting after Direct Questioning   ~    55%</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68313" y="0"/>
            <a:ext cx="8229600" cy="1143000"/>
          </a:xfrm>
        </p:spPr>
        <p:txBody>
          <a:bodyPr/>
          <a:lstStyle/>
          <a:p>
            <a:r>
              <a:rPr lang="en-GB" smtClean="0"/>
              <a:t>Drugs and ED</a:t>
            </a:r>
          </a:p>
        </p:txBody>
      </p:sp>
      <p:sp>
        <p:nvSpPr>
          <p:cNvPr id="3" name="Content Placeholder 2"/>
          <p:cNvSpPr>
            <a:spLocks noGrp="1"/>
          </p:cNvSpPr>
          <p:nvPr>
            <p:ph idx="1"/>
          </p:nvPr>
        </p:nvSpPr>
        <p:spPr/>
        <p:txBody>
          <a:bodyPr>
            <a:normAutofit/>
          </a:bodyPr>
          <a:lstStyle/>
          <a:p>
            <a:pPr>
              <a:lnSpc>
                <a:spcPct val="80000"/>
              </a:lnSpc>
            </a:pPr>
            <a:r>
              <a:rPr lang="en-GB" sz="2500" smtClean="0"/>
              <a:t>Diuretics                                               ED (twice as placebo)</a:t>
            </a:r>
          </a:p>
          <a:p>
            <a:pPr>
              <a:lnSpc>
                <a:spcPct val="80000"/>
              </a:lnSpc>
              <a:buFont typeface="Arial" charset="0"/>
              <a:buNone/>
            </a:pPr>
            <a:endParaRPr lang="en-GB" sz="2500" smtClean="0"/>
          </a:p>
          <a:p>
            <a:pPr>
              <a:lnSpc>
                <a:spcPct val="80000"/>
              </a:lnSpc>
            </a:pPr>
            <a:r>
              <a:rPr lang="el-GR" sz="2500" smtClean="0"/>
              <a:t>β </a:t>
            </a:r>
            <a:r>
              <a:rPr lang="en-GB" sz="2500" smtClean="0"/>
              <a:t>blocker     (nonselective)                ED</a:t>
            </a:r>
          </a:p>
          <a:p>
            <a:pPr>
              <a:lnSpc>
                <a:spcPct val="80000"/>
              </a:lnSpc>
              <a:buFont typeface="Arial" charset="0"/>
              <a:buNone/>
            </a:pPr>
            <a:endParaRPr lang="en-GB" sz="2500" smtClean="0"/>
          </a:p>
          <a:p>
            <a:pPr>
              <a:lnSpc>
                <a:spcPct val="80000"/>
              </a:lnSpc>
            </a:pPr>
            <a:r>
              <a:rPr lang="el-GR" sz="2500" smtClean="0"/>
              <a:t>β1 </a:t>
            </a:r>
            <a:r>
              <a:rPr lang="en-GB" sz="2500" smtClean="0"/>
              <a:t>blocker (selective)                        None</a:t>
            </a:r>
          </a:p>
          <a:p>
            <a:pPr>
              <a:lnSpc>
                <a:spcPct val="80000"/>
              </a:lnSpc>
              <a:buFont typeface="Arial" charset="0"/>
              <a:buNone/>
            </a:pPr>
            <a:endParaRPr lang="en-GB" sz="2500" smtClean="0"/>
          </a:p>
          <a:p>
            <a:pPr>
              <a:lnSpc>
                <a:spcPct val="80000"/>
              </a:lnSpc>
            </a:pPr>
            <a:r>
              <a:rPr lang="el-GR" sz="2500" smtClean="0"/>
              <a:t>α1 </a:t>
            </a:r>
            <a:r>
              <a:rPr lang="en-GB" sz="2500" smtClean="0"/>
              <a:t>blocker                                           Decreases   ED rate</a:t>
            </a:r>
          </a:p>
          <a:p>
            <a:pPr>
              <a:lnSpc>
                <a:spcPct val="80000"/>
              </a:lnSpc>
              <a:buFont typeface="Arial" charset="0"/>
              <a:buNone/>
            </a:pPr>
            <a:endParaRPr lang="en-GB" sz="2500" smtClean="0"/>
          </a:p>
          <a:p>
            <a:pPr>
              <a:lnSpc>
                <a:spcPct val="80000"/>
              </a:lnSpc>
            </a:pPr>
            <a:r>
              <a:rPr lang="el-GR" sz="2500" smtClean="0"/>
              <a:t>α2 </a:t>
            </a:r>
            <a:r>
              <a:rPr lang="en-GB" sz="2500" smtClean="0"/>
              <a:t>blocker                                           ED</a:t>
            </a:r>
          </a:p>
          <a:p>
            <a:pPr>
              <a:lnSpc>
                <a:spcPct val="80000"/>
              </a:lnSpc>
              <a:buFont typeface="Arial" charset="0"/>
              <a:buNone/>
            </a:pPr>
            <a:endParaRPr lang="en-GB" sz="2500" smtClean="0"/>
          </a:p>
          <a:p>
            <a:pPr>
              <a:lnSpc>
                <a:spcPct val="80000"/>
              </a:lnSpc>
            </a:pPr>
            <a:r>
              <a:rPr lang="en-GB" sz="2500" smtClean="0"/>
              <a:t>Angiotensin-converting enzyme inhibitor           None</a:t>
            </a:r>
          </a:p>
          <a:p>
            <a:pPr>
              <a:lnSpc>
                <a:spcPct val="80000"/>
              </a:lnSpc>
              <a:buFont typeface="Arial" charset="0"/>
              <a:buNone/>
            </a:pPr>
            <a:endParaRPr lang="en-GB" sz="2500" smtClean="0"/>
          </a:p>
          <a:p>
            <a:pPr>
              <a:lnSpc>
                <a:spcPct val="80000"/>
              </a:lnSpc>
            </a:pPr>
            <a:r>
              <a:rPr lang="en-GB" sz="2500" smtClean="0"/>
              <a:t>Angiotensin II receptor blocker          Decreases ED rate</a:t>
            </a:r>
          </a:p>
          <a:p>
            <a:pPr>
              <a:lnSpc>
                <a:spcPct val="80000"/>
              </a:lnSpc>
              <a:buFont typeface="Arial" charset="0"/>
              <a:buNone/>
            </a:pPr>
            <a:endParaRPr lang="en-GB" sz="2500" smtClean="0"/>
          </a:p>
          <a:p>
            <a:pPr>
              <a:lnSpc>
                <a:spcPct val="80000"/>
              </a:lnSpc>
            </a:pPr>
            <a:r>
              <a:rPr lang="en-GB" sz="2500" smtClean="0"/>
              <a:t>Calcium channel blocker                   None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GB" smtClean="0"/>
              <a:t>Odds Ratio of ED</a:t>
            </a:r>
          </a:p>
        </p:txBody>
      </p:sp>
      <p:sp>
        <p:nvSpPr>
          <p:cNvPr id="3" name="Content Placeholder 2"/>
          <p:cNvSpPr>
            <a:spLocks noGrp="1"/>
          </p:cNvSpPr>
          <p:nvPr>
            <p:ph idx="1"/>
          </p:nvPr>
        </p:nvSpPr>
        <p:spPr>
          <a:xfrm>
            <a:off x="457200" y="836613"/>
            <a:ext cx="8229600" cy="5289550"/>
          </a:xfrm>
        </p:spPr>
        <p:txBody>
          <a:bodyPr>
            <a:normAutofit/>
          </a:bodyPr>
          <a:lstStyle/>
          <a:p>
            <a:pPr>
              <a:lnSpc>
                <a:spcPct val="80000"/>
              </a:lnSpc>
              <a:buFont typeface="Arial" charset="0"/>
              <a:buNone/>
            </a:pPr>
            <a:r>
              <a:rPr lang="en-GB" sz="2700" b="1" smtClean="0"/>
              <a:t>               </a:t>
            </a:r>
          </a:p>
          <a:p>
            <a:pPr>
              <a:lnSpc>
                <a:spcPct val="80000"/>
              </a:lnSpc>
            </a:pPr>
            <a:r>
              <a:rPr lang="en-GB" sz="2700" smtClean="0"/>
              <a:t>Diabetes mellitus                                     2.9</a:t>
            </a:r>
          </a:p>
          <a:p>
            <a:pPr>
              <a:lnSpc>
                <a:spcPct val="80000"/>
              </a:lnSpc>
            </a:pPr>
            <a:r>
              <a:rPr lang="en-GB" sz="2700" smtClean="0"/>
              <a:t>Hypertension                                            1.6</a:t>
            </a:r>
          </a:p>
          <a:p>
            <a:pPr>
              <a:lnSpc>
                <a:spcPct val="80000"/>
              </a:lnSpc>
            </a:pPr>
            <a:r>
              <a:rPr lang="en-GB" sz="2700" smtClean="0"/>
              <a:t>Cardiovascular disease                            1.1</a:t>
            </a:r>
          </a:p>
          <a:p>
            <a:pPr>
              <a:lnSpc>
                <a:spcPct val="80000"/>
              </a:lnSpc>
            </a:pPr>
            <a:r>
              <a:rPr lang="en-GB" sz="2700" smtClean="0"/>
              <a:t>Hypercholesterolemia                             1.0</a:t>
            </a:r>
          </a:p>
          <a:p>
            <a:pPr>
              <a:lnSpc>
                <a:spcPct val="80000"/>
              </a:lnSpc>
            </a:pPr>
            <a:r>
              <a:rPr lang="en-GB" sz="2700" smtClean="0"/>
              <a:t>Benign prostate enlargement                1.6</a:t>
            </a:r>
          </a:p>
          <a:p>
            <a:pPr>
              <a:lnSpc>
                <a:spcPct val="80000"/>
              </a:lnSpc>
            </a:pPr>
            <a:r>
              <a:rPr lang="en-GB" sz="2700" smtClean="0"/>
              <a:t>Obstructive urinary symptoms              2.2</a:t>
            </a:r>
          </a:p>
          <a:p>
            <a:pPr>
              <a:lnSpc>
                <a:spcPct val="80000"/>
              </a:lnSpc>
            </a:pPr>
            <a:r>
              <a:rPr lang="en-GB" sz="2700" smtClean="0"/>
              <a:t>Increased body mass index (&gt;30 kg/m</a:t>
            </a:r>
            <a:r>
              <a:rPr lang="en-GB" sz="2700" baseline="30000" smtClean="0"/>
              <a:t>2</a:t>
            </a:r>
            <a:r>
              <a:rPr lang="en-GB" sz="2700" smtClean="0"/>
              <a:t>)1.5</a:t>
            </a:r>
          </a:p>
          <a:p>
            <a:pPr>
              <a:lnSpc>
                <a:spcPct val="80000"/>
              </a:lnSpc>
            </a:pPr>
            <a:r>
              <a:rPr lang="en-GB" sz="2700" smtClean="0"/>
              <a:t>Physical inactivity                                    1.5</a:t>
            </a:r>
          </a:p>
          <a:p>
            <a:pPr>
              <a:lnSpc>
                <a:spcPct val="80000"/>
              </a:lnSpc>
            </a:pPr>
            <a:r>
              <a:rPr lang="en-GB" sz="2700" smtClean="0"/>
              <a:t>Current cigarette smoking                     1.6</a:t>
            </a:r>
          </a:p>
          <a:p>
            <a:pPr>
              <a:lnSpc>
                <a:spcPct val="80000"/>
              </a:lnSpc>
            </a:pPr>
            <a:r>
              <a:rPr lang="en-GB" sz="2700" smtClean="0"/>
              <a:t>Antidepressant use                                 9.1</a:t>
            </a:r>
          </a:p>
          <a:p>
            <a:pPr>
              <a:lnSpc>
                <a:spcPct val="80000"/>
              </a:lnSpc>
            </a:pPr>
            <a:r>
              <a:rPr lang="en-GB" sz="2700" smtClean="0"/>
              <a:t>Antihypertensive use                             4.0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Rot="1" noChangeArrowheads="1"/>
          </p:cNvSpPr>
          <p:nvPr>
            <p:ph type="title"/>
          </p:nvPr>
        </p:nvSpPr>
        <p:spPr/>
        <p:txBody>
          <a:bodyPr/>
          <a:lstStyle/>
          <a:p>
            <a:endParaRPr lang="en-GB" smtClean="0"/>
          </a:p>
        </p:txBody>
      </p:sp>
      <p:sp>
        <p:nvSpPr>
          <p:cNvPr id="863236" name="Rectangle 4"/>
          <p:cNvSpPr>
            <a:spLocks noChangeArrowheads="1"/>
          </p:cNvSpPr>
          <p:nvPr/>
        </p:nvSpPr>
        <p:spPr bwMode="auto">
          <a:xfrm>
            <a:off x="250825" y="2636838"/>
            <a:ext cx="8642350" cy="1728787"/>
          </a:xfrm>
          <a:prstGeom prst="rect">
            <a:avLst/>
          </a:prstGeom>
          <a:noFill/>
          <a:ln w="9525">
            <a:noFill/>
            <a:miter lim="800000"/>
            <a:headEnd/>
            <a:tailEnd/>
          </a:ln>
          <a:effectLst/>
        </p:spPr>
        <p:txBody>
          <a:bodyPr anchor="ctr"/>
          <a:lstStyle/>
          <a:p>
            <a:pPr algn="ctr">
              <a:lnSpc>
                <a:spcPct val="110000"/>
              </a:lnSpc>
              <a:defRPr/>
            </a:pPr>
            <a:r>
              <a:rPr lang="en-GB" sz="4200">
                <a:solidFill>
                  <a:srgbClr val="FF9933"/>
                </a:solidFill>
                <a:effectLst>
                  <a:outerShdw blurRad="38100" dist="38100" dir="2700000" algn="tl">
                    <a:srgbClr val="000000"/>
                  </a:outerShdw>
                </a:effectLst>
                <a:latin typeface="Times" pitchFamily="18" charset="0"/>
              </a:rPr>
              <a:t>PDE5 inhibitors is there a difference?  </a:t>
            </a:r>
            <a:br>
              <a:rPr lang="en-GB" sz="4200">
                <a:solidFill>
                  <a:srgbClr val="FF9933"/>
                </a:solidFill>
                <a:effectLst>
                  <a:outerShdw blurRad="38100" dist="38100" dir="2700000" algn="tl">
                    <a:srgbClr val="000000"/>
                  </a:outerShdw>
                </a:effectLst>
                <a:latin typeface="Times" pitchFamily="18" charset="0"/>
              </a:rPr>
            </a:br>
            <a:r>
              <a:rPr lang="en-GB" sz="4200">
                <a:solidFill>
                  <a:srgbClr val="FF9933"/>
                </a:solidFill>
                <a:effectLst>
                  <a:outerShdw blurRad="38100" dist="38100" dir="2700000" algn="tl">
                    <a:srgbClr val="000000"/>
                  </a:outerShdw>
                </a:effectLst>
                <a:latin typeface="Times" pitchFamily="18" charset="0"/>
              </a:rPr>
              <a:t/>
            </a:r>
            <a:br>
              <a:rPr lang="en-GB" sz="4200">
                <a:solidFill>
                  <a:srgbClr val="FF9933"/>
                </a:solidFill>
                <a:effectLst>
                  <a:outerShdw blurRad="38100" dist="38100" dir="2700000" algn="tl">
                    <a:srgbClr val="000000"/>
                  </a:outerShdw>
                </a:effectLst>
                <a:latin typeface="Times" pitchFamily="18" charset="0"/>
              </a:rPr>
            </a:br>
            <a:r>
              <a:rPr lang="en-GB" sz="4200">
                <a:solidFill>
                  <a:srgbClr val="FF9933"/>
                </a:solidFill>
                <a:effectLst>
                  <a:outerShdw blurRad="38100" dist="38100" dir="2700000" algn="tl">
                    <a:srgbClr val="000000"/>
                  </a:outerShdw>
                </a:effectLst>
                <a:latin typeface="Times" pitchFamily="18" charset="0"/>
                <a:hlinkClick r:id="rId3" action="ppaction://hlinksldjump"/>
              </a:rPr>
              <a:t>Efficacy</a:t>
            </a:r>
            <a:endParaRPr lang="en-GB" sz="3200">
              <a:solidFill>
                <a:srgbClr val="FF9933"/>
              </a:solidFill>
              <a:effectLst>
                <a:outerShdw blurRad="38100" dist="38100" dir="2700000" algn="tl">
                  <a:srgbClr val="000000"/>
                </a:outerShdw>
              </a:effectLst>
              <a:latin typeface="Times"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
          <p:cNvSpPr>
            <a:spLocks noGrp="1" noRot="1" noChangeArrowheads="1"/>
          </p:cNvSpPr>
          <p:nvPr>
            <p:ph type="title"/>
          </p:nvPr>
        </p:nvSpPr>
        <p:spPr/>
        <p:txBody>
          <a:bodyPr/>
          <a:lstStyle/>
          <a:p>
            <a:r>
              <a:rPr lang="en-US" sz="3200" smtClean="0"/>
              <a:t>ED Treatment is Temporally Linked with Sexual Activity</a:t>
            </a:r>
          </a:p>
        </p:txBody>
      </p:sp>
      <p:sp>
        <p:nvSpPr>
          <p:cNvPr id="893956" name="Rectangle 4"/>
          <p:cNvSpPr>
            <a:spLocks noGrp="1" noChangeArrowheads="1"/>
          </p:cNvSpPr>
          <p:nvPr>
            <p:ph type="body" idx="1"/>
          </p:nvPr>
        </p:nvSpPr>
        <p:spPr>
          <a:xfrm>
            <a:off x="195263" y="1557338"/>
            <a:ext cx="8412162" cy="4679950"/>
          </a:xfrm>
        </p:spPr>
        <p:txBody>
          <a:bodyPr rtlCol="0">
            <a:normAutofit fontScale="92500" lnSpcReduction="20000"/>
          </a:bodyPr>
          <a:lstStyle/>
          <a:p>
            <a:pPr fontAlgn="auto">
              <a:spcAft>
                <a:spcPts val="0"/>
              </a:spcAft>
              <a:buFont typeface="Arial" pitchFamily="34" charset="0"/>
              <a:buChar char="•"/>
              <a:defRPr/>
            </a:pPr>
            <a:endParaRPr lang="en-US"/>
          </a:p>
          <a:p>
            <a:pPr fontAlgn="auto">
              <a:spcAft>
                <a:spcPts val="0"/>
              </a:spcAft>
              <a:buFont typeface="Arial" pitchFamily="34" charset="0"/>
              <a:buChar char="•"/>
              <a:defRPr/>
            </a:pPr>
            <a:r>
              <a:rPr lang="en-US"/>
              <a:t>Historically pharmacologic ED treatment has been linked to anticipated sexual activity. This required men to inject vasoactive drugs into the penis or apply mechanical devices such as a vacuum device just before sexual activity</a:t>
            </a:r>
            <a:r>
              <a:rPr lang="en-US" baseline="30000"/>
              <a:t>1</a:t>
            </a:r>
            <a:r>
              <a:rPr lang="en-US"/>
              <a:t>. </a:t>
            </a:r>
          </a:p>
          <a:p>
            <a:pPr fontAlgn="auto">
              <a:spcAft>
                <a:spcPts val="0"/>
              </a:spcAft>
              <a:buFont typeface="Arial" pitchFamily="34" charset="0"/>
              <a:buChar char="•"/>
              <a:defRPr/>
            </a:pPr>
            <a:endParaRPr lang="en-US"/>
          </a:p>
          <a:p>
            <a:pPr fontAlgn="auto">
              <a:spcAft>
                <a:spcPts val="0"/>
              </a:spcAft>
              <a:buFont typeface="Arial" pitchFamily="34" charset="0"/>
              <a:buChar char="•"/>
              <a:defRPr/>
            </a:pPr>
            <a:r>
              <a:rPr lang="en-US"/>
              <a:t>Oral PDE5 inhibitors alleviate many inconveniences and complications, but, treatment requires that dosing and sexual activity occur within a restricted time window</a:t>
            </a:r>
            <a:r>
              <a:rPr lang="en-US" baseline="30000"/>
              <a:t>1</a:t>
            </a:r>
            <a:r>
              <a:rPr lang="en-US"/>
              <a:t>.</a:t>
            </a:r>
          </a:p>
        </p:txBody>
      </p:sp>
      <p:sp>
        <p:nvSpPr>
          <p:cNvPr id="95235" name="Text Box 5"/>
          <p:cNvSpPr txBox="1">
            <a:spLocks noChangeArrowheads="1"/>
          </p:cNvSpPr>
          <p:nvPr/>
        </p:nvSpPr>
        <p:spPr bwMode="auto">
          <a:xfrm>
            <a:off x="195263" y="6572250"/>
            <a:ext cx="5456237" cy="457200"/>
          </a:xfrm>
          <a:prstGeom prst="rect">
            <a:avLst/>
          </a:prstGeom>
          <a:noFill/>
          <a:ln w="25400">
            <a:noFill/>
            <a:miter lim="800000"/>
            <a:headEnd/>
            <a:tailEnd/>
          </a:ln>
        </p:spPr>
        <p:txBody>
          <a:bodyPr>
            <a:spAutoFit/>
          </a:bodyPr>
          <a:lstStyle/>
          <a:p>
            <a:pPr marL="342900" indent="-342900"/>
            <a:r>
              <a:rPr lang="en-US" sz="1200" b="1">
                <a:solidFill>
                  <a:srgbClr val="FFCC00"/>
                </a:solidFill>
                <a:latin typeface="Tahoma" pitchFamily="34" charset="0"/>
              </a:rPr>
              <a:t>Porst H et al. </a:t>
            </a:r>
            <a:r>
              <a:rPr lang="en-US" sz="1200" b="1" i="1">
                <a:solidFill>
                  <a:srgbClr val="FFCC00"/>
                </a:solidFill>
                <a:latin typeface="Tahoma" pitchFamily="34" charset="0"/>
              </a:rPr>
              <a:t>Eur Urol.</a:t>
            </a:r>
            <a:r>
              <a:rPr lang="en-US" sz="1200" b="1">
                <a:solidFill>
                  <a:srgbClr val="FFCC00"/>
                </a:solidFill>
                <a:latin typeface="Tahoma" pitchFamily="34" charset="0"/>
              </a:rPr>
              <a:t> 2006;50:351-359.</a:t>
            </a:r>
          </a:p>
          <a:p>
            <a:pPr marL="342900" indent="-342900"/>
            <a:endParaRPr lang="da-DK" sz="1200" b="1">
              <a:solidFill>
                <a:srgbClr val="FFCC00"/>
              </a:solidFill>
              <a:latin typeface="Tahoma"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539750" y="1481138"/>
          <a:ext cx="8356600" cy="4702175"/>
        </p:xfrm>
        <a:graphic>
          <a:graphicData uri="http://schemas.openxmlformats.org/presentationml/2006/ole">
            <p:oleObj spid="_x0000_s10242" name="Chart" r:id="rId4" imgW="8791575" imgH="4505325" progId="MSGraph.Chart.8">
              <p:embed followColorScheme="full"/>
            </p:oleObj>
          </a:graphicData>
        </a:graphic>
      </p:graphicFrame>
      <p:sp>
        <p:nvSpPr>
          <p:cNvPr id="10243" name="Text Box 3"/>
          <p:cNvSpPr txBox="1">
            <a:spLocks noChangeArrowheads="1"/>
          </p:cNvSpPr>
          <p:nvPr/>
        </p:nvSpPr>
        <p:spPr bwMode="auto">
          <a:xfrm>
            <a:off x="323850" y="6021388"/>
            <a:ext cx="8278813" cy="533400"/>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sz="1600" b="1" i="1">
                <a:solidFill>
                  <a:srgbClr val="FFFF00"/>
                </a:solidFill>
                <a:latin typeface="Akzidenz Grotesk BE Super"/>
              </a:rPr>
              <a:t>Q: Overall, what would you say you miss the most about your sex life before having ED?</a:t>
            </a:r>
          </a:p>
        </p:txBody>
      </p:sp>
      <p:sp>
        <p:nvSpPr>
          <p:cNvPr id="10244" name="Rectangle 6"/>
          <p:cNvSpPr>
            <a:spLocks noChangeArrowheads="1"/>
          </p:cNvSpPr>
          <p:nvPr/>
        </p:nvSpPr>
        <p:spPr bwMode="auto">
          <a:xfrm>
            <a:off x="612775" y="1484313"/>
            <a:ext cx="7991475" cy="576262"/>
          </a:xfrm>
          <a:prstGeom prst="rect">
            <a:avLst/>
          </a:prstGeom>
          <a:noFill/>
          <a:ln w="9525" algn="ctr">
            <a:solidFill>
              <a:srgbClr val="FFFF00"/>
            </a:solidFill>
            <a:miter lim="800000"/>
            <a:headEnd/>
            <a:tailEnd/>
          </a:ln>
        </p:spPr>
        <p:txBody>
          <a:bodyPr anchor="ctr">
            <a:spAutoFit/>
          </a:bodyPr>
          <a:lstStyle/>
          <a:p>
            <a:endParaRPr lang="en-GB" b="1">
              <a:solidFill>
                <a:srgbClr val="FFFFFF"/>
              </a:solidFill>
            </a:endParaRPr>
          </a:p>
        </p:txBody>
      </p:sp>
      <p:sp>
        <p:nvSpPr>
          <p:cNvPr id="1092617" name="Rectangle 9"/>
          <p:cNvSpPr>
            <a:spLocks noGrp="1" noRot="1" noChangeArrowheads="1"/>
          </p:cNvSpPr>
          <p:nvPr>
            <p:ph type="title"/>
          </p:nvPr>
        </p:nvSpPr>
        <p:spPr>
          <a:xfrm>
            <a:off x="179388" y="125413"/>
            <a:ext cx="8893175" cy="1143000"/>
          </a:xfrm>
        </p:spPr>
        <p:txBody>
          <a:bodyPr rtlCol="0">
            <a:normAutofit fontScale="90000"/>
          </a:bodyPr>
          <a:lstStyle/>
          <a:p>
            <a:pPr fontAlgn="auto">
              <a:spcAft>
                <a:spcPts val="0"/>
              </a:spcAft>
              <a:defRPr/>
            </a:pPr>
            <a:r>
              <a:rPr lang="en-US" sz="3200"/>
              <a:t>Men treated with PRN ED treatments report missing spontaneity more than any other aspect of ED and more than untreated men with ED    </a:t>
            </a:r>
          </a:p>
        </p:txBody>
      </p:sp>
      <p:sp>
        <p:nvSpPr>
          <p:cNvPr id="10246" name="Text Box 10"/>
          <p:cNvSpPr txBox="1">
            <a:spLocks noChangeArrowheads="1"/>
          </p:cNvSpPr>
          <p:nvPr/>
        </p:nvSpPr>
        <p:spPr bwMode="auto">
          <a:xfrm>
            <a:off x="-36513" y="6597650"/>
            <a:ext cx="8172451" cy="244475"/>
          </a:xfrm>
          <a:prstGeom prst="rect">
            <a:avLst/>
          </a:prstGeom>
          <a:noFill/>
          <a:ln w="9525" algn="ctr">
            <a:noFill/>
            <a:miter lim="800000"/>
            <a:headEnd/>
            <a:tailEnd/>
          </a:ln>
        </p:spPr>
        <p:txBody>
          <a:bodyPr>
            <a:spAutoFit/>
          </a:bodyPr>
          <a:lstStyle/>
          <a:p>
            <a:pPr>
              <a:spcBef>
                <a:spcPct val="50000"/>
              </a:spcBef>
            </a:pPr>
            <a:r>
              <a:rPr lang="en-GB" sz="1000">
                <a:solidFill>
                  <a:srgbClr val="FFCC00"/>
                </a:solidFill>
              </a:rPr>
              <a:t>“Living With ED.” Harris Interactive, Eli Lilly &amp; Company Limited data on file, 2003.</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Rot="1" noChangeArrowheads="1"/>
          </p:cNvSpPr>
          <p:nvPr>
            <p:ph type="title"/>
          </p:nvPr>
        </p:nvSpPr>
        <p:spPr>
          <a:xfrm>
            <a:off x="457200" y="-26988"/>
            <a:ext cx="8229600" cy="1143001"/>
          </a:xfrm>
        </p:spPr>
        <p:txBody>
          <a:bodyPr/>
          <a:lstStyle/>
          <a:p>
            <a:r>
              <a:rPr lang="en-GB" sz="3200" smtClean="0"/>
              <a:t>European Association of Urology;</a:t>
            </a:r>
            <a:br>
              <a:rPr lang="en-GB" sz="3200" smtClean="0"/>
            </a:br>
            <a:r>
              <a:rPr lang="en-GB" sz="3200" smtClean="0"/>
              <a:t>Treatment algorithm for erectile dysfunction</a:t>
            </a:r>
          </a:p>
        </p:txBody>
      </p:sp>
      <p:sp>
        <p:nvSpPr>
          <p:cNvPr id="35842" name="AutoShape 2"/>
          <p:cNvSpPr>
            <a:spLocks noChangeArrowheads="1"/>
          </p:cNvSpPr>
          <p:nvPr/>
        </p:nvSpPr>
        <p:spPr bwMode="auto">
          <a:xfrm>
            <a:off x="4416425" y="2190750"/>
            <a:ext cx="131763" cy="246063"/>
          </a:xfrm>
          <a:prstGeom prst="downArrow">
            <a:avLst>
              <a:gd name="adj1" fmla="val 50000"/>
              <a:gd name="adj2" fmla="val 46687"/>
            </a:avLst>
          </a:prstGeom>
          <a:solidFill>
            <a:schemeClr val="bg1"/>
          </a:solidFill>
          <a:ln w="28575" algn="ctr">
            <a:solidFill>
              <a:schemeClr val="tx1"/>
            </a:solidFill>
            <a:miter lim="800000"/>
            <a:headEnd/>
            <a:tailEnd/>
          </a:ln>
        </p:spPr>
        <p:txBody>
          <a:bodyPr wrap="none" anchor="ctr"/>
          <a:lstStyle/>
          <a:p>
            <a:endParaRPr lang="en-GB" b="1">
              <a:solidFill>
                <a:srgbClr val="FFFFFF"/>
              </a:solidFill>
            </a:endParaRPr>
          </a:p>
        </p:txBody>
      </p:sp>
      <p:sp>
        <p:nvSpPr>
          <p:cNvPr id="35843" name="Rectangle 5"/>
          <p:cNvSpPr>
            <a:spLocks noChangeArrowheads="1"/>
          </p:cNvSpPr>
          <p:nvPr/>
        </p:nvSpPr>
        <p:spPr bwMode="auto">
          <a:xfrm>
            <a:off x="339725" y="1936750"/>
            <a:ext cx="2671763" cy="357188"/>
          </a:xfrm>
          <a:prstGeom prst="rect">
            <a:avLst/>
          </a:prstGeom>
          <a:solidFill>
            <a:srgbClr val="FF66FF"/>
          </a:solidFill>
          <a:ln w="28575" algn="ctr">
            <a:solidFill>
              <a:schemeClr val="tx1"/>
            </a:solidFill>
            <a:miter lim="800000"/>
            <a:headEnd/>
            <a:tailEnd/>
          </a:ln>
        </p:spPr>
        <p:txBody>
          <a:bodyPr wrap="none" anchor="ctr"/>
          <a:lstStyle/>
          <a:p>
            <a:pPr algn="ctr" eaLnBrk="0" hangingPunct="0"/>
            <a:r>
              <a:rPr lang="en-GB" sz="1000" b="1">
                <a:solidFill>
                  <a:srgbClr val="000514"/>
                </a:solidFill>
                <a:latin typeface="Tahoma" pitchFamily="34" charset="0"/>
              </a:rPr>
              <a:t>Identify and treat </a:t>
            </a:r>
          </a:p>
          <a:p>
            <a:pPr algn="ctr" eaLnBrk="0" hangingPunct="0"/>
            <a:r>
              <a:rPr lang="en-GB" sz="1000" b="1">
                <a:solidFill>
                  <a:srgbClr val="000514"/>
                </a:solidFill>
                <a:latin typeface="Tahoma" pitchFamily="34" charset="0"/>
              </a:rPr>
              <a:t>“curable” causes of ED</a:t>
            </a:r>
          </a:p>
        </p:txBody>
      </p:sp>
      <p:sp>
        <p:nvSpPr>
          <p:cNvPr id="35844" name="Rectangle 6"/>
          <p:cNvSpPr>
            <a:spLocks noChangeArrowheads="1"/>
          </p:cNvSpPr>
          <p:nvPr/>
        </p:nvSpPr>
        <p:spPr bwMode="auto">
          <a:xfrm>
            <a:off x="3090863" y="1938338"/>
            <a:ext cx="2836862" cy="347662"/>
          </a:xfrm>
          <a:prstGeom prst="rect">
            <a:avLst/>
          </a:prstGeom>
          <a:solidFill>
            <a:srgbClr val="FF66FF"/>
          </a:solidFill>
          <a:ln w="28575" algn="ctr">
            <a:solidFill>
              <a:schemeClr val="tx1"/>
            </a:solidFill>
            <a:miter lim="800000"/>
            <a:headEnd/>
            <a:tailEnd/>
          </a:ln>
        </p:spPr>
        <p:txBody>
          <a:bodyPr wrap="none" anchor="ctr"/>
          <a:lstStyle/>
          <a:p>
            <a:pPr algn="ctr" eaLnBrk="0" hangingPunct="0"/>
            <a:r>
              <a:rPr lang="en-GB" sz="1000" b="1">
                <a:solidFill>
                  <a:srgbClr val="000514"/>
                </a:solidFill>
                <a:latin typeface="Tahoma" pitchFamily="34" charset="0"/>
              </a:rPr>
              <a:t>Lifestyle changes and </a:t>
            </a:r>
          </a:p>
          <a:p>
            <a:pPr algn="ctr" eaLnBrk="0" hangingPunct="0"/>
            <a:r>
              <a:rPr lang="en-GB" sz="1000" b="1">
                <a:solidFill>
                  <a:srgbClr val="000514"/>
                </a:solidFill>
                <a:latin typeface="Tahoma" pitchFamily="34" charset="0"/>
              </a:rPr>
              <a:t>risk factor modification</a:t>
            </a:r>
          </a:p>
        </p:txBody>
      </p:sp>
      <p:sp>
        <p:nvSpPr>
          <p:cNvPr id="35845" name="Rectangle 7"/>
          <p:cNvSpPr>
            <a:spLocks noChangeArrowheads="1"/>
          </p:cNvSpPr>
          <p:nvPr/>
        </p:nvSpPr>
        <p:spPr bwMode="auto">
          <a:xfrm>
            <a:off x="6043613" y="1938338"/>
            <a:ext cx="2836862" cy="347662"/>
          </a:xfrm>
          <a:prstGeom prst="rect">
            <a:avLst/>
          </a:prstGeom>
          <a:solidFill>
            <a:srgbClr val="FF66FF"/>
          </a:solidFill>
          <a:ln w="28575" algn="ctr">
            <a:solidFill>
              <a:schemeClr val="tx1"/>
            </a:solidFill>
            <a:miter lim="800000"/>
            <a:headEnd/>
            <a:tailEnd/>
          </a:ln>
        </p:spPr>
        <p:txBody>
          <a:bodyPr wrap="none" anchor="ctr"/>
          <a:lstStyle/>
          <a:p>
            <a:pPr algn="ctr" eaLnBrk="0" hangingPunct="0"/>
            <a:r>
              <a:rPr lang="en-GB" sz="1000" b="1">
                <a:solidFill>
                  <a:srgbClr val="000514"/>
                </a:solidFill>
                <a:latin typeface="Tahoma" pitchFamily="34" charset="0"/>
              </a:rPr>
              <a:t>Provide education and counselling </a:t>
            </a:r>
          </a:p>
          <a:p>
            <a:pPr algn="ctr" eaLnBrk="0" hangingPunct="0"/>
            <a:r>
              <a:rPr lang="en-GB" sz="1000" b="1">
                <a:solidFill>
                  <a:srgbClr val="000514"/>
                </a:solidFill>
                <a:latin typeface="Tahoma" pitchFamily="34" charset="0"/>
              </a:rPr>
              <a:t>to patients and partners</a:t>
            </a:r>
          </a:p>
        </p:txBody>
      </p:sp>
      <p:sp>
        <p:nvSpPr>
          <p:cNvPr id="35846" name="AutoShape 8"/>
          <p:cNvSpPr>
            <a:spLocks noChangeArrowheads="1"/>
          </p:cNvSpPr>
          <p:nvPr/>
        </p:nvSpPr>
        <p:spPr bwMode="auto">
          <a:xfrm>
            <a:off x="2759075" y="1657350"/>
            <a:ext cx="131763" cy="246063"/>
          </a:xfrm>
          <a:prstGeom prst="downArrow">
            <a:avLst>
              <a:gd name="adj1" fmla="val 50000"/>
              <a:gd name="adj2" fmla="val 46687"/>
            </a:avLst>
          </a:prstGeom>
          <a:solidFill>
            <a:schemeClr val="bg1"/>
          </a:solidFill>
          <a:ln w="28575" algn="ctr">
            <a:solidFill>
              <a:schemeClr val="tx1"/>
            </a:solidFill>
            <a:miter lim="800000"/>
            <a:headEnd/>
            <a:tailEnd/>
          </a:ln>
        </p:spPr>
        <p:txBody>
          <a:bodyPr wrap="none" anchor="ctr"/>
          <a:lstStyle/>
          <a:p>
            <a:endParaRPr lang="en-GB" b="1">
              <a:solidFill>
                <a:srgbClr val="FFFFFF"/>
              </a:solidFill>
            </a:endParaRPr>
          </a:p>
        </p:txBody>
      </p:sp>
      <p:sp>
        <p:nvSpPr>
          <p:cNvPr id="35847" name="AutoShape 9"/>
          <p:cNvSpPr>
            <a:spLocks noChangeArrowheads="1"/>
          </p:cNvSpPr>
          <p:nvPr/>
        </p:nvSpPr>
        <p:spPr bwMode="auto">
          <a:xfrm>
            <a:off x="6092825" y="1654175"/>
            <a:ext cx="131763" cy="246063"/>
          </a:xfrm>
          <a:prstGeom prst="downArrow">
            <a:avLst>
              <a:gd name="adj1" fmla="val 50000"/>
              <a:gd name="adj2" fmla="val 46687"/>
            </a:avLst>
          </a:prstGeom>
          <a:solidFill>
            <a:schemeClr val="bg1"/>
          </a:solidFill>
          <a:ln w="28575" algn="ctr">
            <a:solidFill>
              <a:schemeClr val="tx1"/>
            </a:solidFill>
            <a:miter lim="800000"/>
            <a:headEnd/>
            <a:tailEnd/>
          </a:ln>
        </p:spPr>
        <p:txBody>
          <a:bodyPr wrap="none" anchor="ctr"/>
          <a:lstStyle/>
          <a:p>
            <a:endParaRPr lang="en-GB" b="1">
              <a:solidFill>
                <a:srgbClr val="FFFFFF"/>
              </a:solidFill>
            </a:endParaRPr>
          </a:p>
        </p:txBody>
      </p:sp>
      <p:sp>
        <p:nvSpPr>
          <p:cNvPr id="35848" name="AutoShape 10"/>
          <p:cNvSpPr>
            <a:spLocks noChangeArrowheads="1"/>
          </p:cNvSpPr>
          <p:nvPr/>
        </p:nvSpPr>
        <p:spPr bwMode="auto">
          <a:xfrm>
            <a:off x="4402138" y="1657350"/>
            <a:ext cx="131762" cy="246063"/>
          </a:xfrm>
          <a:prstGeom prst="downArrow">
            <a:avLst>
              <a:gd name="adj1" fmla="val 50000"/>
              <a:gd name="adj2" fmla="val 46687"/>
            </a:avLst>
          </a:prstGeom>
          <a:solidFill>
            <a:schemeClr val="bg1"/>
          </a:solidFill>
          <a:ln w="28575" algn="ctr">
            <a:solidFill>
              <a:schemeClr val="tx1"/>
            </a:solidFill>
            <a:miter lim="800000"/>
            <a:headEnd/>
            <a:tailEnd/>
          </a:ln>
        </p:spPr>
        <p:txBody>
          <a:bodyPr wrap="none" anchor="ctr"/>
          <a:lstStyle/>
          <a:p>
            <a:endParaRPr lang="en-GB" b="1">
              <a:solidFill>
                <a:srgbClr val="FFFFFF"/>
              </a:solidFill>
            </a:endParaRPr>
          </a:p>
        </p:txBody>
      </p:sp>
      <p:sp>
        <p:nvSpPr>
          <p:cNvPr id="35849" name="AutoShape 11"/>
          <p:cNvSpPr>
            <a:spLocks noChangeArrowheads="1"/>
          </p:cNvSpPr>
          <p:nvPr/>
        </p:nvSpPr>
        <p:spPr bwMode="auto">
          <a:xfrm>
            <a:off x="4413250" y="3241675"/>
            <a:ext cx="131763" cy="246063"/>
          </a:xfrm>
          <a:prstGeom prst="downArrow">
            <a:avLst>
              <a:gd name="adj1" fmla="val 50000"/>
              <a:gd name="adj2" fmla="val 46687"/>
            </a:avLst>
          </a:prstGeom>
          <a:solidFill>
            <a:schemeClr val="bg1"/>
          </a:solidFill>
          <a:ln w="28575" algn="ctr">
            <a:solidFill>
              <a:schemeClr val="tx1"/>
            </a:solidFill>
            <a:miter lim="800000"/>
            <a:headEnd/>
            <a:tailEnd/>
          </a:ln>
        </p:spPr>
        <p:txBody>
          <a:bodyPr wrap="none" anchor="ctr"/>
          <a:lstStyle/>
          <a:p>
            <a:endParaRPr lang="en-GB" b="1">
              <a:solidFill>
                <a:srgbClr val="FFFFFF"/>
              </a:solidFill>
            </a:endParaRPr>
          </a:p>
        </p:txBody>
      </p:sp>
      <p:sp>
        <p:nvSpPr>
          <p:cNvPr id="35850" name="Rectangle 12"/>
          <p:cNvSpPr>
            <a:spLocks noChangeArrowheads="1"/>
          </p:cNvSpPr>
          <p:nvPr/>
        </p:nvSpPr>
        <p:spPr bwMode="auto">
          <a:xfrm>
            <a:off x="2705100" y="2471738"/>
            <a:ext cx="3527425" cy="800100"/>
          </a:xfrm>
          <a:prstGeom prst="rect">
            <a:avLst/>
          </a:prstGeom>
          <a:solidFill>
            <a:srgbClr val="FF66FF"/>
          </a:solidFill>
          <a:ln w="28575" algn="ctr">
            <a:solidFill>
              <a:schemeClr val="tx1"/>
            </a:solidFill>
            <a:miter lim="800000"/>
            <a:headEnd/>
            <a:tailEnd/>
          </a:ln>
        </p:spPr>
        <p:txBody>
          <a:bodyPr wrap="none" anchor="ctr"/>
          <a:lstStyle/>
          <a:p>
            <a:pPr algn="ctr" eaLnBrk="0" hangingPunct="0"/>
            <a:r>
              <a:rPr lang="en-GB" sz="1000" b="1">
                <a:solidFill>
                  <a:srgbClr val="000514"/>
                </a:solidFill>
                <a:latin typeface="Tahoma" pitchFamily="34" charset="0"/>
              </a:rPr>
              <a:t>Identify patient needs and expectations</a:t>
            </a:r>
          </a:p>
          <a:p>
            <a:pPr algn="ctr" eaLnBrk="0" hangingPunct="0"/>
            <a:r>
              <a:rPr lang="en-GB" sz="1000" b="1">
                <a:solidFill>
                  <a:srgbClr val="000514"/>
                </a:solidFill>
                <a:latin typeface="Tahoma" pitchFamily="34" charset="0"/>
              </a:rPr>
              <a:t>Shared decision making</a:t>
            </a:r>
          </a:p>
          <a:p>
            <a:pPr algn="ctr" eaLnBrk="0" hangingPunct="0"/>
            <a:r>
              <a:rPr lang="en-GB" sz="1000" b="1">
                <a:solidFill>
                  <a:srgbClr val="000514"/>
                </a:solidFill>
                <a:latin typeface="Tahoma" pitchFamily="34" charset="0"/>
              </a:rPr>
              <a:t>Offer conjoint psychosocial and medical treatment</a:t>
            </a:r>
          </a:p>
        </p:txBody>
      </p:sp>
      <p:sp>
        <p:nvSpPr>
          <p:cNvPr id="35851" name="Rectangle 13"/>
          <p:cNvSpPr>
            <a:spLocks noChangeArrowheads="1"/>
          </p:cNvSpPr>
          <p:nvPr/>
        </p:nvSpPr>
        <p:spPr bwMode="auto">
          <a:xfrm>
            <a:off x="2254250" y="3397250"/>
            <a:ext cx="1944688" cy="361950"/>
          </a:xfrm>
          <a:prstGeom prst="rect">
            <a:avLst/>
          </a:prstGeom>
          <a:solidFill>
            <a:srgbClr val="009900"/>
          </a:solidFill>
          <a:ln w="28575" algn="ctr">
            <a:solidFill>
              <a:schemeClr val="tx1"/>
            </a:solidFill>
            <a:miter lim="800000"/>
            <a:headEnd/>
            <a:tailEnd/>
          </a:ln>
        </p:spPr>
        <p:txBody>
          <a:bodyPr wrap="none" anchor="ctr"/>
          <a:lstStyle/>
          <a:p>
            <a:pPr algn="ctr" eaLnBrk="0" hangingPunct="0"/>
            <a:r>
              <a:rPr lang="en-GB" sz="1600" b="1">
                <a:solidFill>
                  <a:srgbClr val="FFFFFF"/>
                </a:solidFill>
                <a:latin typeface="Tahoma" pitchFamily="34" charset="0"/>
              </a:rPr>
              <a:t>PDE5 inhibitors</a:t>
            </a:r>
          </a:p>
        </p:txBody>
      </p:sp>
      <p:sp>
        <p:nvSpPr>
          <p:cNvPr id="35852" name="Rectangle 14"/>
          <p:cNvSpPr>
            <a:spLocks noChangeArrowheads="1"/>
          </p:cNvSpPr>
          <p:nvPr/>
        </p:nvSpPr>
        <p:spPr bwMode="auto">
          <a:xfrm>
            <a:off x="4754563" y="3397250"/>
            <a:ext cx="1944687" cy="361950"/>
          </a:xfrm>
          <a:prstGeom prst="rect">
            <a:avLst/>
          </a:prstGeom>
          <a:solidFill>
            <a:srgbClr val="009900"/>
          </a:solidFill>
          <a:ln w="28575" algn="ctr">
            <a:solidFill>
              <a:schemeClr val="tx1"/>
            </a:solidFill>
            <a:miter lim="800000"/>
            <a:headEnd/>
            <a:tailEnd/>
          </a:ln>
        </p:spPr>
        <p:txBody>
          <a:bodyPr wrap="none" anchor="ctr"/>
          <a:lstStyle/>
          <a:p>
            <a:pPr algn="ctr" eaLnBrk="0" hangingPunct="0"/>
            <a:r>
              <a:rPr lang="en-GB" sz="1600" b="1">
                <a:solidFill>
                  <a:srgbClr val="FFFFFF"/>
                </a:solidFill>
                <a:latin typeface="Tahoma" pitchFamily="34" charset="0"/>
              </a:rPr>
              <a:t>Vacuum devices</a:t>
            </a:r>
          </a:p>
        </p:txBody>
      </p:sp>
      <p:sp>
        <p:nvSpPr>
          <p:cNvPr id="35853" name="AutoShape 15"/>
          <p:cNvSpPr>
            <a:spLocks noChangeArrowheads="1"/>
          </p:cNvSpPr>
          <p:nvPr/>
        </p:nvSpPr>
        <p:spPr bwMode="auto">
          <a:xfrm>
            <a:off x="4238625" y="3498850"/>
            <a:ext cx="465138" cy="160338"/>
          </a:xfrm>
          <a:prstGeom prst="leftRightArrow">
            <a:avLst>
              <a:gd name="adj1" fmla="val 50000"/>
              <a:gd name="adj2" fmla="val 58020"/>
            </a:avLst>
          </a:prstGeom>
          <a:solidFill>
            <a:schemeClr val="bg1"/>
          </a:solidFill>
          <a:ln w="28575" algn="ctr">
            <a:solidFill>
              <a:schemeClr val="tx1"/>
            </a:solidFill>
            <a:miter lim="800000"/>
            <a:headEnd/>
            <a:tailEnd/>
          </a:ln>
        </p:spPr>
        <p:txBody>
          <a:bodyPr wrap="none" anchor="ctr"/>
          <a:lstStyle/>
          <a:p>
            <a:endParaRPr lang="en-GB" b="1">
              <a:solidFill>
                <a:srgbClr val="FFFFFF"/>
              </a:solidFill>
            </a:endParaRPr>
          </a:p>
        </p:txBody>
      </p:sp>
      <p:sp>
        <p:nvSpPr>
          <p:cNvPr id="35854" name="Rectangle 16"/>
          <p:cNvSpPr>
            <a:spLocks noChangeArrowheads="1"/>
          </p:cNvSpPr>
          <p:nvPr/>
        </p:nvSpPr>
        <p:spPr bwMode="auto">
          <a:xfrm>
            <a:off x="2443163" y="3835400"/>
            <a:ext cx="4049712" cy="463550"/>
          </a:xfrm>
          <a:prstGeom prst="rect">
            <a:avLst/>
          </a:prstGeom>
          <a:solidFill>
            <a:srgbClr val="66FF99"/>
          </a:solidFill>
          <a:ln w="28575" algn="ctr">
            <a:solidFill>
              <a:schemeClr val="tx1"/>
            </a:solidFill>
            <a:miter lim="800000"/>
            <a:headEnd/>
            <a:tailEnd/>
          </a:ln>
        </p:spPr>
        <p:txBody>
          <a:bodyPr wrap="none" anchor="ctr"/>
          <a:lstStyle/>
          <a:p>
            <a:pPr algn="ctr" eaLnBrk="0" hangingPunct="0"/>
            <a:r>
              <a:rPr lang="en-GB" sz="1000" b="1">
                <a:solidFill>
                  <a:srgbClr val="000514"/>
                </a:solidFill>
                <a:latin typeface="Tahoma" pitchFamily="34" charset="0"/>
              </a:rPr>
              <a:t>Assess therapeutic outcome:</a:t>
            </a:r>
          </a:p>
          <a:p>
            <a:pPr algn="ctr" eaLnBrk="0" hangingPunct="0"/>
            <a:r>
              <a:rPr lang="en-GB" sz="1000" b="1">
                <a:solidFill>
                  <a:srgbClr val="000514"/>
                </a:solidFill>
                <a:latin typeface="Tahoma" pitchFamily="34" charset="0"/>
              </a:rPr>
              <a:t> Erectile response, side Effects, satisfaction with treatment</a:t>
            </a:r>
          </a:p>
        </p:txBody>
      </p:sp>
      <p:sp>
        <p:nvSpPr>
          <p:cNvPr id="35855" name="Rectangle 17"/>
          <p:cNvSpPr>
            <a:spLocks noChangeArrowheads="1"/>
          </p:cNvSpPr>
          <p:nvPr/>
        </p:nvSpPr>
        <p:spPr bwMode="auto">
          <a:xfrm>
            <a:off x="1427163" y="4700588"/>
            <a:ext cx="6124575" cy="465137"/>
          </a:xfrm>
          <a:prstGeom prst="rect">
            <a:avLst/>
          </a:prstGeom>
          <a:solidFill>
            <a:srgbClr val="66FF99"/>
          </a:solidFill>
          <a:ln w="28575" algn="ctr">
            <a:solidFill>
              <a:schemeClr val="tx1"/>
            </a:solidFill>
            <a:miter lim="800000"/>
            <a:headEnd/>
            <a:tailEnd/>
          </a:ln>
        </p:spPr>
        <p:txBody>
          <a:bodyPr wrap="none" anchor="ctr"/>
          <a:lstStyle/>
          <a:p>
            <a:pPr algn="ctr" eaLnBrk="0" hangingPunct="0"/>
            <a:r>
              <a:rPr lang="en-GB" sz="1000" b="1">
                <a:solidFill>
                  <a:srgbClr val="000514"/>
                </a:solidFill>
                <a:latin typeface="Tahoma" pitchFamily="34" charset="0"/>
              </a:rPr>
              <a:t>Assess adequate use of treatment options</a:t>
            </a:r>
          </a:p>
          <a:p>
            <a:pPr algn="ctr" eaLnBrk="0" hangingPunct="0"/>
            <a:r>
              <a:rPr lang="en-GB" sz="1000" b="1">
                <a:solidFill>
                  <a:srgbClr val="000514"/>
                </a:solidFill>
                <a:latin typeface="Tahoma" pitchFamily="34" charset="0"/>
              </a:rPr>
              <a:t>Provide new instructions and counselling, re-trial, consider alternate or combination therapy</a:t>
            </a:r>
          </a:p>
        </p:txBody>
      </p:sp>
      <p:sp>
        <p:nvSpPr>
          <p:cNvPr id="35856" name="Rectangle 18"/>
          <p:cNvSpPr>
            <a:spLocks noChangeArrowheads="1"/>
          </p:cNvSpPr>
          <p:nvPr/>
        </p:nvSpPr>
        <p:spPr bwMode="auto">
          <a:xfrm>
            <a:off x="3143250" y="4384675"/>
            <a:ext cx="2641600" cy="231775"/>
          </a:xfrm>
          <a:prstGeom prst="rect">
            <a:avLst/>
          </a:prstGeom>
          <a:solidFill>
            <a:srgbClr val="FF3300"/>
          </a:solidFill>
          <a:ln w="28575" algn="ctr">
            <a:solidFill>
              <a:schemeClr val="tx1"/>
            </a:solidFill>
            <a:miter lim="800000"/>
            <a:headEnd/>
            <a:tailEnd/>
          </a:ln>
        </p:spPr>
        <p:txBody>
          <a:bodyPr wrap="none" anchor="ctr"/>
          <a:lstStyle/>
          <a:p>
            <a:pPr algn="ctr" eaLnBrk="0" hangingPunct="0"/>
            <a:r>
              <a:rPr lang="en-GB" sz="1000" b="1">
                <a:solidFill>
                  <a:srgbClr val="000514"/>
                </a:solidFill>
                <a:latin typeface="Tahoma" pitchFamily="34" charset="0"/>
              </a:rPr>
              <a:t>Inadequate treatment outcome</a:t>
            </a:r>
          </a:p>
        </p:txBody>
      </p:sp>
      <p:sp>
        <p:nvSpPr>
          <p:cNvPr id="35857" name="Rectangle 19"/>
          <p:cNvSpPr>
            <a:spLocks noChangeArrowheads="1"/>
          </p:cNvSpPr>
          <p:nvPr/>
        </p:nvSpPr>
        <p:spPr bwMode="auto">
          <a:xfrm>
            <a:off x="3143250" y="5241925"/>
            <a:ext cx="2641600" cy="231775"/>
          </a:xfrm>
          <a:prstGeom prst="rect">
            <a:avLst/>
          </a:prstGeom>
          <a:solidFill>
            <a:srgbClr val="FF3300"/>
          </a:solidFill>
          <a:ln w="28575" algn="ctr">
            <a:solidFill>
              <a:schemeClr val="tx1"/>
            </a:solidFill>
            <a:miter lim="800000"/>
            <a:headEnd/>
            <a:tailEnd/>
          </a:ln>
        </p:spPr>
        <p:txBody>
          <a:bodyPr wrap="none" anchor="ctr"/>
          <a:lstStyle/>
          <a:p>
            <a:pPr algn="ctr" eaLnBrk="0" hangingPunct="0"/>
            <a:r>
              <a:rPr lang="en-GB" sz="1000" b="1">
                <a:solidFill>
                  <a:srgbClr val="000514"/>
                </a:solidFill>
                <a:latin typeface="Tahoma" pitchFamily="34" charset="0"/>
              </a:rPr>
              <a:t>Inadequate treatment outcome</a:t>
            </a:r>
          </a:p>
        </p:txBody>
      </p:sp>
      <p:sp>
        <p:nvSpPr>
          <p:cNvPr id="35858" name="Rectangle 20"/>
          <p:cNvSpPr>
            <a:spLocks noChangeArrowheads="1"/>
          </p:cNvSpPr>
          <p:nvPr/>
        </p:nvSpPr>
        <p:spPr bwMode="auto">
          <a:xfrm>
            <a:off x="2957513" y="5543550"/>
            <a:ext cx="3017837" cy="477838"/>
          </a:xfrm>
          <a:prstGeom prst="rect">
            <a:avLst/>
          </a:prstGeom>
          <a:solidFill>
            <a:srgbClr val="009900"/>
          </a:solidFill>
          <a:ln w="28575" algn="ctr">
            <a:solidFill>
              <a:schemeClr val="tx1"/>
            </a:solidFill>
            <a:miter lim="800000"/>
            <a:headEnd/>
            <a:tailEnd/>
          </a:ln>
        </p:spPr>
        <p:txBody>
          <a:bodyPr wrap="none" anchor="ctr"/>
          <a:lstStyle/>
          <a:p>
            <a:pPr algn="ctr" eaLnBrk="0" hangingPunct="0"/>
            <a:r>
              <a:rPr lang="en-GB" sz="1600" b="1">
                <a:solidFill>
                  <a:srgbClr val="FFFFFF"/>
                </a:solidFill>
                <a:latin typeface="Tahoma" pitchFamily="34" charset="0"/>
              </a:rPr>
              <a:t>Intracavernous injections</a:t>
            </a:r>
          </a:p>
          <a:p>
            <a:pPr algn="ctr" eaLnBrk="0" hangingPunct="0"/>
            <a:r>
              <a:rPr lang="en-GB" sz="1600" b="1">
                <a:solidFill>
                  <a:srgbClr val="FFFFFF"/>
                </a:solidFill>
                <a:latin typeface="Tahoma" pitchFamily="34" charset="0"/>
              </a:rPr>
              <a:t>Intraurethral alprostadil</a:t>
            </a:r>
          </a:p>
        </p:txBody>
      </p:sp>
      <p:sp>
        <p:nvSpPr>
          <p:cNvPr id="35859" name="Rectangle 21"/>
          <p:cNvSpPr>
            <a:spLocks noChangeArrowheads="1"/>
          </p:cNvSpPr>
          <p:nvPr/>
        </p:nvSpPr>
        <p:spPr bwMode="auto">
          <a:xfrm>
            <a:off x="3143250" y="6113463"/>
            <a:ext cx="2641600" cy="231775"/>
          </a:xfrm>
          <a:prstGeom prst="rect">
            <a:avLst/>
          </a:prstGeom>
          <a:solidFill>
            <a:srgbClr val="FF3300"/>
          </a:solidFill>
          <a:ln w="28575" algn="ctr">
            <a:solidFill>
              <a:schemeClr val="tx1"/>
            </a:solidFill>
            <a:miter lim="800000"/>
            <a:headEnd/>
            <a:tailEnd/>
          </a:ln>
        </p:spPr>
        <p:txBody>
          <a:bodyPr wrap="none" anchor="ctr"/>
          <a:lstStyle/>
          <a:p>
            <a:pPr algn="ctr" eaLnBrk="0" hangingPunct="0"/>
            <a:r>
              <a:rPr lang="en-GB" sz="1000" b="1">
                <a:solidFill>
                  <a:srgbClr val="000514"/>
                </a:solidFill>
                <a:latin typeface="Tahoma" pitchFamily="34" charset="0"/>
              </a:rPr>
              <a:t>Inadequate treatment outcome</a:t>
            </a:r>
          </a:p>
        </p:txBody>
      </p:sp>
      <p:sp>
        <p:nvSpPr>
          <p:cNvPr id="35860" name="Rectangle 22"/>
          <p:cNvSpPr>
            <a:spLocks noChangeArrowheads="1"/>
          </p:cNvSpPr>
          <p:nvPr/>
        </p:nvSpPr>
        <p:spPr bwMode="auto">
          <a:xfrm>
            <a:off x="2195513" y="6429375"/>
            <a:ext cx="4397375" cy="384175"/>
          </a:xfrm>
          <a:prstGeom prst="rect">
            <a:avLst/>
          </a:prstGeom>
          <a:solidFill>
            <a:srgbClr val="009900"/>
          </a:solidFill>
          <a:ln w="28575" algn="ctr">
            <a:solidFill>
              <a:schemeClr val="tx1"/>
            </a:solidFill>
            <a:miter lim="800000"/>
            <a:headEnd/>
            <a:tailEnd/>
          </a:ln>
        </p:spPr>
        <p:txBody>
          <a:bodyPr wrap="none" anchor="ctr"/>
          <a:lstStyle/>
          <a:p>
            <a:pPr algn="ctr" eaLnBrk="0" hangingPunct="0"/>
            <a:r>
              <a:rPr lang="en-GB" sz="1600" b="1">
                <a:solidFill>
                  <a:srgbClr val="FFFFFF"/>
                </a:solidFill>
                <a:latin typeface="Tahoma" pitchFamily="34" charset="0"/>
              </a:rPr>
              <a:t>Consider penile prosthesis implantation</a:t>
            </a:r>
          </a:p>
        </p:txBody>
      </p:sp>
      <p:sp>
        <p:nvSpPr>
          <p:cNvPr id="35861" name="Text Box 23"/>
          <p:cNvSpPr txBox="1">
            <a:spLocks noChangeArrowheads="1"/>
          </p:cNvSpPr>
          <p:nvPr/>
        </p:nvSpPr>
        <p:spPr bwMode="auto">
          <a:xfrm>
            <a:off x="396875" y="3251200"/>
            <a:ext cx="1189038" cy="609600"/>
          </a:xfrm>
          <a:prstGeom prst="rect">
            <a:avLst/>
          </a:prstGeom>
          <a:noFill/>
          <a:ln w="28575" algn="ctr">
            <a:solidFill>
              <a:schemeClr val="tx1"/>
            </a:solidFill>
            <a:miter lim="800000"/>
            <a:headEnd/>
            <a:tailEnd/>
          </a:ln>
        </p:spPr>
        <p:txBody>
          <a:bodyPr>
            <a:spAutoFit/>
          </a:bodyPr>
          <a:lstStyle/>
          <a:p>
            <a:pPr algn="ctr" eaLnBrk="0" hangingPunct="0">
              <a:spcBef>
                <a:spcPct val="50000"/>
              </a:spcBef>
            </a:pPr>
            <a:r>
              <a:rPr lang="en-GB" sz="1600" b="1">
                <a:solidFill>
                  <a:srgbClr val="FFFFFF"/>
                </a:solidFill>
                <a:latin typeface="Tahoma" pitchFamily="34" charset="0"/>
              </a:rPr>
              <a:t>1</a:t>
            </a:r>
            <a:r>
              <a:rPr lang="en-GB" sz="1600" b="1" baseline="30000">
                <a:solidFill>
                  <a:srgbClr val="FFFFFF"/>
                </a:solidFill>
                <a:latin typeface="Tahoma" pitchFamily="34" charset="0"/>
              </a:rPr>
              <a:t>st</a:t>
            </a:r>
            <a:r>
              <a:rPr lang="en-GB" sz="1600" b="1">
                <a:solidFill>
                  <a:srgbClr val="FFFFFF"/>
                </a:solidFill>
                <a:latin typeface="Tahoma" pitchFamily="34" charset="0"/>
              </a:rPr>
              <a:t> line therapy</a:t>
            </a:r>
          </a:p>
        </p:txBody>
      </p:sp>
      <p:sp>
        <p:nvSpPr>
          <p:cNvPr id="35862" name="Text Box 24"/>
          <p:cNvSpPr txBox="1">
            <a:spLocks noChangeArrowheads="1"/>
          </p:cNvSpPr>
          <p:nvPr/>
        </p:nvSpPr>
        <p:spPr bwMode="auto">
          <a:xfrm>
            <a:off x="395288" y="5451475"/>
            <a:ext cx="1189037" cy="609600"/>
          </a:xfrm>
          <a:prstGeom prst="rect">
            <a:avLst/>
          </a:prstGeom>
          <a:noFill/>
          <a:ln w="28575" algn="ctr">
            <a:solidFill>
              <a:schemeClr val="tx1"/>
            </a:solidFill>
            <a:miter lim="800000"/>
            <a:headEnd/>
            <a:tailEnd/>
          </a:ln>
        </p:spPr>
        <p:txBody>
          <a:bodyPr>
            <a:spAutoFit/>
          </a:bodyPr>
          <a:lstStyle/>
          <a:p>
            <a:pPr algn="ctr" eaLnBrk="0" hangingPunct="0">
              <a:spcBef>
                <a:spcPct val="50000"/>
              </a:spcBef>
            </a:pPr>
            <a:r>
              <a:rPr lang="en-GB" sz="1600" b="1">
                <a:solidFill>
                  <a:srgbClr val="FFFFFF"/>
                </a:solidFill>
                <a:latin typeface="Tahoma" pitchFamily="34" charset="0"/>
              </a:rPr>
              <a:t>2</a:t>
            </a:r>
            <a:r>
              <a:rPr lang="en-GB" sz="1600" b="1" baseline="30000">
                <a:solidFill>
                  <a:srgbClr val="FFFFFF"/>
                </a:solidFill>
                <a:latin typeface="Tahoma" pitchFamily="34" charset="0"/>
              </a:rPr>
              <a:t>nd</a:t>
            </a:r>
            <a:r>
              <a:rPr lang="en-GB" sz="1600" b="1">
                <a:solidFill>
                  <a:srgbClr val="FFFFFF"/>
                </a:solidFill>
                <a:latin typeface="Tahoma" pitchFamily="34" charset="0"/>
              </a:rPr>
              <a:t> line therapy</a:t>
            </a:r>
          </a:p>
        </p:txBody>
      </p:sp>
      <p:sp>
        <p:nvSpPr>
          <p:cNvPr id="35863" name="Text Box 25"/>
          <p:cNvSpPr txBox="1">
            <a:spLocks noChangeArrowheads="1"/>
          </p:cNvSpPr>
          <p:nvPr/>
        </p:nvSpPr>
        <p:spPr bwMode="auto">
          <a:xfrm>
            <a:off x="396875" y="6151563"/>
            <a:ext cx="1189038" cy="609600"/>
          </a:xfrm>
          <a:prstGeom prst="rect">
            <a:avLst/>
          </a:prstGeom>
          <a:noFill/>
          <a:ln w="28575" algn="ctr">
            <a:solidFill>
              <a:schemeClr val="tx1"/>
            </a:solidFill>
            <a:miter lim="800000"/>
            <a:headEnd/>
            <a:tailEnd/>
          </a:ln>
        </p:spPr>
        <p:txBody>
          <a:bodyPr>
            <a:spAutoFit/>
          </a:bodyPr>
          <a:lstStyle/>
          <a:p>
            <a:pPr algn="ctr" eaLnBrk="0" hangingPunct="0">
              <a:spcBef>
                <a:spcPct val="50000"/>
              </a:spcBef>
            </a:pPr>
            <a:r>
              <a:rPr lang="en-GB" sz="1600" b="1">
                <a:solidFill>
                  <a:srgbClr val="FFFFFF"/>
                </a:solidFill>
                <a:latin typeface="Tahoma" pitchFamily="34" charset="0"/>
              </a:rPr>
              <a:t>3rd line therapy</a:t>
            </a:r>
          </a:p>
        </p:txBody>
      </p:sp>
      <p:sp>
        <p:nvSpPr>
          <p:cNvPr id="35864" name="Rectangle 4"/>
          <p:cNvSpPr>
            <a:spLocks noChangeArrowheads="1"/>
          </p:cNvSpPr>
          <p:nvPr/>
        </p:nvSpPr>
        <p:spPr bwMode="auto">
          <a:xfrm>
            <a:off x="2622550" y="1316038"/>
            <a:ext cx="3759200" cy="419100"/>
          </a:xfrm>
          <a:prstGeom prst="rect">
            <a:avLst/>
          </a:prstGeom>
          <a:solidFill>
            <a:srgbClr val="CC0099"/>
          </a:solidFill>
          <a:ln w="28575" algn="ctr">
            <a:solidFill>
              <a:schemeClr val="tx1"/>
            </a:solidFill>
            <a:miter lim="800000"/>
            <a:headEnd/>
            <a:tailEnd/>
          </a:ln>
        </p:spPr>
        <p:txBody>
          <a:bodyPr wrap="none" anchor="ctr"/>
          <a:lstStyle/>
          <a:p>
            <a:pPr algn="ctr" eaLnBrk="0" hangingPunct="0"/>
            <a:r>
              <a:rPr lang="en-GB" sz="1600" b="1">
                <a:solidFill>
                  <a:srgbClr val="FFFFFF"/>
                </a:solidFill>
                <a:latin typeface="Tahoma" pitchFamily="34" charset="0"/>
              </a:rPr>
              <a:t>Treatment of erectile dysfunction</a:t>
            </a:r>
          </a:p>
        </p:txBody>
      </p:sp>
      <p:sp>
        <p:nvSpPr>
          <p:cNvPr id="35865" name="Text Box 27"/>
          <p:cNvSpPr txBox="1">
            <a:spLocks noChangeArrowheads="1"/>
          </p:cNvSpPr>
          <p:nvPr/>
        </p:nvSpPr>
        <p:spPr bwMode="auto">
          <a:xfrm>
            <a:off x="6335713" y="5692775"/>
            <a:ext cx="2700337" cy="473075"/>
          </a:xfrm>
          <a:prstGeom prst="rect">
            <a:avLst/>
          </a:prstGeom>
          <a:noFill/>
          <a:ln w="9525" algn="ctr">
            <a:noFill/>
            <a:miter lim="800000"/>
            <a:headEnd/>
            <a:tailEnd/>
          </a:ln>
        </p:spPr>
        <p:txBody>
          <a:bodyPr>
            <a:spAutoFit/>
          </a:bodyPr>
          <a:lstStyle/>
          <a:p>
            <a:pPr>
              <a:spcBef>
                <a:spcPct val="50000"/>
              </a:spcBef>
            </a:pPr>
            <a:r>
              <a:rPr lang="en-GB" sz="1000">
                <a:solidFill>
                  <a:srgbClr val="FFFFFF"/>
                </a:solidFill>
              </a:rPr>
              <a:t>Adapted from</a:t>
            </a:r>
          </a:p>
          <a:p>
            <a:pPr>
              <a:spcBef>
                <a:spcPct val="50000"/>
              </a:spcBef>
            </a:pPr>
            <a:r>
              <a:rPr lang="en-GB" sz="1000">
                <a:solidFill>
                  <a:srgbClr val="FFCC00"/>
                </a:solidFill>
              </a:rPr>
              <a:t>Wespes E et al, EuroUrol 2006;49:806-815</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ChangeArrowheads="1"/>
          </p:cNvSpPr>
          <p:nvPr/>
        </p:nvSpPr>
        <p:spPr bwMode="auto">
          <a:xfrm>
            <a:off x="179388" y="6351588"/>
            <a:ext cx="7466012" cy="533400"/>
          </a:xfrm>
          <a:prstGeom prst="rect">
            <a:avLst/>
          </a:prstGeom>
          <a:noFill/>
          <a:ln w="12700">
            <a:noFill/>
            <a:miter lim="800000"/>
            <a:headEnd/>
            <a:tailEnd/>
          </a:ln>
        </p:spPr>
        <p:txBody>
          <a:bodyPr lIns="90488" tIns="44450" rIns="90488" bIns="44450" anchor="b"/>
          <a:lstStyle/>
          <a:p>
            <a:pPr marL="230188" indent="-230188"/>
            <a:r>
              <a:rPr lang="en-US" altLang="en-US" sz="1200">
                <a:solidFill>
                  <a:srgbClr val="FF6600"/>
                </a:solidFill>
                <a:latin typeface="Calibri" pitchFamily="34" charset="0"/>
              </a:rPr>
              <a:t>Cialis Summary of Product Characteristics. Eli Lilly and Company Limited.</a:t>
            </a:r>
          </a:p>
        </p:txBody>
      </p:sp>
      <p:sp>
        <p:nvSpPr>
          <p:cNvPr id="115714" name="Slide Modified" hidden="1"/>
          <p:cNvSpPr txBox="1">
            <a:spLocks noChangeArrowheads="1"/>
          </p:cNvSpPr>
          <p:nvPr/>
        </p:nvSpPr>
        <p:spPr bwMode="auto">
          <a:xfrm>
            <a:off x="127000" y="7239000"/>
            <a:ext cx="3810000" cy="274638"/>
          </a:xfrm>
          <a:prstGeom prst="rect">
            <a:avLst/>
          </a:prstGeom>
          <a:solidFill>
            <a:srgbClr val="000000"/>
          </a:solidFill>
          <a:ln w="28575">
            <a:noFill/>
            <a:miter lim="800000"/>
            <a:headEnd/>
            <a:tailEnd/>
          </a:ln>
        </p:spPr>
        <p:txBody>
          <a:bodyPr>
            <a:spAutoFit/>
          </a:bodyPr>
          <a:lstStyle/>
          <a:p>
            <a:r>
              <a:rPr lang="en-US" sz="1200">
                <a:solidFill>
                  <a:srgbClr val="FAFAFA"/>
                </a:solidFill>
                <a:latin typeface="Calibri" pitchFamily="34" charset="0"/>
              </a:rPr>
              <a:t>Slide Modified: </a:t>
            </a:r>
          </a:p>
        </p:txBody>
      </p:sp>
      <p:sp>
        <p:nvSpPr>
          <p:cNvPr id="115715" name="Review" hidden="1"/>
          <p:cNvSpPr txBox="1">
            <a:spLocks noChangeArrowheads="1"/>
          </p:cNvSpPr>
          <p:nvPr/>
        </p:nvSpPr>
        <p:spPr bwMode="auto">
          <a:xfrm>
            <a:off x="9652000" y="1778000"/>
            <a:ext cx="3810000" cy="274638"/>
          </a:xfrm>
          <a:prstGeom prst="rect">
            <a:avLst/>
          </a:prstGeom>
          <a:solidFill>
            <a:srgbClr val="000000"/>
          </a:solidFill>
          <a:ln w="28575">
            <a:noFill/>
            <a:miter lim="800000"/>
            <a:headEnd/>
            <a:tailEnd/>
          </a:ln>
        </p:spPr>
        <p:txBody>
          <a:bodyPr>
            <a:spAutoFit/>
          </a:bodyPr>
          <a:lstStyle/>
          <a:p>
            <a:r>
              <a:rPr lang="en-US" sz="1200">
                <a:solidFill>
                  <a:srgbClr val="FAFAFA"/>
                </a:solidFill>
                <a:latin typeface="Calibri" pitchFamily="34" charset="0"/>
              </a:rPr>
              <a:t>Review: </a:t>
            </a:r>
          </a:p>
        </p:txBody>
      </p:sp>
      <p:sp>
        <p:nvSpPr>
          <p:cNvPr id="115716" name="ReviewerMemo" hidden="1"/>
          <p:cNvSpPr txBox="1">
            <a:spLocks noChangeArrowheads="1"/>
          </p:cNvSpPr>
          <p:nvPr/>
        </p:nvSpPr>
        <p:spPr bwMode="auto">
          <a:xfrm>
            <a:off x="9652000" y="3429000"/>
            <a:ext cx="3810000" cy="274638"/>
          </a:xfrm>
          <a:prstGeom prst="rect">
            <a:avLst/>
          </a:prstGeom>
          <a:solidFill>
            <a:srgbClr val="000000"/>
          </a:solidFill>
          <a:ln w="28575">
            <a:noFill/>
            <a:miter lim="800000"/>
            <a:headEnd/>
            <a:tailEnd/>
          </a:ln>
        </p:spPr>
        <p:txBody>
          <a:bodyPr>
            <a:spAutoFit/>
          </a:bodyPr>
          <a:lstStyle/>
          <a:p>
            <a:r>
              <a:rPr lang="en-US" sz="1200">
                <a:solidFill>
                  <a:srgbClr val="FAFAFA"/>
                </a:solidFill>
                <a:latin typeface="Calibri" pitchFamily="34" charset="0"/>
              </a:rPr>
              <a:t>Reviewer Memo: </a:t>
            </a:r>
          </a:p>
        </p:txBody>
      </p:sp>
      <p:sp>
        <p:nvSpPr>
          <p:cNvPr id="115717" name="Source" hidden="1"/>
          <p:cNvSpPr txBox="1">
            <a:spLocks noChangeArrowheads="1"/>
          </p:cNvSpPr>
          <p:nvPr/>
        </p:nvSpPr>
        <p:spPr bwMode="auto">
          <a:xfrm>
            <a:off x="9652000" y="127000"/>
            <a:ext cx="3810000" cy="274638"/>
          </a:xfrm>
          <a:prstGeom prst="rect">
            <a:avLst/>
          </a:prstGeom>
          <a:solidFill>
            <a:srgbClr val="000000"/>
          </a:solidFill>
          <a:ln w="28575">
            <a:noFill/>
            <a:miter lim="800000"/>
            <a:headEnd/>
            <a:tailEnd/>
          </a:ln>
        </p:spPr>
        <p:txBody>
          <a:bodyPr>
            <a:spAutoFit/>
          </a:bodyPr>
          <a:lstStyle/>
          <a:p>
            <a:r>
              <a:rPr lang="en-US" sz="1200">
                <a:solidFill>
                  <a:srgbClr val="FAFAFA"/>
                </a:solidFill>
                <a:latin typeface="Calibri" pitchFamily="34" charset="0"/>
              </a:rPr>
              <a:t>Source: </a:t>
            </a:r>
          </a:p>
        </p:txBody>
      </p:sp>
      <p:sp>
        <p:nvSpPr>
          <p:cNvPr id="115718" name="Memo" hidden="1"/>
          <p:cNvSpPr txBox="1">
            <a:spLocks noChangeArrowheads="1"/>
          </p:cNvSpPr>
          <p:nvPr/>
        </p:nvSpPr>
        <p:spPr bwMode="auto">
          <a:xfrm>
            <a:off x="4762500" y="7239000"/>
            <a:ext cx="5080000" cy="274638"/>
          </a:xfrm>
          <a:prstGeom prst="rect">
            <a:avLst/>
          </a:prstGeom>
          <a:solidFill>
            <a:srgbClr val="000000"/>
          </a:solidFill>
          <a:ln w="28575">
            <a:noFill/>
            <a:miter lim="800000"/>
            <a:headEnd/>
            <a:tailEnd/>
          </a:ln>
        </p:spPr>
        <p:txBody>
          <a:bodyPr>
            <a:spAutoFit/>
          </a:bodyPr>
          <a:lstStyle/>
          <a:p>
            <a:r>
              <a:rPr lang="en-US" sz="1200">
                <a:solidFill>
                  <a:srgbClr val="FAFAFA"/>
                </a:solidFill>
                <a:latin typeface="Calibri" pitchFamily="34" charset="0"/>
              </a:rPr>
              <a:t>Memo: </a:t>
            </a:r>
          </a:p>
        </p:txBody>
      </p:sp>
      <p:sp>
        <p:nvSpPr>
          <p:cNvPr id="115719" name="Rectangle 8"/>
          <p:cNvSpPr>
            <a:spLocks noGrp="1" noRot="1" noChangeArrowheads="1"/>
          </p:cNvSpPr>
          <p:nvPr>
            <p:ph type="title"/>
          </p:nvPr>
        </p:nvSpPr>
        <p:spPr>
          <a:xfrm>
            <a:off x="468313" y="22225"/>
            <a:ext cx="8229600" cy="1143000"/>
          </a:xfrm>
        </p:spPr>
        <p:txBody>
          <a:bodyPr/>
          <a:lstStyle/>
          <a:p>
            <a:r>
              <a:rPr lang="en-US" sz="3200" smtClean="0">
                <a:solidFill>
                  <a:srgbClr val="EEECE1"/>
                </a:solidFill>
              </a:rPr>
              <a:t>Cialis 5mg Once a Day Indication Statement</a:t>
            </a:r>
          </a:p>
        </p:txBody>
      </p:sp>
      <p:sp>
        <p:nvSpPr>
          <p:cNvPr id="919561" name="Rectangle 9"/>
          <p:cNvSpPr>
            <a:spLocks noGrp="1" noChangeArrowheads="1"/>
          </p:cNvSpPr>
          <p:nvPr>
            <p:ph idx="1"/>
          </p:nvPr>
        </p:nvSpPr>
        <p:spPr>
          <a:xfrm>
            <a:off x="304800" y="1227138"/>
            <a:ext cx="8412163" cy="4129087"/>
          </a:xfrm>
        </p:spPr>
        <p:txBody>
          <a:bodyPr rtlCol="0">
            <a:normAutofit fontScale="92500" lnSpcReduction="10000"/>
          </a:bodyPr>
          <a:lstStyle/>
          <a:p>
            <a:pPr fontAlgn="auto">
              <a:spcAft>
                <a:spcPts val="0"/>
              </a:spcAft>
              <a:buFont typeface="Arial" pitchFamily="34" charset="0"/>
              <a:buChar char="•"/>
              <a:defRPr/>
            </a:pPr>
            <a:r>
              <a:rPr lang="en-US" sz="2000" b="1" dirty="0" err="1"/>
              <a:t>Cialis</a:t>
            </a:r>
            <a:r>
              <a:rPr lang="en-US" sz="2000" b="1" dirty="0"/>
              <a:t>® (</a:t>
            </a:r>
            <a:r>
              <a:rPr lang="en-US" sz="2000" b="1" dirty="0" err="1"/>
              <a:t>tadalafil</a:t>
            </a:r>
            <a:r>
              <a:rPr lang="en-US" sz="2000" b="1" dirty="0"/>
              <a:t>) is indicated for the treatment of erectile dysfunction</a:t>
            </a:r>
            <a:r>
              <a:rPr lang="en-US" sz="2000" b="1" dirty="0" smtClean="0"/>
              <a:t>.</a:t>
            </a:r>
          </a:p>
          <a:p>
            <a:pPr fontAlgn="auto">
              <a:spcAft>
                <a:spcPts val="0"/>
              </a:spcAft>
              <a:buFont typeface="Arial" pitchFamily="34" charset="0"/>
              <a:buChar char="•"/>
              <a:defRPr/>
            </a:pPr>
            <a:endParaRPr lang="en-US" sz="1800" b="1" dirty="0"/>
          </a:p>
          <a:p>
            <a:pPr lvl="1" fontAlgn="auto">
              <a:spcAft>
                <a:spcPts val="0"/>
              </a:spcAft>
              <a:buFont typeface="Arial" pitchFamily="34" charset="0"/>
              <a:buChar char="–"/>
              <a:defRPr/>
            </a:pPr>
            <a:r>
              <a:rPr lang="en-GB" dirty="0" smtClean="0"/>
              <a:t>In patients who anticipate a frequent use of CIALIS (i.e., at least twice weekly) a once daily regimen with the lowest doses of CIALIS might be considered suitable, based on patient choice and the physician's judgement.</a:t>
            </a:r>
          </a:p>
          <a:p>
            <a:pPr lvl="1" fontAlgn="auto">
              <a:spcAft>
                <a:spcPts val="0"/>
              </a:spcAft>
              <a:buFont typeface="Arial" pitchFamily="34" charset="0"/>
              <a:buNone/>
              <a:defRPr/>
            </a:pPr>
            <a:endParaRPr lang="en-GB" dirty="0"/>
          </a:p>
          <a:p>
            <a:pPr lvl="1" fontAlgn="auto">
              <a:spcAft>
                <a:spcPts val="0"/>
              </a:spcAft>
              <a:buClr>
                <a:schemeClr val="tx1"/>
              </a:buClr>
              <a:buFont typeface="Arial" pitchFamily="34" charset="0"/>
              <a:buChar char="–"/>
              <a:defRPr/>
            </a:pPr>
            <a:r>
              <a:rPr lang="en-GB" dirty="0"/>
              <a:t>In these patients, the recommended dose is 5mg taken once a day at approximately the same time of day.  The dose may be decreased to 2.5mg once a day based on individual tolerability.</a:t>
            </a:r>
            <a:endParaRPr lang="en-US" dirty="0"/>
          </a:p>
        </p:txBody>
      </p:sp>
      <p:sp>
        <p:nvSpPr>
          <p:cNvPr id="115721" name="Rectangle 9"/>
          <p:cNvSpPr>
            <a:spLocks noChangeArrowheads="1"/>
          </p:cNvSpPr>
          <p:nvPr/>
        </p:nvSpPr>
        <p:spPr bwMode="auto">
          <a:xfrm>
            <a:off x="6300788" y="6269038"/>
            <a:ext cx="4572000" cy="400050"/>
          </a:xfrm>
          <a:prstGeom prst="rect">
            <a:avLst/>
          </a:prstGeom>
          <a:noFill/>
          <a:ln w="9525">
            <a:noFill/>
            <a:miter lim="800000"/>
            <a:headEnd/>
            <a:tailEnd/>
          </a:ln>
        </p:spPr>
        <p:txBody>
          <a:bodyPr>
            <a:spAutoFit/>
          </a:bodyPr>
          <a:lstStyle/>
          <a:p>
            <a:r>
              <a:rPr lang="en-GB" sz="1000">
                <a:latin typeface="Calibri" pitchFamily="34" charset="0"/>
              </a:rPr>
              <a:t>UKCLS01047 May 2011</a:t>
            </a:r>
          </a:p>
          <a:p>
            <a:r>
              <a:rPr lang="en-GB" sz="1000">
                <a:latin typeface="Calibri" pitchFamily="34" charset="0"/>
              </a:rPr>
              <a:t>Prescribing Information appears on the last slide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endParaRPr lang="en-GB" smtClean="0"/>
          </a:p>
        </p:txBody>
      </p:sp>
      <p:pic>
        <p:nvPicPr>
          <p:cNvPr id="37891" name="Picture 2"/>
          <p:cNvPicPr>
            <a:picLocks noGrp="1" noChangeAspect="1" noChangeArrowheads="1"/>
          </p:cNvPicPr>
          <p:nvPr>
            <p:ph idx="1"/>
          </p:nvPr>
        </p:nvPicPr>
        <p:blipFill>
          <a:blip r:embed="rId3"/>
          <a:srcRect/>
          <a:stretch>
            <a:fillRect/>
          </a:stretch>
        </p:blipFill>
        <p:spPr>
          <a:xfrm>
            <a:off x="250825" y="260350"/>
            <a:ext cx="8642350" cy="6096000"/>
          </a:xfrm>
          <a:ln w="76200">
            <a:solidFill>
              <a:schemeClr val="tx1">
                <a:lumMod val="75000"/>
              </a:schemeClr>
            </a:solidFill>
          </a:ln>
        </p:spPr>
      </p:pic>
      <p:sp>
        <p:nvSpPr>
          <p:cNvPr id="41987" name="TextBox 4"/>
          <p:cNvSpPr txBox="1">
            <a:spLocks noChangeArrowheads="1"/>
          </p:cNvSpPr>
          <p:nvPr/>
        </p:nvSpPr>
        <p:spPr bwMode="auto">
          <a:xfrm>
            <a:off x="468313" y="6453188"/>
            <a:ext cx="3311525" cy="338137"/>
          </a:xfrm>
          <a:prstGeom prst="rect">
            <a:avLst/>
          </a:prstGeom>
          <a:noFill/>
          <a:ln w="9525">
            <a:noFill/>
            <a:miter lim="800000"/>
            <a:headEnd/>
            <a:tailEnd/>
          </a:ln>
        </p:spPr>
        <p:txBody>
          <a:bodyPr>
            <a:spAutoFit/>
          </a:bodyPr>
          <a:lstStyle/>
          <a:p>
            <a:r>
              <a:rPr lang="en-GB" sz="800">
                <a:solidFill>
                  <a:srgbClr val="EAEAEA"/>
                </a:solidFill>
                <a:latin typeface="Calibri" pitchFamily="34" charset="0"/>
              </a:rPr>
              <a:t>Circulation; 2010; 121: 1439-1446 Bohm et al, </a:t>
            </a:r>
          </a:p>
          <a:p>
            <a:endParaRPr lang="en-GB" sz="800">
              <a:solidFill>
                <a:srgbClr val="EAEAEA"/>
              </a:solidFill>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4"/>
          <p:cNvSpPr>
            <a:spLocks noGrp="1" noChangeArrowheads="1"/>
          </p:cNvSpPr>
          <p:nvPr>
            <p:ph type="ctrTitle"/>
          </p:nvPr>
        </p:nvSpPr>
        <p:spPr/>
        <p:txBody>
          <a:bodyPr/>
          <a:lstStyle/>
          <a:p>
            <a:r>
              <a:rPr lang="en-GB" smtClean="0">
                <a:hlinkClick r:id="" action="ppaction://noaction"/>
              </a:rPr>
              <a:t>Treatment Emergent Adverse Events</a:t>
            </a:r>
            <a:endParaRPr lang="en-GB" smtClean="0"/>
          </a:p>
        </p:txBody>
      </p:sp>
      <p:sp>
        <p:nvSpPr>
          <p:cNvPr id="1067013" name="Rectangle 5"/>
          <p:cNvSpPr>
            <a:spLocks noGrp="1" noChangeArrowheads="1"/>
          </p:cNvSpPr>
          <p:nvPr>
            <p:ph type="subTitle" idx="1"/>
          </p:nvPr>
        </p:nvSpPr>
        <p:spPr/>
        <p:txBody>
          <a:bodyPr rtlCol="0">
            <a:normAutofit/>
          </a:bodyPr>
          <a:lstStyle/>
          <a:p>
            <a:pPr fontAlgn="auto">
              <a:spcAft>
                <a:spcPts val="0"/>
              </a:spcAft>
              <a:buFont typeface="Arial" pitchFamily="34" charset="0"/>
              <a:buNone/>
              <a:defRPr/>
            </a:pP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Rot="1" noChangeArrowheads="1"/>
          </p:cNvSpPr>
          <p:nvPr>
            <p:ph type="title"/>
          </p:nvPr>
        </p:nvSpPr>
        <p:spPr/>
        <p:txBody>
          <a:bodyPr rtlCol="0">
            <a:normAutofit fontScale="90000"/>
          </a:bodyPr>
          <a:lstStyle/>
          <a:p>
            <a:pPr fontAlgn="auto">
              <a:spcAft>
                <a:spcPts val="0"/>
              </a:spcAft>
              <a:defRPr/>
            </a:pPr>
            <a:r>
              <a:rPr lang="en-US" dirty="0"/>
              <a:t>Erectile Dysfunction (ED): Definition</a:t>
            </a:r>
          </a:p>
        </p:txBody>
      </p:sp>
      <p:sp>
        <p:nvSpPr>
          <p:cNvPr id="18434" name="Rectangle 3"/>
          <p:cNvSpPr>
            <a:spLocks noGrp="1" noChangeArrowheads="1"/>
          </p:cNvSpPr>
          <p:nvPr>
            <p:ph type="body" idx="1"/>
          </p:nvPr>
        </p:nvSpPr>
        <p:spPr/>
        <p:txBody>
          <a:bodyPr anchor="ctr" anchorCtr="1"/>
          <a:lstStyle/>
          <a:p>
            <a:pPr>
              <a:buFont typeface="Wingdings" pitchFamily="2" charset="2"/>
              <a:buNone/>
            </a:pPr>
            <a:r>
              <a:rPr lang="en-US" sz="2800" smtClean="0"/>
              <a:t>“. . . the persistent inability to attain and/or maintain an erection sufficient for sexual performance.</a:t>
            </a:r>
          </a:p>
          <a:p>
            <a:pPr>
              <a:buFont typeface="Wingdings" pitchFamily="2" charset="2"/>
              <a:buNone/>
            </a:pPr>
            <a:endParaRPr lang="en-US" sz="2800" smtClean="0"/>
          </a:p>
          <a:p>
            <a:pPr>
              <a:buFont typeface="Wingdings" pitchFamily="2" charset="2"/>
              <a:buNone/>
            </a:pPr>
            <a:r>
              <a:rPr lang="en-US" sz="2800" smtClean="0"/>
              <a:t> Although ED is not perceived as a life-threatening condition, it is closely associated with many important physical conditions and may affect psychosocial health.</a:t>
            </a:r>
          </a:p>
          <a:p>
            <a:pPr>
              <a:buFont typeface="Wingdings" pitchFamily="2" charset="2"/>
              <a:buNone/>
            </a:pPr>
            <a:r>
              <a:rPr lang="en-US" sz="2800" smtClean="0"/>
              <a:t>As such, ED has a significant impact on the quality of life of patients and their partners ”</a:t>
            </a:r>
          </a:p>
        </p:txBody>
      </p:sp>
      <p:sp>
        <p:nvSpPr>
          <p:cNvPr id="18435" name="Text Box 4">
            <a:hlinkClick r:id="rId3"/>
          </p:cNvPr>
          <p:cNvSpPr txBox="1">
            <a:spLocks noChangeArrowheads="1"/>
          </p:cNvSpPr>
          <p:nvPr/>
        </p:nvSpPr>
        <p:spPr bwMode="auto">
          <a:xfrm>
            <a:off x="34925" y="6329363"/>
            <a:ext cx="7816850" cy="517525"/>
          </a:xfrm>
          <a:prstGeom prst="rect">
            <a:avLst/>
          </a:prstGeom>
          <a:noFill/>
          <a:ln w="9525">
            <a:noFill/>
            <a:miter lim="800000"/>
            <a:headEnd/>
            <a:tailEnd/>
          </a:ln>
        </p:spPr>
        <p:txBody>
          <a:bodyPr>
            <a:spAutoFit/>
          </a:bodyPr>
          <a:lstStyle/>
          <a:p>
            <a:pPr marL="342900" indent="-342900" eaLnBrk="0" hangingPunct="0"/>
            <a:r>
              <a:rPr lang="sv-SE" altLang="en-US" sz="1400">
                <a:solidFill>
                  <a:srgbClr val="FFCC00"/>
                </a:solidFill>
                <a:latin typeface="Calibri" pitchFamily="34" charset="0"/>
              </a:rPr>
              <a:t>Hackett G, Dean J, Kell P, et al. </a:t>
            </a:r>
            <a:r>
              <a:rPr lang="en-GB" altLang="en-US" sz="1400">
                <a:solidFill>
                  <a:srgbClr val="FFCC00"/>
                </a:solidFill>
                <a:latin typeface="Calibri" pitchFamily="34" charset="0"/>
              </a:rPr>
              <a:t>(2007), ‘</a:t>
            </a:r>
            <a:r>
              <a:rPr lang="en-GB" altLang="en-US" sz="1400" i="1">
                <a:solidFill>
                  <a:srgbClr val="FFCC00"/>
                </a:solidFill>
                <a:latin typeface="Calibri" pitchFamily="34" charset="0"/>
              </a:rPr>
              <a:t>British Society for Sexual Medicine Guidelines on the Management of Erectile Dysfunction’</a:t>
            </a:r>
            <a:r>
              <a:rPr lang="en-GB" altLang="en-US" sz="1400">
                <a:solidFill>
                  <a:srgbClr val="FFCC00"/>
                </a:solidFill>
                <a:latin typeface="Calibri" pitchFamily="34" charset="0"/>
              </a:rPr>
              <a:t>, accessed from </a:t>
            </a:r>
            <a:r>
              <a:rPr lang="en-GB" altLang="en-US" sz="1400">
                <a:solidFill>
                  <a:srgbClr val="FFCC00"/>
                </a:solidFill>
                <a:latin typeface="Calibri" pitchFamily="34" charset="0"/>
                <a:hlinkClick r:id="rId4"/>
              </a:rPr>
              <a:t>http://www.bssm.org.uk/downloads/default.asp in July 2008</a:t>
            </a:r>
            <a:r>
              <a:rPr lang="en-GB" altLang="en-US" sz="1400">
                <a:solidFill>
                  <a:srgbClr val="FFCC00"/>
                </a:solidFill>
                <a:latin typeface="Calibri" pitchFamily="34" charset="0"/>
              </a:rPr>
              <a:t> </a:t>
            </a:r>
            <a:endParaRPr lang="en-US" altLang="en-US" sz="1400">
              <a:solidFill>
                <a:srgbClr val="FFCC00"/>
              </a:solidFill>
              <a:latin typeface="Calibri" pitchFamily="34" charset="0"/>
            </a:endParaRPr>
          </a:p>
        </p:txBody>
      </p:sp>
      <p:sp>
        <p:nvSpPr>
          <p:cNvPr id="18436" name="Slide Modified" hidden="1"/>
          <p:cNvSpPr txBox="1">
            <a:spLocks noChangeArrowheads="1"/>
          </p:cNvSpPr>
          <p:nvPr/>
        </p:nvSpPr>
        <p:spPr bwMode="auto">
          <a:xfrm>
            <a:off x="127000" y="7239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Slide Modified: </a:t>
            </a:r>
          </a:p>
        </p:txBody>
      </p:sp>
      <p:sp>
        <p:nvSpPr>
          <p:cNvPr id="18437" name="Review" hidden="1"/>
          <p:cNvSpPr txBox="1">
            <a:spLocks noChangeArrowheads="1"/>
          </p:cNvSpPr>
          <p:nvPr/>
        </p:nvSpPr>
        <p:spPr bwMode="auto">
          <a:xfrm>
            <a:off x="9652000" y="1778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Review: </a:t>
            </a:r>
          </a:p>
        </p:txBody>
      </p:sp>
      <p:sp>
        <p:nvSpPr>
          <p:cNvPr id="18438" name="ReviewerMemo" hidden="1"/>
          <p:cNvSpPr txBox="1">
            <a:spLocks noChangeArrowheads="1"/>
          </p:cNvSpPr>
          <p:nvPr/>
        </p:nvSpPr>
        <p:spPr bwMode="auto">
          <a:xfrm>
            <a:off x="9652000" y="3429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Reviewer Memo: </a:t>
            </a:r>
          </a:p>
        </p:txBody>
      </p:sp>
      <p:sp>
        <p:nvSpPr>
          <p:cNvPr id="18439" name="Source" hidden="1"/>
          <p:cNvSpPr txBox="1">
            <a:spLocks noChangeArrowheads="1"/>
          </p:cNvSpPr>
          <p:nvPr/>
        </p:nvSpPr>
        <p:spPr bwMode="auto">
          <a:xfrm>
            <a:off x="9652000" y="127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Source: </a:t>
            </a:r>
          </a:p>
        </p:txBody>
      </p:sp>
      <p:sp>
        <p:nvSpPr>
          <p:cNvPr id="18440" name="Memo" hidden="1"/>
          <p:cNvSpPr txBox="1">
            <a:spLocks noChangeArrowheads="1"/>
          </p:cNvSpPr>
          <p:nvPr/>
        </p:nvSpPr>
        <p:spPr bwMode="auto">
          <a:xfrm>
            <a:off x="4762500" y="7239000"/>
            <a:ext cx="508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Memo:</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0" y="6096000"/>
            <a:ext cx="5978525" cy="762000"/>
          </a:xfrm>
          <a:prstGeom prst="rect">
            <a:avLst/>
          </a:prstGeom>
          <a:noFill/>
          <a:ln w="12700">
            <a:noFill/>
            <a:miter lim="800000"/>
            <a:headEnd/>
            <a:tailEnd/>
          </a:ln>
        </p:spPr>
        <p:txBody>
          <a:bodyPr lIns="90488" tIns="44450" rIns="90488" bIns="44450" anchor="b"/>
          <a:lstStyle/>
          <a:p>
            <a:pPr marL="228600" indent="-228600" eaLnBrk="0" hangingPunct="0"/>
            <a:r>
              <a:rPr lang="en-US" altLang="en-US" sz="1200">
                <a:solidFill>
                  <a:srgbClr val="FFCC00"/>
                </a:solidFill>
                <a:latin typeface="Tahoma" pitchFamily="34" charset="0"/>
              </a:rPr>
              <a:t>Lue TF. N Engl J Med. 2000;342:1802-1813. </a:t>
            </a:r>
          </a:p>
          <a:p>
            <a:pPr marL="228600" indent="-228600" eaLnBrk="0" hangingPunct="0"/>
            <a:r>
              <a:rPr lang="en-US" altLang="en-US" sz="1200">
                <a:solidFill>
                  <a:srgbClr val="FFCC00"/>
                </a:solidFill>
                <a:latin typeface="Tahoma" pitchFamily="34" charset="0"/>
              </a:rPr>
              <a:t>Miller TA. Am Fam Phys. 2000;61:95-104.</a:t>
            </a:r>
          </a:p>
        </p:txBody>
      </p:sp>
      <p:sp>
        <p:nvSpPr>
          <p:cNvPr id="20482" name="Slide Modified" hidden="1"/>
          <p:cNvSpPr txBox="1">
            <a:spLocks noChangeArrowheads="1"/>
          </p:cNvSpPr>
          <p:nvPr/>
        </p:nvSpPr>
        <p:spPr bwMode="auto">
          <a:xfrm>
            <a:off x="127000" y="7239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Slide Modified: </a:t>
            </a:r>
          </a:p>
        </p:txBody>
      </p:sp>
      <p:sp>
        <p:nvSpPr>
          <p:cNvPr id="20483" name="Review" hidden="1"/>
          <p:cNvSpPr txBox="1">
            <a:spLocks noChangeArrowheads="1"/>
          </p:cNvSpPr>
          <p:nvPr/>
        </p:nvSpPr>
        <p:spPr bwMode="auto">
          <a:xfrm>
            <a:off x="9652000" y="1778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Review: </a:t>
            </a:r>
          </a:p>
        </p:txBody>
      </p:sp>
      <p:sp>
        <p:nvSpPr>
          <p:cNvPr id="20484" name="ReviewerMemo" hidden="1"/>
          <p:cNvSpPr txBox="1">
            <a:spLocks noChangeArrowheads="1"/>
          </p:cNvSpPr>
          <p:nvPr/>
        </p:nvSpPr>
        <p:spPr bwMode="auto">
          <a:xfrm>
            <a:off x="9652000" y="3429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Reviewer Memo: </a:t>
            </a:r>
          </a:p>
        </p:txBody>
      </p:sp>
      <p:sp>
        <p:nvSpPr>
          <p:cNvPr id="20485" name="Source" hidden="1"/>
          <p:cNvSpPr txBox="1">
            <a:spLocks noChangeArrowheads="1"/>
          </p:cNvSpPr>
          <p:nvPr/>
        </p:nvSpPr>
        <p:spPr bwMode="auto">
          <a:xfrm>
            <a:off x="9652000" y="127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Source: </a:t>
            </a:r>
          </a:p>
        </p:txBody>
      </p:sp>
      <p:sp>
        <p:nvSpPr>
          <p:cNvPr id="20486" name="Memo" hidden="1"/>
          <p:cNvSpPr txBox="1">
            <a:spLocks noChangeArrowheads="1"/>
          </p:cNvSpPr>
          <p:nvPr/>
        </p:nvSpPr>
        <p:spPr bwMode="auto">
          <a:xfrm>
            <a:off x="4762500" y="7239000"/>
            <a:ext cx="508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Memo: Figure will be redrawn due to CS copywrite issue.</a:t>
            </a:r>
          </a:p>
        </p:txBody>
      </p:sp>
      <p:sp>
        <p:nvSpPr>
          <p:cNvPr id="20487" name="Oval 8"/>
          <p:cNvSpPr>
            <a:spLocks noChangeArrowheads="1"/>
          </p:cNvSpPr>
          <p:nvPr/>
        </p:nvSpPr>
        <p:spPr bwMode="auto">
          <a:xfrm>
            <a:off x="685800" y="1733550"/>
            <a:ext cx="3409950" cy="3409950"/>
          </a:xfrm>
          <a:prstGeom prst="ellipse">
            <a:avLst/>
          </a:prstGeom>
          <a:solidFill>
            <a:srgbClr val="00FF00"/>
          </a:solidFill>
          <a:ln w="28575">
            <a:solidFill>
              <a:schemeClr val="bg1"/>
            </a:solidFill>
            <a:round/>
            <a:headEnd/>
            <a:tailEnd/>
          </a:ln>
        </p:spPr>
        <p:txBody>
          <a:bodyPr wrap="none" anchor="ctr"/>
          <a:lstStyle/>
          <a:p>
            <a:pPr algn="ctr" eaLnBrk="0" hangingPunct="0"/>
            <a:r>
              <a:rPr lang="en-US" sz="3600" b="1">
                <a:solidFill>
                  <a:srgbClr val="333333"/>
                </a:solidFill>
                <a:latin typeface="Tahoma" pitchFamily="34" charset="0"/>
              </a:rPr>
              <a:t>Organic</a:t>
            </a:r>
          </a:p>
        </p:txBody>
      </p:sp>
      <p:sp>
        <p:nvSpPr>
          <p:cNvPr id="20488" name="Text Box 9"/>
          <p:cNvSpPr txBox="1">
            <a:spLocks noChangeArrowheads="1"/>
          </p:cNvSpPr>
          <p:nvPr/>
        </p:nvSpPr>
        <p:spPr bwMode="auto">
          <a:xfrm>
            <a:off x="4568825" y="1955800"/>
            <a:ext cx="3973513" cy="3084513"/>
          </a:xfrm>
          <a:prstGeom prst="rect">
            <a:avLst/>
          </a:prstGeom>
          <a:noFill/>
          <a:ln w="28575">
            <a:noFill/>
            <a:miter lim="800000"/>
            <a:headEnd/>
            <a:tailEnd/>
          </a:ln>
        </p:spPr>
        <p:txBody>
          <a:bodyPr wrap="none">
            <a:spAutoFit/>
          </a:bodyPr>
          <a:lstStyle/>
          <a:p>
            <a:pPr eaLnBrk="0" hangingPunct="0">
              <a:spcBef>
                <a:spcPct val="50000"/>
              </a:spcBef>
            </a:pPr>
            <a:r>
              <a:rPr lang="en-US" sz="2800" b="1">
                <a:solidFill>
                  <a:srgbClr val="FFFFFF"/>
                </a:solidFill>
                <a:latin typeface="Tahoma" pitchFamily="34" charset="0"/>
              </a:rPr>
              <a:t>Vascular</a:t>
            </a:r>
          </a:p>
          <a:p>
            <a:pPr eaLnBrk="0" hangingPunct="0">
              <a:spcBef>
                <a:spcPct val="50000"/>
              </a:spcBef>
            </a:pPr>
            <a:r>
              <a:rPr lang="en-US" sz="2800" b="1">
                <a:solidFill>
                  <a:srgbClr val="FFFFFF"/>
                </a:solidFill>
                <a:latin typeface="Tahoma" pitchFamily="34" charset="0"/>
              </a:rPr>
              <a:t>Neurogenic</a:t>
            </a:r>
          </a:p>
          <a:p>
            <a:pPr eaLnBrk="0" hangingPunct="0">
              <a:spcBef>
                <a:spcPct val="50000"/>
              </a:spcBef>
            </a:pPr>
            <a:r>
              <a:rPr lang="en-US" sz="2800" b="1">
                <a:solidFill>
                  <a:srgbClr val="FFFFFF"/>
                </a:solidFill>
                <a:latin typeface="Tahoma" pitchFamily="34" charset="0"/>
              </a:rPr>
              <a:t>Hormonal</a:t>
            </a:r>
          </a:p>
          <a:p>
            <a:pPr eaLnBrk="0" hangingPunct="0">
              <a:spcBef>
                <a:spcPct val="50000"/>
              </a:spcBef>
            </a:pPr>
            <a:r>
              <a:rPr lang="en-US" sz="2800" b="1">
                <a:solidFill>
                  <a:srgbClr val="FFFFFF"/>
                </a:solidFill>
                <a:latin typeface="Tahoma" pitchFamily="34" charset="0"/>
              </a:rPr>
              <a:t>Penile injury/disease</a:t>
            </a:r>
          </a:p>
          <a:p>
            <a:pPr eaLnBrk="0" hangingPunct="0">
              <a:spcBef>
                <a:spcPct val="50000"/>
              </a:spcBef>
            </a:pPr>
            <a:r>
              <a:rPr lang="en-US" sz="2800" b="1">
                <a:solidFill>
                  <a:srgbClr val="FFFFFF"/>
                </a:solidFill>
                <a:latin typeface="Tahoma" pitchFamily="34" charset="0"/>
              </a:rPr>
              <a:t>Medications</a:t>
            </a:r>
          </a:p>
        </p:txBody>
      </p:sp>
      <p:sp>
        <p:nvSpPr>
          <p:cNvPr id="20489" name="Rectangle 10"/>
          <p:cNvSpPr>
            <a:spLocks noGrp="1" noRot="1" noChangeArrowheads="1"/>
          </p:cNvSpPr>
          <p:nvPr>
            <p:ph type="title"/>
          </p:nvPr>
        </p:nvSpPr>
        <p:spPr/>
        <p:txBody>
          <a:bodyPr/>
          <a:lstStyle/>
          <a:p>
            <a:r>
              <a:rPr lang="en-US" smtClean="0"/>
              <a:t>Organic Causes of 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ph type="title"/>
          </p:nvPr>
        </p:nvSpPr>
        <p:spPr>
          <a:xfrm>
            <a:off x="458788" y="612775"/>
            <a:ext cx="7896225" cy="808038"/>
          </a:xfrm>
        </p:spPr>
        <p:txBody>
          <a:bodyPr/>
          <a:lstStyle/>
          <a:p>
            <a:r>
              <a:rPr lang="en-US" smtClean="0"/>
              <a:t>Psychogenic Causes of ED </a:t>
            </a:r>
          </a:p>
        </p:txBody>
      </p:sp>
      <p:sp>
        <p:nvSpPr>
          <p:cNvPr id="22530" name="Slide Modified" hidden="1"/>
          <p:cNvSpPr txBox="1">
            <a:spLocks noChangeArrowheads="1"/>
          </p:cNvSpPr>
          <p:nvPr/>
        </p:nvSpPr>
        <p:spPr bwMode="auto">
          <a:xfrm>
            <a:off x="127000" y="7239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Slide Modified: </a:t>
            </a:r>
          </a:p>
        </p:txBody>
      </p:sp>
      <p:sp>
        <p:nvSpPr>
          <p:cNvPr id="22531" name="Review" hidden="1"/>
          <p:cNvSpPr txBox="1">
            <a:spLocks noChangeArrowheads="1"/>
          </p:cNvSpPr>
          <p:nvPr/>
        </p:nvSpPr>
        <p:spPr bwMode="auto">
          <a:xfrm>
            <a:off x="9652000" y="1778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Review: </a:t>
            </a:r>
          </a:p>
        </p:txBody>
      </p:sp>
      <p:sp>
        <p:nvSpPr>
          <p:cNvPr id="22532" name="ReviewerMemo" hidden="1"/>
          <p:cNvSpPr txBox="1">
            <a:spLocks noChangeArrowheads="1"/>
          </p:cNvSpPr>
          <p:nvPr/>
        </p:nvSpPr>
        <p:spPr bwMode="auto">
          <a:xfrm>
            <a:off x="9652000" y="3429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Reviewer Memo: </a:t>
            </a:r>
          </a:p>
        </p:txBody>
      </p:sp>
      <p:sp>
        <p:nvSpPr>
          <p:cNvPr id="22533" name="Source" hidden="1"/>
          <p:cNvSpPr txBox="1">
            <a:spLocks noChangeArrowheads="1"/>
          </p:cNvSpPr>
          <p:nvPr/>
        </p:nvSpPr>
        <p:spPr bwMode="auto">
          <a:xfrm>
            <a:off x="9652000" y="127000"/>
            <a:ext cx="381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Source: </a:t>
            </a:r>
          </a:p>
        </p:txBody>
      </p:sp>
      <p:sp>
        <p:nvSpPr>
          <p:cNvPr id="22534" name="Memo" hidden="1"/>
          <p:cNvSpPr txBox="1">
            <a:spLocks noChangeArrowheads="1"/>
          </p:cNvSpPr>
          <p:nvPr/>
        </p:nvSpPr>
        <p:spPr bwMode="auto">
          <a:xfrm>
            <a:off x="4762500" y="7239000"/>
            <a:ext cx="5080000" cy="274638"/>
          </a:xfrm>
          <a:prstGeom prst="rect">
            <a:avLst/>
          </a:prstGeom>
          <a:solidFill>
            <a:srgbClr val="000000"/>
          </a:solidFill>
          <a:ln w="28575">
            <a:noFill/>
            <a:miter lim="800000"/>
            <a:headEnd/>
            <a:tailEnd/>
          </a:ln>
        </p:spPr>
        <p:txBody>
          <a:bodyPr>
            <a:spAutoFit/>
          </a:bodyPr>
          <a:lstStyle/>
          <a:p>
            <a:r>
              <a:rPr lang="en-US" sz="1200" b="1">
                <a:solidFill>
                  <a:srgbClr val="FAFAFA"/>
                </a:solidFill>
              </a:rPr>
              <a:t>Memo: Figure to be redrawn due to CS copywrite issue.</a:t>
            </a:r>
          </a:p>
        </p:txBody>
      </p:sp>
      <p:sp>
        <p:nvSpPr>
          <p:cNvPr id="22535" name="Oval 9"/>
          <p:cNvSpPr>
            <a:spLocks noChangeArrowheads="1"/>
          </p:cNvSpPr>
          <p:nvPr/>
        </p:nvSpPr>
        <p:spPr bwMode="auto">
          <a:xfrm>
            <a:off x="4995863" y="1733550"/>
            <a:ext cx="3409950" cy="3409950"/>
          </a:xfrm>
          <a:prstGeom prst="ellipse">
            <a:avLst/>
          </a:prstGeom>
          <a:gradFill rotWithShape="0">
            <a:gsLst>
              <a:gs pos="0">
                <a:srgbClr val="FBA135"/>
              </a:gs>
              <a:gs pos="100000">
                <a:srgbClr val="F98B05"/>
              </a:gs>
            </a:gsLst>
            <a:path path="shape">
              <a:fillToRect l="50000" t="50000" r="50000" b="50000"/>
            </a:path>
          </a:gradFill>
          <a:ln w="28575">
            <a:solidFill>
              <a:schemeClr val="bg1"/>
            </a:solidFill>
            <a:round/>
            <a:headEnd/>
            <a:tailEnd/>
          </a:ln>
        </p:spPr>
        <p:txBody>
          <a:bodyPr wrap="none" anchor="ctr"/>
          <a:lstStyle/>
          <a:p>
            <a:pPr algn="ctr" eaLnBrk="0" hangingPunct="0">
              <a:tabLst>
                <a:tab pos="2800350" algn="l"/>
              </a:tabLst>
            </a:pPr>
            <a:r>
              <a:rPr lang="en-US" sz="3600" b="1">
                <a:solidFill>
                  <a:srgbClr val="333333"/>
                </a:solidFill>
                <a:latin typeface="Tahoma" pitchFamily="34" charset="0"/>
              </a:rPr>
              <a:t>Psychogenic</a:t>
            </a:r>
          </a:p>
        </p:txBody>
      </p:sp>
      <p:sp>
        <p:nvSpPr>
          <p:cNvPr id="22536" name="Text Box 10"/>
          <p:cNvSpPr txBox="1">
            <a:spLocks noChangeArrowheads="1"/>
          </p:cNvSpPr>
          <p:nvPr/>
        </p:nvSpPr>
        <p:spPr bwMode="auto">
          <a:xfrm>
            <a:off x="669925" y="1855788"/>
            <a:ext cx="4224338" cy="3084512"/>
          </a:xfrm>
          <a:prstGeom prst="rect">
            <a:avLst/>
          </a:prstGeom>
          <a:noFill/>
          <a:ln w="28575">
            <a:noFill/>
            <a:miter lim="800000"/>
            <a:headEnd/>
            <a:tailEnd/>
          </a:ln>
        </p:spPr>
        <p:txBody>
          <a:bodyPr wrap="none">
            <a:spAutoFit/>
          </a:bodyPr>
          <a:lstStyle/>
          <a:p>
            <a:pPr eaLnBrk="0" hangingPunct="0">
              <a:spcBef>
                <a:spcPct val="50000"/>
              </a:spcBef>
            </a:pPr>
            <a:r>
              <a:rPr lang="en-US" sz="2800" b="1">
                <a:solidFill>
                  <a:srgbClr val="FFFFFF"/>
                </a:solidFill>
                <a:latin typeface="Tahoma" pitchFamily="34" charset="0"/>
              </a:rPr>
              <a:t>Depression</a:t>
            </a:r>
          </a:p>
          <a:p>
            <a:pPr eaLnBrk="0" hangingPunct="0">
              <a:spcBef>
                <a:spcPct val="50000"/>
              </a:spcBef>
            </a:pPr>
            <a:r>
              <a:rPr lang="en-US" sz="2800" b="1">
                <a:solidFill>
                  <a:srgbClr val="FFFFFF"/>
                </a:solidFill>
                <a:latin typeface="Tahoma" pitchFamily="34" charset="0"/>
              </a:rPr>
              <a:t>Performance anxiety</a:t>
            </a:r>
          </a:p>
          <a:p>
            <a:pPr eaLnBrk="0" hangingPunct="0">
              <a:spcBef>
                <a:spcPct val="50000"/>
              </a:spcBef>
            </a:pPr>
            <a:r>
              <a:rPr lang="en-US" sz="2800" b="1">
                <a:solidFill>
                  <a:srgbClr val="FFFFFF"/>
                </a:solidFill>
                <a:latin typeface="Tahoma" pitchFamily="34" charset="0"/>
              </a:rPr>
              <a:t>Relationship problems</a:t>
            </a:r>
          </a:p>
          <a:p>
            <a:pPr eaLnBrk="0" hangingPunct="0">
              <a:spcBef>
                <a:spcPct val="50000"/>
              </a:spcBef>
            </a:pPr>
            <a:r>
              <a:rPr lang="en-US" sz="2800" b="1">
                <a:solidFill>
                  <a:srgbClr val="FFFFFF"/>
                </a:solidFill>
                <a:latin typeface="Tahoma" pitchFamily="34" charset="0"/>
              </a:rPr>
              <a:t>Psychosocial problems</a:t>
            </a:r>
          </a:p>
          <a:p>
            <a:pPr eaLnBrk="0" hangingPunct="0">
              <a:spcBef>
                <a:spcPct val="50000"/>
              </a:spcBef>
            </a:pPr>
            <a:r>
              <a:rPr lang="en-US" sz="2800" b="1">
                <a:solidFill>
                  <a:srgbClr val="FFFFFF"/>
                </a:solidFill>
                <a:latin typeface="Tahoma" pitchFamily="34" charset="0"/>
              </a:rPr>
              <a:t>Psychological distress</a:t>
            </a:r>
          </a:p>
        </p:txBody>
      </p:sp>
      <p:sp>
        <p:nvSpPr>
          <p:cNvPr id="22537" name="Rectangle 12"/>
          <p:cNvSpPr>
            <a:spLocks noChangeArrowheads="1"/>
          </p:cNvSpPr>
          <p:nvPr/>
        </p:nvSpPr>
        <p:spPr bwMode="auto">
          <a:xfrm>
            <a:off x="0" y="6308725"/>
            <a:ext cx="6516688" cy="549275"/>
          </a:xfrm>
          <a:prstGeom prst="rect">
            <a:avLst/>
          </a:prstGeom>
          <a:noFill/>
          <a:ln w="9525" algn="ctr">
            <a:noFill/>
            <a:miter lim="800000"/>
            <a:headEnd/>
            <a:tailEnd/>
          </a:ln>
        </p:spPr>
        <p:txBody>
          <a:bodyPr>
            <a:spAutoFit/>
          </a:bodyPr>
          <a:lstStyle/>
          <a:p>
            <a:pPr>
              <a:spcBef>
                <a:spcPct val="50000"/>
              </a:spcBef>
            </a:pPr>
            <a:r>
              <a:rPr lang="en-GB" sz="1200">
                <a:solidFill>
                  <a:srgbClr val="FFCC00"/>
                </a:solidFill>
              </a:rPr>
              <a:t>Lue TF. N Engl J Med. 2000;342:1802-1813. </a:t>
            </a:r>
          </a:p>
          <a:p>
            <a:pPr>
              <a:spcBef>
                <a:spcPct val="50000"/>
              </a:spcBef>
            </a:pPr>
            <a:r>
              <a:rPr lang="en-GB" sz="1200">
                <a:solidFill>
                  <a:srgbClr val="FFCC00"/>
                </a:solidFill>
              </a:rPr>
              <a:t>Shabsigh R et al. Urology. 1998;52:848-852.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Rot="1" noChangeArrowheads="1"/>
          </p:cNvSpPr>
          <p:nvPr>
            <p:ph type="title"/>
          </p:nvPr>
        </p:nvSpPr>
        <p:spPr/>
        <p:txBody>
          <a:bodyPr rtlCol="0">
            <a:normAutofit fontScale="90000"/>
          </a:bodyPr>
          <a:lstStyle/>
          <a:p>
            <a:pPr fontAlgn="auto">
              <a:spcAft>
                <a:spcPts val="0"/>
              </a:spcAft>
              <a:defRPr/>
            </a:pPr>
            <a:r>
              <a:rPr lang="en-US"/>
              <a:t>Etiology of ED: Psychogenic and Organic</a:t>
            </a:r>
          </a:p>
        </p:txBody>
      </p:sp>
      <p:graphicFrame>
        <p:nvGraphicFramePr>
          <p:cNvPr id="1026" name="Diagram 2"/>
          <p:cNvGraphicFramePr>
            <a:graphicFrameLocks/>
          </p:cNvGraphicFramePr>
          <p:nvPr>
            <p:ph sz="half" idx="2"/>
          </p:nvPr>
        </p:nvGraphicFramePr>
        <p:xfrm>
          <a:off x="849313" y="2867025"/>
          <a:ext cx="7427912" cy="3160713"/>
        </p:xfrm>
        <a:graphic>
          <a:graphicData uri="http://schemas.openxmlformats.org/drawingml/2006/compatibility">
            <com:legacyDrawing xmlns:com="http://schemas.openxmlformats.org/drawingml/2006/compatibility" spid="_x0000_s1026"/>
          </a:graphicData>
        </a:graphic>
      </p:graphicFrame>
      <p:sp>
        <p:nvSpPr>
          <p:cNvPr id="1121290" name="Rectangle 10"/>
          <p:cNvSpPr>
            <a:spLocks noGrp="1" noChangeArrowheads="1"/>
          </p:cNvSpPr>
          <p:nvPr>
            <p:ph type="body" sz="half" idx="1"/>
          </p:nvPr>
        </p:nvSpPr>
        <p:spPr>
          <a:xfrm>
            <a:off x="457200" y="1600200"/>
            <a:ext cx="8229600" cy="954088"/>
          </a:xfrm>
        </p:spPr>
        <p:txBody>
          <a:bodyPr rtlCol="0">
            <a:normAutofit fontScale="92500" lnSpcReduction="10000"/>
          </a:bodyPr>
          <a:lstStyle/>
          <a:p>
            <a:pPr fontAlgn="auto">
              <a:spcAft>
                <a:spcPts val="0"/>
              </a:spcAft>
              <a:buFont typeface="Arial" pitchFamily="34" charset="0"/>
              <a:buChar char="•"/>
              <a:defRPr/>
            </a:pPr>
            <a:r>
              <a:rPr lang="en-US"/>
              <a:t>ED commonly involves a combination of psychogenic and organic factors</a:t>
            </a:r>
            <a:r>
              <a:rPr lang="en-US" baseline="30000"/>
              <a:t>1</a:t>
            </a:r>
            <a:r>
              <a:rPr lang="en-US"/>
              <a:t> </a:t>
            </a:r>
          </a:p>
        </p:txBody>
      </p:sp>
      <p:sp>
        <p:nvSpPr>
          <p:cNvPr id="1035" name="Text Box 11">
            <a:hlinkClick r:id="rId4"/>
          </p:cNvPr>
          <p:cNvSpPr txBox="1">
            <a:spLocks noChangeArrowheads="1"/>
          </p:cNvSpPr>
          <p:nvPr/>
        </p:nvSpPr>
        <p:spPr bwMode="auto">
          <a:xfrm>
            <a:off x="0" y="6340475"/>
            <a:ext cx="7816850" cy="517525"/>
          </a:xfrm>
          <a:prstGeom prst="rect">
            <a:avLst/>
          </a:prstGeom>
          <a:noFill/>
          <a:ln w="9525">
            <a:noFill/>
            <a:miter lim="800000"/>
            <a:headEnd/>
            <a:tailEnd/>
          </a:ln>
        </p:spPr>
        <p:txBody>
          <a:bodyPr>
            <a:spAutoFit/>
          </a:bodyPr>
          <a:lstStyle/>
          <a:p>
            <a:pPr marL="342900" indent="-342900" eaLnBrk="0" hangingPunct="0"/>
            <a:r>
              <a:rPr lang="sv-SE" altLang="en-US" sz="1400">
                <a:solidFill>
                  <a:srgbClr val="FFFF00"/>
                </a:solidFill>
                <a:latin typeface="Calibri" pitchFamily="34" charset="0"/>
              </a:rPr>
              <a:t>1. Hackett G, Dean J, Kell P, et al. </a:t>
            </a:r>
            <a:r>
              <a:rPr lang="en-GB" altLang="en-US" sz="1400">
                <a:solidFill>
                  <a:srgbClr val="FFFF00"/>
                </a:solidFill>
                <a:latin typeface="Calibri" pitchFamily="34" charset="0"/>
              </a:rPr>
              <a:t>(2007), ‘</a:t>
            </a:r>
            <a:r>
              <a:rPr lang="en-GB" altLang="en-US" sz="1400" i="1">
                <a:solidFill>
                  <a:srgbClr val="FFFF00"/>
                </a:solidFill>
                <a:latin typeface="Calibri" pitchFamily="34" charset="0"/>
              </a:rPr>
              <a:t>British Society for Sexual Medicine Guidelines on the Management of Erectile</a:t>
            </a:r>
            <a:r>
              <a:rPr lang="en-US" altLang="en-US" sz="1400" i="1">
                <a:solidFill>
                  <a:srgbClr val="FFFF00"/>
                </a:solidFill>
                <a:latin typeface="Calibri" pitchFamily="34" charset="0"/>
              </a:rPr>
              <a:t> </a:t>
            </a:r>
            <a:r>
              <a:rPr lang="en-GB" altLang="en-US" sz="1400" i="1">
                <a:solidFill>
                  <a:srgbClr val="FFFF00"/>
                </a:solidFill>
                <a:latin typeface="Calibri" pitchFamily="34" charset="0"/>
              </a:rPr>
              <a:t>Dysfunction’</a:t>
            </a:r>
            <a:r>
              <a:rPr lang="en-GB" altLang="en-US" sz="1400">
                <a:solidFill>
                  <a:srgbClr val="FFFF00"/>
                </a:solidFill>
                <a:latin typeface="Calibri" pitchFamily="34" charset="0"/>
              </a:rPr>
              <a:t>, accessed from</a:t>
            </a:r>
            <a:r>
              <a:rPr lang="en-GB" altLang="en-US" sz="1400">
                <a:solidFill>
                  <a:srgbClr val="FFFFFF"/>
                </a:solidFill>
                <a:latin typeface="Calibri" pitchFamily="34" charset="0"/>
              </a:rPr>
              <a:t> </a:t>
            </a:r>
            <a:r>
              <a:rPr lang="en-GB" altLang="en-US" sz="1400">
                <a:solidFill>
                  <a:srgbClr val="FFFFFF"/>
                </a:solidFill>
                <a:latin typeface="Calibri" pitchFamily="34" charset="0"/>
                <a:hlinkClick r:id="rId5"/>
              </a:rPr>
              <a:t>http://www.bssm.org.uk/downloads/default.asp in July 2008</a:t>
            </a:r>
            <a:r>
              <a:rPr lang="en-GB" altLang="en-US" sz="1400">
                <a:solidFill>
                  <a:srgbClr val="FFFFFF"/>
                </a:solidFill>
                <a:latin typeface="Calibri" pitchFamily="34" charset="0"/>
              </a:rPr>
              <a:t> </a:t>
            </a:r>
            <a:endParaRPr lang="en-US" altLang="en-US" sz="1400">
              <a:solidFill>
                <a:srgbClr val="FFFFFF"/>
              </a:solidFill>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Modified" hidden="1"/>
          <p:cNvSpPr txBox="1">
            <a:spLocks noChangeArrowheads="1"/>
          </p:cNvSpPr>
          <p:nvPr/>
        </p:nvSpPr>
        <p:spPr bwMode="auto">
          <a:xfrm>
            <a:off x="127000" y="7239000"/>
            <a:ext cx="3810000" cy="274638"/>
          </a:xfrm>
          <a:prstGeom prst="rect">
            <a:avLst/>
          </a:prstGeom>
          <a:solidFill>
            <a:srgbClr val="000000"/>
          </a:solidFill>
          <a:ln w="28575">
            <a:noFill/>
            <a:miter lim="800000"/>
            <a:headEnd/>
            <a:tailEnd/>
          </a:ln>
        </p:spPr>
        <p:txBody>
          <a:bodyPr>
            <a:spAutoFit/>
          </a:bodyPr>
          <a:lstStyle/>
          <a:p>
            <a:r>
              <a:rPr lang="en-US" sz="1200" b="1">
                <a:solidFill>
                  <a:srgbClr val="FFFFFF"/>
                </a:solidFill>
              </a:rPr>
              <a:t>Slide Modified:</a:t>
            </a:r>
          </a:p>
        </p:txBody>
      </p:sp>
      <p:sp>
        <p:nvSpPr>
          <p:cNvPr id="3076" name="Review" hidden="1"/>
          <p:cNvSpPr txBox="1">
            <a:spLocks noChangeArrowheads="1"/>
          </p:cNvSpPr>
          <p:nvPr/>
        </p:nvSpPr>
        <p:spPr bwMode="auto">
          <a:xfrm>
            <a:off x="9652000" y="1778000"/>
            <a:ext cx="3810000" cy="274638"/>
          </a:xfrm>
          <a:prstGeom prst="rect">
            <a:avLst/>
          </a:prstGeom>
          <a:solidFill>
            <a:srgbClr val="000000"/>
          </a:solidFill>
          <a:ln w="28575">
            <a:noFill/>
            <a:miter lim="800000"/>
            <a:headEnd/>
            <a:tailEnd/>
          </a:ln>
        </p:spPr>
        <p:txBody>
          <a:bodyPr>
            <a:spAutoFit/>
          </a:bodyPr>
          <a:lstStyle/>
          <a:p>
            <a:r>
              <a:rPr lang="en-US" sz="1200" b="1">
                <a:solidFill>
                  <a:srgbClr val="FFFFFF"/>
                </a:solidFill>
              </a:rPr>
              <a:t>Review: </a:t>
            </a:r>
          </a:p>
        </p:txBody>
      </p:sp>
      <p:sp>
        <p:nvSpPr>
          <p:cNvPr id="3077" name="ReviewerMemo" hidden="1"/>
          <p:cNvSpPr txBox="1">
            <a:spLocks noChangeArrowheads="1"/>
          </p:cNvSpPr>
          <p:nvPr/>
        </p:nvSpPr>
        <p:spPr bwMode="auto">
          <a:xfrm>
            <a:off x="9652000" y="3429000"/>
            <a:ext cx="3810000" cy="274638"/>
          </a:xfrm>
          <a:prstGeom prst="rect">
            <a:avLst/>
          </a:prstGeom>
          <a:solidFill>
            <a:srgbClr val="000000"/>
          </a:solidFill>
          <a:ln w="28575">
            <a:noFill/>
            <a:miter lim="800000"/>
            <a:headEnd/>
            <a:tailEnd/>
          </a:ln>
        </p:spPr>
        <p:txBody>
          <a:bodyPr>
            <a:spAutoFit/>
          </a:bodyPr>
          <a:lstStyle/>
          <a:p>
            <a:r>
              <a:rPr lang="en-US" sz="1200" b="1">
                <a:solidFill>
                  <a:srgbClr val="FFFFFF"/>
                </a:solidFill>
              </a:rPr>
              <a:t>Reviewer Memo: </a:t>
            </a:r>
          </a:p>
        </p:txBody>
      </p:sp>
      <p:sp>
        <p:nvSpPr>
          <p:cNvPr id="3078" name="Source" hidden="1"/>
          <p:cNvSpPr txBox="1">
            <a:spLocks noChangeArrowheads="1"/>
          </p:cNvSpPr>
          <p:nvPr/>
        </p:nvSpPr>
        <p:spPr bwMode="auto">
          <a:xfrm>
            <a:off x="9652000" y="127000"/>
            <a:ext cx="3810000" cy="274638"/>
          </a:xfrm>
          <a:prstGeom prst="rect">
            <a:avLst/>
          </a:prstGeom>
          <a:solidFill>
            <a:srgbClr val="000000"/>
          </a:solidFill>
          <a:ln w="28575">
            <a:noFill/>
            <a:miter lim="800000"/>
            <a:headEnd/>
            <a:tailEnd/>
          </a:ln>
        </p:spPr>
        <p:txBody>
          <a:bodyPr>
            <a:spAutoFit/>
          </a:bodyPr>
          <a:lstStyle/>
          <a:p>
            <a:r>
              <a:rPr lang="en-US" sz="1200" b="1">
                <a:solidFill>
                  <a:srgbClr val="FFFFFF"/>
                </a:solidFill>
              </a:rPr>
              <a:t>Source: </a:t>
            </a:r>
          </a:p>
        </p:txBody>
      </p:sp>
      <p:sp>
        <p:nvSpPr>
          <p:cNvPr id="3079" name="Memo" hidden="1"/>
          <p:cNvSpPr txBox="1">
            <a:spLocks noChangeArrowheads="1"/>
          </p:cNvSpPr>
          <p:nvPr/>
        </p:nvSpPr>
        <p:spPr bwMode="auto">
          <a:xfrm>
            <a:off x="4762500" y="7239000"/>
            <a:ext cx="5080000" cy="274638"/>
          </a:xfrm>
          <a:prstGeom prst="rect">
            <a:avLst/>
          </a:prstGeom>
          <a:solidFill>
            <a:srgbClr val="000000"/>
          </a:solidFill>
          <a:ln w="28575">
            <a:noFill/>
            <a:miter lim="800000"/>
            <a:headEnd/>
            <a:tailEnd/>
          </a:ln>
        </p:spPr>
        <p:txBody>
          <a:bodyPr>
            <a:spAutoFit/>
          </a:bodyPr>
          <a:lstStyle/>
          <a:p>
            <a:r>
              <a:rPr lang="en-US" sz="1200" b="1">
                <a:solidFill>
                  <a:srgbClr val="FFFFFF"/>
                </a:solidFill>
              </a:rPr>
              <a:t>Memo:</a:t>
            </a:r>
          </a:p>
        </p:txBody>
      </p:sp>
      <p:sp>
        <p:nvSpPr>
          <p:cNvPr id="3080" name="Text Box 8"/>
          <p:cNvSpPr txBox="1">
            <a:spLocks noChangeArrowheads="1"/>
          </p:cNvSpPr>
          <p:nvPr/>
        </p:nvSpPr>
        <p:spPr bwMode="auto">
          <a:xfrm>
            <a:off x="212725" y="1560513"/>
            <a:ext cx="3440113" cy="396875"/>
          </a:xfrm>
          <a:prstGeom prst="rect">
            <a:avLst/>
          </a:prstGeom>
          <a:noFill/>
          <a:ln w="28575">
            <a:noFill/>
            <a:miter lim="800000"/>
            <a:headEnd/>
            <a:tailEnd/>
          </a:ln>
        </p:spPr>
        <p:txBody>
          <a:bodyPr wrap="none">
            <a:spAutoFit/>
          </a:bodyPr>
          <a:lstStyle/>
          <a:p>
            <a:pPr eaLnBrk="0" hangingPunct="0"/>
            <a:r>
              <a:rPr lang="en-US" sz="2000" b="1">
                <a:solidFill>
                  <a:srgbClr val="FFFFFF"/>
                </a:solidFill>
                <a:latin typeface="Tahoma" pitchFamily="34" charset="0"/>
              </a:rPr>
              <a:t>n=639 (</a:t>
            </a:r>
            <a:r>
              <a:rPr lang="en-US" sz="2000" b="1">
                <a:solidFill>
                  <a:srgbClr val="FFFFFF"/>
                </a:solidFill>
                <a:latin typeface="Tahoma" pitchFamily="34" charset="0"/>
                <a:sym typeface="Symbol" pitchFamily="18" charset="2"/>
              </a:rPr>
              <a:t>45 years of age)</a:t>
            </a:r>
            <a:endParaRPr lang="en-US" sz="2000" b="1">
              <a:solidFill>
                <a:srgbClr val="FFFFFF"/>
              </a:solidFill>
              <a:latin typeface="Tahoma" pitchFamily="34" charset="0"/>
            </a:endParaRPr>
          </a:p>
        </p:txBody>
      </p:sp>
      <p:graphicFrame>
        <p:nvGraphicFramePr>
          <p:cNvPr id="3074" name="Object 2"/>
          <p:cNvGraphicFramePr>
            <a:graphicFrameLocks noChangeAspect="1"/>
          </p:cNvGraphicFramePr>
          <p:nvPr/>
        </p:nvGraphicFramePr>
        <p:xfrm>
          <a:off x="457200" y="838200"/>
          <a:ext cx="8229600" cy="5489575"/>
        </p:xfrm>
        <a:graphic>
          <a:graphicData uri="http://schemas.openxmlformats.org/presentationml/2006/ole">
            <p:oleObj spid="_x0000_s3074" name="Chart" r:id="rId4" imgW="6096000" imgH="4067175" progId="MSGraph.Chart.8">
              <p:embed followColorScheme="full"/>
            </p:oleObj>
          </a:graphicData>
        </a:graphic>
      </p:graphicFrame>
      <p:sp>
        <p:nvSpPr>
          <p:cNvPr id="3081" name="Text Box 10"/>
          <p:cNvSpPr txBox="1">
            <a:spLocks noChangeArrowheads="1"/>
          </p:cNvSpPr>
          <p:nvPr/>
        </p:nvSpPr>
        <p:spPr bwMode="auto">
          <a:xfrm>
            <a:off x="2424113" y="3495675"/>
            <a:ext cx="2625725" cy="1187450"/>
          </a:xfrm>
          <a:prstGeom prst="rect">
            <a:avLst/>
          </a:prstGeom>
          <a:noFill/>
          <a:ln w="28575">
            <a:noFill/>
            <a:miter lim="800000"/>
            <a:headEnd/>
            <a:tailEnd/>
          </a:ln>
        </p:spPr>
        <p:txBody>
          <a:bodyPr wrap="none">
            <a:spAutoFit/>
          </a:bodyPr>
          <a:lstStyle/>
          <a:p>
            <a:pPr algn="ctr" eaLnBrk="0" hangingPunct="0"/>
            <a:r>
              <a:rPr lang="en-US" sz="2400" b="1">
                <a:solidFill>
                  <a:srgbClr val="FFFFFF"/>
                </a:solidFill>
                <a:latin typeface="Tahoma" pitchFamily="34" charset="0"/>
              </a:rPr>
              <a:t>90% </a:t>
            </a:r>
            <a:br>
              <a:rPr lang="en-US" sz="2400" b="1">
                <a:solidFill>
                  <a:srgbClr val="FFFFFF"/>
                </a:solidFill>
                <a:latin typeface="Tahoma" pitchFamily="34" charset="0"/>
              </a:rPr>
            </a:br>
            <a:r>
              <a:rPr lang="en-US" sz="2400" b="1">
                <a:solidFill>
                  <a:srgbClr val="FFFFFF"/>
                </a:solidFill>
                <a:latin typeface="Tahoma" pitchFamily="34" charset="0"/>
              </a:rPr>
              <a:t>Never seek care</a:t>
            </a:r>
          </a:p>
          <a:p>
            <a:pPr algn="ctr" eaLnBrk="0" hangingPunct="0"/>
            <a:endParaRPr lang="en-US" sz="2400" b="1">
              <a:solidFill>
                <a:srgbClr val="FFFFFF"/>
              </a:solidFill>
              <a:latin typeface="Tahoma" pitchFamily="34" charset="0"/>
            </a:endParaRPr>
          </a:p>
        </p:txBody>
      </p:sp>
      <p:sp>
        <p:nvSpPr>
          <p:cNvPr id="3082" name="Text Box 11"/>
          <p:cNvSpPr txBox="1">
            <a:spLocks noChangeArrowheads="1"/>
          </p:cNvSpPr>
          <p:nvPr/>
        </p:nvSpPr>
        <p:spPr bwMode="auto">
          <a:xfrm>
            <a:off x="5595938" y="2603500"/>
            <a:ext cx="1239837" cy="457200"/>
          </a:xfrm>
          <a:prstGeom prst="rect">
            <a:avLst/>
          </a:prstGeom>
          <a:noFill/>
          <a:ln w="28575">
            <a:noFill/>
            <a:miter lim="800000"/>
            <a:headEnd/>
            <a:tailEnd/>
          </a:ln>
        </p:spPr>
        <p:txBody>
          <a:bodyPr>
            <a:spAutoFit/>
          </a:bodyPr>
          <a:lstStyle/>
          <a:p>
            <a:pPr eaLnBrk="0" hangingPunct="0"/>
            <a:r>
              <a:rPr lang="en-US" sz="2400" b="1">
                <a:solidFill>
                  <a:srgbClr val="FFFFFF"/>
                </a:solidFill>
                <a:latin typeface="Tahoma" pitchFamily="34" charset="0"/>
              </a:rPr>
              <a:t>10%</a:t>
            </a:r>
          </a:p>
        </p:txBody>
      </p:sp>
      <p:sp>
        <p:nvSpPr>
          <p:cNvPr id="3083" name="Rectangle 12"/>
          <p:cNvSpPr>
            <a:spLocks noChangeArrowheads="1"/>
          </p:cNvSpPr>
          <p:nvPr/>
        </p:nvSpPr>
        <p:spPr bwMode="auto">
          <a:xfrm>
            <a:off x="6529388" y="1871663"/>
            <a:ext cx="2614612" cy="822325"/>
          </a:xfrm>
          <a:prstGeom prst="rect">
            <a:avLst/>
          </a:prstGeom>
          <a:noFill/>
          <a:ln w="28575">
            <a:noFill/>
            <a:miter lim="800000"/>
            <a:headEnd/>
            <a:tailEnd/>
          </a:ln>
        </p:spPr>
        <p:txBody>
          <a:bodyPr wrap="none">
            <a:spAutoFit/>
          </a:bodyPr>
          <a:lstStyle/>
          <a:p>
            <a:pPr eaLnBrk="0" hangingPunct="0"/>
            <a:r>
              <a:rPr lang="en-US" sz="2400" b="1">
                <a:solidFill>
                  <a:srgbClr val="FFFFFF"/>
                </a:solidFill>
                <a:latin typeface="Tahoma" pitchFamily="34" charset="0"/>
              </a:rPr>
              <a:t>Seek or receive </a:t>
            </a:r>
            <a:br>
              <a:rPr lang="en-US" sz="2400" b="1">
                <a:solidFill>
                  <a:srgbClr val="FFFFFF"/>
                </a:solidFill>
                <a:latin typeface="Tahoma" pitchFamily="34" charset="0"/>
              </a:rPr>
            </a:br>
            <a:r>
              <a:rPr lang="en-US" sz="2400" b="1">
                <a:solidFill>
                  <a:srgbClr val="FFFFFF"/>
                </a:solidFill>
                <a:latin typeface="Tahoma" pitchFamily="34" charset="0"/>
              </a:rPr>
              <a:t>treatment</a:t>
            </a:r>
          </a:p>
        </p:txBody>
      </p:sp>
      <p:sp>
        <p:nvSpPr>
          <p:cNvPr id="1125389" name="Rectangle 13"/>
          <p:cNvSpPr>
            <a:spLocks noGrp="1" noRot="1" noChangeArrowheads="1"/>
          </p:cNvSpPr>
          <p:nvPr>
            <p:ph type="title"/>
          </p:nvPr>
        </p:nvSpPr>
        <p:spPr/>
        <p:txBody>
          <a:bodyPr rtlCol="0">
            <a:normAutofit fontScale="90000"/>
          </a:bodyPr>
          <a:lstStyle/>
          <a:p>
            <a:pPr fontAlgn="auto">
              <a:spcAft>
                <a:spcPts val="0"/>
              </a:spcAft>
              <a:defRPr/>
            </a:pPr>
            <a:r>
              <a:rPr lang="en-US"/>
              <a:t>Massachusetts Male Aging Study (US): Under-treatment of ED</a:t>
            </a:r>
          </a:p>
        </p:txBody>
      </p:sp>
      <p:sp>
        <p:nvSpPr>
          <p:cNvPr id="3085" name="Rectangle 14"/>
          <p:cNvSpPr>
            <a:spLocks noChangeArrowheads="1"/>
          </p:cNvSpPr>
          <p:nvPr/>
        </p:nvSpPr>
        <p:spPr bwMode="auto">
          <a:xfrm>
            <a:off x="0" y="6538913"/>
            <a:ext cx="3608388" cy="274637"/>
          </a:xfrm>
          <a:prstGeom prst="rect">
            <a:avLst/>
          </a:prstGeom>
          <a:noFill/>
          <a:ln w="9525" algn="ctr">
            <a:noFill/>
            <a:miter lim="800000"/>
            <a:headEnd/>
            <a:tailEnd/>
          </a:ln>
        </p:spPr>
        <p:txBody>
          <a:bodyPr wrap="none">
            <a:spAutoFit/>
          </a:bodyPr>
          <a:lstStyle/>
          <a:p>
            <a:r>
              <a:rPr lang="en-GB" sz="1200">
                <a:solidFill>
                  <a:srgbClr val="FFCC00"/>
                </a:solidFill>
              </a:rPr>
              <a:t>cited in </a:t>
            </a:r>
            <a:r>
              <a:rPr lang="nb-NO" sz="1200">
                <a:solidFill>
                  <a:srgbClr val="FFCC00"/>
                </a:solidFill>
              </a:rPr>
              <a:t>Haro JM, et al. J Sex Med. 2006;3:530-540</a:t>
            </a:r>
            <a:endParaRPr lang="en-GB" sz="1200">
              <a:solidFill>
                <a:srgbClr val="FFCC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814</TotalTime>
  <Words>3064</Words>
  <Application>Microsoft Office PowerPoint</Application>
  <PresentationFormat>On-screen Show (4:3)</PresentationFormat>
  <Paragraphs>456</Paragraphs>
  <Slides>40</Slides>
  <Notes>18</Notes>
  <HiddenSlides>0</HiddenSlides>
  <MMClips>0</MMClips>
  <ScaleCrop>false</ScaleCrop>
  <HeadingPairs>
    <vt:vector size="8" baseType="variant">
      <vt:variant>
        <vt:lpstr>Fonts Used</vt:lpstr>
      </vt:variant>
      <vt:variant>
        <vt:i4>11</vt:i4>
      </vt:variant>
      <vt:variant>
        <vt:lpstr>Design Template</vt:lpstr>
      </vt:variant>
      <vt:variant>
        <vt:i4>2</vt:i4>
      </vt:variant>
      <vt:variant>
        <vt:lpstr>Embedded OLE Servers</vt:lpstr>
      </vt:variant>
      <vt:variant>
        <vt:i4>2</vt:i4>
      </vt:variant>
      <vt:variant>
        <vt:lpstr>Slide Titles</vt:lpstr>
      </vt:variant>
      <vt:variant>
        <vt:i4>40</vt:i4>
      </vt:variant>
    </vt:vector>
  </HeadingPairs>
  <TitlesOfParts>
    <vt:vector size="55" baseType="lpstr">
      <vt:lpstr>Calibri</vt:lpstr>
      <vt:lpstr>Arial</vt:lpstr>
      <vt:lpstr>Tahoma</vt:lpstr>
      <vt:lpstr>Wingdings</vt:lpstr>
      <vt:lpstr>Symbol</vt:lpstr>
      <vt:lpstr>Times New Roman</vt:lpstr>
      <vt:lpstr>Corbel</vt:lpstr>
      <vt:lpstr>ＭＳ Ｐゴシック</vt:lpstr>
      <vt:lpstr>Times</vt:lpstr>
      <vt:lpstr>Akzidenz Grotesk BE Super</vt:lpstr>
      <vt:lpstr>Garamond</vt:lpstr>
      <vt:lpstr>Office Theme</vt:lpstr>
      <vt:lpstr>Office Theme</vt:lpstr>
      <vt:lpstr>Chart</vt:lpstr>
      <vt:lpstr>Microsoft Excel Worksheet</vt:lpstr>
      <vt:lpstr>Erectile Dysfunction in Primary Care</vt:lpstr>
      <vt:lpstr>Why should you know ?</vt:lpstr>
      <vt:lpstr>Massachusetts Male Aging Study (US): Key Prevalence Study of ED</vt:lpstr>
      <vt:lpstr>Slide 4</vt:lpstr>
      <vt:lpstr>Erectile Dysfunction (ED): Definition</vt:lpstr>
      <vt:lpstr>Organic Causes of ED</vt:lpstr>
      <vt:lpstr>Psychogenic Causes of ED </vt:lpstr>
      <vt:lpstr>Etiology of ED: Psychogenic and Organic</vt:lpstr>
      <vt:lpstr>Massachusetts Male Aging Study (US): Under-treatment of ED</vt:lpstr>
      <vt:lpstr>What are Men Looking for in ED Treatment?</vt:lpstr>
      <vt:lpstr>The Artery Hypothesis</vt:lpstr>
      <vt:lpstr>Slide 12</vt:lpstr>
      <vt:lpstr>ED, CVD, and Depression  A Mutually Reinforcing Triad</vt:lpstr>
      <vt:lpstr>A retrospective analysis of 36 Cialis clinical trials assessing  serious* CVTEAEs in ED patients</vt:lpstr>
      <vt:lpstr>Why Take A Sexual History</vt:lpstr>
      <vt:lpstr>Sexual Problem Assessment</vt:lpstr>
      <vt:lpstr>Role of NO &amp; cGMP</vt:lpstr>
      <vt:lpstr>NO Receptor</vt:lpstr>
      <vt:lpstr>1990’s Vascular Agents</vt:lpstr>
      <vt:lpstr>Urologists </vt:lpstr>
      <vt:lpstr>Vacuum Device </vt:lpstr>
      <vt:lpstr>Intracorporeal Injection Therapy</vt:lpstr>
      <vt:lpstr>Penile Implants</vt:lpstr>
      <vt:lpstr>How Well Are We Doing</vt:lpstr>
      <vt:lpstr>Slide 25</vt:lpstr>
      <vt:lpstr>Physician trends</vt:lpstr>
      <vt:lpstr>What Are Patients Looking For</vt:lpstr>
      <vt:lpstr>What Are Patients Looking For</vt:lpstr>
      <vt:lpstr>An Uncomfortable Situation</vt:lpstr>
      <vt:lpstr>Has Your Doctor Asked Whether You Have Sexual Difficulties?</vt:lpstr>
      <vt:lpstr>Barriers to Discussing ED</vt:lpstr>
      <vt:lpstr>Impact Of Physician Questioning On Patient Report Of Sexual Complaints</vt:lpstr>
      <vt:lpstr>Drugs and ED</vt:lpstr>
      <vt:lpstr>Odds Ratio of ED</vt:lpstr>
      <vt:lpstr>Slide 35</vt:lpstr>
      <vt:lpstr>ED Treatment is Temporally Linked with Sexual Activity</vt:lpstr>
      <vt:lpstr>Men treated with PRN ED treatments report missing spontaneity more than any other aspect of ED and more than untreated men with ED    </vt:lpstr>
      <vt:lpstr>European Association of Urology; Treatment algorithm for erectile dysfunction</vt:lpstr>
      <vt:lpstr>Cialis 5mg Once a Day Indication Statement</vt:lpstr>
      <vt:lpstr>Treatment Emergent Adverse Events</vt:lpstr>
    </vt:vector>
  </TitlesOfParts>
  <Company>Eli Lilly and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Erectile Dysfunction (ED): Definition</dc:title>
  <dc:creator>Eli Lilly and Company</dc:creator>
  <cp:lastModifiedBy>p.maheshkumar</cp:lastModifiedBy>
  <cp:revision>33</cp:revision>
  <dcterms:created xsi:type="dcterms:W3CDTF">2011-06-29T16:33:08Z</dcterms:created>
  <dcterms:modified xsi:type="dcterms:W3CDTF">2015-01-07T13:29:40Z</dcterms:modified>
</cp:coreProperties>
</file>