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453" r:id="rId2"/>
    <p:sldId id="478" r:id="rId3"/>
    <p:sldId id="480" r:id="rId4"/>
    <p:sldId id="481" r:id="rId5"/>
    <p:sldId id="483" r:id="rId6"/>
    <p:sldId id="482" r:id="rId7"/>
    <p:sldId id="490" r:id="rId8"/>
    <p:sldId id="484" r:id="rId9"/>
    <p:sldId id="491" r:id="rId10"/>
    <p:sldId id="492" r:id="rId11"/>
    <p:sldId id="493" r:id="rId12"/>
    <p:sldId id="494" r:id="rId13"/>
    <p:sldId id="485" r:id="rId14"/>
    <p:sldId id="496" r:id="rId15"/>
    <p:sldId id="497" r:id="rId16"/>
    <p:sldId id="499" r:id="rId17"/>
    <p:sldId id="4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E9E7A-7856-47B7-B8C3-8EC4D384BAC3}" type="datetimeFigureOut">
              <a:rPr lang="en-GB" smtClean="0"/>
              <a:t>02/03/2021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E8CEB-C0C9-47FB-883F-41FFE9B2285F}" type="slidenum">
              <a:rPr lang="en-GB" smtClean="0"/>
              <a:t>‹#›</a:t>
            </a:fld>
            <a:endParaRPr lang="en-GB"/>
          </a:p>
        </p:txBody>
      </p:sp>
    </p:spTree>
    <p:extLst>
      <p:ext uri="{BB962C8B-B14F-4D97-AF65-F5344CB8AC3E}">
        <p14:creationId xmlns:p14="http://schemas.microsoft.com/office/powerpoint/2010/main" val="189418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03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5415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0113" y="304800"/>
            <a:ext cx="7675562" cy="1216025"/>
          </a:xfrm>
          <a:prstGeom prst="rect">
            <a:avLst/>
          </a:prstGeom>
        </p:spPr>
        <p:txBody>
          <a:bodyPr/>
          <a:lstStyle/>
          <a:p>
            <a:r>
              <a:rPr lang="en-GB"/>
              <a:t>Click to edit Master title style</a:t>
            </a:r>
            <a:endParaRPr lang="en-US"/>
          </a:p>
        </p:txBody>
      </p:sp>
      <p:sp>
        <p:nvSpPr>
          <p:cNvPr id="3"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GB"/>
          </a:p>
        </p:txBody>
      </p:sp>
      <p:sp>
        <p:nvSpPr>
          <p:cNvPr id="4"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xfrm>
            <a:off x="6553200" y="6245225"/>
            <a:ext cx="1981200" cy="476250"/>
          </a:xfrm>
          <a:prstGeom prst="rect">
            <a:avLst/>
          </a:prstGeom>
          <a:ln/>
        </p:spPr>
        <p:txBody>
          <a:bodyPr/>
          <a:lstStyle>
            <a:lvl1pPr>
              <a:defRPr/>
            </a:lvl1pPr>
          </a:lstStyle>
          <a:p>
            <a:pPr>
              <a:defRPr/>
            </a:pPr>
            <a:fld id="{BFC7571E-E884-41D5-9BD3-D48E15305EFF}" type="slidenum">
              <a:rPr lang="en-GB" altLang="en-US"/>
              <a:pPr>
                <a:defRPr/>
              </a:pPr>
              <a:t>‹#›</a:t>
            </a:fld>
            <a:endParaRPr lang="en-GB" altLang="en-US"/>
          </a:p>
        </p:txBody>
      </p:sp>
    </p:spTree>
    <p:extLst>
      <p:ext uri="{BB962C8B-B14F-4D97-AF65-F5344CB8AC3E}">
        <p14:creationId xmlns:p14="http://schemas.microsoft.com/office/powerpoint/2010/main" val="422535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84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4935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520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326678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23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ACF74E80-8B27-F64B-B71A-2E1F036E16DD}" type="datetimeFigureOut">
              <a:rPr lang="en-US"/>
              <a:pPr/>
              <a:t>3/2/2021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16251BF1-6858-374D-8D4D-5290A4AC6DCB}" type="slidenum">
              <a:rPr lang="en-US"/>
              <a:pPr/>
              <a:t>‹#›</a:t>
            </a:fld>
            <a:endParaRPr lang="en-US"/>
          </a:p>
        </p:txBody>
      </p:sp>
    </p:spTree>
    <p:extLst>
      <p:ext uri="{BB962C8B-B14F-4D97-AF65-F5344CB8AC3E}">
        <p14:creationId xmlns:p14="http://schemas.microsoft.com/office/powerpoint/2010/main" val="398943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5B5AC3FB-E65E-E944-9CC9-814B576C4F68}" type="datetimeFigureOut">
              <a:rPr lang="en-US"/>
              <a:pPr/>
              <a:t>3/2/2021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FB58047-4032-6B4D-A1A0-180874C9AC94}" type="slidenum">
              <a:rPr lang="en-US"/>
              <a:pPr/>
              <a:t>‹#›</a:t>
            </a:fld>
            <a:endParaRPr lang="en-US"/>
          </a:p>
        </p:txBody>
      </p:sp>
    </p:spTree>
    <p:extLst>
      <p:ext uri="{BB962C8B-B14F-4D97-AF65-F5344CB8AC3E}">
        <p14:creationId xmlns:p14="http://schemas.microsoft.com/office/powerpoint/2010/main" val="422228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xfrm>
            <a:off x="628650" y="365126"/>
            <a:ext cx="7886700" cy="1325563"/>
          </a:xfrm>
          <a:prstGeom prst="rect">
            <a:avLst/>
          </a:prstGeom>
        </p:spPr>
        <p:txBody>
          <a:bodyPr/>
          <a:lstStyle/>
          <a:p>
            <a:r>
              <a:t>Title Text</a:t>
            </a:r>
          </a:p>
        </p:txBody>
      </p:sp>
      <p:sp>
        <p:nvSpPr>
          <p:cNvPr id="57" name="Shape 57"/>
          <p:cNvSpPr>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457950" y="6356351"/>
            <a:ext cx="20574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58840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3"/>
          <a:stretch>
            <a:fillRect/>
          </a:stretch>
        </p:blipFill>
        <p:spPr>
          <a:xfrm>
            <a:off x="0" y="6189288"/>
            <a:ext cx="9144000" cy="254000"/>
          </a:xfrm>
          <a:prstGeom prst="rect">
            <a:avLst/>
          </a:prstGeom>
        </p:spPr>
      </p:pic>
      <p:pic>
        <p:nvPicPr>
          <p:cNvPr id="5" name="Picture 1"/>
          <p:cNvPicPr>
            <a:picLocks noChangeAspect="1" noChangeArrowheads="1"/>
          </p:cNvPicPr>
          <p:nvPr userDrawn="1"/>
        </p:nvPicPr>
        <p:blipFill>
          <a:blip r:embed="rId1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96657" y="6352540"/>
            <a:ext cx="854838" cy="4653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25689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12533" y="1950748"/>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312534" y="1083217"/>
            <a:ext cx="883146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A00054"/>
                </a:solidFill>
                <a:effectLst/>
                <a:uLnTx/>
                <a:uFillTx/>
                <a:latin typeface="Arial"/>
                <a:ea typeface="+mn-ea"/>
                <a:cs typeface="+mn-cs"/>
              </a:rPr>
              <a:t>What is required: From Emergency Medicine </a:t>
            </a:r>
          </a:p>
        </p:txBody>
      </p:sp>
      <p:sp>
        <p:nvSpPr>
          <p:cNvPr id="6" name="TextBox 5"/>
          <p:cNvSpPr txBox="1"/>
          <p:nvPr/>
        </p:nvSpPr>
        <p:spPr>
          <a:xfrm>
            <a:off x="566650" y="1705456"/>
            <a:ext cx="85773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893"/>
                </a:solidFill>
                <a:effectLst/>
                <a:uLnTx/>
                <a:uFillTx/>
                <a:latin typeface="Arial"/>
                <a:ea typeface="+mn-ea"/>
                <a:cs typeface="+mn-cs"/>
              </a:rPr>
              <a:t>Diane Williamson</a:t>
            </a:r>
          </a:p>
        </p:txBody>
      </p:sp>
    </p:spTree>
    <p:extLst>
      <p:ext uri="{BB962C8B-B14F-4D97-AF65-F5344CB8AC3E}">
        <p14:creationId xmlns:p14="http://schemas.microsoft.com/office/powerpoint/2010/main" val="233453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868"/>
            <a:ext cx="8229600" cy="503238"/>
          </a:xfrm>
        </p:spPr>
        <p:txBody>
          <a:bodyPr/>
          <a:lstStyle/>
          <a:p>
            <a:pPr algn="l"/>
            <a:r>
              <a:rPr lang="en-US" sz="4000" b="1" dirty="0">
                <a:solidFill>
                  <a:srgbClr val="A00054"/>
                </a:solidFill>
              </a:rPr>
              <a:t>Major Presentations</a:t>
            </a:r>
          </a:p>
        </p:txBody>
      </p:sp>
      <p:sp>
        <p:nvSpPr>
          <p:cNvPr id="3" name="Content Placeholder 2"/>
          <p:cNvSpPr>
            <a:spLocks noGrp="1"/>
          </p:cNvSpPr>
          <p:nvPr>
            <p:ph idx="1"/>
          </p:nvPr>
        </p:nvSpPr>
        <p:spPr>
          <a:xfrm>
            <a:off x="1" y="1653466"/>
            <a:ext cx="8851036" cy="894426"/>
          </a:xfrm>
        </p:spPr>
        <p:txBody>
          <a:bodyPr/>
          <a:lstStyle/>
          <a:p>
            <a:pPr marL="68580" indent="0">
              <a:buNone/>
            </a:pPr>
            <a:r>
              <a:rPr lang="en-US" sz="2000" dirty="0"/>
              <a:t>Minimum of four to be completed by a consultant WPBA across the EM and AM rotations (recommend minimum 2 in EM)</a:t>
            </a:r>
          </a:p>
          <a:p>
            <a:pPr marL="525780" lvl="1" indent="0">
              <a:buNone/>
            </a:pPr>
            <a:endParaRPr lang="en-US" sz="2000" dirty="0"/>
          </a:p>
          <a:p>
            <a:pPr marL="68580" indent="0">
              <a:buNone/>
            </a:pPr>
            <a:r>
              <a:rPr lang="en-US" sz="2400" dirty="0"/>
              <a:t>	</a:t>
            </a:r>
          </a:p>
        </p:txBody>
      </p:sp>
      <p:pic>
        <p:nvPicPr>
          <p:cNvPr id="4" name="Picture 3" descr="Screen Shot 2017-04-25 at 10.30.01.png">
            <a:extLst>
              <a:ext uri="{FF2B5EF4-FFF2-40B4-BE49-F238E27FC236}">
                <a16:creationId xmlns:a16="http://schemas.microsoft.com/office/drawing/2014/main" id="{2855B79A-809B-43E3-A998-57A1FEE0DF08}"/>
              </a:ext>
            </a:extLst>
          </p:cNvPr>
          <p:cNvPicPr>
            <a:picLocks noChangeAspect="1"/>
          </p:cNvPicPr>
          <p:nvPr/>
        </p:nvPicPr>
        <p:blipFill rotWithShape="1">
          <a:blip r:embed="rId2">
            <a:extLst>
              <a:ext uri="{28A0092B-C50C-407E-A947-70E740481C1C}">
                <a14:useLocalDpi xmlns:a14="http://schemas.microsoft.com/office/drawing/2010/main" val="0"/>
              </a:ext>
            </a:extLst>
          </a:blip>
          <a:srcRect l="242" t="12337" r="-242" b="56983"/>
          <a:stretch/>
        </p:blipFill>
        <p:spPr>
          <a:xfrm>
            <a:off x="1304577" y="2547892"/>
            <a:ext cx="6534845" cy="3355759"/>
          </a:xfrm>
          <a:prstGeom prst="rect">
            <a:avLst/>
          </a:prstGeom>
        </p:spPr>
      </p:pic>
    </p:spTree>
    <p:extLst>
      <p:ext uri="{BB962C8B-B14F-4D97-AF65-F5344CB8AC3E}">
        <p14:creationId xmlns:p14="http://schemas.microsoft.com/office/powerpoint/2010/main" val="76404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51" y="427363"/>
            <a:ext cx="8229600" cy="503238"/>
          </a:xfrm>
        </p:spPr>
        <p:txBody>
          <a:bodyPr/>
          <a:lstStyle/>
          <a:p>
            <a:pPr algn="l"/>
            <a:r>
              <a:rPr lang="en-US" sz="4000" b="1" dirty="0">
                <a:solidFill>
                  <a:srgbClr val="A00054"/>
                </a:solidFill>
              </a:rPr>
              <a:t>Acute Presentations</a:t>
            </a:r>
          </a:p>
        </p:txBody>
      </p:sp>
      <p:sp>
        <p:nvSpPr>
          <p:cNvPr id="3" name="Content Placeholder 2"/>
          <p:cNvSpPr>
            <a:spLocks noGrp="1"/>
          </p:cNvSpPr>
          <p:nvPr>
            <p:ph idx="1"/>
          </p:nvPr>
        </p:nvSpPr>
        <p:spPr>
          <a:xfrm>
            <a:off x="239697" y="1077134"/>
            <a:ext cx="8771138" cy="1084758"/>
          </a:xfrm>
        </p:spPr>
        <p:txBody>
          <a:bodyPr/>
          <a:lstStyle/>
          <a:p>
            <a:pPr marL="68580" indent="0">
              <a:buNone/>
            </a:pPr>
            <a:r>
              <a:rPr lang="en-US" sz="1800" dirty="0"/>
              <a:t>Minimum five to completed by consultant WPBA (recommend minimum 2 in EM)</a:t>
            </a:r>
          </a:p>
          <a:p>
            <a:pPr marL="68580" indent="0">
              <a:buNone/>
            </a:pPr>
            <a:r>
              <a:rPr lang="en-US" sz="1800" dirty="0"/>
              <a:t>Minimum ten to be completed by variety of tools (WPBA, e-learning, teaching) across EM and AM rotations (recommend minimum 5 in EM) </a:t>
            </a:r>
          </a:p>
          <a:p>
            <a:pPr marL="525780" lvl="1" indent="0">
              <a:buNone/>
            </a:pPr>
            <a:endParaRPr lang="en-US" sz="2000" dirty="0"/>
          </a:p>
          <a:p>
            <a:pPr marL="68580" indent="0">
              <a:buNone/>
            </a:pPr>
            <a:r>
              <a:rPr lang="en-US" sz="2400" dirty="0"/>
              <a:t>	</a:t>
            </a:r>
          </a:p>
        </p:txBody>
      </p:sp>
      <p:pic>
        <p:nvPicPr>
          <p:cNvPr id="5" name="Picture 4" descr="Screen Shot 2017-04-25 at 10.30.01.png">
            <a:extLst>
              <a:ext uri="{FF2B5EF4-FFF2-40B4-BE49-F238E27FC236}">
                <a16:creationId xmlns:a16="http://schemas.microsoft.com/office/drawing/2014/main" id="{82339354-F0D7-4244-8A64-0D296B5C5AE3}"/>
              </a:ext>
            </a:extLst>
          </p:cNvPr>
          <p:cNvPicPr>
            <a:picLocks noChangeAspect="1"/>
          </p:cNvPicPr>
          <p:nvPr/>
        </p:nvPicPr>
        <p:blipFill rotWithShape="1">
          <a:blip r:embed="rId2">
            <a:extLst>
              <a:ext uri="{28A0092B-C50C-407E-A947-70E740481C1C}">
                <a14:useLocalDpi xmlns:a14="http://schemas.microsoft.com/office/drawing/2010/main" val="0"/>
              </a:ext>
            </a:extLst>
          </a:blip>
          <a:srcRect l="36257" t="42664" r="30673"/>
          <a:stretch/>
        </p:blipFill>
        <p:spPr>
          <a:xfrm>
            <a:off x="1509204" y="2161892"/>
            <a:ext cx="1376489" cy="3994507"/>
          </a:xfrm>
          <a:prstGeom prst="rect">
            <a:avLst/>
          </a:prstGeom>
        </p:spPr>
      </p:pic>
      <p:pic>
        <p:nvPicPr>
          <p:cNvPr id="6" name="Picture 5" descr="Screen Shot 2017-04-25 at 10.32.49.png">
            <a:extLst>
              <a:ext uri="{FF2B5EF4-FFF2-40B4-BE49-F238E27FC236}">
                <a16:creationId xmlns:a16="http://schemas.microsoft.com/office/drawing/2014/main" id="{8048E5A4-7989-45B2-B550-B9AEA0EB3D07}"/>
              </a:ext>
            </a:extLst>
          </p:cNvPr>
          <p:cNvPicPr>
            <a:picLocks noChangeAspect="1"/>
          </p:cNvPicPr>
          <p:nvPr/>
        </p:nvPicPr>
        <p:blipFill rotWithShape="1">
          <a:blip r:embed="rId3">
            <a:extLst>
              <a:ext uri="{28A0092B-C50C-407E-A947-70E740481C1C}">
                <a14:useLocalDpi xmlns:a14="http://schemas.microsoft.com/office/drawing/2010/main" val="0"/>
              </a:ext>
            </a:extLst>
          </a:blip>
          <a:srcRect l="35100" t="55474" r="31326"/>
          <a:stretch/>
        </p:blipFill>
        <p:spPr>
          <a:xfrm>
            <a:off x="6005235" y="2161892"/>
            <a:ext cx="1629561" cy="3773140"/>
          </a:xfrm>
          <a:prstGeom prst="rect">
            <a:avLst/>
          </a:prstGeom>
        </p:spPr>
      </p:pic>
      <p:pic>
        <p:nvPicPr>
          <p:cNvPr id="7" name="Picture 6" descr="Screen Shot 2017-04-25 at 10.32.49.png">
            <a:extLst>
              <a:ext uri="{FF2B5EF4-FFF2-40B4-BE49-F238E27FC236}">
                <a16:creationId xmlns:a16="http://schemas.microsoft.com/office/drawing/2014/main" id="{0FE28595-9EF3-4186-81F9-49893AE7EC53}"/>
              </a:ext>
            </a:extLst>
          </p:cNvPr>
          <p:cNvPicPr>
            <a:picLocks noChangeAspect="1"/>
          </p:cNvPicPr>
          <p:nvPr/>
        </p:nvPicPr>
        <p:blipFill rotWithShape="1">
          <a:blip r:embed="rId3">
            <a:extLst>
              <a:ext uri="{28A0092B-C50C-407E-A947-70E740481C1C}">
                <a14:useLocalDpi xmlns:a14="http://schemas.microsoft.com/office/drawing/2010/main" val="0"/>
              </a:ext>
            </a:extLst>
          </a:blip>
          <a:srcRect l="35916" r="31326" b="44110"/>
          <a:stretch/>
        </p:blipFill>
        <p:spPr>
          <a:xfrm>
            <a:off x="3883755" y="2100143"/>
            <a:ext cx="1376489" cy="4100247"/>
          </a:xfrm>
          <a:prstGeom prst="rect">
            <a:avLst/>
          </a:prstGeom>
        </p:spPr>
      </p:pic>
    </p:spTree>
    <p:extLst>
      <p:ext uri="{BB962C8B-B14F-4D97-AF65-F5344CB8AC3E}">
        <p14:creationId xmlns:p14="http://schemas.microsoft.com/office/powerpoint/2010/main" val="151891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19" y="812110"/>
            <a:ext cx="8229600" cy="503238"/>
          </a:xfrm>
        </p:spPr>
        <p:txBody>
          <a:bodyPr/>
          <a:lstStyle/>
          <a:p>
            <a:pPr algn="l"/>
            <a:r>
              <a:rPr lang="en-US" sz="4000" b="1" dirty="0">
                <a:solidFill>
                  <a:srgbClr val="A00054"/>
                </a:solidFill>
              </a:rPr>
              <a:t>Practical Procedures</a:t>
            </a:r>
          </a:p>
        </p:txBody>
      </p:sp>
      <p:sp>
        <p:nvSpPr>
          <p:cNvPr id="3" name="Content Placeholder 2"/>
          <p:cNvSpPr>
            <a:spLocks noGrp="1"/>
          </p:cNvSpPr>
          <p:nvPr>
            <p:ph idx="1"/>
          </p:nvPr>
        </p:nvSpPr>
        <p:spPr>
          <a:xfrm>
            <a:off x="122068" y="1560069"/>
            <a:ext cx="8899864" cy="752823"/>
          </a:xfrm>
        </p:spPr>
        <p:txBody>
          <a:bodyPr/>
          <a:lstStyle/>
          <a:p>
            <a:pPr marL="68580" indent="0">
              <a:buNone/>
            </a:pPr>
            <a:r>
              <a:rPr lang="en-US" sz="1800" dirty="0"/>
              <a:t>Minimum of five to be completed by DOPS across EM and AM rotations (recommend minimum 2 in EM)</a:t>
            </a:r>
          </a:p>
          <a:p>
            <a:pPr marL="525780" lvl="1" indent="0">
              <a:buNone/>
            </a:pPr>
            <a:endParaRPr lang="en-US" sz="2000" dirty="0"/>
          </a:p>
          <a:p>
            <a:pPr marL="68580" indent="0">
              <a:buNone/>
            </a:pPr>
            <a:r>
              <a:rPr lang="en-US" sz="2400" dirty="0"/>
              <a:t>	</a:t>
            </a:r>
          </a:p>
        </p:txBody>
      </p:sp>
      <p:pic>
        <p:nvPicPr>
          <p:cNvPr id="8" name="Picture 7" descr="Screen Shot 2017-04-25 at 10.34.02.png">
            <a:extLst>
              <a:ext uri="{FF2B5EF4-FFF2-40B4-BE49-F238E27FC236}">
                <a16:creationId xmlns:a16="http://schemas.microsoft.com/office/drawing/2014/main" id="{29DA57B5-F577-4CD6-94B2-9AB1C321496B}"/>
              </a:ext>
            </a:extLst>
          </p:cNvPr>
          <p:cNvPicPr>
            <a:picLocks noChangeAspect="1"/>
          </p:cNvPicPr>
          <p:nvPr/>
        </p:nvPicPr>
        <p:blipFill rotWithShape="1">
          <a:blip r:embed="rId2">
            <a:extLst>
              <a:ext uri="{28A0092B-C50C-407E-A947-70E740481C1C}">
                <a14:useLocalDpi xmlns:a14="http://schemas.microsoft.com/office/drawing/2010/main" val="0"/>
              </a:ext>
            </a:extLst>
          </a:blip>
          <a:srcRect t="4232" b="35482"/>
          <a:stretch/>
        </p:blipFill>
        <p:spPr>
          <a:xfrm>
            <a:off x="3258105" y="2013851"/>
            <a:ext cx="3676005" cy="3921131"/>
          </a:xfrm>
          <a:prstGeom prst="rect">
            <a:avLst/>
          </a:prstGeom>
        </p:spPr>
      </p:pic>
    </p:spTree>
    <p:extLst>
      <p:ext uri="{BB962C8B-B14F-4D97-AF65-F5344CB8AC3E}">
        <p14:creationId xmlns:p14="http://schemas.microsoft.com/office/powerpoint/2010/main" val="344335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638"/>
            <a:ext cx="8229600" cy="617561"/>
          </a:xfrm>
        </p:spPr>
        <p:txBody>
          <a:bodyPr>
            <a:noAutofit/>
          </a:bodyPr>
          <a:lstStyle/>
          <a:p>
            <a:pPr algn="l"/>
            <a:r>
              <a:rPr lang="en-US" sz="3600" b="1" dirty="0">
                <a:solidFill>
                  <a:srgbClr val="A00054"/>
                </a:solidFill>
              </a:rPr>
              <a:t>Multisource Feedback</a:t>
            </a:r>
          </a:p>
        </p:txBody>
      </p:sp>
      <p:sp>
        <p:nvSpPr>
          <p:cNvPr id="3" name="Content Placeholder 2"/>
          <p:cNvSpPr>
            <a:spLocks noGrp="1"/>
          </p:cNvSpPr>
          <p:nvPr>
            <p:ph idx="1"/>
          </p:nvPr>
        </p:nvSpPr>
        <p:spPr/>
        <p:txBody>
          <a:bodyPr>
            <a:normAutofit/>
          </a:bodyPr>
          <a:lstStyle/>
          <a:p>
            <a:pPr marL="68580" indent="0">
              <a:buNone/>
            </a:pPr>
            <a:endParaRPr lang="en-US" dirty="0"/>
          </a:p>
          <a:p>
            <a:r>
              <a:rPr lang="en-US" sz="2400" dirty="0"/>
              <a:t>Minimum of 12 responses from a range of colleagues, including 2 consultants</a:t>
            </a:r>
          </a:p>
          <a:p>
            <a:endParaRPr lang="en-US" sz="2400" dirty="0"/>
          </a:p>
          <a:p>
            <a:r>
              <a:rPr lang="en-US" sz="2400" dirty="0"/>
              <a:t>1 MSF per year required, 1 per specialty rotation recommended</a:t>
            </a:r>
          </a:p>
          <a:p>
            <a:endParaRPr lang="en-US" dirty="0"/>
          </a:p>
        </p:txBody>
      </p:sp>
    </p:spTree>
    <p:extLst>
      <p:ext uri="{BB962C8B-B14F-4D97-AF65-F5344CB8AC3E}">
        <p14:creationId xmlns:p14="http://schemas.microsoft.com/office/powerpoint/2010/main" val="103433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79" y="397804"/>
            <a:ext cx="8229600" cy="617561"/>
          </a:xfrm>
        </p:spPr>
        <p:txBody>
          <a:bodyPr>
            <a:noAutofit/>
          </a:bodyPr>
          <a:lstStyle/>
          <a:p>
            <a:pPr algn="l"/>
            <a:r>
              <a:rPr lang="en-US" sz="3600" b="1" dirty="0">
                <a:solidFill>
                  <a:srgbClr val="A00054"/>
                </a:solidFill>
              </a:rPr>
              <a:t>ARCP Checklist</a:t>
            </a:r>
          </a:p>
        </p:txBody>
      </p:sp>
      <p:pic>
        <p:nvPicPr>
          <p:cNvPr id="6" name="Picture 5">
            <a:extLst>
              <a:ext uri="{FF2B5EF4-FFF2-40B4-BE49-F238E27FC236}">
                <a16:creationId xmlns:a16="http://schemas.microsoft.com/office/drawing/2014/main" id="{5ABEC450-F347-4AEF-B775-A9947783C6EE}"/>
              </a:ext>
            </a:extLst>
          </p:cNvPr>
          <p:cNvPicPr>
            <a:picLocks noChangeAspect="1"/>
          </p:cNvPicPr>
          <p:nvPr/>
        </p:nvPicPr>
        <p:blipFill>
          <a:blip r:embed="rId2"/>
          <a:stretch>
            <a:fillRect/>
          </a:stretch>
        </p:blipFill>
        <p:spPr>
          <a:xfrm>
            <a:off x="221552" y="1118587"/>
            <a:ext cx="3728654" cy="4756776"/>
          </a:xfrm>
          <a:prstGeom prst="rect">
            <a:avLst/>
          </a:prstGeom>
        </p:spPr>
      </p:pic>
      <p:pic>
        <p:nvPicPr>
          <p:cNvPr id="7" name="Picture 6">
            <a:extLst>
              <a:ext uri="{FF2B5EF4-FFF2-40B4-BE49-F238E27FC236}">
                <a16:creationId xmlns:a16="http://schemas.microsoft.com/office/drawing/2014/main" id="{4406F448-B3AB-4E32-B805-4527B55A68F7}"/>
              </a:ext>
            </a:extLst>
          </p:cNvPr>
          <p:cNvPicPr>
            <a:picLocks noChangeAspect="1"/>
          </p:cNvPicPr>
          <p:nvPr/>
        </p:nvPicPr>
        <p:blipFill>
          <a:blip r:embed="rId3"/>
          <a:stretch>
            <a:fillRect/>
          </a:stretch>
        </p:blipFill>
        <p:spPr>
          <a:xfrm>
            <a:off x="4296793" y="1110015"/>
            <a:ext cx="4621640" cy="4765348"/>
          </a:xfrm>
          <a:prstGeom prst="rect">
            <a:avLst/>
          </a:prstGeom>
        </p:spPr>
      </p:pic>
    </p:spTree>
    <p:extLst>
      <p:ext uri="{BB962C8B-B14F-4D97-AF65-F5344CB8AC3E}">
        <p14:creationId xmlns:p14="http://schemas.microsoft.com/office/powerpoint/2010/main" val="284521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638"/>
            <a:ext cx="8229600" cy="617561"/>
          </a:xfrm>
        </p:spPr>
        <p:txBody>
          <a:bodyPr>
            <a:noAutofit/>
          </a:bodyPr>
          <a:lstStyle/>
          <a:p>
            <a:pPr algn="l"/>
            <a:r>
              <a:rPr lang="en-US" sz="3600" b="1" dirty="0">
                <a:solidFill>
                  <a:srgbClr val="A00054"/>
                </a:solidFill>
              </a:rPr>
              <a:t>ARCP Checklist Clarifications</a:t>
            </a:r>
          </a:p>
        </p:txBody>
      </p:sp>
      <p:sp>
        <p:nvSpPr>
          <p:cNvPr id="3" name="Content Placeholder 2"/>
          <p:cNvSpPr>
            <a:spLocks noGrp="1"/>
          </p:cNvSpPr>
          <p:nvPr>
            <p:ph idx="1"/>
          </p:nvPr>
        </p:nvSpPr>
        <p:spPr>
          <a:xfrm>
            <a:off x="368424" y="1468972"/>
            <a:ext cx="8229600" cy="4583944"/>
          </a:xfrm>
        </p:spPr>
        <p:txBody>
          <a:bodyPr>
            <a:normAutofit fontScale="92500" lnSpcReduction="20000"/>
          </a:bodyPr>
          <a:lstStyle/>
          <a:p>
            <a:pPr marL="68580" indent="0">
              <a:buNone/>
            </a:pPr>
            <a:endParaRPr lang="en-US" dirty="0"/>
          </a:p>
          <a:p>
            <a:r>
              <a:rPr lang="en-US" sz="1700" dirty="0"/>
              <a:t>Structured Training Report x 2 – this means completion of the End of Placement report for each rotation.  The STR is the EM Form completed by the ES prior to ARCP and is equivalent to the ESR in AM and the ESSR in the LLP.</a:t>
            </a:r>
          </a:p>
          <a:p>
            <a:pPr marL="0" indent="0">
              <a:buNone/>
            </a:pPr>
            <a:endParaRPr lang="en-US" sz="1700" dirty="0"/>
          </a:p>
          <a:p>
            <a:r>
              <a:rPr lang="en-US" sz="1700" dirty="0"/>
              <a:t>Practical procedures states 5 domains but only 4 are listed. The fifth is from the ‘other generic’ practical procedures list.</a:t>
            </a:r>
          </a:p>
          <a:p>
            <a:pPr marL="0" indent="0">
              <a:buNone/>
            </a:pPr>
            <a:endParaRPr lang="en-US" sz="1700" dirty="0"/>
          </a:p>
          <a:p>
            <a:r>
              <a:rPr lang="en-US" sz="1700" dirty="0"/>
              <a:t>MSF - EM trainees are required to have a minimum of 12 responses from a range of colleagues, including 2 consultants.</a:t>
            </a:r>
          </a:p>
          <a:p>
            <a:pPr marL="0" indent="0">
              <a:buNone/>
            </a:pPr>
            <a:endParaRPr lang="en-US" sz="1700" dirty="0"/>
          </a:p>
          <a:p>
            <a:r>
              <a:rPr lang="en-US" sz="1700" dirty="0"/>
              <a:t>Safeguarding children Level 2 required (trainees attain level 3).</a:t>
            </a:r>
          </a:p>
          <a:p>
            <a:pPr marL="0" indent="0">
              <a:buNone/>
            </a:pPr>
            <a:endParaRPr lang="en-US" sz="1700" dirty="0"/>
          </a:p>
          <a:p>
            <a:r>
              <a:rPr lang="en-US" sz="1700" dirty="0"/>
              <a:t>Red man/blue man sign-off does not exist in the LLP – a statement of common curriculum progress should be made.</a:t>
            </a:r>
          </a:p>
          <a:p>
            <a:pPr marL="0" indent="0">
              <a:buNone/>
            </a:pPr>
            <a:endParaRPr lang="en-US" sz="1700" dirty="0"/>
          </a:p>
          <a:p>
            <a:r>
              <a:rPr lang="en-US" sz="1700" dirty="0"/>
              <a:t>Evidence of attendance at Regional Training Days – certificates are not issued but attendance is recorded.</a:t>
            </a:r>
          </a:p>
          <a:p>
            <a:pPr marL="0" indent="0">
              <a:buNone/>
            </a:pPr>
            <a:endParaRPr lang="en-US" sz="2200" dirty="0"/>
          </a:p>
          <a:p>
            <a:endParaRPr lang="en-US" sz="2400" dirty="0"/>
          </a:p>
          <a:p>
            <a:endParaRPr lang="en-US" sz="2400" dirty="0"/>
          </a:p>
          <a:p>
            <a:endParaRPr lang="en-US" dirty="0"/>
          </a:p>
        </p:txBody>
      </p:sp>
    </p:spTree>
    <p:extLst>
      <p:ext uri="{BB962C8B-B14F-4D97-AF65-F5344CB8AC3E}">
        <p14:creationId xmlns:p14="http://schemas.microsoft.com/office/powerpoint/2010/main" val="22641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638"/>
            <a:ext cx="8229600" cy="617561"/>
          </a:xfrm>
        </p:spPr>
        <p:txBody>
          <a:bodyPr>
            <a:noAutofit/>
          </a:bodyPr>
          <a:lstStyle/>
          <a:p>
            <a:pPr algn="l"/>
            <a:r>
              <a:rPr lang="en-US" sz="3600" b="1" dirty="0">
                <a:solidFill>
                  <a:srgbClr val="A00054"/>
                </a:solidFill>
              </a:rPr>
              <a:t>Preparation for EM ST3</a:t>
            </a:r>
          </a:p>
        </p:txBody>
      </p:sp>
      <p:sp>
        <p:nvSpPr>
          <p:cNvPr id="3" name="Content Placeholder 2"/>
          <p:cNvSpPr>
            <a:spLocks noGrp="1"/>
          </p:cNvSpPr>
          <p:nvPr>
            <p:ph idx="1"/>
          </p:nvPr>
        </p:nvSpPr>
        <p:spPr>
          <a:xfrm>
            <a:off x="368424" y="1468972"/>
            <a:ext cx="8229600" cy="4583944"/>
          </a:xfrm>
        </p:spPr>
        <p:txBody>
          <a:bodyPr>
            <a:normAutofit fontScale="92500" lnSpcReduction="20000"/>
          </a:bodyPr>
          <a:lstStyle/>
          <a:p>
            <a:pPr marL="68580" indent="0">
              <a:buNone/>
            </a:pPr>
            <a:endParaRPr lang="en-US" dirty="0"/>
          </a:p>
          <a:p>
            <a:pPr marL="0" indent="0">
              <a:buNone/>
            </a:pPr>
            <a:r>
              <a:rPr lang="en-US" sz="1700" dirty="0"/>
              <a:t>ST3 Curriculum:</a:t>
            </a:r>
          </a:p>
          <a:p>
            <a:pPr lvl="1"/>
            <a:r>
              <a:rPr lang="en-US" sz="1300" dirty="0"/>
              <a:t>Paediatric Emergency Medicine</a:t>
            </a:r>
          </a:p>
          <a:p>
            <a:pPr lvl="1"/>
            <a:r>
              <a:rPr lang="en-US" sz="1300" dirty="0"/>
              <a:t>Additional Adult Acute Presentations</a:t>
            </a:r>
          </a:p>
          <a:p>
            <a:pPr lvl="1"/>
            <a:r>
              <a:rPr lang="en-US" sz="1300" dirty="0"/>
              <a:t>Practical Procedures</a:t>
            </a:r>
          </a:p>
          <a:p>
            <a:pPr lvl="1"/>
            <a:r>
              <a:rPr lang="en-US" sz="1300" dirty="0"/>
              <a:t>Common Competences Curriculum – completion to Level 2</a:t>
            </a:r>
          </a:p>
          <a:p>
            <a:pPr lvl="1"/>
            <a:r>
              <a:rPr lang="en-US" sz="1300" dirty="0"/>
              <a:t>Emergency Medicine Ultrasound – completion of Level 1 Theory</a:t>
            </a:r>
          </a:p>
          <a:p>
            <a:pPr lvl="1"/>
            <a:r>
              <a:rPr lang="en-US" sz="1300" dirty="0"/>
              <a:t>Management Portfolio – completion of 1 management project</a:t>
            </a:r>
          </a:p>
          <a:p>
            <a:pPr lvl="1"/>
            <a:r>
              <a:rPr lang="en-US" sz="1300" dirty="0"/>
              <a:t>Life support courses – current in ATLS, APLS and ALS or equivalent prior to start of ST4</a:t>
            </a:r>
          </a:p>
          <a:p>
            <a:pPr marL="457200" lvl="1" indent="0">
              <a:buNone/>
            </a:pPr>
            <a:endParaRPr lang="en-US" sz="1300" dirty="0"/>
          </a:p>
          <a:p>
            <a:pPr marL="0" indent="0">
              <a:buNone/>
            </a:pPr>
            <a:r>
              <a:rPr lang="en-US" sz="1700" dirty="0"/>
              <a:t>Current examination requirements:</a:t>
            </a:r>
          </a:p>
          <a:p>
            <a:pPr marL="0" indent="0">
              <a:buNone/>
            </a:pPr>
            <a:r>
              <a:rPr lang="en-US" sz="1700" dirty="0"/>
              <a:t>	Completion of the FRCEM Intermediate Examination prior to ST4</a:t>
            </a:r>
          </a:p>
          <a:p>
            <a:pPr marL="0" indent="0">
              <a:buNone/>
            </a:pPr>
            <a:r>
              <a:rPr lang="en-US" sz="1700" dirty="0"/>
              <a:t>	FRCEM Primary</a:t>
            </a:r>
          </a:p>
          <a:p>
            <a:pPr marL="0" indent="0">
              <a:buNone/>
            </a:pPr>
            <a:r>
              <a:rPr lang="en-US" sz="1700" dirty="0"/>
              <a:t>	FRCEM Intermediate SAQ and SJP</a:t>
            </a:r>
          </a:p>
          <a:p>
            <a:pPr marL="0" indent="0">
              <a:buNone/>
            </a:pPr>
            <a:endParaRPr lang="en-US" sz="1700" dirty="0"/>
          </a:p>
          <a:p>
            <a:pPr marL="0" indent="0">
              <a:buNone/>
            </a:pPr>
            <a:r>
              <a:rPr lang="en-US" sz="1700" dirty="0"/>
              <a:t>New examinations:</a:t>
            </a:r>
          </a:p>
          <a:p>
            <a:pPr marL="0" indent="0">
              <a:buNone/>
            </a:pPr>
            <a:r>
              <a:rPr lang="en-US" sz="1700" dirty="0"/>
              <a:t>	MRCEM Primary</a:t>
            </a:r>
          </a:p>
          <a:p>
            <a:pPr marL="0" indent="0">
              <a:buNone/>
            </a:pPr>
            <a:r>
              <a:rPr lang="en-US" sz="1700" dirty="0"/>
              <a:t>	MRCEM SBA</a:t>
            </a:r>
          </a:p>
          <a:p>
            <a:pPr marL="0" indent="0">
              <a:buNone/>
            </a:pPr>
            <a:r>
              <a:rPr lang="en-US" sz="1700" dirty="0"/>
              <a:t>	MRCEM OSCE</a:t>
            </a:r>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2200" dirty="0"/>
          </a:p>
          <a:p>
            <a:endParaRPr lang="en-US" sz="2400" dirty="0"/>
          </a:p>
          <a:p>
            <a:endParaRPr lang="en-US" sz="2400" dirty="0"/>
          </a:p>
          <a:p>
            <a:endParaRPr lang="en-US" dirty="0"/>
          </a:p>
        </p:txBody>
      </p:sp>
    </p:spTree>
    <p:extLst>
      <p:ext uri="{BB962C8B-B14F-4D97-AF65-F5344CB8AC3E}">
        <p14:creationId xmlns:p14="http://schemas.microsoft.com/office/powerpoint/2010/main" val="415487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9038" y="935182"/>
            <a:ext cx="5109824" cy="5218544"/>
          </a:xfrm>
          <a:prstGeom prst="rect">
            <a:avLst/>
          </a:prstGeom>
        </p:spPr>
      </p:pic>
      <p:sp>
        <p:nvSpPr>
          <p:cNvPr id="6" name="TextBox 5"/>
          <p:cNvSpPr txBox="1"/>
          <p:nvPr/>
        </p:nvSpPr>
        <p:spPr>
          <a:xfrm>
            <a:off x="6350000" y="3198091"/>
            <a:ext cx="2466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Any Questions?</a:t>
            </a:r>
          </a:p>
        </p:txBody>
      </p:sp>
    </p:spTree>
    <p:extLst>
      <p:ext uri="{BB962C8B-B14F-4D97-AF65-F5344CB8AC3E}">
        <p14:creationId xmlns:p14="http://schemas.microsoft.com/office/powerpoint/2010/main" val="6459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092"/>
            <a:ext cx="8229600" cy="762545"/>
          </a:xfrm>
        </p:spPr>
        <p:txBody>
          <a:bodyPr/>
          <a:lstStyle/>
          <a:p>
            <a:pPr algn="l"/>
            <a:r>
              <a:rPr lang="en-US" b="1" dirty="0">
                <a:solidFill>
                  <a:srgbClr val="A00054"/>
                </a:solidFill>
              </a:rPr>
              <a:t>ACCS at a Glance</a:t>
            </a:r>
          </a:p>
        </p:txBody>
      </p:sp>
      <p:sp>
        <p:nvSpPr>
          <p:cNvPr id="3" name="Content Placeholder 2"/>
          <p:cNvSpPr>
            <a:spLocks noGrp="1"/>
          </p:cNvSpPr>
          <p:nvPr>
            <p:ph idx="1"/>
          </p:nvPr>
        </p:nvSpPr>
        <p:spPr/>
        <p:txBody>
          <a:bodyPr>
            <a:noAutofit/>
          </a:bodyPr>
          <a:lstStyle/>
          <a:p>
            <a:pPr marL="0" indent="0">
              <a:buNone/>
            </a:pPr>
            <a:r>
              <a:rPr lang="en-US" sz="2400" dirty="0"/>
              <a:t>All ACCS trainees, regardless of stream, spend 6 months in each of four specialty rotations:</a:t>
            </a:r>
          </a:p>
          <a:p>
            <a:pPr marL="0" indent="0">
              <a:buNone/>
            </a:pPr>
            <a:endParaRPr lang="en-US" sz="2400" dirty="0"/>
          </a:p>
          <a:p>
            <a:pPr marL="0" indent="0">
              <a:buNone/>
            </a:pPr>
            <a:r>
              <a:rPr lang="en-US" sz="2400" dirty="0"/>
              <a:t>	ACCS-1:</a:t>
            </a:r>
          </a:p>
          <a:p>
            <a:pPr marL="0" indent="0">
              <a:buNone/>
            </a:pPr>
            <a:r>
              <a:rPr lang="en-US" sz="2400" dirty="0"/>
              <a:t>		</a:t>
            </a:r>
            <a:r>
              <a:rPr lang="en-US" sz="2400" b="1" dirty="0">
                <a:solidFill>
                  <a:schemeClr val="accent4">
                    <a:lumMod val="75000"/>
                  </a:schemeClr>
                </a:solidFill>
              </a:rPr>
              <a:t>Emergency Medicine</a:t>
            </a:r>
          </a:p>
          <a:p>
            <a:pPr marL="0" indent="0">
              <a:buNone/>
            </a:pPr>
            <a:r>
              <a:rPr lang="en-US" sz="2400" dirty="0"/>
              <a:t>		Acute Medicine</a:t>
            </a:r>
          </a:p>
          <a:p>
            <a:pPr marL="0" indent="0">
              <a:buNone/>
            </a:pPr>
            <a:endParaRPr lang="en-US" sz="2400" dirty="0"/>
          </a:p>
          <a:p>
            <a:pPr marL="0" indent="0">
              <a:buNone/>
            </a:pPr>
            <a:r>
              <a:rPr lang="en-US" sz="2400" dirty="0"/>
              <a:t>	ACCS-2:	</a:t>
            </a:r>
          </a:p>
          <a:p>
            <a:pPr marL="0" indent="0">
              <a:buNone/>
            </a:pPr>
            <a:r>
              <a:rPr lang="en-US" sz="2400" dirty="0"/>
              <a:t>		</a:t>
            </a:r>
            <a:r>
              <a:rPr lang="en-US" sz="2400" dirty="0" err="1"/>
              <a:t>Anaesthetics</a:t>
            </a:r>
            <a:endParaRPr lang="en-US" sz="2400" dirty="0"/>
          </a:p>
          <a:p>
            <a:pPr marL="0" indent="0">
              <a:buNone/>
            </a:pPr>
            <a:r>
              <a:rPr lang="en-US" sz="2400" dirty="0"/>
              <a:t>		Intensive Care Medicine</a:t>
            </a:r>
          </a:p>
        </p:txBody>
      </p:sp>
    </p:spTree>
    <p:extLst>
      <p:ext uri="{BB962C8B-B14F-4D97-AF65-F5344CB8AC3E}">
        <p14:creationId xmlns:p14="http://schemas.microsoft.com/office/powerpoint/2010/main" val="80565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330"/>
            <a:ext cx="8229600" cy="694307"/>
          </a:xfrm>
        </p:spPr>
        <p:txBody>
          <a:bodyPr/>
          <a:lstStyle/>
          <a:p>
            <a:pPr algn="l"/>
            <a:r>
              <a:rPr lang="en-US" b="1" dirty="0">
                <a:solidFill>
                  <a:srgbClr val="A00054"/>
                </a:solidFill>
              </a:rPr>
              <a:t>Supervision</a:t>
            </a:r>
          </a:p>
        </p:txBody>
      </p:sp>
      <p:sp>
        <p:nvSpPr>
          <p:cNvPr id="3" name="Content Placeholder 2"/>
          <p:cNvSpPr>
            <a:spLocks noGrp="1"/>
          </p:cNvSpPr>
          <p:nvPr>
            <p:ph idx="1"/>
          </p:nvPr>
        </p:nvSpPr>
        <p:spPr/>
        <p:txBody>
          <a:bodyPr>
            <a:normAutofit fontScale="62500" lnSpcReduction="20000"/>
          </a:bodyPr>
          <a:lstStyle/>
          <a:p>
            <a:pPr marL="68580" indent="0">
              <a:buNone/>
            </a:pPr>
            <a:r>
              <a:rPr lang="en-US" dirty="0"/>
              <a:t>Depends on parent specialty</a:t>
            </a:r>
          </a:p>
          <a:p>
            <a:pPr marL="68580" indent="0">
              <a:buNone/>
            </a:pPr>
            <a:endParaRPr lang="en-US" dirty="0"/>
          </a:p>
          <a:p>
            <a:pPr marL="68580" indent="0">
              <a:buNone/>
            </a:pPr>
            <a:r>
              <a:rPr lang="en-US" b="1" dirty="0"/>
              <a:t>Emergency Medicine Trainees:</a:t>
            </a:r>
          </a:p>
          <a:p>
            <a:pPr marL="68580" indent="0">
              <a:buNone/>
            </a:pPr>
            <a:r>
              <a:rPr lang="en-US" dirty="0"/>
              <a:t>The Educational Supervisor is an EM Consultant who will oversee the rotation and complete the Initial, Middle and End of Placement reports. </a:t>
            </a:r>
          </a:p>
          <a:p>
            <a:pPr marL="68580" indent="0">
              <a:buNone/>
            </a:pPr>
            <a:r>
              <a:rPr lang="en-US" dirty="0"/>
              <a:t>If the rotation is in the final 6 months, the Structured Training Report is completed in place of the End of Placement report, in preparation for ARCP.</a:t>
            </a:r>
          </a:p>
          <a:p>
            <a:pPr marL="68580" indent="0">
              <a:buNone/>
            </a:pPr>
            <a:endParaRPr lang="en-US" dirty="0"/>
          </a:p>
          <a:p>
            <a:pPr marL="68580" indent="0">
              <a:buNone/>
            </a:pPr>
            <a:r>
              <a:rPr lang="en-US" b="1" dirty="0" err="1"/>
              <a:t>Anaesthetic</a:t>
            </a:r>
            <a:r>
              <a:rPr lang="en-US" b="1" dirty="0"/>
              <a:t> and AM-streamed Trainees:</a:t>
            </a:r>
          </a:p>
          <a:p>
            <a:pPr marL="68580" indent="0">
              <a:buNone/>
            </a:pPr>
            <a:r>
              <a:rPr lang="en-US" dirty="0"/>
              <a:t>Will be assigned a Clinical Supervisor in EM who will complete their Initial, Middle and End of Placement Reports.  </a:t>
            </a:r>
          </a:p>
          <a:p>
            <a:pPr marL="68580" indent="0">
              <a:buNone/>
            </a:pPr>
            <a:r>
              <a:rPr lang="en-US" dirty="0"/>
              <a:t>The Educational Supervisor from their parent-specialty will collate the assessments and prepare for ARCP (including completion of the ESR or ESSR).</a:t>
            </a:r>
          </a:p>
        </p:txBody>
      </p:sp>
    </p:spTree>
    <p:extLst>
      <p:ext uri="{BB962C8B-B14F-4D97-AF65-F5344CB8AC3E}">
        <p14:creationId xmlns:p14="http://schemas.microsoft.com/office/powerpoint/2010/main" val="128297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buNone/>
            </a:pPr>
            <a:r>
              <a:rPr lang="en-US" sz="2000" dirty="0"/>
              <a:t>Trainees are expected to meet with their Clinical or Educational Supervisor (if EM stream) a minimum of 3 times during their EM attachment to be sure they are achieving the required competencies for the EM portion of their ACCS training.</a:t>
            </a:r>
          </a:p>
          <a:p>
            <a:pPr marL="68580" indent="0">
              <a:buNone/>
            </a:pPr>
            <a:endParaRPr lang="en-US" sz="2000" dirty="0"/>
          </a:p>
          <a:p>
            <a:pPr marL="68580" indent="0">
              <a:buNone/>
            </a:pPr>
            <a:r>
              <a:rPr lang="en-US" sz="2000" dirty="0"/>
              <a:t>They should be encouraged to raise any concerns about their progress early so there is an opportunity to respond if things aren’t progressing smoothly.</a:t>
            </a:r>
          </a:p>
          <a:p>
            <a:pPr marL="68580" indent="0">
              <a:buNone/>
            </a:pPr>
            <a:endParaRPr lang="en-US" sz="2000" dirty="0"/>
          </a:p>
          <a:p>
            <a:pPr marL="68580" indent="0">
              <a:buNone/>
            </a:pPr>
            <a:r>
              <a:rPr lang="en-US" sz="2000" dirty="0"/>
              <a:t>Please ask for help if you are supervising a trainee who is struggling.  There are helpful resources available and we can discuss implementing a structured learning plan or referral to the Professional Support and Wellbeing at </a:t>
            </a:r>
            <a:r>
              <a:rPr lang="en-US" sz="2000" dirty="0" err="1"/>
              <a:t>HEEoE</a:t>
            </a:r>
            <a:r>
              <a:rPr lang="en-US" sz="2000" dirty="0"/>
              <a:t> among other supportive measures.</a:t>
            </a:r>
          </a:p>
          <a:p>
            <a:pPr marL="68580" indent="0">
              <a:buNone/>
            </a:pPr>
            <a:endParaRPr lang="en-US" sz="2400" dirty="0"/>
          </a:p>
          <a:p>
            <a:pPr marL="68580" indent="0">
              <a:buNone/>
            </a:pPr>
            <a:endParaRPr lang="en-US" sz="2400" dirty="0"/>
          </a:p>
          <a:p>
            <a:pPr marL="68580" indent="0">
              <a:buNone/>
            </a:pPr>
            <a:endParaRPr lang="en-US" sz="2400" dirty="0"/>
          </a:p>
        </p:txBody>
      </p:sp>
      <p:sp>
        <p:nvSpPr>
          <p:cNvPr id="4" name="Title 1"/>
          <p:cNvSpPr txBox="1">
            <a:spLocks/>
          </p:cNvSpPr>
          <p:nvPr/>
        </p:nvSpPr>
        <p:spPr>
          <a:xfrm>
            <a:off x="457200" y="723330"/>
            <a:ext cx="8229600" cy="69430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A00054"/>
                </a:solidFill>
                <a:effectLst/>
                <a:uLnTx/>
                <a:uFillTx/>
                <a:latin typeface="Arial"/>
                <a:ea typeface="+mj-ea"/>
                <a:cs typeface="+mj-cs"/>
              </a:rPr>
              <a:t>Supervision</a:t>
            </a:r>
            <a:endParaRPr kumimoji="0" lang="en-US" sz="4400" b="1" i="0" u="none" strike="noStrike" kern="1200" cap="none" spc="0" normalizeH="0" baseline="0" noProof="0" dirty="0">
              <a:ln>
                <a:noFill/>
              </a:ln>
              <a:solidFill>
                <a:srgbClr val="A00054"/>
              </a:solidFill>
              <a:effectLst/>
              <a:uLnTx/>
              <a:uFillTx/>
              <a:latin typeface="Arial"/>
              <a:ea typeface="+mj-ea"/>
              <a:cs typeface="+mj-cs"/>
            </a:endParaRPr>
          </a:p>
        </p:txBody>
      </p:sp>
    </p:spTree>
    <p:extLst>
      <p:ext uri="{BB962C8B-B14F-4D97-AF65-F5344CB8AC3E}">
        <p14:creationId xmlns:p14="http://schemas.microsoft.com/office/powerpoint/2010/main" val="11782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471" y="1569492"/>
            <a:ext cx="8220329" cy="4465575"/>
          </a:xfrm>
        </p:spPr>
        <p:txBody>
          <a:bodyPr>
            <a:noAutofit/>
          </a:bodyPr>
          <a:lstStyle/>
          <a:p>
            <a:pPr marL="68580" indent="0">
              <a:buNone/>
            </a:pPr>
            <a:r>
              <a:rPr lang="en-US" sz="2000" b="1" dirty="0"/>
              <a:t>Emergency Medicine trainees</a:t>
            </a:r>
          </a:p>
          <a:p>
            <a:pPr marL="68580" indent="0">
              <a:buNone/>
            </a:pPr>
            <a:r>
              <a:rPr lang="en-US" sz="2000" dirty="0"/>
              <a:t>	All reports can be completed in the RCEM e-portfolio.</a:t>
            </a:r>
          </a:p>
          <a:p>
            <a:pPr marL="68580" indent="0">
              <a:buNone/>
            </a:pPr>
            <a:endParaRPr lang="en-US" sz="2000" dirty="0"/>
          </a:p>
          <a:p>
            <a:pPr marL="68580" indent="0">
              <a:buNone/>
            </a:pPr>
            <a:r>
              <a:rPr lang="en-US" sz="2000" b="1" dirty="0"/>
              <a:t>Acute Medicine trainees</a:t>
            </a:r>
          </a:p>
          <a:p>
            <a:pPr marL="68580" indent="0">
              <a:buNone/>
            </a:pPr>
            <a:r>
              <a:rPr lang="en-US" sz="2000" dirty="0"/>
              <a:t>	All reports can be completed in the JRCPTB e-portfolio.</a:t>
            </a:r>
          </a:p>
          <a:p>
            <a:pPr marL="68580" indent="0">
              <a:buNone/>
            </a:pPr>
            <a:endParaRPr lang="en-US" sz="2000" dirty="0"/>
          </a:p>
          <a:p>
            <a:pPr marL="68580" indent="0">
              <a:buNone/>
            </a:pPr>
            <a:r>
              <a:rPr lang="en-US" sz="2000" b="1" dirty="0" err="1"/>
              <a:t>Anaesthetic</a:t>
            </a:r>
            <a:r>
              <a:rPr lang="en-US" sz="2000" b="1" dirty="0"/>
              <a:t> trainees</a:t>
            </a:r>
          </a:p>
          <a:p>
            <a:pPr marL="68580" indent="0">
              <a:buNone/>
            </a:pPr>
            <a:r>
              <a:rPr lang="en-US" sz="2000" dirty="0"/>
              <a:t>	All reports can be completed in the LLP with the exception of:</a:t>
            </a:r>
          </a:p>
          <a:p>
            <a:pPr marL="68580" indent="0">
              <a:buNone/>
            </a:pPr>
            <a:r>
              <a:rPr lang="en-US" sz="2000" dirty="0"/>
              <a:t>	The Clinical Supervisor’s End of Placement report which is 	available as a paper form at the back of the ACCS handbook. 	Trainees should upload the completed form to their personal 	document library on the LLP. </a:t>
            </a:r>
            <a:r>
              <a:rPr lang="en-US" sz="2000" dirty="0">
                <a:solidFill>
                  <a:srgbClr val="FF0000"/>
                </a:solidFill>
              </a:rPr>
              <a:t>	</a:t>
            </a:r>
            <a:r>
              <a:rPr lang="en-US" sz="2000" dirty="0"/>
              <a:t>	</a:t>
            </a:r>
          </a:p>
        </p:txBody>
      </p:sp>
      <p:sp>
        <p:nvSpPr>
          <p:cNvPr id="5" name="Title 1"/>
          <p:cNvSpPr>
            <a:spLocks noGrp="1"/>
          </p:cNvSpPr>
          <p:nvPr>
            <p:ph type="title"/>
          </p:nvPr>
        </p:nvSpPr>
        <p:spPr>
          <a:xfrm>
            <a:off x="457200" y="914400"/>
            <a:ext cx="8229600" cy="503238"/>
          </a:xfrm>
        </p:spPr>
        <p:txBody>
          <a:bodyPr/>
          <a:lstStyle/>
          <a:p>
            <a:pPr algn="l"/>
            <a:r>
              <a:rPr lang="en-US" b="1" dirty="0">
                <a:solidFill>
                  <a:srgbClr val="A00054"/>
                </a:solidFill>
              </a:rPr>
              <a:t>Documentation/e-portfolio</a:t>
            </a:r>
          </a:p>
        </p:txBody>
      </p:sp>
    </p:spTree>
    <p:extLst>
      <p:ext uri="{BB962C8B-B14F-4D97-AF65-F5344CB8AC3E}">
        <p14:creationId xmlns:p14="http://schemas.microsoft.com/office/powerpoint/2010/main" val="285739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868"/>
            <a:ext cx="8229600" cy="503238"/>
          </a:xfrm>
        </p:spPr>
        <p:txBody>
          <a:bodyPr/>
          <a:lstStyle/>
          <a:p>
            <a:pPr algn="l"/>
            <a:r>
              <a:rPr lang="en-US" sz="4000" b="1" dirty="0">
                <a:solidFill>
                  <a:srgbClr val="A00054"/>
                </a:solidFill>
              </a:rPr>
              <a:t>Paper Documentation</a:t>
            </a:r>
          </a:p>
        </p:txBody>
      </p:sp>
      <p:sp>
        <p:nvSpPr>
          <p:cNvPr id="3" name="Content Placeholder 2"/>
          <p:cNvSpPr>
            <a:spLocks noGrp="1"/>
          </p:cNvSpPr>
          <p:nvPr>
            <p:ph idx="1"/>
          </p:nvPr>
        </p:nvSpPr>
        <p:spPr/>
        <p:txBody>
          <a:bodyPr/>
          <a:lstStyle/>
          <a:p>
            <a:pPr marL="68580" indent="0">
              <a:buNone/>
            </a:pPr>
            <a:r>
              <a:rPr lang="en-US" sz="2000" dirty="0"/>
              <a:t>Please encourage trainees to set up an </a:t>
            </a:r>
            <a:r>
              <a:rPr lang="en-US" sz="2000" dirty="0" err="1"/>
              <a:t>organised</a:t>
            </a:r>
            <a:r>
              <a:rPr lang="en-US" sz="2000" dirty="0"/>
              <a:t> file system in their personal/document library.  </a:t>
            </a:r>
          </a:p>
          <a:p>
            <a:pPr marL="68580" indent="0">
              <a:buNone/>
            </a:pPr>
            <a:endParaRPr lang="en-US" sz="2000" dirty="0"/>
          </a:p>
          <a:p>
            <a:pPr marL="68580" indent="0">
              <a:buNone/>
            </a:pPr>
            <a:r>
              <a:rPr lang="en-US" sz="2000" dirty="0"/>
              <a:t>Paper documents should be scanned and uploaded with a descriptive file name. </a:t>
            </a:r>
          </a:p>
          <a:p>
            <a:pPr marL="68580" indent="0">
              <a:buNone/>
            </a:pPr>
            <a:r>
              <a:rPr lang="en-US" sz="2000" dirty="0"/>
              <a:t>	e.g. ALS Certificate June 2015 </a:t>
            </a:r>
          </a:p>
          <a:p>
            <a:pPr marL="68580" indent="0">
              <a:buNone/>
            </a:pPr>
            <a:endParaRPr lang="en-US" sz="2000" dirty="0"/>
          </a:p>
          <a:p>
            <a:pPr marL="68580" indent="0">
              <a:buNone/>
            </a:pPr>
            <a:r>
              <a:rPr lang="en-US" sz="2000" dirty="0" err="1"/>
              <a:t>Unlabelled</a:t>
            </a:r>
            <a:r>
              <a:rPr lang="en-US" sz="2000" dirty="0"/>
              <a:t> pdf documents are difficult for the ARCP Panel to review and the trainee will be asked to restructure their portfolio so it’s best to start early.</a:t>
            </a:r>
          </a:p>
        </p:txBody>
      </p:sp>
    </p:spTree>
    <p:extLst>
      <p:ext uri="{BB962C8B-B14F-4D97-AF65-F5344CB8AC3E}">
        <p14:creationId xmlns:p14="http://schemas.microsoft.com/office/powerpoint/2010/main" val="228824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868"/>
            <a:ext cx="8229600" cy="503238"/>
          </a:xfrm>
        </p:spPr>
        <p:txBody>
          <a:bodyPr/>
          <a:lstStyle/>
          <a:p>
            <a:pPr algn="l"/>
            <a:r>
              <a:rPr lang="en-US" sz="4000" b="1" dirty="0">
                <a:solidFill>
                  <a:srgbClr val="A00054"/>
                </a:solidFill>
              </a:rPr>
              <a:t>Evidencing the Curriculum</a:t>
            </a:r>
          </a:p>
        </p:txBody>
      </p:sp>
      <p:sp>
        <p:nvSpPr>
          <p:cNvPr id="3" name="Content Placeholder 2"/>
          <p:cNvSpPr>
            <a:spLocks noGrp="1"/>
          </p:cNvSpPr>
          <p:nvPr>
            <p:ph idx="1"/>
          </p:nvPr>
        </p:nvSpPr>
        <p:spPr>
          <a:xfrm>
            <a:off x="457200" y="1884285"/>
            <a:ext cx="8229600" cy="4525963"/>
          </a:xfrm>
        </p:spPr>
        <p:txBody>
          <a:bodyPr/>
          <a:lstStyle/>
          <a:p>
            <a:pPr marL="411480">
              <a:buFont typeface="Arial" panose="020B0604020202020204" pitchFamily="34" charset="0"/>
              <a:buChar char="•"/>
            </a:pPr>
            <a:r>
              <a:rPr lang="en-US" sz="2400" dirty="0"/>
              <a:t>The common competencies</a:t>
            </a:r>
          </a:p>
          <a:p>
            <a:pPr marL="811530" lvl="1">
              <a:buFont typeface="Arial" panose="020B0604020202020204" pitchFamily="34" charset="0"/>
              <a:buChar char="•"/>
            </a:pPr>
            <a:r>
              <a:rPr lang="en-US" sz="2000" dirty="0"/>
              <a:t>CCs are completed throughout the ACCS program</a:t>
            </a:r>
          </a:p>
          <a:p>
            <a:pPr marL="525780" lvl="1" indent="0">
              <a:buNone/>
            </a:pPr>
            <a:endParaRPr lang="en-US" sz="2000" dirty="0"/>
          </a:p>
          <a:p>
            <a:pPr marL="811530" lvl="1">
              <a:buFont typeface="Arial" panose="020B0604020202020204" pitchFamily="34" charset="0"/>
              <a:buChar char="•"/>
            </a:pPr>
            <a:r>
              <a:rPr lang="en-US" sz="2000" dirty="0"/>
              <a:t>By the end of ACCS, trainees are expected to achieve Level 2</a:t>
            </a:r>
          </a:p>
          <a:p>
            <a:pPr marL="525780" lvl="1" indent="0">
              <a:buNone/>
            </a:pPr>
            <a:endParaRPr lang="en-US" sz="2000" dirty="0"/>
          </a:p>
          <a:p>
            <a:pPr marL="811530" lvl="1">
              <a:buFont typeface="Arial" panose="020B0604020202020204" pitchFamily="34" charset="0"/>
              <a:buChar char="•"/>
            </a:pPr>
            <a:r>
              <a:rPr lang="en-US" sz="2000" dirty="0"/>
              <a:t>Trainees should be linking evidence to the CC curriculum as well as the Clinical Curriculum</a:t>
            </a:r>
          </a:p>
          <a:p>
            <a:pPr marL="525780" lvl="1" indent="0">
              <a:buNone/>
            </a:pPr>
            <a:endParaRPr lang="en-US" sz="2000" dirty="0"/>
          </a:p>
          <a:p>
            <a:pPr marL="811530" lvl="1">
              <a:buFont typeface="Arial" panose="020B0604020202020204" pitchFamily="34" charset="0"/>
              <a:buChar char="•"/>
            </a:pPr>
            <a:r>
              <a:rPr lang="en-US" sz="2000" dirty="0"/>
              <a:t>The ES should review and sign-off the CCs as they are achieved</a:t>
            </a:r>
          </a:p>
          <a:p>
            <a:pPr marL="525780" lvl="1" indent="0">
              <a:buNone/>
            </a:pPr>
            <a:endParaRPr lang="en-US" sz="2000" dirty="0"/>
          </a:p>
          <a:p>
            <a:pPr marL="68580" indent="0">
              <a:buNone/>
            </a:pPr>
            <a:r>
              <a:rPr lang="en-US" sz="2400" dirty="0"/>
              <a:t>	</a:t>
            </a:r>
          </a:p>
        </p:txBody>
      </p:sp>
    </p:spTree>
    <p:extLst>
      <p:ext uri="{BB962C8B-B14F-4D97-AF65-F5344CB8AC3E}">
        <p14:creationId xmlns:p14="http://schemas.microsoft.com/office/powerpoint/2010/main" val="228113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37230"/>
            <a:ext cx="7024744" cy="960252"/>
          </a:xfrm>
        </p:spPr>
        <p:txBody>
          <a:bodyPr>
            <a:normAutofit/>
          </a:bodyPr>
          <a:lstStyle/>
          <a:p>
            <a:pPr algn="l"/>
            <a:r>
              <a:rPr lang="en-US" b="1" dirty="0">
                <a:solidFill>
                  <a:srgbClr val="A00054"/>
                </a:solidFill>
              </a:rPr>
              <a:t>Level 2 Descriptors</a:t>
            </a:r>
          </a:p>
        </p:txBody>
      </p:sp>
      <p:graphicFrame>
        <p:nvGraphicFramePr>
          <p:cNvPr id="5" name="Table 4"/>
          <p:cNvGraphicFramePr>
            <a:graphicFrameLocks noGrp="1"/>
          </p:cNvGraphicFramePr>
          <p:nvPr/>
        </p:nvGraphicFramePr>
        <p:xfrm>
          <a:off x="669638" y="2170546"/>
          <a:ext cx="7873998" cy="3688080"/>
        </p:xfrm>
        <a:graphic>
          <a:graphicData uri="http://schemas.openxmlformats.org/drawingml/2006/table">
            <a:tbl>
              <a:tblPr firstRow="1" bandRow="1">
                <a:tableStyleId>{5C22544A-7EE6-4342-B048-85BDC9FD1C3A}</a:tableStyleId>
              </a:tblPr>
              <a:tblGrid>
                <a:gridCol w="2378362">
                  <a:extLst>
                    <a:ext uri="{9D8B030D-6E8A-4147-A177-3AD203B41FA5}">
                      <a16:colId xmlns:a16="http://schemas.microsoft.com/office/drawing/2014/main" val="20000"/>
                    </a:ext>
                  </a:extLst>
                </a:gridCol>
                <a:gridCol w="2228274">
                  <a:extLst>
                    <a:ext uri="{9D8B030D-6E8A-4147-A177-3AD203B41FA5}">
                      <a16:colId xmlns:a16="http://schemas.microsoft.com/office/drawing/2014/main" val="20001"/>
                    </a:ext>
                  </a:extLst>
                </a:gridCol>
                <a:gridCol w="3267362">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Task orientated competence </a:t>
                      </a:r>
                      <a:endParaRPr lang="en-US" sz="1600" dirty="0">
                        <a:effectLst/>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Knowledge orientated competence</a:t>
                      </a:r>
                      <a:r>
                        <a:rPr lang="en-US" sz="1800" b="1" kern="1200" dirty="0">
                          <a:solidFill>
                            <a:schemeClr val="lt1"/>
                          </a:solidFill>
                          <a:effectLst/>
                          <a:latin typeface="+mn-lt"/>
                          <a:ea typeface="+mn-ea"/>
                          <a:cs typeface="+mn-cs"/>
                        </a:rPr>
                        <a:t> </a:t>
                      </a:r>
                      <a:endParaRPr lang="en-US" dirty="0">
                        <a:effectLst/>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Patient management competence </a:t>
                      </a:r>
                      <a:endParaRPr lang="en-US" sz="1600" dirty="0">
                        <a:effectLst/>
                      </a:endParaRPr>
                    </a:p>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Performs task in straightforward circumstances, requires help for more difficult situations. Understands indications and complications of task. </a:t>
                      </a:r>
                      <a:endParaRPr lang="en-US" sz="16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Sound basic knowledge; requires some guidance to solve a problem within the area. Will have knowledge of appropriate guidelines and protocols. </a:t>
                      </a:r>
                      <a:endParaRPr lang="en-US" sz="16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Can take history, examine and arrange investigations in a more complicated case. Can initiate emergency management. In a straightforward case, can plan management and manage any divergences in short term. Will need help with more complicated cases. </a:t>
                      </a:r>
                      <a:endParaRPr lang="en-US" sz="1600" dirty="0"/>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965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868"/>
            <a:ext cx="8229600" cy="503238"/>
          </a:xfrm>
        </p:spPr>
        <p:txBody>
          <a:bodyPr/>
          <a:lstStyle/>
          <a:p>
            <a:pPr algn="l"/>
            <a:r>
              <a:rPr lang="en-US" sz="4000" b="1" dirty="0">
                <a:solidFill>
                  <a:srgbClr val="A00054"/>
                </a:solidFill>
              </a:rPr>
              <a:t>Evidencing the EM Curriculum</a:t>
            </a:r>
          </a:p>
        </p:txBody>
      </p:sp>
      <p:sp>
        <p:nvSpPr>
          <p:cNvPr id="3" name="Content Placeholder 2"/>
          <p:cNvSpPr>
            <a:spLocks noGrp="1"/>
          </p:cNvSpPr>
          <p:nvPr>
            <p:ph idx="1"/>
          </p:nvPr>
        </p:nvSpPr>
        <p:spPr>
          <a:xfrm>
            <a:off x="457200" y="1884285"/>
            <a:ext cx="8229600" cy="4525963"/>
          </a:xfrm>
        </p:spPr>
        <p:txBody>
          <a:bodyPr/>
          <a:lstStyle/>
          <a:p>
            <a:pPr marL="411480">
              <a:buFont typeface="Arial" panose="020B0604020202020204" pitchFamily="34" charset="0"/>
              <a:buChar char="•"/>
            </a:pPr>
            <a:r>
              <a:rPr lang="en-US" sz="2400" dirty="0"/>
              <a:t>Emergency Medicine competencies</a:t>
            </a:r>
          </a:p>
          <a:p>
            <a:pPr marL="811530" lvl="1">
              <a:buFont typeface="Arial" panose="020B0604020202020204" pitchFamily="34" charset="0"/>
              <a:buChar char="•"/>
            </a:pPr>
            <a:r>
              <a:rPr lang="en-US" sz="2000" dirty="0"/>
              <a:t>Major Presentations</a:t>
            </a:r>
          </a:p>
          <a:p>
            <a:pPr marL="811530" lvl="1">
              <a:buFont typeface="Arial" panose="020B0604020202020204" pitchFamily="34" charset="0"/>
              <a:buChar char="•"/>
            </a:pPr>
            <a:r>
              <a:rPr lang="en-US" sz="2000" dirty="0"/>
              <a:t>Acute Presentations</a:t>
            </a:r>
          </a:p>
          <a:p>
            <a:pPr marL="811530" lvl="1">
              <a:buFont typeface="Arial" panose="020B0604020202020204" pitchFamily="34" charset="0"/>
              <a:buChar char="•"/>
            </a:pPr>
            <a:r>
              <a:rPr lang="en-US" sz="2000" dirty="0"/>
              <a:t>Practical Procedures</a:t>
            </a:r>
          </a:p>
          <a:p>
            <a:pPr marL="811530" lvl="1">
              <a:buFont typeface="Arial" panose="020B0604020202020204" pitchFamily="34" charset="0"/>
              <a:buChar char="•"/>
            </a:pPr>
            <a:endParaRPr lang="en-US" sz="2000" dirty="0"/>
          </a:p>
          <a:p>
            <a:r>
              <a:rPr lang="en-US" sz="2000" dirty="0"/>
              <a:t>The ES should review and sign-off the competencies as they are achieved using the red man/blue man symbols (in the EM and AM portfolio only)</a:t>
            </a:r>
          </a:p>
          <a:p>
            <a:pPr marL="525780" lvl="1" indent="0">
              <a:buNone/>
            </a:pPr>
            <a:endParaRPr lang="en-US" sz="2000" dirty="0"/>
          </a:p>
          <a:p>
            <a:pPr marL="68580" indent="0">
              <a:buNone/>
            </a:pPr>
            <a:r>
              <a:rPr lang="en-US" sz="2400" dirty="0"/>
              <a:t>	</a:t>
            </a:r>
          </a:p>
        </p:txBody>
      </p:sp>
    </p:spTree>
    <p:extLst>
      <p:ext uri="{BB962C8B-B14F-4D97-AF65-F5344CB8AC3E}">
        <p14:creationId xmlns:p14="http://schemas.microsoft.com/office/powerpoint/2010/main" val="1569451139"/>
      </p:ext>
    </p:extLst>
  </p:cSld>
  <p:clrMapOvr>
    <a:masterClrMapping/>
  </p:clrMapOvr>
</p:sld>
</file>

<file path=ppt/theme/theme1.xml><?xml version="1.0" encoding="utf-8"?>
<a:theme xmlns:a="http://schemas.openxmlformats.org/drawingml/2006/main" name="TEMPLATE - Master slide deck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1001</Words>
  <Application>Microsoft Office PowerPoint</Application>
  <PresentationFormat>On-screen Show (4:3)</PresentationFormat>
  <Paragraphs>136</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TEMPLATE - Master slide deck v2</vt:lpstr>
      <vt:lpstr>PowerPoint Presentation</vt:lpstr>
      <vt:lpstr>ACCS at a Glance</vt:lpstr>
      <vt:lpstr>Supervision</vt:lpstr>
      <vt:lpstr>PowerPoint Presentation</vt:lpstr>
      <vt:lpstr>Documentation/e-portfolio</vt:lpstr>
      <vt:lpstr>Paper Documentation</vt:lpstr>
      <vt:lpstr>Evidencing the Curriculum</vt:lpstr>
      <vt:lpstr>Level 2 Descriptors</vt:lpstr>
      <vt:lpstr>Evidencing the EM Curriculum</vt:lpstr>
      <vt:lpstr>Major Presentations</vt:lpstr>
      <vt:lpstr>Acute Presentations</vt:lpstr>
      <vt:lpstr>Practical Procedures</vt:lpstr>
      <vt:lpstr>Multisource Feedback</vt:lpstr>
      <vt:lpstr>ARCP Checklist</vt:lpstr>
      <vt:lpstr>ARCP Checklist Clarifications</vt:lpstr>
      <vt:lpstr>Preparation for EM ST3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dc:creator>
  <cp:lastModifiedBy>diane</cp:lastModifiedBy>
  <cp:revision>16</cp:revision>
  <dcterms:created xsi:type="dcterms:W3CDTF">2021-03-02T15:34:37Z</dcterms:created>
  <dcterms:modified xsi:type="dcterms:W3CDTF">2021-03-02T18:52:08Z</dcterms:modified>
</cp:coreProperties>
</file>