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11/18/2019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687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9804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11/18/2019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16915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11/18/2019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67397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11/18/2019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310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196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842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77521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11/18/2019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22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8130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11/18/2019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7831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6740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0866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3820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0181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415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778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11/18/2019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943638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foundationprogramme.nhs.uk/sites/default/files/2019-10/FoundationGuideTraining_Sept19_Updat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eeoe.hee.nhs.uk/foundation/schools-trusts-and-practices" TargetMode="External"/><Relationship Id="rId2" Type="http://schemas.openxmlformats.org/officeDocument/2006/relationships/hyperlink" Target="https://www.foundationprogramme.nhs.uk/sites/default/files/2019-10/FoundationGuideTraining_Sept19_Updat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E88E3-F261-434C-BAD8-440003042B5D}"/>
              </a:ext>
            </a:extLst>
          </p:cNvPr>
          <p:cNvSpPr>
            <a:spLocks noGrp="1"/>
          </p:cNvSpPr>
          <p:nvPr>
            <p:ph type="ctrTitle"/>
          </p:nvPr>
        </p:nvSpPr>
        <p:spPr/>
        <p:txBody>
          <a:bodyPr/>
          <a:lstStyle/>
          <a:p>
            <a:r>
              <a:rPr lang="en-US" dirty="0"/>
              <a:t>Foundation ARCP training: The Code</a:t>
            </a:r>
            <a:endParaRPr lang="en-GB" dirty="0"/>
          </a:p>
        </p:txBody>
      </p:sp>
      <p:sp>
        <p:nvSpPr>
          <p:cNvPr id="3" name="Subtitle 2">
            <a:extLst>
              <a:ext uri="{FF2B5EF4-FFF2-40B4-BE49-F238E27FC236}">
                <a16:creationId xmlns:a16="http://schemas.microsoft.com/office/drawing/2014/main" id="{19C72B36-92D4-4275-A7C5-BAF16771B48C}"/>
              </a:ext>
            </a:extLst>
          </p:cNvPr>
          <p:cNvSpPr>
            <a:spLocks noGrp="1"/>
          </p:cNvSpPr>
          <p:nvPr>
            <p:ph type="subTitle" idx="1"/>
          </p:nvPr>
        </p:nvSpPr>
        <p:spPr/>
        <p:txBody>
          <a:bodyPr>
            <a:normAutofit fontScale="92500" lnSpcReduction="10000"/>
          </a:bodyPr>
          <a:lstStyle/>
          <a:p>
            <a:r>
              <a:rPr lang="en-US" dirty="0"/>
              <a:t>H Johnson</a:t>
            </a:r>
          </a:p>
          <a:p>
            <a:r>
              <a:rPr lang="en-US" dirty="0"/>
              <a:t>Dec 2019</a:t>
            </a:r>
            <a:endParaRPr lang="en-GB" dirty="0"/>
          </a:p>
        </p:txBody>
      </p:sp>
    </p:spTree>
    <p:extLst>
      <p:ext uri="{BB962C8B-B14F-4D97-AF65-F5344CB8AC3E}">
        <p14:creationId xmlns:p14="http://schemas.microsoft.com/office/powerpoint/2010/main" val="1563744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EFB4-2603-4D4F-863E-CA312891A929}"/>
              </a:ext>
            </a:extLst>
          </p:cNvPr>
          <p:cNvSpPr>
            <a:spLocks noGrp="1"/>
          </p:cNvSpPr>
          <p:nvPr>
            <p:ph type="title"/>
          </p:nvPr>
        </p:nvSpPr>
        <p:spPr/>
        <p:txBody>
          <a:bodyPr/>
          <a:lstStyle/>
          <a:p>
            <a:r>
              <a:rPr lang="en-US" dirty="0"/>
              <a:t>Giving No outcome at ARCP</a:t>
            </a:r>
            <a:br>
              <a:rPr lang="en-US" dirty="0"/>
            </a:br>
            <a:r>
              <a:rPr lang="en-US" dirty="0"/>
              <a:t>N1/N2</a:t>
            </a:r>
            <a:endParaRPr lang="en-GB" dirty="0"/>
          </a:p>
        </p:txBody>
      </p:sp>
      <p:sp>
        <p:nvSpPr>
          <p:cNvPr id="3" name="Content Placeholder 2">
            <a:extLst>
              <a:ext uri="{FF2B5EF4-FFF2-40B4-BE49-F238E27FC236}">
                <a16:creationId xmlns:a16="http://schemas.microsoft.com/office/drawing/2014/main" id="{5DFF7528-96F8-4CC0-9339-FA569737E653}"/>
              </a:ext>
            </a:extLst>
          </p:cNvPr>
          <p:cNvSpPr>
            <a:spLocks noGrp="1"/>
          </p:cNvSpPr>
          <p:nvPr>
            <p:ph idx="1"/>
          </p:nvPr>
        </p:nvSpPr>
        <p:spPr/>
        <p:txBody>
          <a:bodyPr>
            <a:normAutofit lnSpcReduction="10000"/>
          </a:bodyPr>
          <a:lstStyle/>
          <a:p>
            <a:r>
              <a:rPr lang="en-US" dirty="0"/>
              <a:t>There are circumstances when the ARCP panel would not issue an outcome, such as when the trainee is absent due to statutory leave (e.g. maternity/paternity/adoption or sick leave) or where training has been paused. In these cases, the panel will record the reasons for this</a:t>
            </a:r>
          </a:p>
          <a:p>
            <a:r>
              <a:rPr lang="en-US" dirty="0"/>
              <a:t>Most common:</a:t>
            </a:r>
          </a:p>
          <a:p>
            <a:pPr lvl="1"/>
            <a:r>
              <a:rPr lang="en-US" dirty="0"/>
              <a:t>Trainee Sick Leave Trainee on long term sickness or other health issues have impacted on ability to complete the year of training being reviewed. </a:t>
            </a:r>
            <a:r>
              <a:rPr lang="en-US" b="1" dirty="0"/>
              <a:t>N1 </a:t>
            </a:r>
          </a:p>
          <a:p>
            <a:pPr lvl="1"/>
            <a:r>
              <a:rPr lang="en-US" dirty="0"/>
              <a:t>Trainee Maternity/ Paternity Leave Trainee cannot be reviewed whilst on maternity leave </a:t>
            </a:r>
            <a:r>
              <a:rPr lang="en-US" b="1" dirty="0"/>
              <a:t>N2</a:t>
            </a:r>
            <a:endParaRPr lang="en-GB" b="1" dirty="0"/>
          </a:p>
          <a:p>
            <a:r>
              <a:rPr lang="en-GB" dirty="0"/>
              <a:t>We can </a:t>
            </a:r>
            <a:r>
              <a:rPr lang="en-GB" b="1" dirty="0"/>
              <a:t>use N1 </a:t>
            </a:r>
            <a:r>
              <a:rPr lang="en-GB" dirty="0"/>
              <a:t>for trainees who are on sick leave during the ARCP panel timings. They will need an ARCP on their return to work</a:t>
            </a:r>
          </a:p>
          <a:p>
            <a:r>
              <a:rPr lang="en-GB" dirty="0">
                <a:highlight>
                  <a:srgbClr val="FFFF00"/>
                </a:highlight>
              </a:rPr>
              <a:t>Trainees who were allowed a ‘pause’ for ill health can be given an N1</a:t>
            </a:r>
            <a:endParaRPr lang="en-US" dirty="0">
              <a:highlight>
                <a:srgbClr val="FFFF00"/>
              </a:highlight>
            </a:endParaRPr>
          </a:p>
        </p:txBody>
      </p:sp>
    </p:spTree>
    <p:extLst>
      <p:ext uri="{BB962C8B-B14F-4D97-AF65-F5344CB8AC3E}">
        <p14:creationId xmlns:p14="http://schemas.microsoft.com/office/powerpoint/2010/main" val="166037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BFB9-AA52-4F23-944A-279FC513B0F7}"/>
              </a:ext>
            </a:extLst>
          </p:cNvPr>
          <p:cNvSpPr>
            <a:spLocks noGrp="1"/>
          </p:cNvSpPr>
          <p:nvPr>
            <p:ph type="title"/>
          </p:nvPr>
        </p:nvSpPr>
        <p:spPr/>
        <p:txBody>
          <a:bodyPr/>
          <a:lstStyle/>
          <a:p>
            <a:r>
              <a:rPr lang="en-GB" dirty="0"/>
              <a:t>Pausing and N1</a:t>
            </a:r>
          </a:p>
        </p:txBody>
      </p:sp>
      <p:sp>
        <p:nvSpPr>
          <p:cNvPr id="3" name="Content Placeholder 2">
            <a:extLst>
              <a:ext uri="{FF2B5EF4-FFF2-40B4-BE49-F238E27FC236}">
                <a16:creationId xmlns:a16="http://schemas.microsoft.com/office/drawing/2014/main" id="{84353302-C06F-480C-AD0A-D584965826BB}"/>
              </a:ext>
            </a:extLst>
          </p:cNvPr>
          <p:cNvSpPr>
            <a:spLocks noGrp="1"/>
          </p:cNvSpPr>
          <p:nvPr>
            <p:ph idx="1"/>
          </p:nvPr>
        </p:nvSpPr>
        <p:spPr/>
        <p:txBody>
          <a:bodyPr>
            <a:normAutofit fontScale="85000" lnSpcReduction="20000"/>
          </a:bodyPr>
          <a:lstStyle/>
          <a:p>
            <a:r>
              <a:rPr lang="en-US" dirty="0">
                <a:highlight>
                  <a:srgbClr val="FFFF00"/>
                </a:highlight>
              </a:rPr>
              <a:t>Pausing Training for Reasons Other Than Statutory Leave</a:t>
            </a:r>
          </a:p>
          <a:p>
            <a:r>
              <a:rPr lang="en-US" dirty="0">
                <a:highlight>
                  <a:srgbClr val="FFFF00"/>
                </a:highlight>
              </a:rPr>
              <a:t>4.78 The ARCP panel will also need to consider any period when the training time has been paused.</a:t>
            </a:r>
          </a:p>
          <a:p>
            <a:r>
              <a:rPr lang="en-US" dirty="0">
                <a:highlight>
                  <a:srgbClr val="FFFF00"/>
                </a:highlight>
              </a:rPr>
              <a:t>This may mean that a shorter period of time than expected has been available in which to make progress and the panel decision should take this factor into consideration. </a:t>
            </a:r>
          </a:p>
          <a:p>
            <a:r>
              <a:rPr lang="en-US" dirty="0">
                <a:highlight>
                  <a:srgbClr val="FFFF00"/>
                </a:highlight>
              </a:rPr>
              <a:t>The ARCP panel may need to issue an N code for the period being assessed due to a training pause.</a:t>
            </a:r>
          </a:p>
          <a:p>
            <a:r>
              <a:rPr lang="en-US" dirty="0">
                <a:highlight>
                  <a:srgbClr val="FFFF00"/>
                </a:highlight>
              </a:rPr>
              <a:t>Pausing training is a decision that should normally be taken outside of the ARCP process. It is a neutral action that should be agreed with the trainee, as early as reasonably practical, and then approved by the Postgraduate Dean/Deputy and documented.</a:t>
            </a:r>
          </a:p>
          <a:p>
            <a:pPr lvl="1"/>
            <a:r>
              <a:rPr lang="en-US" dirty="0">
                <a:highlight>
                  <a:srgbClr val="FFFF00"/>
                </a:highlight>
              </a:rPr>
              <a:t> Pausing training should not be assumed and needs to be supported with suitable evidence of need. HEE, NES, the HEIW and NIMDTA should ensure that they have a process for obtaining suitable evidence around such circumstances (e.g. occupational health advice) and for deciding on whether to temporarily pause training. Such pausing of training time will also require an adjustment to the expected FPCC end date / </a:t>
            </a:r>
            <a:r>
              <a:rPr lang="en-US" dirty="0" err="1">
                <a:highlight>
                  <a:srgbClr val="FFFF00"/>
                </a:highlight>
              </a:rPr>
              <a:t>CoE</a:t>
            </a:r>
            <a:r>
              <a:rPr lang="en-US" dirty="0">
                <a:highlight>
                  <a:srgbClr val="FFFF00"/>
                </a:highlight>
              </a:rPr>
              <a:t> date via GMC Connect (paragraph 4.56).</a:t>
            </a:r>
          </a:p>
        </p:txBody>
      </p:sp>
    </p:spTree>
    <p:extLst>
      <p:ext uri="{BB962C8B-B14F-4D97-AF65-F5344CB8AC3E}">
        <p14:creationId xmlns:p14="http://schemas.microsoft.com/office/powerpoint/2010/main" val="183190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FE2E73-2E67-4576-B9F4-7E026C117E49}"/>
              </a:ext>
            </a:extLst>
          </p:cNvPr>
          <p:cNvSpPr>
            <a:spLocks noGrp="1"/>
          </p:cNvSpPr>
          <p:nvPr>
            <p:ph type="title"/>
          </p:nvPr>
        </p:nvSpPr>
        <p:spPr/>
        <p:txBody>
          <a:bodyPr/>
          <a:lstStyle/>
          <a:p>
            <a:endParaRPr lang="en-GB"/>
          </a:p>
        </p:txBody>
      </p:sp>
      <p:graphicFrame>
        <p:nvGraphicFramePr>
          <p:cNvPr id="6" name="Table 6">
            <a:extLst>
              <a:ext uri="{FF2B5EF4-FFF2-40B4-BE49-F238E27FC236}">
                <a16:creationId xmlns:a16="http://schemas.microsoft.com/office/drawing/2014/main" id="{2AF0AF2C-0C17-47E9-B875-18E212CBEB5F}"/>
              </a:ext>
            </a:extLst>
          </p:cNvPr>
          <p:cNvGraphicFramePr>
            <a:graphicFrameLocks noGrp="1"/>
          </p:cNvGraphicFramePr>
          <p:nvPr>
            <p:ph idx="1"/>
            <p:extLst>
              <p:ext uri="{D42A27DB-BD31-4B8C-83A1-F6EECF244321}">
                <p14:modId xmlns:p14="http://schemas.microsoft.com/office/powerpoint/2010/main" val="3843118858"/>
              </p:ext>
            </p:extLst>
          </p:nvPr>
        </p:nvGraphicFramePr>
        <p:xfrm>
          <a:off x="497541" y="1132747"/>
          <a:ext cx="11196917" cy="5410759"/>
        </p:xfrm>
        <a:graphic>
          <a:graphicData uri="http://schemas.openxmlformats.org/drawingml/2006/table">
            <a:tbl>
              <a:tblPr firstRow="1" bandRow="1">
                <a:tableStyleId>{5C22544A-7EE6-4342-B048-85BDC9FD1C3A}</a:tableStyleId>
              </a:tblPr>
              <a:tblGrid>
                <a:gridCol w="3629476">
                  <a:extLst>
                    <a:ext uri="{9D8B030D-6E8A-4147-A177-3AD203B41FA5}">
                      <a16:colId xmlns:a16="http://schemas.microsoft.com/office/drawing/2014/main" val="2611857596"/>
                    </a:ext>
                  </a:extLst>
                </a:gridCol>
                <a:gridCol w="6898159">
                  <a:extLst>
                    <a:ext uri="{9D8B030D-6E8A-4147-A177-3AD203B41FA5}">
                      <a16:colId xmlns:a16="http://schemas.microsoft.com/office/drawing/2014/main" val="3106531324"/>
                    </a:ext>
                  </a:extLst>
                </a:gridCol>
                <a:gridCol w="669282">
                  <a:extLst>
                    <a:ext uri="{9D8B030D-6E8A-4147-A177-3AD203B41FA5}">
                      <a16:colId xmlns:a16="http://schemas.microsoft.com/office/drawing/2014/main" val="2743891133"/>
                    </a:ext>
                  </a:extLst>
                </a:gridCol>
              </a:tblGrid>
              <a:tr h="0">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976062148"/>
                  </a:ext>
                </a:extLst>
              </a:tr>
              <a:tr h="1303950">
                <a:tc>
                  <a:txBody>
                    <a:bodyPr/>
                    <a:lstStyle/>
                    <a:p>
                      <a:r>
                        <a:rPr lang="en-US" b="1" dirty="0"/>
                        <a:t>Trainee on suspension for Gross Misconduct</a:t>
                      </a:r>
                      <a:endParaRPr lang="en-GB" b="1" dirty="0"/>
                    </a:p>
                  </a:txBody>
                  <a:tcPr/>
                </a:tc>
                <a:tc>
                  <a:txBody>
                    <a:bodyPr/>
                    <a:lstStyle/>
                    <a:p>
                      <a:r>
                        <a:rPr lang="en-US" b="1" dirty="0"/>
                        <a:t>Trainee currently suspended from training either as a result of GMC Suspension or local Trust or other local disciplinary proceedings due to gross misconduct.</a:t>
                      </a:r>
                      <a:endParaRPr lang="en-GB" b="1" dirty="0"/>
                    </a:p>
                  </a:txBody>
                  <a:tcPr/>
                </a:tc>
                <a:tc>
                  <a:txBody>
                    <a:bodyPr/>
                    <a:lstStyle/>
                    <a:p>
                      <a:r>
                        <a:rPr lang="en-US" b="1" dirty="0"/>
                        <a:t>N10</a:t>
                      </a:r>
                      <a:endParaRPr lang="en-GB" b="1" dirty="0"/>
                    </a:p>
                  </a:txBody>
                  <a:tcPr/>
                </a:tc>
                <a:extLst>
                  <a:ext uri="{0D108BD9-81ED-4DB2-BD59-A6C34878D82A}">
                    <a16:rowId xmlns:a16="http://schemas.microsoft.com/office/drawing/2014/main" val="1370885802"/>
                  </a:ext>
                </a:extLst>
              </a:tr>
              <a:tr h="814969">
                <a:tc>
                  <a:txBody>
                    <a:bodyPr/>
                    <a:lstStyle/>
                    <a:p>
                      <a:r>
                        <a:rPr lang="en-US" b="1" dirty="0"/>
                        <a:t>Trainee on suspension - other reason</a:t>
                      </a:r>
                      <a:endParaRPr lang="en-GB" b="1" dirty="0"/>
                    </a:p>
                  </a:txBody>
                  <a:tcPr/>
                </a:tc>
                <a:tc>
                  <a:txBody>
                    <a:bodyPr/>
                    <a:lstStyle/>
                    <a:p>
                      <a:r>
                        <a:rPr lang="en-US" b="1" dirty="0"/>
                        <a:t>Trainee currently suspended for reasons other than gross misconduct.</a:t>
                      </a:r>
                      <a:endParaRPr lang="en-GB" b="1" dirty="0"/>
                    </a:p>
                  </a:txBody>
                  <a:tcPr/>
                </a:tc>
                <a:tc>
                  <a:txBody>
                    <a:bodyPr/>
                    <a:lstStyle/>
                    <a:p>
                      <a:r>
                        <a:rPr lang="en-US" b="1" dirty="0"/>
                        <a:t>N11</a:t>
                      </a:r>
                      <a:endParaRPr lang="en-GB" b="1" dirty="0"/>
                    </a:p>
                  </a:txBody>
                  <a:tcPr/>
                </a:tc>
                <a:extLst>
                  <a:ext uri="{0D108BD9-81ED-4DB2-BD59-A6C34878D82A}">
                    <a16:rowId xmlns:a16="http://schemas.microsoft.com/office/drawing/2014/main" val="2058018102"/>
                  </a:ext>
                </a:extLst>
              </a:tr>
              <a:tr h="570478">
                <a:tc>
                  <a:txBody>
                    <a:bodyPr/>
                    <a:lstStyle/>
                    <a:p>
                      <a:r>
                        <a:rPr lang="en-GB" dirty="0"/>
                        <a:t>Trainee Resignation</a:t>
                      </a:r>
                    </a:p>
                  </a:txBody>
                  <a:tcPr/>
                </a:tc>
                <a:tc>
                  <a:txBody>
                    <a:bodyPr/>
                    <a:lstStyle/>
                    <a:p>
                      <a:r>
                        <a:rPr lang="en-US" dirty="0"/>
                        <a:t>The trainee has left the training </a:t>
                      </a:r>
                      <a:r>
                        <a:rPr lang="en-US" dirty="0" err="1"/>
                        <a:t>programme</a:t>
                      </a:r>
                      <a:r>
                        <a:rPr lang="en-US" dirty="0"/>
                        <a:t> prior to its completion. Please specify if: </a:t>
                      </a:r>
                    </a:p>
                    <a:p>
                      <a:r>
                        <a:rPr lang="en-US" dirty="0"/>
                        <a:t>• no remedial training prior to resignation </a:t>
                      </a:r>
                    </a:p>
                    <a:p>
                      <a:r>
                        <a:rPr lang="en-US" dirty="0"/>
                        <a:t>• received remedial training prior to resignation </a:t>
                      </a:r>
                      <a:endParaRPr lang="en-GB" dirty="0"/>
                    </a:p>
                  </a:txBody>
                  <a:tcPr/>
                </a:tc>
                <a:tc>
                  <a:txBody>
                    <a:bodyPr/>
                    <a:lstStyle/>
                    <a:p>
                      <a:r>
                        <a:rPr lang="en-GB" dirty="0"/>
                        <a:t>N12 </a:t>
                      </a:r>
                    </a:p>
                    <a:p>
                      <a:endParaRPr lang="en-GB" dirty="0"/>
                    </a:p>
                    <a:p>
                      <a:r>
                        <a:rPr lang="en-GB" dirty="0"/>
                        <a:t>N21 N22 </a:t>
                      </a:r>
                    </a:p>
                  </a:txBody>
                  <a:tcPr/>
                </a:tc>
                <a:extLst>
                  <a:ext uri="{0D108BD9-81ED-4DB2-BD59-A6C34878D82A}">
                    <a16:rowId xmlns:a16="http://schemas.microsoft.com/office/drawing/2014/main" val="1189499747"/>
                  </a:ext>
                </a:extLst>
              </a:tr>
              <a:tr h="330515">
                <a:tc>
                  <a:txBody>
                    <a:bodyPr/>
                    <a:lstStyle/>
                    <a:p>
                      <a:r>
                        <a:rPr lang="en-GB" b="0" dirty="0"/>
                        <a:t>Trainee dismissed</a:t>
                      </a:r>
                    </a:p>
                  </a:txBody>
                  <a:tcPr/>
                </a:tc>
                <a:tc>
                  <a:txBody>
                    <a:bodyPr/>
                    <a:lstStyle/>
                    <a:p>
                      <a:r>
                        <a:rPr lang="en-US" b="0" dirty="0"/>
                        <a:t>The trainee was dismissed prior to </a:t>
                      </a:r>
                      <a:r>
                        <a:rPr lang="en-US" b="0" dirty="0" err="1"/>
                        <a:t>programme</a:t>
                      </a:r>
                      <a:r>
                        <a:rPr lang="en-US" b="0" dirty="0"/>
                        <a:t> completion. Please specify if </a:t>
                      </a:r>
                    </a:p>
                    <a:p>
                      <a:r>
                        <a:rPr lang="en-US" b="0" dirty="0"/>
                        <a:t>• Dismissed: no remedial training undertaken </a:t>
                      </a:r>
                    </a:p>
                    <a:p>
                      <a:r>
                        <a:rPr lang="en-US" b="0" dirty="0"/>
                        <a:t>• Dismissed following remedial training </a:t>
                      </a:r>
                    </a:p>
                    <a:p>
                      <a:r>
                        <a:rPr lang="en-US" b="0" dirty="0"/>
                        <a:t>• Dismissed: no GMC referral </a:t>
                      </a:r>
                    </a:p>
                    <a:p>
                      <a:r>
                        <a:rPr lang="en-US" b="0" dirty="0"/>
                        <a:t>• Dismissed following GMC referral</a:t>
                      </a:r>
                      <a:endParaRPr lang="en-GB" b="0" dirty="0"/>
                    </a:p>
                  </a:txBody>
                  <a:tcPr/>
                </a:tc>
                <a:tc>
                  <a:txBody>
                    <a:bodyPr/>
                    <a:lstStyle/>
                    <a:p>
                      <a:r>
                        <a:rPr lang="pt-BR" dirty="0"/>
                        <a:t>N16 </a:t>
                      </a:r>
                    </a:p>
                    <a:p>
                      <a:endParaRPr lang="pt-BR" dirty="0"/>
                    </a:p>
                    <a:p>
                      <a:r>
                        <a:rPr lang="pt-BR" dirty="0"/>
                        <a:t>N17 N18 N19 N20 </a:t>
                      </a:r>
                      <a:endParaRPr lang="en-GB" dirty="0"/>
                    </a:p>
                  </a:txBody>
                  <a:tcPr/>
                </a:tc>
                <a:extLst>
                  <a:ext uri="{0D108BD9-81ED-4DB2-BD59-A6C34878D82A}">
                    <a16:rowId xmlns:a16="http://schemas.microsoft.com/office/drawing/2014/main" val="183939344"/>
                  </a:ext>
                </a:extLst>
              </a:tr>
            </a:tbl>
          </a:graphicData>
        </a:graphic>
      </p:graphicFrame>
    </p:spTree>
    <p:extLst>
      <p:ext uri="{BB962C8B-B14F-4D97-AF65-F5344CB8AC3E}">
        <p14:creationId xmlns:p14="http://schemas.microsoft.com/office/powerpoint/2010/main" val="2548467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800D2-8D23-4FF6-A516-DDB4036DFB3C}"/>
              </a:ext>
            </a:extLst>
          </p:cNvPr>
          <p:cNvSpPr>
            <a:spLocks noGrp="1"/>
          </p:cNvSpPr>
          <p:nvPr>
            <p:ph type="title"/>
          </p:nvPr>
        </p:nvSpPr>
        <p:spPr/>
        <p:txBody>
          <a:bodyPr/>
          <a:lstStyle/>
          <a:p>
            <a:r>
              <a:rPr lang="en-US" dirty="0"/>
              <a:t>The End!</a:t>
            </a:r>
            <a:endParaRPr lang="en-GB" dirty="0"/>
          </a:p>
        </p:txBody>
      </p:sp>
      <p:sp>
        <p:nvSpPr>
          <p:cNvPr id="3" name="Content Placeholder 2">
            <a:extLst>
              <a:ext uri="{FF2B5EF4-FFF2-40B4-BE49-F238E27FC236}">
                <a16:creationId xmlns:a16="http://schemas.microsoft.com/office/drawing/2014/main" id="{6C9CB5F8-5FE4-4CAD-8EF7-A455956FDF69}"/>
              </a:ext>
            </a:extLst>
          </p:cNvPr>
          <p:cNvSpPr>
            <a:spLocks noGrp="1"/>
          </p:cNvSpPr>
          <p:nvPr>
            <p:ph idx="1"/>
          </p:nvPr>
        </p:nvSpPr>
        <p:spPr/>
        <p:txBody>
          <a:bodyPr/>
          <a:lstStyle/>
          <a:p>
            <a:r>
              <a:rPr lang="en-US" dirty="0"/>
              <a:t>Discussion of trainees both of our cases and any you wish to discuss around the codes that you may want to apply can be now , or part of our practical workshop.</a:t>
            </a:r>
          </a:p>
          <a:p>
            <a:r>
              <a:rPr lang="en-US" dirty="0"/>
              <a:t>When in doubt, discuss early with any of the FSD team.</a:t>
            </a:r>
          </a:p>
          <a:p>
            <a:r>
              <a:rPr lang="en-US" dirty="0"/>
              <a:t>Remember the foundation guide!</a:t>
            </a:r>
          </a:p>
          <a:p>
            <a:endParaRPr lang="en-US" dirty="0"/>
          </a:p>
          <a:p>
            <a:r>
              <a:rPr lang="en-GB">
                <a:hlinkClick r:id="rId2"/>
              </a:rPr>
              <a:t>https://www.foundationprogramme.nhs.uk/sites/default/files/2019-10/FoundationGuideTraining_Sept19_Update.pdf</a:t>
            </a:r>
            <a:endParaRPr lang="en-GB" dirty="0"/>
          </a:p>
        </p:txBody>
      </p:sp>
    </p:spTree>
    <p:extLst>
      <p:ext uri="{BB962C8B-B14F-4D97-AF65-F5344CB8AC3E}">
        <p14:creationId xmlns:p14="http://schemas.microsoft.com/office/powerpoint/2010/main" val="248882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678F-F53C-4682-AEA4-3E18113C4B31}"/>
              </a:ext>
            </a:extLst>
          </p:cNvPr>
          <p:cNvSpPr>
            <a:spLocks noGrp="1"/>
          </p:cNvSpPr>
          <p:nvPr>
            <p:ph type="title"/>
          </p:nvPr>
        </p:nvSpPr>
        <p:spPr/>
        <p:txBody>
          <a:bodyPr/>
          <a:lstStyle/>
          <a:p>
            <a:r>
              <a:rPr lang="en-US" dirty="0"/>
              <a:t>Foundation Guide 2019</a:t>
            </a:r>
            <a:endParaRPr lang="en-GB" dirty="0"/>
          </a:p>
        </p:txBody>
      </p:sp>
      <p:sp>
        <p:nvSpPr>
          <p:cNvPr id="3" name="Content Placeholder 2">
            <a:extLst>
              <a:ext uri="{FF2B5EF4-FFF2-40B4-BE49-F238E27FC236}">
                <a16:creationId xmlns:a16="http://schemas.microsoft.com/office/drawing/2014/main" id="{0BFF22E8-4A6A-4CD9-A0CF-0316434CF1EB}"/>
              </a:ext>
            </a:extLst>
          </p:cNvPr>
          <p:cNvSpPr>
            <a:spLocks noGrp="1"/>
          </p:cNvSpPr>
          <p:nvPr>
            <p:ph idx="1"/>
          </p:nvPr>
        </p:nvSpPr>
        <p:spPr/>
        <p:txBody>
          <a:bodyPr/>
          <a:lstStyle/>
          <a:p>
            <a:r>
              <a:rPr lang="en-US" dirty="0"/>
              <a:t>The foundation guide has been rewritten to align with the gold guide</a:t>
            </a:r>
          </a:p>
          <a:p>
            <a:r>
              <a:rPr lang="en-GB" dirty="0">
                <a:hlinkClick r:id="rId2"/>
              </a:rPr>
              <a:t>https://www.foundationprogramme.nhs.uk/sites/default/files/2019-10/FoundationGuideTraining_Sept19_Update.pdf</a:t>
            </a:r>
            <a:endParaRPr lang="en-GB" dirty="0"/>
          </a:p>
          <a:p>
            <a:r>
              <a:rPr lang="en-GB" dirty="0"/>
              <a:t>Please read it! This is the guidance document for how foundation functions.</a:t>
            </a:r>
          </a:p>
          <a:p>
            <a:r>
              <a:rPr lang="en-GB" dirty="0"/>
              <a:t>ARCP – section 4 and the appendixes</a:t>
            </a:r>
          </a:p>
          <a:p>
            <a:r>
              <a:rPr lang="en-GB" dirty="0"/>
              <a:t>Our local pages for FTPD/foundation educators</a:t>
            </a:r>
          </a:p>
          <a:p>
            <a:r>
              <a:rPr lang="en-GB" dirty="0">
                <a:hlinkClick r:id="rId3"/>
              </a:rPr>
              <a:t>https://heeoe.hee.nhs.uk/foundation/schools-trusts-and-practices</a:t>
            </a:r>
            <a:endParaRPr lang="en-GB" dirty="0"/>
          </a:p>
        </p:txBody>
      </p:sp>
    </p:spTree>
    <p:extLst>
      <p:ext uri="{BB962C8B-B14F-4D97-AF65-F5344CB8AC3E}">
        <p14:creationId xmlns:p14="http://schemas.microsoft.com/office/powerpoint/2010/main" val="2634975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951D-D619-428B-8C17-6B23A905A17E}"/>
              </a:ext>
            </a:extLst>
          </p:cNvPr>
          <p:cNvSpPr>
            <a:spLocks noGrp="1"/>
          </p:cNvSpPr>
          <p:nvPr>
            <p:ph type="title"/>
          </p:nvPr>
        </p:nvSpPr>
        <p:spPr/>
        <p:txBody>
          <a:bodyPr/>
          <a:lstStyle/>
          <a:p>
            <a:r>
              <a:rPr lang="en-US" dirty="0"/>
              <a:t>Local common Outcomes of ARCP</a:t>
            </a:r>
            <a:endParaRPr lang="en-GB" dirty="0"/>
          </a:p>
        </p:txBody>
      </p:sp>
      <p:sp>
        <p:nvSpPr>
          <p:cNvPr id="3" name="Content Placeholder 2">
            <a:extLst>
              <a:ext uri="{FF2B5EF4-FFF2-40B4-BE49-F238E27FC236}">
                <a16:creationId xmlns:a16="http://schemas.microsoft.com/office/drawing/2014/main" id="{203D8727-A580-4F99-A01D-BFA2F14BE012}"/>
              </a:ext>
            </a:extLst>
          </p:cNvPr>
          <p:cNvSpPr>
            <a:spLocks noGrp="1"/>
          </p:cNvSpPr>
          <p:nvPr>
            <p:ph type="body" idx="1"/>
          </p:nvPr>
        </p:nvSpPr>
        <p:spPr>
          <a:xfrm>
            <a:off x="683768" y="2472639"/>
            <a:ext cx="3456432" cy="617320"/>
          </a:xfrm>
        </p:spPr>
        <p:txBody>
          <a:bodyPr>
            <a:normAutofit/>
          </a:bodyPr>
          <a:lstStyle/>
          <a:p>
            <a:r>
              <a:rPr lang="en-US" dirty="0"/>
              <a:t>Outcome 1</a:t>
            </a:r>
          </a:p>
          <a:p>
            <a:endParaRPr lang="en-GB" dirty="0"/>
          </a:p>
        </p:txBody>
      </p:sp>
      <p:sp>
        <p:nvSpPr>
          <p:cNvPr id="6" name="Text Placeholder 5">
            <a:extLst>
              <a:ext uri="{FF2B5EF4-FFF2-40B4-BE49-F238E27FC236}">
                <a16:creationId xmlns:a16="http://schemas.microsoft.com/office/drawing/2014/main" id="{C01DC411-7544-4947-8DB0-2BD312771744}"/>
              </a:ext>
            </a:extLst>
          </p:cNvPr>
          <p:cNvSpPr>
            <a:spLocks noGrp="1"/>
          </p:cNvSpPr>
          <p:nvPr>
            <p:ph type="body" sz="half" idx="15"/>
          </p:nvPr>
        </p:nvSpPr>
        <p:spPr/>
        <p:txBody>
          <a:bodyPr>
            <a:normAutofit/>
          </a:bodyPr>
          <a:lstStyle/>
          <a:p>
            <a:r>
              <a:rPr lang="en-US" sz="1600" dirty="0"/>
              <a:t>Satisfactory progress at end of Foundation Year 1 (F1CC) </a:t>
            </a:r>
          </a:p>
          <a:p>
            <a:pPr marL="285750" indent="-285750">
              <a:buFont typeface="Arial" panose="020B0604020202020204" pitchFamily="34" charset="0"/>
              <a:buChar char="•"/>
            </a:pPr>
            <a:r>
              <a:rPr lang="en-US" sz="1600" dirty="0"/>
              <a:t> Achieving progress and the development of capabilities at the expected rate</a:t>
            </a:r>
          </a:p>
          <a:p>
            <a:pPr marL="285750" indent="-285750">
              <a:buFont typeface="Arial" panose="020B0604020202020204" pitchFamily="34" charset="0"/>
              <a:buChar char="•"/>
            </a:pPr>
            <a:r>
              <a:rPr lang="en-US" sz="1600" dirty="0"/>
              <a:t>Satisfactory progress is defined as achieving the Foundation Professional Capabilities for FY1 as described in the Foundation </a:t>
            </a:r>
            <a:r>
              <a:rPr lang="en-US" sz="1600" dirty="0" err="1"/>
              <a:t>Programme</a:t>
            </a:r>
            <a:r>
              <a:rPr lang="en-US" sz="1600" dirty="0"/>
              <a:t> curriculum approved by the GMC. </a:t>
            </a:r>
          </a:p>
          <a:p>
            <a:endParaRPr lang="en-GB" sz="1600" dirty="0"/>
          </a:p>
        </p:txBody>
      </p:sp>
      <p:sp>
        <p:nvSpPr>
          <p:cNvPr id="4" name="Text Placeholder 3">
            <a:extLst>
              <a:ext uri="{FF2B5EF4-FFF2-40B4-BE49-F238E27FC236}">
                <a16:creationId xmlns:a16="http://schemas.microsoft.com/office/drawing/2014/main" id="{F74CEEB9-C01B-4336-BD3E-D2E08F51C3D0}"/>
              </a:ext>
            </a:extLst>
          </p:cNvPr>
          <p:cNvSpPr>
            <a:spLocks noGrp="1"/>
          </p:cNvSpPr>
          <p:nvPr>
            <p:ph type="body" sz="quarter" idx="3"/>
          </p:nvPr>
        </p:nvSpPr>
        <p:spPr>
          <a:xfrm>
            <a:off x="4366858" y="2366433"/>
            <a:ext cx="3456432" cy="626534"/>
          </a:xfrm>
        </p:spPr>
        <p:txBody>
          <a:bodyPr/>
          <a:lstStyle/>
          <a:p>
            <a:r>
              <a:rPr lang="en-US" dirty="0"/>
              <a:t>Outcome 6</a:t>
            </a:r>
          </a:p>
          <a:p>
            <a:endParaRPr lang="en-GB" dirty="0"/>
          </a:p>
        </p:txBody>
      </p:sp>
      <p:sp>
        <p:nvSpPr>
          <p:cNvPr id="7" name="Text Placeholder 6">
            <a:extLst>
              <a:ext uri="{FF2B5EF4-FFF2-40B4-BE49-F238E27FC236}">
                <a16:creationId xmlns:a16="http://schemas.microsoft.com/office/drawing/2014/main" id="{D3EAAA63-5E86-451B-8192-AFBE60E4BCFE}"/>
              </a:ext>
            </a:extLst>
          </p:cNvPr>
          <p:cNvSpPr>
            <a:spLocks noGrp="1"/>
          </p:cNvSpPr>
          <p:nvPr>
            <p:ph type="body" sz="half" idx="16"/>
          </p:nvPr>
        </p:nvSpPr>
        <p:spPr/>
        <p:txBody>
          <a:bodyPr>
            <a:normAutofit/>
          </a:bodyPr>
          <a:lstStyle/>
          <a:p>
            <a:r>
              <a:rPr lang="en-US" sz="1600" dirty="0"/>
              <a:t>Recommendation for completion of Foundation </a:t>
            </a:r>
            <a:r>
              <a:rPr lang="en-US" sz="1600" dirty="0" err="1"/>
              <a:t>Programme</a:t>
            </a:r>
            <a:r>
              <a:rPr lang="en-US" sz="1600" dirty="0"/>
              <a:t> training:</a:t>
            </a:r>
          </a:p>
          <a:p>
            <a:pPr marL="285750" indent="-285750">
              <a:buFont typeface="Arial" panose="020B0604020202020204" pitchFamily="34" charset="0"/>
              <a:buChar char="•"/>
            </a:pPr>
            <a:r>
              <a:rPr lang="en-US" sz="1600" dirty="0"/>
              <a:t>Gained all required Foundation Professional Capabilities</a:t>
            </a:r>
          </a:p>
          <a:p>
            <a:pPr marL="285750" indent="-285750">
              <a:buFont typeface="Arial" panose="020B0604020202020204" pitchFamily="34" charset="0"/>
              <a:buChar char="•"/>
            </a:pPr>
            <a:r>
              <a:rPr lang="en-US" sz="1600" dirty="0"/>
              <a:t> Will be recommended as having completed the Foundation </a:t>
            </a:r>
            <a:r>
              <a:rPr lang="en-US" sz="1600" dirty="0" err="1"/>
              <a:t>programme</a:t>
            </a:r>
            <a:r>
              <a:rPr lang="en-US" sz="1600" dirty="0"/>
              <a:t> </a:t>
            </a:r>
          </a:p>
          <a:p>
            <a:pPr marL="285750" indent="-285750">
              <a:buFont typeface="Arial" panose="020B0604020202020204" pitchFamily="34" charset="0"/>
              <a:buChar char="•"/>
            </a:pPr>
            <a:r>
              <a:rPr lang="en-US" sz="1600" dirty="0"/>
              <a:t>will be recommended for award of FPCC</a:t>
            </a:r>
          </a:p>
          <a:p>
            <a:endParaRPr lang="en-GB" dirty="0"/>
          </a:p>
        </p:txBody>
      </p:sp>
      <p:sp>
        <p:nvSpPr>
          <p:cNvPr id="5" name="Text Placeholder 4">
            <a:extLst>
              <a:ext uri="{FF2B5EF4-FFF2-40B4-BE49-F238E27FC236}">
                <a16:creationId xmlns:a16="http://schemas.microsoft.com/office/drawing/2014/main" id="{E2021401-C969-4F3E-96F6-B9D2281E6D87}"/>
              </a:ext>
            </a:extLst>
          </p:cNvPr>
          <p:cNvSpPr>
            <a:spLocks noGrp="1"/>
          </p:cNvSpPr>
          <p:nvPr>
            <p:ph type="body" sz="quarter" idx="13"/>
          </p:nvPr>
        </p:nvSpPr>
        <p:spPr>
          <a:xfrm>
            <a:off x="8047917" y="1902883"/>
            <a:ext cx="3456432" cy="626534"/>
          </a:xfrm>
        </p:spPr>
        <p:txBody>
          <a:bodyPr/>
          <a:lstStyle/>
          <a:p>
            <a:r>
              <a:rPr lang="en-US" dirty="0"/>
              <a:t>Outcome 5</a:t>
            </a:r>
            <a:endParaRPr lang="en-GB" dirty="0"/>
          </a:p>
        </p:txBody>
      </p:sp>
      <p:sp>
        <p:nvSpPr>
          <p:cNvPr id="8" name="Text Placeholder 7">
            <a:extLst>
              <a:ext uri="{FF2B5EF4-FFF2-40B4-BE49-F238E27FC236}">
                <a16:creationId xmlns:a16="http://schemas.microsoft.com/office/drawing/2014/main" id="{644DB976-05A4-478E-B272-36202C76AB8C}"/>
              </a:ext>
            </a:extLst>
          </p:cNvPr>
          <p:cNvSpPr>
            <a:spLocks noGrp="1"/>
          </p:cNvSpPr>
          <p:nvPr>
            <p:ph type="body" sz="half" idx="17"/>
          </p:nvPr>
        </p:nvSpPr>
        <p:spPr>
          <a:xfrm>
            <a:off x="8051801" y="2472639"/>
            <a:ext cx="3456432" cy="3746058"/>
          </a:xfrm>
        </p:spPr>
        <p:txBody>
          <a:bodyPr>
            <a:noAutofit/>
          </a:bodyPr>
          <a:lstStyle/>
          <a:p>
            <a:r>
              <a:rPr lang="en-US" sz="1200" dirty="0"/>
              <a:t>Incomplete evidence presented – Additional training time may be required</a:t>
            </a:r>
          </a:p>
          <a:p>
            <a:pPr marL="285750" indent="-285750">
              <a:buFont typeface="Arial" panose="020B0604020202020204" pitchFamily="34" charset="0"/>
              <a:buChar char="•"/>
            </a:pPr>
            <a:r>
              <a:rPr lang="en-US" sz="1200" dirty="0"/>
              <a:t>The panel can make no statement about progress or otherwise since the trainee has supplied either no information or incomplete information to the panel.</a:t>
            </a:r>
          </a:p>
          <a:p>
            <a:pPr marL="285750" indent="-285750">
              <a:buFont typeface="Arial" panose="020B0604020202020204" pitchFamily="34" charset="0"/>
              <a:buChar char="•"/>
            </a:pPr>
            <a:r>
              <a:rPr lang="en-US" sz="1200" dirty="0"/>
              <a:t>agree what outstanding evidence is required from the trainee and the timescale</a:t>
            </a:r>
          </a:p>
          <a:p>
            <a:pPr marL="285750" indent="-285750">
              <a:buFont typeface="Arial" panose="020B0604020202020204" pitchFamily="34" charset="0"/>
              <a:buChar char="•"/>
            </a:pPr>
            <a:r>
              <a:rPr lang="en-US" sz="1200" dirty="0"/>
              <a:t>If the panel considers that an Outcome 1 or 6 is likely on the basis of the evidence available and satisfactory outstanding evidence is received, </a:t>
            </a:r>
          </a:p>
          <a:p>
            <a:pPr marL="742950" lvl="1" indent="-285750">
              <a:buFont typeface="Arial" panose="020B0604020202020204" pitchFamily="34" charset="0"/>
              <a:buChar char="•"/>
            </a:pPr>
            <a:r>
              <a:rPr lang="en-US" sz="1000" dirty="0"/>
              <a:t>Chair to issue an Outcome 1/6. </a:t>
            </a:r>
          </a:p>
          <a:p>
            <a:pPr marL="285750" indent="-285750">
              <a:buFont typeface="Arial" panose="020B0604020202020204" pitchFamily="34" charset="0"/>
              <a:buChar char="•"/>
            </a:pPr>
            <a:r>
              <a:rPr lang="en-US" sz="1200" dirty="0"/>
              <a:t>However, if the Chair does not receive the agreed evidence or if the panel considers that an Outcome 3 or 4 is likely on the basis of the evidence </a:t>
            </a:r>
          </a:p>
          <a:p>
            <a:pPr marL="742950" lvl="1" indent="-285750">
              <a:buFont typeface="Arial" panose="020B0604020202020204" pitchFamily="34" charset="0"/>
              <a:buChar char="•"/>
            </a:pPr>
            <a:r>
              <a:rPr lang="en-US" sz="1000" dirty="0"/>
              <a:t>refer central ARCP</a:t>
            </a:r>
            <a:endParaRPr lang="en-GB" sz="1000" dirty="0"/>
          </a:p>
        </p:txBody>
      </p:sp>
    </p:spTree>
    <p:extLst>
      <p:ext uri="{BB962C8B-B14F-4D97-AF65-F5344CB8AC3E}">
        <p14:creationId xmlns:p14="http://schemas.microsoft.com/office/powerpoint/2010/main" val="2263143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6927619-5067-4D6B-A44B-3AE879CAB2B1}"/>
              </a:ext>
            </a:extLst>
          </p:cNvPr>
          <p:cNvSpPr>
            <a:spLocks noGrp="1"/>
          </p:cNvSpPr>
          <p:nvPr>
            <p:ph type="title"/>
          </p:nvPr>
        </p:nvSpPr>
        <p:spPr/>
        <p:txBody>
          <a:bodyPr>
            <a:normAutofit fontScale="90000"/>
          </a:bodyPr>
          <a:lstStyle/>
          <a:p>
            <a:r>
              <a:rPr lang="en-US" dirty="0"/>
              <a:t>Less Common Local Outcomes of ARCP – OUTCOME 8</a:t>
            </a:r>
            <a:endParaRPr lang="en-GB" dirty="0"/>
          </a:p>
        </p:txBody>
      </p:sp>
      <p:sp>
        <p:nvSpPr>
          <p:cNvPr id="10" name="Content Placeholder 9">
            <a:extLst>
              <a:ext uri="{FF2B5EF4-FFF2-40B4-BE49-F238E27FC236}">
                <a16:creationId xmlns:a16="http://schemas.microsoft.com/office/drawing/2014/main" id="{E9999C43-1DF5-47ED-A17E-752011F26594}"/>
              </a:ext>
            </a:extLst>
          </p:cNvPr>
          <p:cNvSpPr>
            <a:spLocks noGrp="1"/>
          </p:cNvSpPr>
          <p:nvPr>
            <p:ph idx="1"/>
          </p:nvPr>
        </p:nvSpPr>
        <p:spPr/>
        <p:txBody>
          <a:bodyPr>
            <a:normAutofit fontScale="77500" lnSpcReduction="20000"/>
          </a:bodyPr>
          <a:lstStyle/>
          <a:p>
            <a:r>
              <a:rPr lang="en-US" dirty="0"/>
              <a:t>Out of </a:t>
            </a:r>
            <a:r>
              <a:rPr lang="en-US" dirty="0" err="1"/>
              <a:t>programme</a:t>
            </a:r>
            <a:r>
              <a:rPr lang="en-US" dirty="0"/>
              <a:t> for clinical experience, research or a career break (OOPR/OOPC/OOPT)</a:t>
            </a:r>
          </a:p>
          <a:p>
            <a:r>
              <a:rPr lang="en-US" dirty="0"/>
              <a:t>The panel should receive documentation from the trainee on the required form (Appendix 4) indicating what they are doing during their OOP time, if the OOP is not </a:t>
            </a:r>
            <a:r>
              <a:rPr lang="en-US" dirty="0" err="1"/>
              <a:t>recognised</a:t>
            </a:r>
            <a:r>
              <a:rPr lang="en-US" dirty="0"/>
              <a:t> for training. </a:t>
            </a:r>
            <a:r>
              <a:rPr lang="en-US" b="1" dirty="0"/>
              <a:t>Liaise with your FSD and </a:t>
            </a:r>
            <a:r>
              <a:rPr lang="en-US" b="1" dirty="0" err="1"/>
              <a:t>programmes</a:t>
            </a:r>
            <a:r>
              <a:rPr lang="en-US" b="1" dirty="0"/>
              <a:t>!</a:t>
            </a:r>
          </a:p>
          <a:p>
            <a:r>
              <a:rPr lang="en-US" b="1" dirty="0"/>
              <a:t>OOPR</a:t>
            </a:r>
            <a:r>
              <a:rPr lang="en-US" dirty="0"/>
              <a:t> – If the purpose of the OOP is research, the trainee must produce a research supervisor’s report together with the annual OOP report form indicating that appropriate progress in research is being made, along with achievement of the relevant degree (if appropriate).</a:t>
            </a:r>
          </a:p>
          <a:p>
            <a:r>
              <a:rPr lang="en-US" b="1" dirty="0"/>
              <a:t>OOPC</a:t>
            </a:r>
            <a:r>
              <a:rPr lang="en-US" dirty="0"/>
              <a:t> – If a doctor is undertaking a career break, a yearly OOPC request should be sent to the panel, indicating that the trainee is still on a career break and including an indicative intended date of return.</a:t>
            </a:r>
          </a:p>
          <a:p>
            <a:r>
              <a:rPr lang="en-US" dirty="0"/>
              <a:t>[OOPT – If the trainee is out of </a:t>
            </a:r>
            <a:r>
              <a:rPr lang="en-US" dirty="0" err="1"/>
              <a:t>programme</a:t>
            </a:r>
            <a:r>
              <a:rPr lang="en-US" dirty="0"/>
              <a:t> on a training placement or OOPR that has been prospectively approved by the GMC and that will contribute to the capabilities of the trainee’s </a:t>
            </a:r>
            <a:r>
              <a:rPr lang="en-US" dirty="0" err="1"/>
              <a:t>programme</a:t>
            </a:r>
            <a:r>
              <a:rPr lang="en-US" dirty="0"/>
              <a:t>, then an Outcome 8 should not be used. Instead, a routine assessment of progression should be made and an Outcome 1, 3, 4 or 5 should be awarded.]</a:t>
            </a:r>
          </a:p>
          <a:p>
            <a:r>
              <a:rPr lang="en-US" dirty="0"/>
              <a:t>STILL SHOULD HAVE FORM R</a:t>
            </a:r>
            <a:endParaRPr lang="en-GB" dirty="0"/>
          </a:p>
        </p:txBody>
      </p:sp>
    </p:spTree>
    <p:extLst>
      <p:ext uri="{BB962C8B-B14F-4D97-AF65-F5344CB8AC3E}">
        <p14:creationId xmlns:p14="http://schemas.microsoft.com/office/powerpoint/2010/main" val="2869553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BE252-D2F3-449A-87F2-F2492707C033}"/>
              </a:ext>
            </a:extLst>
          </p:cNvPr>
          <p:cNvSpPr>
            <a:spLocks noGrp="1"/>
          </p:cNvSpPr>
          <p:nvPr>
            <p:ph type="title"/>
          </p:nvPr>
        </p:nvSpPr>
        <p:spPr/>
        <p:txBody>
          <a:bodyPr/>
          <a:lstStyle/>
          <a:p>
            <a:r>
              <a:rPr lang="en-US" dirty="0"/>
              <a:t>REWIND! OOPR?</a:t>
            </a:r>
            <a:endParaRPr lang="en-GB" dirty="0"/>
          </a:p>
        </p:txBody>
      </p:sp>
      <p:sp>
        <p:nvSpPr>
          <p:cNvPr id="3" name="Content Placeholder 2">
            <a:extLst>
              <a:ext uri="{FF2B5EF4-FFF2-40B4-BE49-F238E27FC236}">
                <a16:creationId xmlns:a16="http://schemas.microsoft.com/office/drawing/2014/main" id="{F4C7A325-368B-4BA1-8408-DB8E68CEA03E}"/>
              </a:ext>
            </a:extLst>
          </p:cNvPr>
          <p:cNvSpPr>
            <a:spLocks noGrp="1"/>
          </p:cNvSpPr>
          <p:nvPr>
            <p:ph idx="1"/>
          </p:nvPr>
        </p:nvSpPr>
        <p:spPr/>
        <p:txBody>
          <a:bodyPr>
            <a:normAutofit fontScale="85000" lnSpcReduction="20000"/>
          </a:bodyPr>
          <a:lstStyle/>
          <a:p>
            <a:r>
              <a:rPr lang="en-US" dirty="0"/>
              <a:t>Previously, trainees could only take time out in the foundation </a:t>
            </a:r>
            <a:r>
              <a:rPr lang="en-US" dirty="0" err="1"/>
              <a:t>programme</a:t>
            </a:r>
            <a:r>
              <a:rPr lang="en-US" dirty="0"/>
              <a:t> using the Time out of Foundation Training.</a:t>
            </a:r>
          </a:p>
          <a:p>
            <a:r>
              <a:rPr lang="en-US" dirty="0"/>
              <a:t>Now Foundation has aligned somewhat with the Gold Guide.</a:t>
            </a:r>
          </a:p>
          <a:p>
            <a:pPr lvl="1"/>
            <a:r>
              <a:rPr lang="en-US" dirty="0"/>
              <a:t>There are a number of circumstances when a trainee may seek to spend some time out of the training </a:t>
            </a:r>
            <a:r>
              <a:rPr lang="en-US" dirty="0" err="1"/>
              <a:t>programme</a:t>
            </a:r>
            <a:r>
              <a:rPr lang="en-US" dirty="0"/>
              <a:t>. </a:t>
            </a:r>
          </a:p>
          <a:p>
            <a:pPr lvl="1"/>
            <a:r>
              <a:rPr lang="en-US" dirty="0"/>
              <a:t>All such requests need to be agreed by the Postgraduate Dean/Deputy </a:t>
            </a:r>
            <a:r>
              <a:rPr lang="en-US" b="1" dirty="0"/>
              <a:t>in advance [by mid January</a:t>
            </a:r>
            <a:r>
              <a:rPr lang="en-US" dirty="0"/>
              <a:t>] so trainees are advised to discuss their proposals as early as possible. [VIA THE FSD!]</a:t>
            </a:r>
          </a:p>
          <a:p>
            <a:r>
              <a:rPr lang="en-US" dirty="0"/>
              <a:t>Occasions where OOP is granted to foundation trainees are likely to </a:t>
            </a:r>
            <a:r>
              <a:rPr lang="en-US" b="1" dirty="0"/>
              <a:t>be exceptional </a:t>
            </a:r>
            <a:r>
              <a:rPr lang="en-US" dirty="0"/>
              <a:t>given the length and the nature of their training. </a:t>
            </a:r>
          </a:p>
          <a:p>
            <a:pPr lvl="1"/>
            <a:r>
              <a:rPr lang="en-US" dirty="0"/>
              <a:t>The duration of time out of the foundation </a:t>
            </a:r>
            <a:r>
              <a:rPr lang="en-US" dirty="0" err="1"/>
              <a:t>programme</a:t>
            </a:r>
            <a:r>
              <a:rPr lang="en-US" dirty="0"/>
              <a:t> will </a:t>
            </a:r>
            <a:r>
              <a:rPr lang="en-US" b="1" dirty="0"/>
              <a:t>usually be 12 months </a:t>
            </a:r>
            <a:r>
              <a:rPr lang="en-US" dirty="0"/>
              <a:t>to avoid foundation doctors becoming out of phase with the foundation </a:t>
            </a:r>
            <a:r>
              <a:rPr lang="en-US" dirty="0" err="1"/>
              <a:t>programme</a:t>
            </a:r>
            <a:r>
              <a:rPr lang="en-US" dirty="0"/>
              <a:t>. </a:t>
            </a:r>
          </a:p>
          <a:p>
            <a:pPr lvl="1"/>
            <a:r>
              <a:rPr lang="en-US" dirty="0"/>
              <a:t>Foundation schools will typically only approve OOP at the end of F1 so that the time out is taken between the end of F1 and the beginning of F2. </a:t>
            </a:r>
          </a:p>
          <a:p>
            <a:pPr lvl="1"/>
            <a:endParaRPr lang="en-US" dirty="0"/>
          </a:p>
          <a:p>
            <a:r>
              <a:rPr lang="en-US" dirty="0"/>
              <a:t>Time out during F1 or F2 placements will only be considered in exceptional circumstances.</a:t>
            </a:r>
            <a:endParaRPr lang="en-GB" dirty="0"/>
          </a:p>
        </p:txBody>
      </p:sp>
    </p:spTree>
    <p:extLst>
      <p:ext uri="{BB962C8B-B14F-4D97-AF65-F5344CB8AC3E}">
        <p14:creationId xmlns:p14="http://schemas.microsoft.com/office/powerpoint/2010/main" val="409684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EA37-D64D-49F4-9E8C-BC545DB1B6F3}"/>
              </a:ext>
            </a:extLst>
          </p:cNvPr>
          <p:cNvSpPr>
            <a:spLocks noGrp="1"/>
          </p:cNvSpPr>
          <p:nvPr>
            <p:ph type="title"/>
          </p:nvPr>
        </p:nvSpPr>
        <p:spPr/>
        <p:txBody>
          <a:bodyPr/>
          <a:lstStyle/>
          <a:p>
            <a:r>
              <a:rPr lang="en-US" dirty="0"/>
              <a:t>OOP – NEEDs central/dean approval</a:t>
            </a:r>
            <a:endParaRPr lang="en-GB" dirty="0"/>
          </a:p>
        </p:txBody>
      </p:sp>
      <p:sp>
        <p:nvSpPr>
          <p:cNvPr id="3" name="Content Placeholder 2">
            <a:extLst>
              <a:ext uri="{FF2B5EF4-FFF2-40B4-BE49-F238E27FC236}">
                <a16:creationId xmlns:a16="http://schemas.microsoft.com/office/drawing/2014/main" id="{2A9E0723-8552-4269-9E7D-ADA486C47548}"/>
              </a:ext>
            </a:extLst>
          </p:cNvPr>
          <p:cNvSpPr>
            <a:spLocks noGrp="1"/>
          </p:cNvSpPr>
          <p:nvPr>
            <p:ph idx="1"/>
          </p:nvPr>
        </p:nvSpPr>
        <p:spPr/>
        <p:txBody>
          <a:bodyPr>
            <a:normAutofit fontScale="85000" lnSpcReduction="20000"/>
          </a:bodyPr>
          <a:lstStyle/>
          <a:p>
            <a:r>
              <a:rPr lang="en-US" dirty="0"/>
              <a:t>The purpose of taking time out of a foundation training </a:t>
            </a:r>
            <a:r>
              <a:rPr lang="en-US" dirty="0" err="1"/>
              <a:t>programme</a:t>
            </a:r>
            <a:r>
              <a:rPr lang="en-US" dirty="0"/>
              <a:t> is to support the trainee in:</a:t>
            </a:r>
          </a:p>
          <a:p>
            <a:pPr lvl="1"/>
            <a:r>
              <a:rPr lang="en-US" strike="sngStrike" dirty="0" err="1"/>
              <a:t>i</a:t>
            </a:r>
            <a:r>
              <a:rPr lang="en-US" strike="sngStrike" dirty="0"/>
              <a:t>. undertaking clinical training that is not a part of the trainee’s training </a:t>
            </a:r>
            <a:r>
              <a:rPr lang="en-US" strike="sngStrike" dirty="0" err="1"/>
              <a:t>programme</a:t>
            </a:r>
            <a:r>
              <a:rPr lang="en-US" strike="sngStrike" dirty="0"/>
              <a:t> (OOPT) (e.g. some Foundation Schools allow F2 abroad – WE DONT)</a:t>
            </a:r>
          </a:p>
          <a:p>
            <a:pPr lvl="1"/>
            <a:r>
              <a:rPr lang="en-US" dirty="0"/>
              <a:t>ii. undertaking a period of research leading to an MD, PhD or MSc (OOPR)</a:t>
            </a:r>
          </a:p>
          <a:p>
            <a:pPr lvl="1"/>
            <a:r>
              <a:rPr lang="en-US" dirty="0"/>
              <a:t>iii. taking a planned career break (OOPC)</a:t>
            </a:r>
            <a:endParaRPr lang="en-GB" dirty="0"/>
          </a:p>
          <a:p>
            <a:r>
              <a:rPr lang="en-US" dirty="0"/>
              <a:t>Trainees must maintain their </a:t>
            </a:r>
            <a:r>
              <a:rPr lang="en-US" dirty="0" err="1"/>
              <a:t>licence</a:t>
            </a:r>
            <a:r>
              <a:rPr lang="en-US" dirty="0"/>
              <a:t> to </a:t>
            </a:r>
            <a:r>
              <a:rPr lang="en-US" dirty="0" err="1"/>
              <a:t>practise</a:t>
            </a:r>
            <a:r>
              <a:rPr lang="en-US" dirty="0"/>
              <a:t> while on OOP</a:t>
            </a:r>
          </a:p>
          <a:p>
            <a:r>
              <a:rPr lang="en-US" dirty="0"/>
              <a:t>should check what effect this time away will have on their salary, sickness and maternity entitlements</a:t>
            </a:r>
          </a:p>
          <a:p>
            <a:r>
              <a:rPr lang="en-US" dirty="0"/>
              <a:t>The Postgraduate Dean/Deputy cannot guarantee the date or the location of the trainee’s return placement</a:t>
            </a:r>
          </a:p>
          <a:p>
            <a:pPr lvl="1"/>
            <a:r>
              <a:rPr lang="en-US" dirty="0"/>
              <a:t>If a trainee, having indicated that they are returning to the training </a:t>
            </a:r>
            <a:r>
              <a:rPr lang="en-US" dirty="0" err="1"/>
              <a:t>programme</a:t>
            </a:r>
            <a:r>
              <a:rPr lang="en-US" dirty="0"/>
              <a:t>, subsequently declines the place offered, then there is no guarantee that another place can be identified although every effort will be made to do so.</a:t>
            </a:r>
          </a:p>
          <a:p>
            <a:pPr lvl="1"/>
            <a:r>
              <a:rPr lang="en-US" dirty="0"/>
              <a:t>If the foundation doctor does not contact the FSD as agreed (3.31ii), the foundation school is no longer required to hold a F2 </a:t>
            </a:r>
            <a:r>
              <a:rPr lang="en-US" dirty="0" err="1"/>
              <a:t>programme</a:t>
            </a:r>
            <a:endParaRPr lang="en-US" dirty="0"/>
          </a:p>
        </p:txBody>
      </p:sp>
    </p:spTree>
    <p:extLst>
      <p:ext uri="{BB962C8B-B14F-4D97-AF65-F5344CB8AC3E}">
        <p14:creationId xmlns:p14="http://schemas.microsoft.com/office/powerpoint/2010/main" val="1132958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66800-A63B-4BB5-8974-7240CBB07627}"/>
              </a:ext>
            </a:extLst>
          </p:cNvPr>
          <p:cNvSpPr>
            <a:spLocks noGrp="1"/>
          </p:cNvSpPr>
          <p:nvPr>
            <p:ph type="title"/>
          </p:nvPr>
        </p:nvSpPr>
        <p:spPr/>
        <p:txBody>
          <a:bodyPr/>
          <a:lstStyle/>
          <a:p>
            <a:r>
              <a:rPr lang="en-US" dirty="0"/>
              <a:t>Time Out of </a:t>
            </a:r>
            <a:r>
              <a:rPr lang="en-US" dirty="0" err="1"/>
              <a:t>Programme</a:t>
            </a:r>
            <a:r>
              <a:rPr lang="en-US" dirty="0"/>
              <a:t> for a Career Break (OOPC)</a:t>
            </a:r>
            <a:endParaRPr lang="en-GB" dirty="0"/>
          </a:p>
        </p:txBody>
      </p:sp>
      <p:sp>
        <p:nvSpPr>
          <p:cNvPr id="3" name="Content Placeholder 2">
            <a:extLst>
              <a:ext uri="{FF2B5EF4-FFF2-40B4-BE49-F238E27FC236}">
                <a16:creationId xmlns:a16="http://schemas.microsoft.com/office/drawing/2014/main" id="{7AA8CD97-F6FA-4827-8D53-90280F7B67F0}"/>
              </a:ext>
            </a:extLst>
          </p:cNvPr>
          <p:cNvSpPr>
            <a:spLocks noGrp="1"/>
          </p:cNvSpPr>
          <p:nvPr>
            <p:ph idx="1"/>
          </p:nvPr>
        </p:nvSpPr>
        <p:spPr/>
        <p:txBody>
          <a:bodyPr>
            <a:normAutofit fontScale="92500"/>
          </a:bodyPr>
          <a:lstStyle/>
          <a:p>
            <a:r>
              <a:rPr lang="en-US" dirty="0"/>
              <a:t>Planned OOPC will permit a trainee to step out of the training </a:t>
            </a:r>
            <a:r>
              <a:rPr lang="en-US" dirty="0" err="1"/>
              <a:t>programme</a:t>
            </a:r>
            <a:r>
              <a:rPr lang="en-US" dirty="0"/>
              <a:t> for a designated and agreed period of time to pursue other interests (e.g. domestic responsibilities, work in industry, developing talents in other areas and entrepreneurship).</a:t>
            </a:r>
          </a:p>
          <a:p>
            <a:r>
              <a:rPr lang="en-US" dirty="0"/>
              <a:t>Periods of ill health should in the first instance be managed under the guidance of the employer’s occupational health services, as for other staff. OOPC is an inappropriate way of managing health issues</a:t>
            </a:r>
          </a:p>
          <a:p>
            <a:r>
              <a:rPr lang="en-US" dirty="0"/>
              <a:t>OOPC is not an acceptable reason for deferring the start of a </a:t>
            </a:r>
            <a:r>
              <a:rPr lang="en-US" dirty="0" err="1"/>
              <a:t>programme</a:t>
            </a:r>
            <a:r>
              <a:rPr lang="en-US" dirty="0"/>
              <a:t>. In such cases, the trainee should defer making an application until ready to begin training</a:t>
            </a:r>
          </a:p>
          <a:p>
            <a:r>
              <a:rPr lang="en-US" dirty="0"/>
              <a:t>The duration of OOPC will normally be a period of up to one year.</a:t>
            </a:r>
          </a:p>
          <a:p>
            <a:r>
              <a:rPr lang="en-US" dirty="0"/>
              <a:t>trainee will be accommodated in the next available suitable vacancy, there is no guarantee of return date and it may take time for a suitable vacancy to arise.</a:t>
            </a:r>
            <a:endParaRPr lang="en-GB" dirty="0"/>
          </a:p>
        </p:txBody>
      </p:sp>
    </p:spTree>
    <p:extLst>
      <p:ext uri="{BB962C8B-B14F-4D97-AF65-F5344CB8AC3E}">
        <p14:creationId xmlns:p14="http://schemas.microsoft.com/office/powerpoint/2010/main" val="2350480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A5B4E-BE0B-4BE3-820B-F408A3CDA1A4}"/>
              </a:ext>
            </a:extLst>
          </p:cNvPr>
          <p:cNvSpPr>
            <a:spLocks noGrp="1"/>
          </p:cNvSpPr>
          <p:nvPr>
            <p:ph type="title"/>
          </p:nvPr>
        </p:nvSpPr>
        <p:spPr/>
        <p:txBody>
          <a:bodyPr/>
          <a:lstStyle/>
          <a:p>
            <a:r>
              <a:rPr lang="en-US" dirty="0"/>
              <a:t>OK, so outcome 8</a:t>
            </a:r>
            <a:endParaRPr lang="en-GB" dirty="0"/>
          </a:p>
        </p:txBody>
      </p:sp>
      <p:sp>
        <p:nvSpPr>
          <p:cNvPr id="3" name="Content Placeholder 2">
            <a:extLst>
              <a:ext uri="{FF2B5EF4-FFF2-40B4-BE49-F238E27FC236}">
                <a16:creationId xmlns:a16="http://schemas.microsoft.com/office/drawing/2014/main" id="{1BA62401-6805-4F16-9391-980AD73E25BD}"/>
              </a:ext>
            </a:extLst>
          </p:cNvPr>
          <p:cNvSpPr>
            <a:spLocks noGrp="1"/>
          </p:cNvSpPr>
          <p:nvPr>
            <p:ph idx="1"/>
          </p:nvPr>
        </p:nvSpPr>
        <p:spPr/>
        <p:txBody>
          <a:bodyPr/>
          <a:lstStyle/>
          <a:p>
            <a:r>
              <a:rPr lang="en-US" dirty="0"/>
              <a:t>Trainees who wish to undertake full-time research out of </a:t>
            </a:r>
            <a:r>
              <a:rPr lang="en-US" dirty="0" err="1"/>
              <a:t>programme</a:t>
            </a:r>
            <a:r>
              <a:rPr lang="en-US" dirty="0"/>
              <a:t> must have their research </a:t>
            </a:r>
            <a:r>
              <a:rPr lang="en-US" dirty="0" err="1"/>
              <a:t>programme</a:t>
            </a:r>
            <a:r>
              <a:rPr lang="en-US" dirty="0"/>
              <a:t> agreed with their named academic supervisor. This should form part of the documentation sent to the Postgraduate Dean/Deputy when requesting OOPR.</a:t>
            </a:r>
          </a:p>
          <a:p>
            <a:r>
              <a:rPr lang="en-US" dirty="0"/>
              <a:t>Should have an academic report</a:t>
            </a:r>
          </a:p>
          <a:p>
            <a:pPr lvl="1"/>
            <a:r>
              <a:rPr lang="en-US" dirty="0"/>
              <a:t>indicate whether appropriate progress in the research has taken place during the previous year and also whether the planned date of completion of the research has changed. </a:t>
            </a:r>
          </a:p>
          <a:p>
            <a:pPr lvl="1"/>
            <a:r>
              <a:rPr lang="en-US" dirty="0"/>
              <a:t>Any request for a potential extension to the OOPR will need to be considered separately by the Postgraduate Dean/Deputy via FSD</a:t>
            </a:r>
          </a:p>
          <a:p>
            <a:r>
              <a:rPr lang="en-US" b="1" dirty="0"/>
              <a:t>Discussion point: do we want this to be with the local FTPD or part of central ARCP pool?</a:t>
            </a:r>
          </a:p>
        </p:txBody>
      </p:sp>
    </p:spTree>
    <p:extLst>
      <p:ext uri="{BB962C8B-B14F-4D97-AF65-F5344CB8AC3E}">
        <p14:creationId xmlns:p14="http://schemas.microsoft.com/office/powerpoint/2010/main" val="160504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A095-A3D1-4F44-B631-6081078866ED}"/>
              </a:ext>
            </a:extLst>
          </p:cNvPr>
          <p:cNvSpPr>
            <a:spLocks noGrp="1"/>
          </p:cNvSpPr>
          <p:nvPr>
            <p:ph type="title"/>
          </p:nvPr>
        </p:nvSpPr>
        <p:spPr/>
        <p:txBody>
          <a:bodyPr/>
          <a:lstStyle/>
          <a:p>
            <a:r>
              <a:rPr lang="en-US" dirty="0"/>
              <a:t>What do we do for LTFTT?</a:t>
            </a:r>
            <a:br>
              <a:rPr lang="en-US" dirty="0"/>
            </a:br>
            <a:r>
              <a:rPr lang="en-US" dirty="0"/>
              <a:t>N14/N15</a:t>
            </a:r>
            <a:endParaRPr lang="en-GB" dirty="0"/>
          </a:p>
        </p:txBody>
      </p:sp>
      <p:sp>
        <p:nvSpPr>
          <p:cNvPr id="3" name="Content Placeholder 2">
            <a:extLst>
              <a:ext uri="{FF2B5EF4-FFF2-40B4-BE49-F238E27FC236}">
                <a16:creationId xmlns:a16="http://schemas.microsoft.com/office/drawing/2014/main" id="{369950D3-1C68-470D-A266-F997ECCCE5F8}"/>
              </a:ext>
            </a:extLst>
          </p:cNvPr>
          <p:cNvSpPr>
            <a:spLocks noGrp="1"/>
          </p:cNvSpPr>
          <p:nvPr>
            <p:ph idx="1"/>
          </p:nvPr>
        </p:nvSpPr>
        <p:spPr/>
        <p:txBody>
          <a:bodyPr>
            <a:normAutofit fontScale="85000" lnSpcReduction="20000"/>
          </a:bodyPr>
          <a:lstStyle/>
          <a:p>
            <a:r>
              <a:rPr lang="en-US" dirty="0"/>
              <a:t>As for all trainees, LTFT trainees will need to meet the requirements for progression in training as set out by GMC approved curriculum for training and they will be assessed in accordance with the ARCP process set out in paragraphs 4.15-4.60. </a:t>
            </a:r>
          </a:p>
          <a:p>
            <a:r>
              <a:rPr lang="en-US" dirty="0"/>
              <a:t>For clarity, key points with regard to progression in training for LTFT trainees have been set out below. </a:t>
            </a:r>
          </a:p>
          <a:p>
            <a:pPr lvl="1"/>
            <a:r>
              <a:rPr lang="en-US" dirty="0"/>
              <a:t>LTFT trainees should have an ARCP at points where decisions relating to progression in training are required </a:t>
            </a:r>
          </a:p>
          <a:p>
            <a:pPr lvl="1"/>
            <a:r>
              <a:rPr lang="en-US" dirty="0"/>
              <a:t>in addition should be assessed not less than annually. </a:t>
            </a:r>
          </a:p>
          <a:p>
            <a:r>
              <a:rPr lang="en-US" dirty="0"/>
              <a:t>Practically, they will have an ARCP with everyone else. If this isn’t a progression time they will receive an ‘N’ code.</a:t>
            </a:r>
          </a:p>
          <a:p>
            <a:pPr lvl="1"/>
            <a:r>
              <a:rPr lang="en-US" dirty="0"/>
              <a:t>Less than full time (LTFT) – no concern Achieving progress and the development of outcomes at the expected rate. </a:t>
            </a:r>
            <a:r>
              <a:rPr lang="en-US" b="1" dirty="0"/>
              <a:t>N14 </a:t>
            </a:r>
          </a:p>
          <a:p>
            <a:pPr lvl="1"/>
            <a:r>
              <a:rPr lang="en-US" dirty="0"/>
              <a:t>Less than full time (LTFT) – some concern May not be achieving progress or development of outcomes at the expected rate. </a:t>
            </a:r>
            <a:r>
              <a:rPr lang="en-US" b="1" dirty="0"/>
              <a:t>N15</a:t>
            </a:r>
          </a:p>
          <a:p>
            <a:r>
              <a:rPr lang="en-US" dirty="0"/>
              <a:t>They will then have an ARCP roughly midway through their final F1 and F2 rotation, where they will receive a standard outcome.</a:t>
            </a:r>
          </a:p>
        </p:txBody>
      </p:sp>
    </p:spTree>
    <p:extLst>
      <p:ext uri="{BB962C8B-B14F-4D97-AF65-F5344CB8AC3E}">
        <p14:creationId xmlns:p14="http://schemas.microsoft.com/office/powerpoint/2010/main" val="1037588352"/>
      </p:ext>
    </p:extLst>
  </p:cSld>
  <p:clrMapOvr>
    <a:masterClrMapping/>
  </p:clrMapOvr>
</p:sld>
</file>

<file path=ppt/theme/theme1.xml><?xml version="1.0" encoding="utf-8"?>
<a:theme xmlns:a="http://schemas.openxmlformats.org/drawingml/2006/main" name="Vapor Trail">
  <a:themeElements>
    <a:clrScheme name="Custom 1">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496E1D"/>
      </a:accent5>
      <a:accent6>
        <a:srgbClr val="931909"/>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TM04033937[[fn=Vapor Trail]]</Template>
  <TotalTime>6030</TotalTime>
  <Words>1968</Words>
  <Application>Microsoft Office PowerPoint</Application>
  <PresentationFormat>Widescreen</PresentationFormat>
  <Paragraphs>118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Century Gothic</vt:lpstr>
      <vt:lpstr>Vapor Trail</vt:lpstr>
      <vt:lpstr>Foundation ARCP training: The Code</vt:lpstr>
      <vt:lpstr>Foundation Guide 2019</vt:lpstr>
      <vt:lpstr>Local common Outcomes of ARCP</vt:lpstr>
      <vt:lpstr>Less Common Local Outcomes of ARCP – OUTCOME 8</vt:lpstr>
      <vt:lpstr>REWIND! OOPR?</vt:lpstr>
      <vt:lpstr>OOP – NEEDs central/dean approval</vt:lpstr>
      <vt:lpstr>Time Out of Programme for a Career Break (OOPC)</vt:lpstr>
      <vt:lpstr>OK, so outcome 8</vt:lpstr>
      <vt:lpstr>What do we do for LTFTT? N14/N15</vt:lpstr>
      <vt:lpstr>Giving No outcome at ARCP N1/N2</vt:lpstr>
      <vt:lpstr>Pausing and N1</vt:lpstr>
      <vt:lpstr>PowerPoint Presentation</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 ARCP training: The Code</dc:title>
  <dc:creator>Helen Johnson</dc:creator>
  <cp:lastModifiedBy>Helen Johnson</cp:lastModifiedBy>
  <cp:revision>22</cp:revision>
  <dcterms:created xsi:type="dcterms:W3CDTF">2019-11-11T13:20:55Z</dcterms:created>
  <dcterms:modified xsi:type="dcterms:W3CDTF">2019-11-18T16:57:24Z</dcterms:modified>
</cp:coreProperties>
</file>