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58" r:id="rId4"/>
    <p:sldId id="269" r:id="rId5"/>
    <p:sldId id="259" r:id="rId6"/>
    <p:sldId id="260" r:id="rId7"/>
    <p:sldId id="261" r:id="rId8"/>
    <p:sldId id="271" r:id="rId9"/>
    <p:sldId id="264" r:id="rId10"/>
    <p:sldId id="265" r:id="rId11"/>
    <p:sldId id="270" r:id="rId12"/>
    <p:sldId id="262" r:id="rId13"/>
    <p:sldId id="263" r:id="rId14"/>
    <p:sldId id="26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0" autoAdjust="0"/>
    <p:restoredTop sz="94660"/>
  </p:normalViewPr>
  <p:slideViewPr>
    <p:cSldViewPr snapToGrid="0">
      <p:cViewPr varScale="1">
        <p:scale>
          <a:sx n="76" d="100"/>
          <a:sy n="76" d="100"/>
        </p:scale>
        <p:origin x="126" y="7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t>11/19/2019</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6872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98044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11/19/2019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16915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11/19/2019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67397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pPr/>
              <a:t>11/19/2019</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3310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11/19/2019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51964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11/19/2019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78424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477521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pPr/>
              <a:t>11/19/2019</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4221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68130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11/19/2019</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47831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11/19/2019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96740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20866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93820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11/19/2019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90181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44150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17783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11/19/2019</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3943638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foundationprogramme.nhs.uk/sites/default/files/2019-10/FoundationGuideTraining_Sept19_Update.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heeoe.hee.nhs.uk/foundation/schools-trusts-and-practices" TargetMode="External"/><Relationship Id="rId2" Type="http://schemas.openxmlformats.org/officeDocument/2006/relationships/hyperlink" Target="https://www.foundationprogramme.nhs.uk/sites/default/files/2019-10/FoundationGuideTraining_Sept19_Update.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E88E3-F261-434C-BAD8-440003042B5D}"/>
              </a:ext>
            </a:extLst>
          </p:cNvPr>
          <p:cNvSpPr>
            <a:spLocks noGrp="1"/>
          </p:cNvSpPr>
          <p:nvPr>
            <p:ph type="ctrTitle"/>
          </p:nvPr>
        </p:nvSpPr>
        <p:spPr/>
        <p:txBody>
          <a:bodyPr/>
          <a:lstStyle/>
          <a:p>
            <a:r>
              <a:rPr lang="en-US" dirty="0"/>
              <a:t>Foundation ARCP training: 3 and 4</a:t>
            </a:r>
            <a:endParaRPr lang="en-GB" dirty="0"/>
          </a:p>
        </p:txBody>
      </p:sp>
      <p:sp>
        <p:nvSpPr>
          <p:cNvPr id="3" name="Subtitle 2">
            <a:extLst>
              <a:ext uri="{FF2B5EF4-FFF2-40B4-BE49-F238E27FC236}">
                <a16:creationId xmlns:a16="http://schemas.microsoft.com/office/drawing/2014/main" id="{19C72B36-92D4-4275-A7C5-BAF16771B48C}"/>
              </a:ext>
            </a:extLst>
          </p:cNvPr>
          <p:cNvSpPr>
            <a:spLocks noGrp="1"/>
          </p:cNvSpPr>
          <p:nvPr>
            <p:ph type="subTitle" idx="1"/>
          </p:nvPr>
        </p:nvSpPr>
        <p:spPr/>
        <p:txBody>
          <a:bodyPr>
            <a:normAutofit fontScale="92500" lnSpcReduction="10000"/>
          </a:bodyPr>
          <a:lstStyle/>
          <a:p>
            <a:r>
              <a:rPr lang="en-US" dirty="0"/>
              <a:t>H Johnson</a:t>
            </a:r>
          </a:p>
          <a:p>
            <a:r>
              <a:rPr lang="en-US" dirty="0"/>
              <a:t>Dec 2019</a:t>
            </a:r>
            <a:endParaRPr lang="en-GB" dirty="0"/>
          </a:p>
        </p:txBody>
      </p:sp>
    </p:spTree>
    <p:extLst>
      <p:ext uri="{BB962C8B-B14F-4D97-AF65-F5344CB8AC3E}">
        <p14:creationId xmlns:p14="http://schemas.microsoft.com/office/powerpoint/2010/main" val="1563744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CEFB4-2603-4D4F-863E-CA312891A929}"/>
              </a:ext>
            </a:extLst>
          </p:cNvPr>
          <p:cNvSpPr>
            <a:spLocks noGrp="1"/>
          </p:cNvSpPr>
          <p:nvPr>
            <p:ph type="title"/>
          </p:nvPr>
        </p:nvSpPr>
        <p:spPr/>
        <p:txBody>
          <a:bodyPr/>
          <a:lstStyle/>
          <a:p>
            <a:r>
              <a:rPr lang="en-GB" dirty="0"/>
              <a:t>Important info to complete</a:t>
            </a:r>
          </a:p>
        </p:txBody>
      </p:sp>
      <p:sp>
        <p:nvSpPr>
          <p:cNvPr id="3" name="Content Placeholder 2">
            <a:extLst>
              <a:ext uri="{FF2B5EF4-FFF2-40B4-BE49-F238E27FC236}">
                <a16:creationId xmlns:a16="http://schemas.microsoft.com/office/drawing/2014/main" id="{5DFF7528-96F8-4CC0-9339-FA569737E653}"/>
              </a:ext>
            </a:extLst>
          </p:cNvPr>
          <p:cNvSpPr>
            <a:spLocks noGrp="1"/>
          </p:cNvSpPr>
          <p:nvPr>
            <p:ph idx="1"/>
          </p:nvPr>
        </p:nvSpPr>
        <p:spPr/>
        <p:txBody>
          <a:bodyPr>
            <a:normAutofit/>
          </a:bodyPr>
          <a:lstStyle/>
          <a:p>
            <a:r>
              <a:rPr lang="en-US" dirty="0"/>
              <a:t>Transfer of information between F1 and F2 (please select only one): </a:t>
            </a:r>
          </a:p>
          <a:p>
            <a:pPr lvl="1"/>
            <a:r>
              <a:rPr lang="en-US" dirty="0"/>
              <a:t>There are no known causes of concern </a:t>
            </a:r>
          </a:p>
          <a:p>
            <a:pPr lvl="1"/>
            <a:r>
              <a:rPr lang="en-US" dirty="0"/>
              <a:t>There are causes of concern </a:t>
            </a:r>
          </a:p>
          <a:p>
            <a:pPr lvl="1"/>
            <a:r>
              <a:rPr lang="en-US" dirty="0"/>
              <a:t>Brief summary of concern:</a:t>
            </a:r>
          </a:p>
          <a:p>
            <a:r>
              <a:rPr lang="en-US" dirty="0"/>
              <a:t>Comments and recommended action(s): (Include areas of excellence, areas for targeted training, level of supervision, any additional training time and the action plan etc.):</a:t>
            </a:r>
          </a:p>
          <a:p>
            <a:pPr lvl="1"/>
            <a:r>
              <a:rPr lang="en-US" dirty="0"/>
              <a:t>It is important to make this fairly detailed. This is the plan which will need to be actioned and trainee followed before next ARCP</a:t>
            </a:r>
          </a:p>
          <a:p>
            <a:pPr lvl="1"/>
            <a:r>
              <a:rPr lang="en-US" dirty="0"/>
              <a:t>Prior to ARCP, FTPD should consider what they think this could/should entail if an outcome 3 is given.</a:t>
            </a:r>
          </a:p>
        </p:txBody>
      </p:sp>
    </p:spTree>
    <p:extLst>
      <p:ext uri="{BB962C8B-B14F-4D97-AF65-F5344CB8AC3E}">
        <p14:creationId xmlns:p14="http://schemas.microsoft.com/office/powerpoint/2010/main" val="1660372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D02F8-81A3-4A0C-BA9F-DDB2611B5A3B}"/>
              </a:ext>
            </a:extLst>
          </p:cNvPr>
          <p:cNvSpPr>
            <a:spLocks noGrp="1"/>
          </p:cNvSpPr>
          <p:nvPr>
            <p:ph type="title"/>
          </p:nvPr>
        </p:nvSpPr>
        <p:spPr/>
        <p:txBody>
          <a:bodyPr/>
          <a:lstStyle/>
          <a:p>
            <a:r>
              <a:rPr lang="en-GB" dirty="0"/>
              <a:t>ARCP outcome Follow up</a:t>
            </a:r>
          </a:p>
        </p:txBody>
      </p:sp>
      <p:sp>
        <p:nvSpPr>
          <p:cNvPr id="3" name="Content Placeholder 2">
            <a:extLst>
              <a:ext uri="{FF2B5EF4-FFF2-40B4-BE49-F238E27FC236}">
                <a16:creationId xmlns:a16="http://schemas.microsoft.com/office/drawing/2014/main" id="{6302E896-1B70-42A7-854A-FABECC55C210}"/>
              </a:ext>
            </a:extLst>
          </p:cNvPr>
          <p:cNvSpPr>
            <a:spLocks noGrp="1"/>
          </p:cNvSpPr>
          <p:nvPr>
            <p:ph idx="1"/>
          </p:nvPr>
        </p:nvSpPr>
        <p:spPr/>
        <p:txBody>
          <a:bodyPr/>
          <a:lstStyle/>
          <a:p>
            <a:r>
              <a:rPr lang="en-GB" dirty="0"/>
              <a:t>Each trainee who gets an outcome 3 or 4 will be given the deanery documentation on how to appeal.</a:t>
            </a:r>
          </a:p>
          <a:p>
            <a:r>
              <a:rPr lang="en-GB" dirty="0"/>
              <a:t>They will also be sent a confirmatory letter of the ARCP panel outcome, reminding them to review the outcome and offering support.</a:t>
            </a:r>
          </a:p>
          <a:p>
            <a:r>
              <a:rPr lang="en-GB" dirty="0"/>
              <a:t>We anticipate that the FTPD will arrange a debrief back in the home trust</a:t>
            </a:r>
          </a:p>
          <a:p>
            <a:r>
              <a:rPr lang="en-GB" dirty="0"/>
              <a:t>The Foundation School will either have already arranged an extension place, or will try and source one at this point.</a:t>
            </a:r>
          </a:p>
          <a:p>
            <a:r>
              <a:rPr lang="en-GB" dirty="0"/>
              <a:t>PSW will be offered.</a:t>
            </a:r>
          </a:p>
        </p:txBody>
      </p:sp>
    </p:spTree>
    <p:extLst>
      <p:ext uri="{BB962C8B-B14F-4D97-AF65-F5344CB8AC3E}">
        <p14:creationId xmlns:p14="http://schemas.microsoft.com/office/powerpoint/2010/main" val="488315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66800-A63B-4BB5-8974-7240CBB07627}"/>
              </a:ext>
            </a:extLst>
          </p:cNvPr>
          <p:cNvSpPr>
            <a:spLocks noGrp="1"/>
          </p:cNvSpPr>
          <p:nvPr>
            <p:ph type="title"/>
          </p:nvPr>
        </p:nvSpPr>
        <p:spPr/>
        <p:txBody>
          <a:bodyPr/>
          <a:lstStyle/>
          <a:p>
            <a:r>
              <a:rPr lang="en-US" dirty="0"/>
              <a:t>Following the Outcome 3</a:t>
            </a:r>
            <a:endParaRPr lang="en-GB" dirty="0"/>
          </a:p>
        </p:txBody>
      </p:sp>
      <p:sp>
        <p:nvSpPr>
          <p:cNvPr id="3" name="Content Placeholder 2">
            <a:extLst>
              <a:ext uri="{FF2B5EF4-FFF2-40B4-BE49-F238E27FC236}">
                <a16:creationId xmlns:a16="http://schemas.microsoft.com/office/drawing/2014/main" id="{7AA8CD97-F6FA-4827-8D53-90280F7B67F0}"/>
              </a:ext>
            </a:extLst>
          </p:cNvPr>
          <p:cNvSpPr>
            <a:spLocks noGrp="1"/>
          </p:cNvSpPr>
          <p:nvPr>
            <p:ph idx="1"/>
          </p:nvPr>
        </p:nvSpPr>
        <p:spPr/>
        <p:txBody>
          <a:bodyPr>
            <a:normAutofit fontScale="92500" lnSpcReduction="10000"/>
          </a:bodyPr>
          <a:lstStyle/>
          <a:p>
            <a:r>
              <a:rPr lang="en-US" dirty="0"/>
              <a:t>The educational progress of the trainee during any additional or remedial training will be reviewed by a Foundation </a:t>
            </a:r>
            <a:r>
              <a:rPr lang="en-US" dirty="0" err="1"/>
              <a:t>Programme</a:t>
            </a:r>
            <a:r>
              <a:rPr lang="en-US" dirty="0"/>
              <a:t> ARCP panel, </a:t>
            </a:r>
          </a:p>
          <a:p>
            <a:pPr lvl="1"/>
            <a:r>
              <a:rPr lang="en-US" dirty="0"/>
              <a:t>Can take further and external advice from other senior clinicians in the foundation </a:t>
            </a:r>
            <a:r>
              <a:rPr lang="en-US" dirty="0" err="1"/>
              <a:t>programme</a:t>
            </a:r>
            <a:r>
              <a:rPr lang="en-US" dirty="0"/>
              <a:t>. </a:t>
            </a:r>
          </a:p>
          <a:p>
            <a:pPr lvl="1"/>
            <a:r>
              <a:rPr lang="en-US" dirty="0"/>
              <a:t>The panel will decide whether the outcome of the additional training is that </a:t>
            </a:r>
          </a:p>
          <a:p>
            <a:pPr lvl="2"/>
            <a:r>
              <a:rPr lang="en-US" dirty="0"/>
              <a:t>the trainee can continue in their foundation training </a:t>
            </a:r>
            <a:r>
              <a:rPr lang="en-US" dirty="0" err="1"/>
              <a:t>programme</a:t>
            </a:r>
            <a:r>
              <a:rPr lang="en-US" dirty="0"/>
              <a:t>, </a:t>
            </a:r>
          </a:p>
          <a:p>
            <a:pPr lvl="2"/>
            <a:r>
              <a:rPr lang="en-US" dirty="0"/>
              <a:t>requires further additional training, </a:t>
            </a:r>
          </a:p>
          <a:p>
            <a:pPr lvl="2"/>
            <a:r>
              <a:rPr lang="en-US" dirty="0"/>
              <a:t>has not met or cannot meet the standards required. </a:t>
            </a:r>
          </a:p>
          <a:p>
            <a:r>
              <a:rPr lang="en-US" dirty="0"/>
              <a:t>If it is decided that the trainee is unable to meet the standards, this will lead to the recommendation that the trainee leaves the </a:t>
            </a:r>
            <a:r>
              <a:rPr lang="en-US" dirty="0" err="1"/>
              <a:t>programme</a:t>
            </a:r>
            <a:r>
              <a:rPr lang="en-US" dirty="0"/>
              <a:t>. Outcome 4</a:t>
            </a:r>
          </a:p>
          <a:p>
            <a:r>
              <a:rPr lang="en-US" dirty="0"/>
              <a:t>If the trainee fails to comply in a timely manner with the educational plan for the additional training, they may be required to leave the training </a:t>
            </a:r>
            <a:r>
              <a:rPr lang="en-US" dirty="0" err="1"/>
              <a:t>programme</a:t>
            </a:r>
            <a:r>
              <a:rPr lang="en-US" dirty="0"/>
              <a:t> before the additional training has been completed </a:t>
            </a:r>
          </a:p>
          <a:p>
            <a:pPr lvl="1"/>
            <a:r>
              <a:rPr lang="en-US" dirty="0"/>
              <a:t>This would normally be by means of issuing an Outcome 4.</a:t>
            </a:r>
            <a:endParaRPr lang="en-GB" dirty="0"/>
          </a:p>
        </p:txBody>
      </p:sp>
    </p:spTree>
    <p:extLst>
      <p:ext uri="{BB962C8B-B14F-4D97-AF65-F5344CB8AC3E}">
        <p14:creationId xmlns:p14="http://schemas.microsoft.com/office/powerpoint/2010/main" val="2350480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A5B4E-BE0B-4BE3-820B-F408A3CDA1A4}"/>
              </a:ext>
            </a:extLst>
          </p:cNvPr>
          <p:cNvSpPr>
            <a:spLocks noGrp="1"/>
          </p:cNvSpPr>
          <p:nvPr>
            <p:ph type="title"/>
          </p:nvPr>
        </p:nvSpPr>
        <p:spPr/>
        <p:txBody>
          <a:bodyPr/>
          <a:lstStyle/>
          <a:p>
            <a:r>
              <a:rPr lang="en-US" dirty="0"/>
              <a:t>outcome 4</a:t>
            </a:r>
            <a:endParaRPr lang="en-GB" dirty="0"/>
          </a:p>
        </p:txBody>
      </p:sp>
      <p:sp>
        <p:nvSpPr>
          <p:cNvPr id="3" name="Content Placeholder 2">
            <a:extLst>
              <a:ext uri="{FF2B5EF4-FFF2-40B4-BE49-F238E27FC236}">
                <a16:creationId xmlns:a16="http://schemas.microsoft.com/office/drawing/2014/main" id="{1BA62401-6805-4F16-9391-980AD73E25BD}"/>
              </a:ext>
            </a:extLst>
          </p:cNvPr>
          <p:cNvSpPr>
            <a:spLocks noGrp="1"/>
          </p:cNvSpPr>
          <p:nvPr>
            <p:ph idx="1"/>
          </p:nvPr>
        </p:nvSpPr>
        <p:spPr/>
        <p:txBody>
          <a:bodyPr>
            <a:normAutofit fontScale="85000" lnSpcReduction="20000"/>
          </a:bodyPr>
          <a:lstStyle/>
          <a:p>
            <a:r>
              <a:rPr lang="en-US" dirty="0"/>
              <a:t>If the panel decides that the foundation doctor should be released from the training </a:t>
            </a:r>
            <a:r>
              <a:rPr lang="en-US" dirty="0" err="1"/>
              <a:t>programme</a:t>
            </a:r>
            <a:r>
              <a:rPr lang="en-US" dirty="0"/>
              <a:t>, it should award an Outcome 4. </a:t>
            </a:r>
          </a:p>
          <a:p>
            <a:r>
              <a:rPr lang="en-US" dirty="0"/>
              <a:t>For F1 trainees, HEE/foundation school and the medical school of graduation must jointly inform the Registration Directorate of the GMC and discuss with the Fitness to Practice Directorate of the GMC, irrespective of whether there was an extension to F1. </a:t>
            </a:r>
          </a:p>
          <a:p>
            <a:r>
              <a:rPr lang="en-US" dirty="0"/>
              <a:t>In addition, the graduating UK medical school should write to the F1 doctor setting out the process for an appeal which will typically be heard by the graduating medical school. </a:t>
            </a:r>
          </a:p>
          <a:p>
            <a:r>
              <a:rPr lang="en-US" dirty="0"/>
              <a:t>HEE/foundation school, in partnership with the university/medical school, should offer the F1 doctor career counselling. </a:t>
            </a:r>
          </a:p>
          <a:p>
            <a:r>
              <a:rPr lang="en-US" dirty="0"/>
              <a:t>F1 doctor graduated outside of the UK, HEE/foundation school where the doctor undertook the extended training should hear the appeal. </a:t>
            </a:r>
          </a:p>
          <a:p>
            <a:r>
              <a:rPr lang="en-US" dirty="0"/>
              <a:t>The FSD should write to the doctor setting out the process to appeal. </a:t>
            </a:r>
          </a:p>
          <a:p>
            <a:r>
              <a:rPr lang="en-US" dirty="0"/>
              <a:t>For F2 trainees the medical school of graduation does not need to be informed.</a:t>
            </a:r>
            <a:endParaRPr lang="en-US" b="1" dirty="0"/>
          </a:p>
        </p:txBody>
      </p:sp>
    </p:spTree>
    <p:extLst>
      <p:ext uri="{BB962C8B-B14F-4D97-AF65-F5344CB8AC3E}">
        <p14:creationId xmlns:p14="http://schemas.microsoft.com/office/powerpoint/2010/main" val="1605040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800D2-8D23-4FF6-A516-DDB4036DFB3C}"/>
              </a:ext>
            </a:extLst>
          </p:cNvPr>
          <p:cNvSpPr>
            <a:spLocks noGrp="1"/>
          </p:cNvSpPr>
          <p:nvPr>
            <p:ph type="title"/>
          </p:nvPr>
        </p:nvSpPr>
        <p:spPr/>
        <p:txBody>
          <a:bodyPr/>
          <a:lstStyle/>
          <a:p>
            <a:r>
              <a:rPr lang="en-US" dirty="0"/>
              <a:t>The End!</a:t>
            </a:r>
            <a:endParaRPr lang="en-GB" dirty="0"/>
          </a:p>
        </p:txBody>
      </p:sp>
      <p:sp>
        <p:nvSpPr>
          <p:cNvPr id="3" name="Content Placeholder 2">
            <a:extLst>
              <a:ext uri="{FF2B5EF4-FFF2-40B4-BE49-F238E27FC236}">
                <a16:creationId xmlns:a16="http://schemas.microsoft.com/office/drawing/2014/main" id="{6C9CB5F8-5FE4-4CAD-8EF7-A455956FDF69}"/>
              </a:ext>
            </a:extLst>
          </p:cNvPr>
          <p:cNvSpPr>
            <a:spLocks noGrp="1"/>
          </p:cNvSpPr>
          <p:nvPr>
            <p:ph idx="1"/>
          </p:nvPr>
        </p:nvSpPr>
        <p:spPr/>
        <p:txBody>
          <a:bodyPr/>
          <a:lstStyle/>
          <a:p>
            <a:r>
              <a:rPr lang="en-US" dirty="0"/>
              <a:t>Discussion of trainees both of our cases and any you wish to discuss around </a:t>
            </a:r>
            <a:r>
              <a:rPr lang="en-US"/>
              <a:t>the outcomes </a:t>
            </a:r>
            <a:r>
              <a:rPr lang="en-US" dirty="0"/>
              <a:t>that you may want to apply can be now , or part of our practical workshop.</a:t>
            </a:r>
          </a:p>
          <a:p>
            <a:r>
              <a:rPr lang="en-US" dirty="0"/>
              <a:t>When in doubt, discuss early with any of the FSD team.</a:t>
            </a:r>
          </a:p>
          <a:p>
            <a:r>
              <a:rPr lang="en-US" dirty="0"/>
              <a:t>Remember the foundation guide!</a:t>
            </a:r>
          </a:p>
          <a:p>
            <a:endParaRPr lang="en-US" dirty="0"/>
          </a:p>
          <a:p>
            <a:r>
              <a:rPr lang="en-GB" dirty="0">
                <a:hlinkClick r:id="rId2"/>
              </a:rPr>
              <a:t>https://www.foundationprogramme.nhs.uk/sites/default/files/2019-10/FoundationGuideTraining_Sept19_Update.pdf</a:t>
            </a:r>
            <a:endParaRPr lang="en-GB" dirty="0"/>
          </a:p>
        </p:txBody>
      </p:sp>
    </p:spTree>
    <p:extLst>
      <p:ext uri="{BB962C8B-B14F-4D97-AF65-F5344CB8AC3E}">
        <p14:creationId xmlns:p14="http://schemas.microsoft.com/office/powerpoint/2010/main" val="2488822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7678F-F53C-4682-AEA4-3E18113C4B31}"/>
              </a:ext>
            </a:extLst>
          </p:cNvPr>
          <p:cNvSpPr>
            <a:spLocks noGrp="1"/>
          </p:cNvSpPr>
          <p:nvPr>
            <p:ph type="title"/>
          </p:nvPr>
        </p:nvSpPr>
        <p:spPr/>
        <p:txBody>
          <a:bodyPr/>
          <a:lstStyle/>
          <a:p>
            <a:r>
              <a:rPr lang="en-US" dirty="0"/>
              <a:t>Foundation Guide 2019</a:t>
            </a:r>
            <a:endParaRPr lang="en-GB" dirty="0"/>
          </a:p>
        </p:txBody>
      </p:sp>
      <p:sp>
        <p:nvSpPr>
          <p:cNvPr id="3" name="Content Placeholder 2">
            <a:extLst>
              <a:ext uri="{FF2B5EF4-FFF2-40B4-BE49-F238E27FC236}">
                <a16:creationId xmlns:a16="http://schemas.microsoft.com/office/drawing/2014/main" id="{0BFF22E8-4A6A-4CD9-A0CF-0316434CF1EB}"/>
              </a:ext>
            </a:extLst>
          </p:cNvPr>
          <p:cNvSpPr>
            <a:spLocks noGrp="1"/>
          </p:cNvSpPr>
          <p:nvPr>
            <p:ph idx="1"/>
          </p:nvPr>
        </p:nvSpPr>
        <p:spPr/>
        <p:txBody>
          <a:bodyPr/>
          <a:lstStyle/>
          <a:p>
            <a:r>
              <a:rPr lang="en-US" dirty="0"/>
              <a:t>The foundation guide has been rewritten to align with the gold guide</a:t>
            </a:r>
          </a:p>
          <a:p>
            <a:r>
              <a:rPr lang="en-GB" dirty="0">
                <a:hlinkClick r:id="rId2"/>
              </a:rPr>
              <a:t>https://www.foundationprogramme.nhs.uk/sites/default/files/2019-10/FoundationGuideTraining_Sept19_Update.pdf</a:t>
            </a:r>
            <a:endParaRPr lang="en-GB" dirty="0"/>
          </a:p>
          <a:p>
            <a:r>
              <a:rPr lang="en-GB" dirty="0"/>
              <a:t>Please read it! This is the guidance document for how foundation functions.</a:t>
            </a:r>
          </a:p>
          <a:p>
            <a:r>
              <a:rPr lang="en-GB" dirty="0"/>
              <a:t>ARCP – section 4 and the appendixes</a:t>
            </a:r>
          </a:p>
          <a:p>
            <a:r>
              <a:rPr lang="en-GB" dirty="0"/>
              <a:t>Our local pages for FTPD/foundation educators</a:t>
            </a:r>
          </a:p>
          <a:p>
            <a:r>
              <a:rPr lang="en-GB" dirty="0">
                <a:hlinkClick r:id="rId3"/>
              </a:rPr>
              <a:t>https://heeoe.hee.nhs.uk/foundation/schools-trusts-and-practices</a:t>
            </a:r>
            <a:endParaRPr lang="en-GB" dirty="0"/>
          </a:p>
        </p:txBody>
      </p:sp>
    </p:spTree>
    <p:extLst>
      <p:ext uri="{BB962C8B-B14F-4D97-AF65-F5344CB8AC3E}">
        <p14:creationId xmlns:p14="http://schemas.microsoft.com/office/powerpoint/2010/main" val="2634975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3951D-D619-428B-8C17-6B23A905A17E}"/>
              </a:ext>
            </a:extLst>
          </p:cNvPr>
          <p:cNvSpPr>
            <a:spLocks noGrp="1"/>
          </p:cNvSpPr>
          <p:nvPr>
            <p:ph type="title"/>
          </p:nvPr>
        </p:nvSpPr>
        <p:spPr/>
        <p:txBody>
          <a:bodyPr/>
          <a:lstStyle/>
          <a:p>
            <a:r>
              <a:rPr lang="en-US" dirty="0"/>
              <a:t>Central Outcomes of ARCP</a:t>
            </a:r>
            <a:endParaRPr lang="en-GB" dirty="0"/>
          </a:p>
        </p:txBody>
      </p:sp>
      <p:sp>
        <p:nvSpPr>
          <p:cNvPr id="3" name="Content Placeholder 2">
            <a:extLst>
              <a:ext uri="{FF2B5EF4-FFF2-40B4-BE49-F238E27FC236}">
                <a16:creationId xmlns:a16="http://schemas.microsoft.com/office/drawing/2014/main" id="{203D8727-A580-4F99-A01D-BFA2F14BE012}"/>
              </a:ext>
            </a:extLst>
          </p:cNvPr>
          <p:cNvSpPr>
            <a:spLocks noGrp="1"/>
          </p:cNvSpPr>
          <p:nvPr>
            <p:ph type="body" idx="1"/>
          </p:nvPr>
        </p:nvSpPr>
        <p:spPr>
          <a:xfrm>
            <a:off x="683768" y="2472639"/>
            <a:ext cx="3456432" cy="617320"/>
          </a:xfrm>
        </p:spPr>
        <p:txBody>
          <a:bodyPr>
            <a:normAutofit/>
          </a:bodyPr>
          <a:lstStyle/>
          <a:p>
            <a:r>
              <a:rPr lang="en-US" dirty="0"/>
              <a:t>Outcome 5</a:t>
            </a:r>
          </a:p>
          <a:p>
            <a:endParaRPr lang="en-GB" dirty="0"/>
          </a:p>
        </p:txBody>
      </p:sp>
      <p:sp>
        <p:nvSpPr>
          <p:cNvPr id="6" name="Text Placeholder 5">
            <a:extLst>
              <a:ext uri="{FF2B5EF4-FFF2-40B4-BE49-F238E27FC236}">
                <a16:creationId xmlns:a16="http://schemas.microsoft.com/office/drawing/2014/main" id="{C01DC411-7544-4947-8DB0-2BD312771744}"/>
              </a:ext>
            </a:extLst>
          </p:cNvPr>
          <p:cNvSpPr>
            <a:spLocks noGrp="1"/>
          </p:cNvSpPr>
          <p:nvPr>
            <p:ph type="body" sz="half" idx="15"/>
          </p:nvPr>
        </p:nvSpPr>
        <p:spPr>
          <a:xfrm>
            <a:off x="685799" y="2654300"/>
            <a:ext cx="3456432" cy="3975100"/>
          </a:xfrm>
        </p:spPr>
        <p:txBody>
          <a:bodyPr>
            <a:normAutofit lnSpcReduction="10000"/>
          </a:bodyPr>
          <a:lstStyle/>
          <a:p>
            <a:r>
              <a:rPr lang="en-US" sz="1200" dirty="0"/>
              <a:t>Incomplete evidence presented – Additional training time may be required</a:t>
            </a:r>
          </a:p>
          <a:p>
            <a:pPr marL="285750" indent="-285750">
              <a:buFont typeface="Arial" panose="020B0604020202020204" pitchFamily="34" charset="0"/>
              <a:buChar char="•"/>
            </a:pPr>
            <a:r>
              <a:rPr lang="en-US" sz="1200" dirty="0"/>
              <a:t>The panel can make no statement about progress or otherwise since the trainee has supplied either no information or incomplete information to the panel.</a:t>
            </a:r>
          </a:p>
          <a:p>
            <a:pPr marL="285750" indent="-285750">
              <a:buFont typeface="Arial" panose="020B0604020202020204" pitchFamily="34" charset="0"/>
              <a:buChar char="•"/>
            </a:pPr>
            <a:r>
              <a:rPr lang="en-US" sz="1200" dirty="0"/>
              <a:t>agree what outstanding evidence is required from the trainee and the timescale</a:t>
            </a:r>
          </a:p>
          <a:p>
            <a:pPr marL="285750" indent="-285750">
              <a:buFont typeface="Arial" panose="020B0604020202020204" pitchFamily="34" charset="0"/>
              <a:buChar char="•"/>
            </a:pPr>
            <a:r>
              <a:rPr lang="en-US" sz="1200" dirty="0"/>
              <a:t>If the panel considers that an Outcome 1 or 6 is likely on the basis of the evidence available and satisfactory outstanding evidence is received, </a:t>
            </a:r>
          </a:p>
          <a:p>
            <a:pPr marL="742950" lvl="1" indent="-285750">
              <a:buFont typeface="Arial" panose="020B0604020202020204" pitchFamily="34" charset="0"/>
              <a:buChar char="•"/>
            </a:pPr>
            <a:r>
              <a:rPr lang="en-US" dirty="0"/>
              <a:t>Chair to issue an Outcome 1/6. </a:t>
            </a:r>
          </a:p>
          <a:p>
            <a:pPr marL="285750" indent="-285750">
              <a:buFont typeface="Arial" panose="020B0604020202020204" pitchFamily="34" charset="0"/>
              <a:buChar char="•"/>
            </a:pPr>
            <a:r>
              <a:rPr lang="en-US" sz="1200" dirty="0"/>
              <a:t>However, if the Chair does not receive the agreed evidence or if the panel considers that an Outcome 3 or 4 is likely on the basis of the evidence </a:t>
            </a:r>
          </a:p>
          <a:p>
            <a:pPr marL="742950" lvl="1" indent="-285750">
              <a:buFont typeface="Arial" panose="020B0604020202020204" pitchFamily="34" charset="0"/>
              <a:buChar char="•"/>
            </a:pPr>
            <a:r>
              <a:rPr lang="en-US" dirty="0"/>
              <a:t>refer central ARCP</a:t>
            </a:r>
            <a:endParaRPr lang="en-GB" dirty="0"/>
          </a:p>
          <a:p>
            <a:endParaRPr lang="en-GB" sz="1600" dirty="0"/>
          </a:p>
        </p:txBody>
      </p:sp>
      <p:sp>
        <p:nvSpPr>
          <p:cNvPr id="4" name="Text Placeholder 3">
            <a:extLst>
              <a:ext uri="{FF2B5EF4-FFF2-40B4-BE49-F238E27FC236}">
                <a16:creationId xmlns:a16="http://schemas.microsoft.com/office/drawing/2014/main" id="{F74CEEB9-C01B-4336-BD3E-D2E08F51C3D0}"/>
              </a:ext>
            </a:extLst>
          </p:cNvPr>
          <p:cNvSpPr>
            <a:spLocks noGrp="1"/>
          </p:cNvSpPr>
          <p:nvPr>
            <p:ph type="body" sz="quarter" idx="3"/>
          </p:nvPr>
        </p:nvSpPr>
        <p:spPr>
          <a:xfrm>
            <a:off x="4366858" y="2366433"/>
            <a:ext cx="3456432" cy="626534"/>
          </a:xfrm>
        </p:spPr>
        <p:txBody>
          <a:bodyPr/>
          <a:lstStyle/>
          <a:p>
            <a:r>
              <a:rPr lang="en-US" dirty="0"/>
              <a:t>Outcome 3+U</a:t>
            </a:r>
          </a:p>
          <a:p>
            <a:endParaRPr lang="en-US" dirty="0"/>
          </a:p>
        </p:txBody>
      </p:sp>
      <p:sp>
        <p:nvSpPr>
          <p:cNvPr id="7" name="Text Placeholder 6">
            <a:extLst>
              <a:ext uri="{FF2B5EF4-FFF2-40B4-BE49-F238E27FC236}">
                <a16:creationId xmlns:a16="http://schemas.microsoft.com/office/drawing/2014/main" id="{D3EAAA63-5E86-451B-8192-AFBE60E4BCFE}"/>
              </a:ext>
            </a:extLst>
          </p:cNvPr>
          <p:cNvSpPr>
            <a:spLocks noGrp="1"/>
          </p:cNvSpPr>
          <p:nvPr>
            <p:ph type="body" sz="half" idx="16"/>
          </p:nvPr>
        </p:nvSpPr>
        <p:spPr/>
        <p:txBody>
          <a:bodyPr>
            <a:normAutofit lnSpcReduction="10000"/>
          </a:bodyPr>
          <a:lstStyle/>
          <a:p>
            <a:r>
              <a:rPr lang="en-US" sz="1600" dirty="0"/>
              <a:t>Inadequate progress – Additional training time required </a:t>
            </a:r>
          </a:p>
          <a:p>
            <a:pPr marL="285750" indent="-285750">
              <a:buFont typeface="Arial" panose="020B0604020202020204" pitchFamily="34" charset="0"/>
              <a:buChar char="•"/>
            </a:pPr>
            <a:r>
              <a:rPr lang="en-US" sz="1600" dirty="0"/>
              <a:t>The panel has identified that a formal additional period of training is required that will extend the duration of the Foundation </a:t>
            </a:r>
            <a:r>
              <a:rPr lang="en-US" sz="1600" dirty="0" err="1"/>
              <a:t>programme</a:t>
            </a:r>
            <a:r>
              <a:rPr lang="en-US" sz="1600" dirty="0"/>
              <a:t>, either FY1 or FY2.</a:t>
            </a:r>
          </a:p>
          <a:p>
            <a:pPr marL="285750" indent="-285750">
              <a:buFont typeface="Arial" panose="020B0604020202020204" pitchFamily="34" charset="0"/>
              <a:buChar char="•"/>
            </a:pPr>
            <a:r>
              <a:rPr lang="en-US" sz="1600" dirty="0"/>
              <a:t>Where an Outcome 3 or 4 has been recommended, the panel should record the supplementary information required for the GMC in these circumstances (U codes, Appendix 3).</a:t>
            </a:r>
            <a:endParaRPr lang="en-GB" dirty="0"/>
          </a:p>
        </p:txBody>
      </p:sp>
      <p:sp>
        <p:nvSpPr>
          <p:cNvPr id="5" name="Text Placeholder 4">
            <a:extLst>
              <a:ext uri="{FF2B5EF4-FFF2-40B4-BE49-F238E27FC236}">
                <a16:creationId xmlns:a16="http://schemas.microsoft.com/office/drawing/2014/main" id="{E2021401-C969-4F3E-96F6-B9D2281E6D87}"/>
              </a:ext>
            </a:extLst>
          </p:cNvPr>
          <p:cNvSpPr>
            <a:spLocks noGrp="1"/>
          </p:cNvSpPr>
          <p:nvPr>
            <p:ph type="body" sz="quarter" idx="13"/>
          </p:nvPr>
        </p:nvSpPr>
        <p:spPr>
          <a:xfrm>
            <a:off x="8047917" y="1902883"/>
            <a:ext cx="3456432" cy="626534"/>
          </a:xfrm>
        </p:spPr>
        <p:txBody>
          <a:bodyPr/>
          <a:lstStyle/>
          <a:p>
            <a:r>
              <a:rPr lang="en-US" dirty="0"/>
              <a:t>Outcome 4+U</a:t>
            </a:r>
            <a:endParaRPr lang="en-GB" dirty="0"/>
          </a:p>
        </p:txBody>
      </p:sp>
      <p:sp>
        <p:nvSpPr>
          <p:cNvPr id="8" name="Text Placeholder 7">
            <a:extLst>
              <a:ext uri="{FF2B5EF4-FFF2-40B4-BE49-F238E27FC236}">
                <a16:creationId xmlns:a16="http://schemas.microsoft.com/office/drawing/2014/main" id="{644DB976-05A4-478E-B272-36202C76AB8C}"/>
              </a:ext>
            </a:extLst>
          </p:cNvPr>
          <p:cNvSpPr>
            <a:spLocks noGrp="1"/>
          </p:cNvSpPr>
          <p:nvPr>
            <p:ph type="body" sz="half" idx="17"/>
          </p:nvPr>
        </p:nvSpPr>
        <p:spPr>
          <a:xfrm>
            <a:off x="8051801" y="2472639"/>
            <a:ext cx="3456432" cy="3746058"/>
          </a:xfrm>
        </p:spPr>
        <p:txBody>
          <a:bodyPr>
            <a:noAutofit/>
          </a:bodyPr>
          <a:lstStyle/>
          <a:p>
            <a:r>
              <a:rPr lang="en-US" sz="1200" dirty="0"/>
              <a:t>Outcome 4 Released from training </a:t>
            </a:r>
            <a:r>
              <a:rPr lang="en-US" sz="1200" dirty="0" err="1"/>
              <a:t>programme</a:t>
            </a:r>
            <a:r>
              <a:rPr lang="en-US" sz="1200" dirty="0"/>
              <a:t> – With or without specified Foundation Professional Capabilities </a:t>
            </a:r>
          </a:p>
          <a:p>
            <a:pPr marL="171450" indent="-171450">
              <a:buFont typeface="Arial" panose="020B0604020202020204" pitchFamily="34" charset="0"/>
              <a:buChar char="•"/>
            </a:pPr>
            <a:r>
              <a:rPr lang="en-US" sz="1200" dirty="0"/>
              <a:t>The panel will recommend that the trainee is released from the Foundation </a:t>
            </a:r>
            <a:r>
              <a:rPr lang="en-US" sz="1200" dirty="0" err="1"/>
              <a:t>programme</a:t>
            </a:r>
            <a:r>
              <a:rPr lang="en-US" sz="1200" dirty="0"/>
              <a:t> if there is still insufficient and sustained lack of progress despite having had additional training to address concerns over progress. </a:t>
            </a:r>
          </a:p>
          <a:p>
            <a:pPr marL="171450" indent="-171450">
              <a:buFont typeface="Arial" panose="020B0604020202020204" pitchFamily="34" charset="0"/>
              <a:buChar char="•"/>
            </a:pPr>
            <a:r>
              <a:rPr lang="en-US" sz="1200" dirty="0"/>
              <a:t>The panel should document relevant capabilities that have been achieved by the trainee and those that remain outstanding. </a:t>
            </a:r>
          </a:p>
          <a:p>
            <a:pPr marL="171450" indent="-171450">
              <a:buFont typeface="Arial" panose="020B0604020202020204" pitchFamily="34" charset="0"/>
              <a:buChar char="•"/>
            </a:pPr>
            <a:r>
              <a:rPr lang="en-US" sz="1200" dirty="0"/>
              <a:t>The trainee will have their training contract withdrawn and may wish to seek further advice from the Postgraduate Dean/Deputy or their current employer about future career options, including pursuing a non-training, service-focused career pathway</a:t>
            </a:r>
            <a:endParaRPr lang="en-GB" sz="1000" dirty="0"/>
          </a:p>
        </p:txBody>
      </p:sp>
    </p:spTree>
    <p:extLst>
      <p:ext uri="{BB962C8B-B14F-4D97-AF65-F5344CB8AC3E}">
        <p14:creationId xmlns:p14="http://schemas.microsoft.com/office/powerpoint/2010/main" val="2263143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ounded Rectangle 11">
            <a:extLst>
              <a:ext uri="{FF2B5EF4-FFF2-40B4-BE49-F238E27FC236}">
                <a16:creationId xmlns:a16="http://schemas.microsoft.com/office/drawing/2014/main" id="{2770B5F4-AED0-4A3A-859D-B6239ED38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03" y="643464"/>
            <a:ext cx="10905195" cy="5571072"/>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screenshot of a cell phone&#10;&#10;Description automatically generated">
            <a:extLst>
              <a:ext uri="{FF2B5EF4-FFF2-40B4-BE49-F238E27FC236}">
                <a16:creationId xmlns:a16="http://schemas.microsoft.com/office/drawing/2014/main" id="{790FA419-F5AC-432F-BD70-E5DB2CB60666}"/>
              </a:ext>
            </a:extLst>
          </p:cNvPr>
          <p:cNvPicPr>
            <a:picLocks noChangeAspect="1"/>
          </p:cNvPicPr>
          <p:nvPr/>
        </p:nvPicPr>
        <p:blipFill rotWithShape="1">
          <a:blip r:embed="rId2"/>
          <a:srcRect t="8309" b="16691"/>
          <a:stretch/>
        </p:blipFill>
        <p:spPr>
          <a:xfrm>
            <a:off x="1552448" y="873252"/>
            <a:ext cx="9087104" cy="5111496"/>
          </a:xfrm>
          <a:prstGeom prst="rect">
            <a:avLst/>
          </a:prstGeom>
          <a:ln w="31750" cap="sq">
            <a:noFill/>
            <a:miter lim="800000"/>
          </a:ln>
        </p:spPr>
      </p:pic>
    </p:spTree>
    <p:extLst>
      <p:ext uri="{BB962C8B-B14F-4D97-AF65-F5344CB8AC3E}">
        <p14:creationId xmlns:p14="http://schemas.microsoft.com/office/powerpoint/2010/main" val="3065842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6927619-5067-4D6B-A44B-3AE879CAB2B1}"/>
              </a:ext>
            </a:extLst>
          </p:cNvPr>
          <p:cNvSpPr>
            <a:spLocks noGrp="1"/>
          </p:cNvSpPr>
          <p:nvPr>
            <p:ph type="title"/>
          </p:nvPr>
        </p:nvSpPr>
        <p:spPr/>
        <p:txBody>
          <a:bodyPr>
            <a:normAutofit/>
          </a:bodyPr>
          <a:lstStyle/>
          <a:p>
            <a:r>
              <a:rPr lang="en-GB" dirty="0"/>
              <a:t>Central ARCP</a:t>
            </a:r>
          </a:p>
        </p:txBody>
      </p:sp>
      <p:sp>
        <p:nvSpPr>
          <p:cNvPr id="10" name="Content Placeholder 9">
            <a:extLst>
              <a:ext uri="{FF2B5EF4-FFF2-40B4-BE49-F238E27FC236}">
                <a16:creationId xmlns:a16="http://schemas.microsoft.com/office/drawing/2014/main" id="{E9999C43-1DF5-47ED-A17E-752011F26594}"/>
              </a:ext>
            </a:extLst>
          </p:cNvPr>
          <p:cNvSpPr>
            <a:spLocks noGrp="1"/>
          </p:cNvSpPr>
          <p:nvPr>
            <p:ph idx="1"/>
          </p:nvPr>
        </p:nvSpPr>
        <p:spPr/>
        <p:txBody>
          <a:bodyPr>
            <a:normAutofit fontScale="92500" lnSpcReduction="20000"/>
          </a:bodyPr>
          <a:lstStyle/>
          <a:p>
            <a:r>
              <a:rPr lang="en-GB" dirty="0"/>
              <a:t>We will do all outcome 3 and 4 at Victoria House</a:t>
            </a:r>
          </a:p>
          <a:p>
            <a:r>
              <a:rPr lang="en-GB" dirty="0"/>
              <a:t>Date to be confirmed, but prob 1</a:t>
            </a:r>
            <a:r>
              <a:rPr lang="en-GB" baseline="30000" dirty="0"/>
              <a:t>st</a:t>
            </a:r>
            <a:r>
              <a:rPr lang="en-GB" dirty="0"/>
              <a:t> week July</a:t>
            </a:r>
          </a:p>
          <a:p>
            <a:r>
              <a:rPr lang="en-GB" dirty="0"/>
              <a:t>Panel members: FSD or deputy [attendance required], FTPD [attendance required], additional FTPD or ES who are aspiring, lay representative [required]</a:t>
            </a:r>
          </a:p>
          <a:p>
            <a:r>
              <a:rPr lang="en-US" dirty="0"/>
              <a:t>The Postgraduate Dean/Deputy should nominate a representative to be present at any panel – this is the FSD or deputy, both if an outcome 4 possible.</a:t>
            </a:r>
          </a:p>
          <a:p>
            <a:r>
              <a:rPr lang="en-US" dirty="0"/>
              <a:t>meeting involving cases where it is possible that a trainee could have an ARCP Outcome 3 or 4.</a:t>
            </a:r>
            <a:endParaRPr lang="en-GB" dirty="0"/>
          </a:p>
          <a:p>
            <a:r>
              <a:rPr lang="en-GB" dirty="0"/>
              <a:t>Trainees for central panel</a:t>
            </a:r>
          </a:p>
          <a:p>
            <a:pPr lvl="1"/>
            <a:r>
              <a:rPr lang="en-GB" dirty="0"/>
              <a:t>All those identified in advance as possibly likely to receive an outcome 3[or 4] [through </a:t>
            </a:r>
            <a:r>
              <a:rPr lang="en-GB" dirty="0" err="1"/>
              <a:t>eportfolio</a:t>
            </a:r>
            <a:r>
              <a:rPr lang="en-GB" dirty="0"/>
              <a:t> or other concerns]</a:t>
            </a:r>
          </a:p>
          <a:p>
            <a:pPr lvl="1"/>
            <a:r>
              <a:rPr lang="en-GB" dirty="0"/>
              <a:t>All those unexpectedly considered for an outcome 3 at a local panel – give an outcome 5, allow time to collect further information. Therefore local panels must be in good time.</a:t>
            </a:r>
          </a:p>
        </p:txBody>
      </p:sp>
    </p:spTree>
    <p:extLst>
      <p:ext uri="{BB962C8B-B14F-4D97-AF65-F5344CB8AC3E}">
        <p14:creationId xmlns:p14="http://schemas.microsoft.com/office/powerpoint/2010/main" val="2869553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BE252-D2F3-449A-87F2-F2492707C033}"/>
              </a:ext>
            </a:extLst>
          </p:cNvPr>
          <p:cNvSpPr>
            <a:spLocks noGrp="1"/>
          </p:cNvSpPr>
          <p:nvPr>
            <p:ph type="title"/>
          </p:nvPr>
        </p:nvSpPr>
        <p:spPr/>
        <p:txBody>
          <a:bodyPr/>
          <a:lstStyle/>
          <a:p>
            <a:r>
              <a:rPr lang="en-US" dirty="0"/>
              <a:t>Lay representative</a:t>
            </a:r>
            <a:endParaRPr lang="en-GB" dirty="0"/>
          </a:p>
        </p:txBody>
      </p:sp>
      <p:sp>
        <p:nvSpPr>
          <p:cNvPr id="3" name="Content Placeholder 2">
            <a:extLst>
              <a:ext uri="{FF2B5EF4-FFF2-40B4-BE49-F238E27FC236}">
                <a16:creationId xmlns:a16="http://schemas.microsoft.com/office/drawing/2014/main" id="{F4C7A325-368B-4BA1-8408-DB8E68CEA03E}"/>
              </a:ext>
            </a:extLst>
          </p:cNvPr>
          <p:cNvSpPr>
            <a:spLocks noGrp="1"/>
          </p:cNvSpPr>
          <p:nvPr>
            <p:ph idx="1"/>
          </p:nvPr>
        </p:nvSpPr>
        <p:spPr/>
        <p:txBody>
          <a:bodyPr>
            <a:normAutofit/>
          </a:bodyPr>
          <a:lstStyle/>
          <a:p>
            <a:r>
              <a:rPr lang="en-US" dirty="0"/>
              <a:t>The lay advisor will primarily review the process followed by the ARCP panel and the conduct of the panel, as measured against accepted general good practice for ARCP panels and the standards that are set in this Guide.</a:t>
            </a:r>
          </a:p>
          <a:p>
            <a:r>
              <a:rPr lang="en-US" dirty="0"/>
              <a:t> The lay advisor should not be asked to judge whether the ARCP outcome awarded to the trainee is appropriate or whether the trainee has made satisfactory progress. </a:t>
            </a:r>
          </a:p>
          <a:p>
            <a:r>
              <a:rPr lang="en-US" dirty="0"/>
              <a:t>The lay advisor may be asked on occasion to contribute a lay perspective to inform elements of the ARCP panel’s activities but the role is to ensure the process is followed correctly, not to give an opinion on the outcome or the trainee’s progress.</a:t>
            </a:r>
            <a:endParaRPr lang="en-GB" dirty="0"/>
          </a:p>
        </p:txBody>
      </p:sp>
    </p:spTree>
    <p:extLst>
      <p:ext uri="{BB962C8B-B14F-4D97-AF65-F5344CB8AC3E}">
        <p14:creationId xmlns:p14="http://schemas.microsoft.com/office/powerpoint/2010/main" val="4096845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EEA37-D64D-49F4-9E8C-BC545DB1B6F3}"/>
              </a:ext>
            </a:extLst>
          </p:cNvPr>
          <p:cNvSpPr>
            <a:spLocks noGrp="1"/>
          </p:cNvSpPr>
          <p:nvPr>
            <p:ph type="title"/>
          </p:nvPr>
        </p:nvSpPr>
        <p:spPr/>
        <p:txBody>
          <a:bodyPr/>
          <a:lstStyle/>
          <a:p>
            <a:r>
              <a:rPr lang="en-GB" dirty="0" err="1"/>
              <a:t>OUTcome</a:t>
            </a:r>
            <a:r>
              <a:rPr lang="en-GB" dirty="0"/>
              <a:t> 3 practicalities</a:t>
            </a:r>
          </a:p>
        </p:txBody>
      </p:sp>
      <p:sp>
        <p:nvSpPr>
          <p:cNvPr id="3" name="Content Placeholder 2">
            <a:extLst>
              <a:ext uri="{FF2B5EF4-FFF2-40B4-BE49-F238E27FC236}">
                <a16:creationId xmlns:a16="http://schemas.microsoft.com/office/drawing/2014/main" id="{2A9E0723-8552-4269-9E7D-ADA486C47548}"/>
              </a:ext>
            </a:extLst>
          </p:cNvPr>
          <p:cNvSpPr>
            <a:spLocks noGrp="1"/>
          </p:cNvSpPr>
          <p:nvPr>
            <p:ph idx="1"/>
          </p:nvPr>
        </p:nvSpPr>
        <p:spPr/>
        <p:txBody>
          <a:bodyPr>
            <a:normAutofit fontScale="70000" lnSpcReduction="20000"/>
          </a:bodyPr>
          <a:lstStyle/>
          <a:p>
            <a:r>
              <a:rPr lang="en-US" dirty="0"/>
              <a:t>If the Foundation ARCP panel decides that the foundation doctor has not met the requirements for satisfactory completion, it should award an Outcome 3 or 4 depending upon the ARCP assessment. </a:t>
            </a:r>
          </a:p>
          <a:p>
            <a:r>
              <a:rPr lang="en-US" dirty="0"/>
              <a:t>If additional remedial training time is required (Outcome 3), the panel should indicate the intended objectives and proposed timescale. The framework of how a remedial </a:t>
            </a:r>
            <a:r>
              <a:rPr lang="en-US" dirty="0" err="1"/>
              <a:t>programme</a:t>
            </a:r>
            <a:r>
              <a:rPr lang="en-US" dirty="0"/>
              <a:t> will be delivered will be determined by the Postgraduate Dean/Deputy. The remedial placement will be planned by the FPTD and FSD, taking into account the needs of other trainees in the </a:t>
            </a:r>
            <a:r>
              <a:rPr lang="en-US" dirty="0" err="1"/>
              <a:t>programme</a:t>
            </a:r>
            <a:r>
              <a:rPr lang="en-US" dirty="0"/>
              <a:t>, and it must be arranged with the full knowledge of the employer to ensure clinical governance aspects are addressed.</a:t>
            </a:r>
          </a:p>
          <a:p>
            <a:r>
              <a:rPr lang="en-US" dirty="0"/>
              <a:t>This additional training must be agreed with the trainee, trainers and the employer. Full information about the circumstances leading to the additional training requirement must be transmitted by HEE, to the employer and LEP(s) for that period of training, including the reason for the remediation. The information transmission will be shared with the trainee. </a:t>
            </a:r>
          </a:p>
          <a:p>
            <a:pPr lvl="1"/>
            <a:r>
              <a:rPr lang="en-US" dirty="0"/>
              <a:t>Agreement to it being shared with the new employer/LEP and trainers is a requisite of joining and continuing in the training </a:t>
            </a:r>
            <a:r>
              <a:rPr lang="en-US" dirty="0" err="1"/>
              <a:t>programme</a:t>
            </a:r>
            <a:r>
              <a:rPr lang="en-US" dirty="0"/>
              <a:t>. Guide for Foundation Training in the UK </a:t>
            </a:r>
          </a:p>
          <a:p>
            <a:r>
              <a:rPr lang="en-US" dirty="0"/>
              <a:t>The maximum duration of any extension to F1 training should normally be for one year (or </a:t>
            </a:r>
            <a:r>
              <a:rPr lang="en-US" dirty="0" err="1"/>
              <a:t>prorata</a:t>
            </a:r>
            <a:r>
              <a:rPr lang="en-US" dirty="0"/>
              <a:t> for less than full-time training). In situations where a foundation doctor is deemed not to have satisfactorily completed F1 after the first 12 months (or pro-rata for less than full-time training) training and is awarded an Outcome 3, HEE/foundation school should inform the medical school of graduation</a:t>
            </a:r>
          </a:p>
        </p:txBody>
      </p:sp>
    </p:spTree>
    <p:extLst>
      <p:ext uri="{BB962C8B-B14F-4D97-AF65-F5344CB8AC3E}">
        <p14:creationId xmlns:p14="http://schemas.microsoft.com/office/powerpoint/2010/main" val="1132958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EEA37-D64D-49F4-9E8C-BC545DB1B6F3}"/>
              </a:ext>
            </a:extLst>
          </p:cNvPr>
          <p:cNvSpPr>
            <a:spLocks noGrp="1"/>
          </p:cNvSpPr>
          <p:nvPr>
            <p:ph type="title"/>
          </p:nvPr>
        </p:nvSpPr>
        <p:spPr/>
        <p:txBody>
          <a:bodyPr/>
          <a:lstStyle/>
          <a:p>
            <a:r>
              <a:rPr lang="en-GB" dirty="0" err="1"/>
              <a:t>OUTcome</a:t>
            </a:r>
            <a:r>
              <a:rPr lang="en-GB" dirty="0"/>
              <a:t> 3 practicalities</a:t>
            </a:r>
          </a:p>
        </p:txBody>
      </p:sp>
      <p:sp>
        <p:nvSpPr>
          <p:cNvPr id="3" name="Content Placeholder 2">
            <a:extLst>
              <a:ext uri="{FF2B5EF4-FFF2-40B4-BE49-F238E27FC236}">
                <a16:creationId xmlns:a16="http://schemas.microsoft.com/office/drawing/2014/main" id="{2A9E0723-8552-4269-9E7D-ADA486C47548}"/>
              </a:ext>
            </a:extLst>
          </p:cNvPr>
          <p:cNvSpPr>
            <a:spLocks noGrp="1"/>
          </p:cNvSpPr>
          <p:nvPr>
            <p:ph idx="1"/>
          </p:nvPr>
        </p:nvSpPr>
        <p:spPr/>
        <p:txBody>
          <a:bodyPr>
            <a:normAutofit/>
          </a:bodyPr>
          <a:lstStyle/>
          <a:p>
            <a:r>
              <a:rPr lang="en-US" dirty="0"/>
              <a:t>It should not come as a surprise to trainees that they receive an outcome 3 or 4 since any performance and/or conduct shortcomings should be identified on the e-portfolio and discussed with the trainee during the educational review process</a:t>
            </a:r>
          </a:p>
          <a:p>
            <a:r>
              <a:rPr lang="en-US" dirty="0"/>
              <a:t>The ARCP panel decides without trainee present, and the trainee is then called in for a post panel meeting. This is to inform the trainee of the decision of the panel. </a:t>
            </a:r>
          </a:p>
          <a:p>
            <a:pPr lvl="1"/>
            <a:r>
              <a:rPr lang="en-US" dirty="0"/>
              <a:t>The meeting should also plan the further action that is required to address issues of progress (in relation to Outcomes 3) or make clear to the trainee the Foundation professional capabilities with which they will leave the </a:t>
            </a:r>
            <a:r>
              <a:rPr lang="en-US" dirty="0" err="1"/>
              <a:t>programme</a:t>
            </a:r>
            <a:r>
              <a:rPr lang="en-US" dirty="0"/>
              <a:t> (in relation to an Outcome 4).</a:t>
            </a:r>
          </a:p>
        </p:txBody>
      </p:sp>
    </p:spTree>
    <p:extLst>
      <p:ext uri="{BB962C8B-B14F-4D97-AF65-F5344CB8AC3E}">
        <p14:creationId xmlns:p14="http://schemas.microsoft.com/office/powerpoint/2010/main" val="2736021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DA095-A3D1-4F44-B631-6081078866ED}"/>
              </a:ext>
            </a:extLst>
          </p:cNvPr>
          <p:cNvSpPr>
            <a:spLocks noGrp="1"/>
          </p:cNvSpPr>
          <p:nvPr>
            <p:ph type="title"/>
          </p:nvPr>
        </p:nvSpPr>
        <p:spPr/>
        <p:txBody>
          <a:bodyPr/>
          <a:lstStyle/>
          <a:p>
            <a:r>
              <a:rPr lang="en-GB" dirty="0"/>
              <a:t>Common U codes</a:t>
            </a:r>
          </a:p>
        </p:txBody>
      </p:sp>
      <p:sp>
        <p:nvSpPr>
          <p:cNvPr id="3" name="Content Placeholder 2">
            <a:extLst>
              <a:ext uri="{FF2B5EF4-FFF2-40B4-BE49-F238E27FC236}">
                <a16:creationId xmlns:a16="http://schemas.microsoft.com/office/drawing/2014/main" id="{369950D3-1C68-470D-A266-F997ECCCE5F8}"/>
              </a:ext>
            </a:extLst>
          </p:cNvPr>
          <p:cNvSpPr>
            <a:spLocks noGrp="1"/>
          </p:cNvSpPr>
          <p:nvPr>
            <p:ph idx="1"/>
          </p:nvPr>
        </p:nvSpPr>
        <p:spPr/>
        <p:txBody>
          <a:bodyPr>
            <a:normAutofit fontScale="77500" lnSpcReduction="20000"/>
          </a:bodyPr>
          <a:lstStyle/>
          <a:p>
            <a:r>
              <a:rPr lang="en-US" dirty="0"/>
              <a:t>Record Keeping and Evidence </a:t>
            </a:r>
            <a:r>
              <a:rPr lang="en-US" b="1" dirty="0"/>
              <a:t>U1</a:t>
            </a:r>
          </a:p>
          <a:p>
            <a:pPr lvl="1"/>
            <a:r>
              <a:rPr lang="en-US" dirty="0"/>
              <a:t>Trainee failed to satisfactorily maintain their Royal College/Faculty/ Foundation E-Portfolio including completing the recommended number of Work Placed Based Reviews; Supervised Learning Events, Audits; Research; structured Education Supervisors report; in accordance with recommendations for that particular Year of Training in line with the Royal College/Faculty/Foundation curriculum requirements. </a:t>
            </a:r>
          </a:p>
          <a:p>
            <a:r>
              <a:rPr lang="en-US" dirty="0"/>
              <a:t>No Engagement with Supervisor </a:t>
            </a:r>
            <a:r>
              <a:rPr lang="en-US" b="1" dirty="0"/>
              <a:t>U3</a:t>
            </a:r>
            <a:endParaRPr lang="en-US" dirty="0"/>
          </a:p>
          <a:p>
            <a:pPr lvl="1"/>
            <a:r>
              <a:rPr lang="en-US" dirty="0"/>
              <a:t>Trainee failed to engage with the assigned Educational Supervisor or the training curriculum in accordance with the Royal College/Faculty/ Foundation requirements for that particular year. </a:t>
            </a:r>
          </a:p>
          <a:p>
            <a:r>
              <a:rPr lang="en-US" dirty="0"/>
              <a:t>Trainee requires Deanery Support </a:t>
            </a:r>
            <a:r>
              <a:rPr lang="en-US" b="1" dirty="0"/>
              <a:t>U7</a:t>
            </a:r>
          </a:p>
          <a:p>
            <a:pPr lvl="1"/>
            <a:r>
              <a:rPr lang="en-US" dirty="0"/>
              <a:t>Trainee has issues to do with their Professional personal skills for example: - </a:t>
            </a:r>
            <a:r>
              <a:rPr lang="en-US" dirty="0" err="1"/>
              <a:t>behaviour</a:t>
            </a:r>
            <a:r>
              <a:rPr lang="en-US" dirty="0"/>
              <a:t> / conduct / attitude / confidence / time keeping / communications skills </a:t>
            </a:r>
            <a:r>
              <a:rPr lang="en-US" dirty="0" err="1"/>
              <a:t>etc</a:t>
            </a:r>
            <a:r>
              <a:rPr lang="en-US" dirty="0"/>
              <a:t> and requires the support of the Deanery Performance Team.</a:t>
            </a:r>
          </a:p>
          <a:p>
            <a:r>
              <a:rPr lang="en-US" dirty="0"/>
              <a:t> Inadequate attendance </a:t>
            </a:r>
            <a:r>
              <a:rPr lang="en-US" b="1" dirty="0"/>
              <a:t>U9</a:t>
            </a:r>
          </a:p>
          <a:p>
            <a:pPr lvl="1"/>
            <a:r>
              <a:rPr lang="en-US" dirty="0"/>
              <a:t>Trainee exceeded the maximum permitted absence of 4 weeks from training (other than annual leave) and/or has unsatisfactory attendance at formal teaching sessions. *This code should NOT be used to describe a less than fulltime (LTFT) foundation doctors who has satisfactorily attended their pro-rata FP/ formal teaching sessions. </a:t>
            </a:r>
          </a:p>
        </p:txBody>
      </p:sp>
    </p:spTree>
    <p:extLst>
      <p:ext uri="{BB962C8B-B14F-4D97-AF65-F5344CB8AC3E}">
        <p14:creationId xmlns:p14="http://schemas.microsoft.com/office/powerpoint/2010/main" val="1037588352"/>
      </p:ext>
    </p:extLst>
  </p:cSld>
  <p:clrMapOvr>
    <a:masterClrMapping/>
  </p:clrMapOvr>
</p:sld>
</file>

<file path=ppt/theme/theme1.xml><?xml version="1.0" encoding="utf-8"?>
<a:theme xmlns:a="http://schemas.openxmlformats.org/drawingml/2006/main" name="Vapor Trail">
  <a:themeElements>
    <a:clrScheme name="Custom 1">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496E1D"/>
      </a:accent5>
      <a:accent6>
        <a:srgbClr val="931909"/>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docProps/app.xml><?xml version="1.0" encoding="utf-8"?>
<Properties xmlns="http://schemas.openxmlformats.org/officeDocument/2006/extended-properties" xmlns:vt="http://schemas.openxmlformats.org/officeDocument/2006/docPropsVTypes">
  <TotalTime>110</TotalTime>
  <Words>1904</Words>
  <Application>Microsoft Office PowerPoint</Application>
  <PresentationFormat>Widescreen</PresentationFormat>
  <Paragraphs>98</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Century Gothic</vt:lpstr>
      <vt:lpstr>Vapor Trail</vt:lpstr>
      <vt:lpstr>Foundation ARCP training: 3 and 4</vt:lpstr>
      <vt:lpstr>Foundation Guide 2019</vt:lpstr>
      <vt:lpstr>Central Outcomes of ARCP</vt:lpstr>
      <vt:lpstr>PowerPoint Presentation</vt:lpstr>
      <vt:lpstr>Central ARCP</vt:lpstr>
      <vt:lpstr>Lay representative</vt:lpstr>
      <vt:lpstr>OUTcome 3 practicalities</vt:lpstr>
      <vt:lpstr>OUTcome 3 practicalities</vt:lpstr>
      <vt:lpstr>Common U codes</vt:lpstr>
      <vt:lpstr>Important info to complete</vt:lpstr>
      <vt:lpstr>ARCP outcome Follow up</vt:lpstr>
      <vt:lpstr>Following the Outcome 3</vt:lpstr>
      <vt:lpstr>outcome 4</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Foundation ARCP training: 3 and 4</dc:title>
  <dc:creator>Helen Johnson</dc:creator>
  <cp:lastModifiedBy>Helen Johnson</cp:lastModifiedBy>
  <cp:revision>12</cp:revision>
  <dcterms:created xsi:type="dcterms:W3CDTF">2019-11-18T14:36:23Z</dcterms:created>
  <dcterms:modified xsi:type="dcterms:W3CDTF">2019-11-19T11:31:11Z</dcterms:modified>
</cp:coreProperties>
</file>