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8" r:id="rId2"/>
    <p:sldId id="256" r:id="rId3"/>
    <p:sldId id="257" r:id="rId4"/>
    <p:sldId id="258" r:id="rId5"/>
    <p:sldId id="259" r:id="rId6"/>
    <p:sldId id="275" r:id="rId7"/>
    <p:sldId id="260" r:id="rId8"/>
    <p:sldId id="261" r:id="rId9"/>
    <p:sldId id="272" r:id="rId10"/>
    <p:sldId id="262" r:id="rId11"/>
    <p:sldId id="289" r:id="rId12"/>
    <p:sldId id="263" r:id="rId13"/>
    <p:sldId id="264" r:id="rId14"/>
    <p:sldId id="277" r:id="rId15"/>
    <p:sldId id="265" r:id="rId16"/>
    <p:sldId id="273" r:id="rId17"/>
    <p:sldId id="284" r:id="rId18"/>
    <p:sldId id="266" r:id="rId19"/>
    <p:sldId id="268" r:id="rId20"/>
    <p:sldId id="269" r:id="rId21"/>
    <p:sldId id="270" r:id="rId22"/>
    <p:sldId id="287" r:id="rId23"/>
    <p:sldId id="281" r:id="rId24"/>
    <p:sldId id="286" r:id="rId25"/>
    <p:sldId id="279" r:id="rId26"/>
    <p:sldId id="288" r:id="rId27"/>
    <p:sldId id="280" r:id="rId28"/>
    <p:sldId id="282" r:id="rId29"/>
    <p:sldId id="283" r:id="rId30"/>
    <p:sldId id="271" r:id="rId31"/>
    <p:sldId id="285"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020" y="-73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4B56858-12EA-4E97-9815-36E2273A2B8A}" type="datetimeFigureOut">
              <a:rPr lang="en-GB" smtClean="0"/>
              <a:t>12/02/2014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CBD2D3E-4233-4D62-98DF-98589279E6F7}" type="slidenum">
              <a:rPr lang="en-GB" smtClean="0"/>
              <a:t>‹#›</a:t>
            </a:fld>
            <a:endParaRPr lang="en-GB" dirty="0"/>
          </a:p>
        </p:txBody>
      </p:sp>
    </p:spTree>
    <p:extLst>
      <p:ext uri="{BB962C8B-B14F-4D97-AF65-F5344CB8AC3E}">
        <p14:creationId xmlns:p14="http://schemas.microsoft.com/office/powerpoint/2010/main" val="21641064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4B56858-12EA-4E97-9815-36E2273A2B8A}" type="datetimeFigureOut">
              <a:rPr lang="en-GB" smtClean="0"/>
              <a:t>12/02/2014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CBD2D3E-4233-4D62-98DF-98589279E6F7}" type="slidenum">
              <a:rPr lang="en-GB" smtClean="0"/>
              <a:t>‹#›</a:t>
            </a:fld>
            <a:endParaRPr lang="en-GB" dirty="0"/>
          </a:p>
        </p:txBody>
      </p:sp>
    </p:spTree>
    <p:extLst>
      <p:ext uri="{BB962C8B-B14F-4D97-AF65-F5344CB8AC3E}">
        <p14:creationId xmlns:p14="http://schemas.microsoft.com/office/powerpoint/2010/main" val="1845886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4B56858-12EA-4E97-9815-36E2273A2B8A}" type="datetimeFigureOut">
              <a:rPr lang="en-GB" smtClean="0"/>
              <a:t>12/02/2014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CBD2D3E-4233-4D62-98DF-98589279E6F7}" type="slidenum">
              <a:rPr lang="en-GB" smtClean="0"/>
              <a:t>‹#›</a:t>
            </a:fld>
            <a:endParaRPr lang="en-GB" dirty="0"/>
          </a:p>
        </p:txBody>
      </p:sp>
    </p:spTree>
    <p:extLst>
      <p:ext uri="{BB962C8B-B14F-4D97-AF65-F5344CB8AC3E}">
        <p14:creationId xmlns:p14="http://schemas.microsoft.com/office/powerpoint/2010/main" val="1068959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4B56858-12EA-4E97-9815-36E2273A2B8A}" type="datetimeFigureOut">
              <a:rPr lang="en-GB" smtClean="0"/>
              <a:t>12/02/2014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CBD2D3E-4233-4D62-98DF-98589279E6F7}" type="slidenum">
              <a:rPr lang="en-GB" smtClean="0"/>
              <a:t>‹#›</a:t>
            </a:fld>
            <a:endParaRPr lang="en-GB" dirty="0"/>
          </a:p>
        </p:txBody>
      </p:sp>
    </p:spTree>
    <p:extLst>
      <p:ext uri="{BB962C8B-B14F-4D97-AF65-F5344CB8AC3E}">
        <p14:creationId xmlns:p14="http://schemas.microsoft.com/office/powerpoint/2010/main" val="1012826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B56858-12EA-4E97-9815-36E2273A2B8A}" type="datetimeFigureOut">
              <a:rPr lang="en-GB" smtClean="0"/>
              <a:t>12/02/2014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CBD2D3E-4233-4D62-98DF-98589279E6F7}" type="slidenum">
              <a:rPr lang="en-GB" smtClean="0"/>
              <a:t>‹#›</a:t>
            </a:fld>
            <a:endParaRPr lang="en-GB" dirty="0"/>
          </a:p>
        </p:txBody>
      </p:sp>
    </p:spTree>
    <p:extLst>
      <p:ext uri="{BB962C8B-B14F-4D97-AF65-F5344CB8AC3E}">
        <p14:creationId xmlns:p14="http://schemas.microsoft.com/office/powerpoint/2010/main" val="3407238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4B56858-12EA-4E97-9815-36E2273A2B8A}" type="datetimeFigureOut">
              <a:rPr lang="en-GB" smtClean="0"/>
              <a:t>12/02/2014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CBD2D3E-4233-4D62-98DF-98589279E6F7}" type="slidenum">
              <a:rPr lang="en-GB" smtClean="0"/>
              <a:t>‹#›</a:t>
            </a:fld>
            <a:endParaRPr lang="en-GB" dirty="0"/>
          </a:p>
        </p:txBody>
      </p:sp>
    </p:spTree>
    <p:extLst>
      <p:ext uri="{BB962C8B-B14F-4D97-AF65-F5344CB8AC3E}">
        <p14:creationId xmlns:p14="http://schemas.microsoft.com/office/powerpoint/2010/main" val="2372487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4B56858-12EA-4E97-9815-36E2273A2B8A}" type="datetimeFigureOut">
              <a:rPr lang="en-GB" smtClean="0"/>
              <a:t>12/02/2014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CBD2D3E-4233-4D62-98DF-98589279E6F7}" type="slidenum">
              <a:rPr lang="en-GB" smtClean="0"/>
              <a:t>‹#›</a:t>
            </a:fld>
            <a:endParaRPr lang="en-GB" dirty="0"/>
          </a:p>
        </p:txBody>
      </p:sp>
    </p:spTree>
    <p:extLst>
      <p:ext uri="{BB962C8B-B14F-4D97-AF65-F5344CB8AC3E}">
        <p14:creationId xmlns:p14="http://schemas.microsoft.com/office/powerpoint/2010/main" val="4073215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4B56858-12EA-4E97-9815-36E2273A2B8A}" type="datetimeFigureOut">
              <a:rPr lang="en-GB" smtClean="0"/>
              <a:t>12/02/2014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CBD2D3E-4233-4D62-98DF-98589279E6F7}" type="slidenum">
              <a:rPr lang="en-GB" smtClean="0"/>
              <a:t>‹#›</a:t>
            </a:fld>
            <a:endParaRPr lang="en-GB" dirty="0"/>
          </a:p>
        </p:txBody>
      </p:sp>
    </p:spTree>
    <p:extLst>
      <p:ext uri="{BB962C8B-B14F-4D97-AF65-F5344CB8AC3E}">
        <p14:creationId xmlns:p14="http://schemas.microsoft.com/office/powerpoint/2010/main" val="3769753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B56858-12EA-4E97-9815-36E2273A2B8A}" type="datetimeFigureOut">
              <a:rPr lang="en-GB" smtClean="0"/>
              <a:t>12/02/2014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CBD2D3E-4233-4D62-98DF-98589279E6F7}" type="slidenum">
              <a:rPr lang="en-GB" smtClean="0"/>
              <a:t>‹#›</a:t>
            </a:fld>
            <a:endParaRPr lang="en-GB" dirty="0"/>
          </a:p>
        </p:txBody>
      </p:sp>
    </p:spTree>
    <p:extLst>
      <p:ext uri="{BB962C8B-B14F-4D97-AF65-F5344CB8AC3E}">
        <p14:creationId xmlns:p14="http://schemas.microsoft.com/office/powerpoint/2010/main" val="2759344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B56858-12EA-4E97-9815-36E2273A2B8A}" type="datetimeFigureOut">
              <a:rPr lang="en-GB" smtClean="0"/>
              <a:t>12/02/2014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CBD2D3E-4233-4D62-98DF-98589279E6F7}" type="slidenum">
              <a:rPr lang="en-GB" smtClean="0"/>
              <a:t>‹#›</a:t>
            </a:fld>
            <a:endParaRPr lang="en-GB" dirty="0"/>
          </a:p>
        </p:txBody>
      </p:sp>
    </p:spTree>
    <p:extLst>
      <p:ext uri="{BB962C8B-B14F-4D97-AF65-F5344CB8AC3E}">
        <p14:creationId xmlns:p14="http://schemas.microsoft.com/office/powerpoint/2010/main" val="1602955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B56858-12EA-4E97-9815-36E2273A2B8A}" type="datetimeFigureOut">
              <a:rPr lang="en-GB" smtClean="0"/>
              <a:t>12/02/2014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CBD2D3E-4233-4D62-98DF-98589279E6F7}" type="slidenum">
              <a:rPr lang="en-GB" smtClean="0"/>
              <a:t>‹#›</a:t>
            </a:fld>
            <a:endParaRPr lang="en-GB" dirty="0"/>
          </a:p>
        </p:txBody>
      </p:sp>
    </p:spTree>
    <p:extLst>
      <p:ext uri="{BB962C8B-B14F-4D97-AF65-F5344CB8AC3E}">
        <p14:creationId xmlns:p14="http://schemas.microsoft.com/office/powerpoint/2010/main" val="19493201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B56858-12EA-4E97-9815-36E2273A2B8A}" type="datetimeFigureOut">
              <a:rPr lang="en-GB" smtClean="0"/>
              <a:t>12/02/2014</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BD2D3E-4233-4D62-98DF-98589279E6F7}" type="slidenum">
              <a:rPr lang="en-GB" smtClean="0"/>
              <a:t>‹#›</a:t>
            </a:fld>
            <a:endParaRPr lang="en-GB" dirty="0"/>
          </a:p>
        </p:txBody>
      </p:sp>
    </p:spTree>
    <p:extLst>
      <p:ext uri="{BB962C8B-B14F-4D97-AF65-F5344CB8AC3E}">
        <p14:creationId xmlns:p14="http://schemas.microsoft.com/office/powerpoint/2010/main" val="16989605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79712" y="878632"/>
            <a:ext cx="4980336" cy="5553075"/>
          </a:xfrm>
          <a:prstGeom prst="rect">
            <a:avLst/>
          </a:prstGeom>
        </p:spPr>
      </p:pic>
    </p:spTree>
    <p:extLst>
      <p:ext uri="{BB962C8B-B14F-4D97-AF65-F5344CB8AC3E}">
        <p14:creationId xmlns:p14="http://schemas.microsoft.com/office/powerpoint/2010/main" val="1392250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Multi disciplinary approach</a:t>
            </a:r>
            <a:endParaRPr lang="en-GB" dirty="0"/>
          </a:p>
        </p:txBody>
      </p:sp>
      <p:sp>
        <p:nvSpPr>
          <p:cNvPr id="3" name="Content Placeholder 2"/>
          <p:cNvSpPr>
            <a:spLocks noGrp="1"/>
          </p:cNvSpPr>
          <p:nvPr>
            <p:ph idx="1"/>
          </p:nvPr>
        </p:nvSpPr>
        <p:spPr/>
        <p:txBody>
          <a:bodyPr/>
          <a:lstStyle/>
          <a:p>
            <a:endParaRPr lang="en-GB" dirty="0" smtClean="0"/>
          </a:p>
          <a:p>
            <a:r>
              <a:rPr lang="en-GB" dirty="0" smtClean="0"/>
              <a:t>NICE Guideline CG171</a:t>
            </a:r>
          </a:p>
          <a:p>
            <a:pPr marL="0" indent="0">
              <a:buNone/>
            </a:pPr>
            <a:r>
              <a:rPr lang="en-GB" dirty="0" smtClean="0"/>
              <a:t> Urinary incontinence in women :</a:t>
            </a:r>
          </a:p>
          <a:p>
            <a:pPr marL="0" indent="0">
              <a:buNone/>
            </a:pPr>
            <a:r>
              <a:rPr lang="en-GB" dirty="0" smtClean="0"/>
              <a:t>The management of urinary continence in women.</a:t>
            </a:r>
          </a:p>
          <a:p>
            <a:pPr marL="0" indent="0">
              <a:buNone/>
            </a:pPr>
            <a:r>
              <a:rPr lang="en-GB" dirty="0" smtClean="0"/>
              <a:t>         September 2013</a:t>
            </a:r>
          </a:p>
        </p:txBody>
      </p:sp>
    </p:spTree>
    <p:extLst>
      <p:ext uri="{BB962C8B-B14F-4D97-AF65-F5344CB8AC3E}">
        <p14:creationId xmlns:p14="http://schemas.microsoft.com/office/powerpoint/2010/main" val="27445282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l="7730"/>
          <a:stretch>
            <a:fillRect/>
          </a:stretch>
        </p:blipFill>
        <p:spPr bwMode="auto">
          <a:xfrm>
            <a:off x="395536" y="1124744"/>
            <a:ext cx="8640959" cy="5256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946850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QEH Urogynaecology team</a:t>
            </a:r>
            <a:endParaRPr lang="en-GB" dirty="0"/>
          </a:p>
        </p:txBody>
      </p:sp>
      <p:sp>
        <p:nvSpPr>
          <p:cNvPr id="3" name="Content Placeholder 2"/>
          <p:cNvSpPr>
            <a:spLocks noGrp="1"/>
          </p:cNvSpPr>
          <p:nvPr>
            <p:ph idx="1"/>
          </p:nvPr>
        </p:nvSpPr>
        <p:spPr/>
        <p:txBody>
          <a:bodyPr>
            <a:normAutofit fontScale="92500"/>
          </a:bodyPr>
          <a:lstStyle/>
          <a:p>
            <a:r>
              <a:rPr lang="en-GB" dirty="0" err="1" smtClean="0"/>
              <a:t>Urogynaecologist</a:t>
            </a:r>
            <a:endParaRPr lang="en-GB" dirty="0" smtClean="0"/>
          </a:p>
          <a:p>
            <a:r>
              <a:rPr lang="en-GB" dirty="0" err="1" smtClean="0"/>
              <a:t>Urogyanecology</a:t>
            </a:r>
            <a:r>
              <a:rPr lang="en-GB" dirty="0" smtClean="0"/>
              <a:t> Specialist Registrar</a:t>
            </a:r>
          </a:p>
          <a:p>
            <a:r>
              <a:rPr lang="en-GB" dirty="0" smtClean="0"/>
              <a:t>Urologist</a:t>
            </a:r>
          </a:p>
          <a:p>
            <a:r>
              <a:rPr lang="en-GB" dirty="0" smtClean="0"/>
              <a:t>Specialist Nurses –Urogynaecology and Urology</a:t>
            </a:r>
          </a:p>
          <a:p>
            <a:r>
              <a:rPr lang="en-GB" dirty="0" smtClean="0"/>
              <a:t>Women’s Health </a:t>
            </a:r>
            <a:r>
              <a:rPr lang="en-GB" dirty="0" err="1" smtClean="0"/>
              <a:t>Physio’s</a:t>
            </a:r>
            <a:r>
              <a:rPr lang="en-GB" dirty="0" smtClean="0"/>
              <a:t> (</a:t>
            </a:r>
            <a:r>
              <a:rPr lang="en-GB" dirty="0" err="1" smtClean="0"/>
              <a:t>Gynae</a:t>
            </a:r>
            <a:r>
              <a:rPr lang="en-GB" dirty="0" smtClean="0"/>
              <a:t> and </a:t>
            </a:r>
            <a:r>
              <a:rPr lang="en-GB" dirty="0" err="1" smtClean="0"/>
              <a:t>Obstertric</a:t>
            </a:r>
            <a:r>
              <a:rPr lang="en-GB" dirty="0" smtClean="0"/>
              <a:t>)</a:t>
            </a:r>
          </a:p>
          <a:p>
            <a:r>
              <a:rPr lang="en-GB" dirty="0" smtClean="0"/>
              <a:t>Community and hospital Continence Advisors</a:t>
            </a:r>
          </a:p>
          <a:p>
            <a:r>
              <a:rPr lang="en-GB" dirty="0" smtClean="0"/>
              <a:t>GP’s</a:t>
            </a:r>
          </a:p>
          <a:p>
            <a:r>
              <a:rPr lang="en-GB" dirty="0" smtClean="0"/>
              <a:t>Clinical Psychologist</a:t>
            </a:r>
          </a:p>
          <a:p>
            <a:endParaRPr lang="en-GB" dirty="0" smtClean="0"/>
          </a:p>
          <a:p>
            <a:pPr marL="0" indent="0">
              <a:buNone/>
            </a:pPr>
            <a:endParaRPr lang="en-GB" dirty="0"/>
          </a:p>
        </p:txBody>
      </p:sp>
    </p:spTree>
    <p:extLst>
      <p:ext uri="{BB962C8B-B14F-4D97-AF65-F5344CB8AC3E}">
        <p14:creationId xmlns:p14="http://schemas.microsoft.com/office/powerpoint/2010/main" val="27387284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20704"/>
            <a:ext cx="9144000" cy="6837296"/>
          </a:xfrm>
        </p:spPr>
      </p:pic>
    </p:spTree>
    <p:extLst>
      <p:ext uri="{BB962C8B-B14F-4D97-AF65-F5344CB8AC3E}">
        <p14:creationId xmlns:p14="http://schemas.microsoft.com/office/powerpoint/2010/main" val="18353955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7424"/>
            <a:ext cx="8229600" cy="1296144"/>
          </a:xfrm>
        </p:spPr>
        <p:txBody>
          <a:bodyPr/>
          <a:lstStyle/>
          <a:p>
            <a:r>
              <a:rPr lang="en-GB" dirty="0" smtClean="0"/>
              <a:t>Who does what</a:t>
            </a:r>
            <a:endParaRPr lang="en-GB" dirty="0"/>
          </a:p>
        </p:txBody>
      </p:sp>
      <p:sp>
        <p:nvSpPr>
          <p:cNvPr id="3" name="Content Placeholder 2"/>
          <p:cNvSpPr>
            <a:spLocks noGrp="1"/>
          </p:cNvSpPr>
          <p:nvPr>
            <p:ph idx="1"/>
          </p:nvPr>
        </p:nvSpPr>
        <p:spPr>
          <a:xfrm>
            <a:off x="457200" y="620688"/>
            <a:ext cx="8229600" cy="5505475"/>
          </a:xfrm>
        </p:spPr>
        <p:txBody>
          <a:bodyPr>
            <a:normAutofit fontScale="32500" lnSpcReduction="20000"/>
          </a:bodyPr>
          <a:lstStyle/>
          <a:p>
            <a:endParaRPr lang="en-GB" dirty="0" smtClean="0"/>
          </a:p>
          <a:p>
            <a:r>
              <a:rPr lang="en-GB" sz="4900" b="1" dirty="0" smtClean="0"/>
              <a:t>GP’s</a:t>
            </a:r>
            <a:r>
              <a:rPr lang="en-GB" sz="4900" dirty="0" smtClean="0"/>
              <a:t> direct referrals to Continence Advisor, Liaise with MDT.</a:t>
            </a:r>
          </a:p>
          <a:p>
            <a:endParaRPr lang="en-GB" sz="4900" dirty="0" smtClean="0"/>
          </a:p>
          <a:p>
            <a:r>
              <a:rPr lang="en-GB" sz="4900" b="1" dirty="0" smtClean="0"/>
              <a:t>Continence Advisors- </a:t>
            </a:r>
            <a:r>
              <a:rPr lang="en-GB" sz="4900" dirty="0" smtClean="0"/>
              <a:t>assess, initiate conservative management and treatment, liaise with GP and MDT.  Can direct refer to </a:t>
            </a:r>
            <a:r>
              <a:rPr lang="en-GB" sz="4900" dirty="0" err="1" smtClean="0"/>
              <a:t>Urogynae</a:t>
            </a:r>
            <a:r>
              <a:rPr lang="en-GB" sz="4900" dirty="0" smtClean="0"/>
              <a:t> secondary care.</a:t>
            </a:r>
          </a:p>
          <a:p>
            <a:endParaRPr lang="en-GB" sz="4900" dirty="0" smtClean="0"/>
          </a:p>
          <a:p>
            <a:r>
              <a:rPr lang="en-GB" sz="4900" b="1" dirty="0" smtClean="0"/>
              <a:t>Specialist Nurses</a:t>
            </a:r>
            <a:r>
              <a:rPr lang="en-GB" sz="4900" dirty="0" smtClean="0"/>
              <a:t> -link between patient and MDT , Perform </a:t>
            </a:r>
            <a:r>
              <a:rPr lang="en-GB" sz="4900" dirty="0" err="1" smtClean="0"/>
              <a:t>Urodynamics</a:t>
            </a:r>
            <a:r>
              <a:rPr lang="en-GB" sz="4900" dirty="0" smtClean="0"/>
              <a:t>, recommend management, PTNS treatment,  </a:t>
            </a:r>
            <a:r>
              <a:rPr lang="en-GB" sz="4900" dirty="0" err="1" smtClean="0"/>
              <a:t>Pessary</a:t>
            </a:r>
            <a:r>
              <a:rPr lang="en-GB" sz="4900" dirty="0" smtClean="0"/>
              <a:t>  clinic and  joint MDT clinics.</a:t>
            </a:r>
          </a:p>
          <a:p>
            <a:endParaRPr lang="en-GB" sz="4900" dirty="0" smtClean="0"/>
          </a:p>
          <a:p>
            <a:r>
              <a:rPr lang="en-GB" sz="4900" b="1" dirty="0" smtClean="0"/>
              <a:t>Women’s Health Physiotherapist- </a:t>
            </a:r>
            <a:r>
              <a:rPr lang="en-GB" sz="4900" dirty="0" smtClean="0"/>
              <a:t>assess and treat , participate in joint clinics , Community Continence Advisors. , 3</a:t>
            </a:r>
            <a:r>
              <a:rPr lang="en-GB" sz="4900" baseline="30000" dirty="0" smtClean="0"/>
              <a:t>rd</a:t>
            </a:r>
            <a:r>
              <a:rPr lang="en-GB" sz="4900" dirty="0" smtClean="0"/>
              <a:t> degree tear clinics. Obstetrics pelvic floor clinics.</a:t>
            </a:r>
          </a:p>
          <a:p>
            <a:endParaRPr lang="en-GB" sz="4900" dirty="0" smtClean="0"/>
          </a:p>
          <a:p>
            <a:r>
              <a:rPr lang="en-GB" sz="4900" b="1" dirty="0" err="1" smtClean="0"/>
              <a:t>Urogynaecologist</a:t>
            </a:r>
            <a:r>
              <a:rPr lang="en-GB" sz="4900" b="1" dirty="0" smtClean="0"/>
              <a:t>  -</a:t>
            </a:r>
            <a:r>
              <a:rPr lang="en-GB" sz="4900" dirty="0" err="1" smtClean="0"/>
              <a:t>Urodynamics</a:t>
            </a:r>
            <a:r>
              <a:rPr lang="en-GB" sz="4900" dirty="0" smtClean="0"/>
              <a:t>,  assess  treat /surgery and medical interventions.</a:t>
            </a:r>
          </a:p>
          <a:p>
            <a:endParaRPr lang="en-GB" sz="4900" dirty="0" smtClean="0"/>
          </a:p>
          <a:p>
            <a:r>
              <a:rPr lang="en-GB" sz="4900" b="1" dirty="0" smtClean="0"/>
              <a:t>Urologist</a:t>
            </a:r>
            <a:r>
              <a:rPr lang="en-GB" sz="4900" dirty="0" smtClean="0"/>
              <a:t> –surgery, participate in combined Urogynaecology clinic .</a:t>
            </a:r>
          </a:p>
          <a:p>
            <a:endParaRPr lang="en-GB" sz="4900" dirty="0" smtClean="0"/>
          </a:p>
          <a:p>
            <a:r>
              <a:rPr lang="en-GB" sz="4900" b="1" dirty="0" smtClean="0"/>
              <a:t>Clinical Psychologist</a:t>
            </a:r>
            <a:r>
              <a:rPr lang="en-GB" sz="4900" dirty="0" smtClean="0"/>
              <a:t>  treatment and assessment of psychological conditions related to Urogynaecology.</a:t>
            </a:r>
          </a:p>
          <a:p>
            <a:endParaRPr lang="en-GB" sz="4900" dirty="0"/>
          </a:p>
          <a:p>
            <a:pPr marL="0" indent="0">
              <a:buNone/>
            </a:pPr>
            <a:r>
              <a:rPr lang="en-GB" sz="4900" dirty="0" smtClean="0"/>
              <a:t>We would like to have on board-</a:t>
            </a:r>
          </a:p>
          <a:p>
            <a:r>
              <a:rPr lang="en-GB" sz="4900" b="1" dirty="0" smtClean="0"/>
              <a:t>Care of Elderly Consultant</a:t>
            </a:r>
            <a:r>
              <a:rPr lang="en-GB" sz="4900" dirty="0" smtClean="0"/>
              <a:t>, P</a:t>
            </a:r>
            <a:r>
              <a:rPr lang="en-GB" sz="4900" b="1" dirty="0" smtClean="0"/>
              <a:t>harmacist, Colorectal Specialist, more GP’s.</a:t>
            </a:r>
          </a:p>
          <a:p>
            <a:endParaRPr lang="en-GB" sz="4900" dirty="0"/>
          </a:p>
        </p:txBody>
      </p:sp>
    </p:spTree>
    <p:extLst>
      <p:ext uri="{BB962C8B-B14F-4D97-AF65-F5344CB8AC3E}">
        <p14:creationId xmlns:p14="http://schemas.microsoft.com/office/powerpoint/2010/main" val="5946854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Urodynamics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Urodynamic investigations are an interactive tests which look at bladder function during phases of bladder filling, storage  and voiding.</a:t>
            </a:r>
          </a:p>
          <a:p>
            <a:r>
              <a:rPr lang="en-GB" dirty="0" smtClean="0"/>
              <a:t>Standard </a:t>
            </a:r>
          </a:p>
          <a:p>
            <a:r>
              <a:rPr lang="en-GB" dirty="0" smtClean="0"/>
              <a:t>Ambulatory</a:t>
            </a:r>
          </a:p>
          <a:p>
            <a:r>
              <a:rPr lang="en-GB" dirty="0" smtClean="0"/>
              <a:t>Used for investigation of bladder and urethral disorders and as a predictor of outcome of bladder function post surgical intervention .</a:t>
            </a:r>
          </a:p>
          <a:p>
            <a:pPr marL="0" indent="0">
              <a:buNone/>
            </a:pPr>
            <a:r>
              <a:rPr lang="en-GB" dirty="0" smtClean="0"/>
              <a:t>( Stress Incontinence and Pelvic organ prolapse repair)</a:t>
            </a:r>
            <a:endParaRPr lang="en-GB" dirty="0"/>
          </a:p>
        </p:txBody>
      </p:sp>
    </p:spTree>
    <p:extLst>
      <p:ext uri="{BB962C8B-B14F-4D97-AF65-F5344CB8AC3E}">
        <p14:creationId xmlns:p14="http://schemas.microsoft.com/office/powerpoint/2010/main" val="21247740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7544" y="692696"/>
            <a:ext cx="7914200" cy="5560118"/>
          </a:xfrm>
        </p:spPr>
      </p:pic>
    </p:spTree>
    <p:extLst>
      <p:ext uri="{BB962C8B-B14F-4D97-AF65-F5344CB8AC3E}">
        <p14:creationId xmlns:p14="http://schemas.microsoft.com/office/powerpoint/2010/main" val="14082060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lstStyle/>
          <a:p>
            <a:pPr marL="0" indent="0" algn="ctr">
              <a:buNone/>
            </a:pPr>
            <a:r>
              <a:rPr lang="en-GB" dirty="0" smtClean="0">
                <a:solidFill>
                  <a:srgbClr val="FF0000"/>
                </a:solidFill>
              </a:rPr>
              <a:t>Urodynamic report</a:t>
            </a:r>
          </a:p>
          <a:p>
            <a:r>
              <a:rPr lang="en-GB" dirty="0" smtClean="0"/>
              <a:t>Summary of findings </a:t>
            </a:r>
          </a:p>
          <a:p>
            <a:r>
              <a:rPr lang="en-GB" dirty="0" smtClean="0"/>
              <a:t>Recommendations for treatment /management and further investigation</a:t>
            </a:r>
          </a:p>
          <a:p>
            <a:pPr marL="0" indent="0">
              <a:buNone/>
            </a:pPr>
            <a:r>
              <a:rPr lang="en-GB" dirty="0" smtClean="0">
                <a:solidFill>
                  <a:srgbClr val="FF0000"/>
                </a:solidFill>
              </a:rPr>
              <a:t>Actions required by –</a:t>
            </a:r>
          </a:p>
          <a:p>
            <a:r>
              <a:rPr lang="en-GB" dirty="0" smtClean="0"/>
              <a:t>Consultant</a:t>
            </a:r>
            <a:endParaRPr lang="en-GB" dirty="0"/>
          </a:p>
          <a:p>
            <a:r>
              <a:rPr lang="en-GB" dirty="0" smtClean="0"/>
              <a:t>GP</a:t>
            </a:r>
          </a:p>
          <a:p>
            <a:r>
              <a:rPr lang="en-GB" dirty="0" smtClean="0"/>
              <a:t>Community Continence Advisor</a:t>
            </a:r>
          </a:p>
          <a:p>
            <a:r>
              <a:rPr lang="en-GB" dirty="0" smtClean="0"/>
              <a:t>MDT</a:t>
            </a:r>
            <a:endParaRPr lang="en-GB" dirty="0"/>
          </a:p>
        </p:txBody>
      </p:sp>
    </p:spTree>
    <p:extLst>
      <p:ext uri="{BB962C8B-B14F-4D97-AF65-F5344CB8AC3E}">
        <p14:creationId xmlns:p14="http://schemas.microsoft.com/office/powerpoint/2010/main" val="26420799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we want GP’s to do</a:t>
            </a:r>
            <a:endParaRPr lang="en-GB" dirty="0"/>
          </a:p>
        </p:txBody>
      </p:sp>
      <p:sp>
        <p:nvSpPr>
          <p:cNvPr id="3" name="Content Placeholder 2"/>
          <p:cNvSpPr>
            <a:spLocks noGrp="1"/>
          </p:cNvSpPr>
          <p:nvPr>
            <p:ph idx="1"/>
          </p:nvPr>
        </p:nvSpPr>
        <p:spPr/>
        <p:txBody>
          <a:bodyPr>
            <a:normAutofit fontScale="77500" lnSpcReduction="20000"/>
          </a:bodyPr>
          <a:lstStyle/>
          <a:p>
            <a:endParaRPr lang="en-GB" dirty="0" smtClean="0"/>
          </a:p>
          <a:p>
            <a:pPr marL="0" indent="0">
              <a:buNone/>
            </a:pPr>
            <a:r>
              <a:rPr lang="en-GB" dirty="0" smtClean="0">
                <a:solidFill>
                  <a:srgbClr val="FF0000"/>
                </a:solidFill>
              </a:rPr>
              <a:t>Refer to Community Continence Advisor who can-</a:t>
            </a:r>
          </a:p>
          <a:p>
            <a:pPr marL="0" indent="0">
              <a:buNone/>
            </a:pPr>
            <a:endParaRPr lang="en-GB" dirty="0" smtClean="0">
              <a:solidFill>
                <a:srgbClr val="FF0000"/>
              </a:solidFill>
            </a:endParaRPr>
          </a:p>
          <a:p>
            <a:r>
              <a:rPr lang="en-GB" dirty="0" smtClean="0"/>
              <a:t>Assess , start and oversee  conservative management.</a:t>
            </a:r>
          </a:p>
          <a:p>
            <a:r>
              <a:rPr lang="en-GB" dirty="0" smtClean="0"/>
              <a:t>Liaise with GP re medication. </a:t>
            </a:r>
          </a:p>
          <a:p>
            <a:r>
              <a:rPr lang="en-GB" dirty="0" smtClean="0"/>
              <a:t>Refer direct to </a:t>
            </a:r>
            <a:r>
              <a:rPr lang="en-GB" dirty="0" err="1" smtClean="0"/>
              <a:t>Physio</a:t>
            </a:r>
            <a:r>
              <a:rPr lang="en-GB" dirty="0" smtClean="0"/>
              <a:t>.</a:t>
            </a:r>
          </a:p>
          <a:p>
            <a:r>
              <a:rPr lang="en-GB" dirty="0" smtClean="0"/>
              <a:t>Can refer direct to Joint clinics- CA and </a:t>
            </a:r>
            <a:r>
              <a:rPr lang="en-GB" dirty="0" err="1" smtClean="0"/>
              <a:t>Physio</a:t>
            </a:r>
            <a:r>
              <a:rPr lang="en-GB" dirty="0" smtClean="0"/>
              <a:t>, Combined </a:t>
            </a:r>
            <a:r>
              <a:rPr lang="en-GB" dirty="0" err="1" smtClean="0"/>
              <a:t>Urogynae</a:t>
            </a:r>
            <a:r>
              <a:rPr lang="en-GB" dirty="0" smtClean="0"/>
              <a:t> clinic.</a:t>
            </a:r>
          </a:p>
          <a:p>
            <a:r>
              <a:rPr lang="en-GB" dirty="0" smtClean="0"/>
              <a:t>Can refer direct to MDT meeting for case review.</a:t>
            </a:r>
          </a:p>
          <a:p>
            <a:r>
              <a:rPr lang="en-GB" dirty="0" smtClean="0"/>
              <a:t>Can refer direct to </a:t>
            </a:r>
            <a:r>
              <a:rPr lang="en-GB" dirty="0" err="1" smtClean="0"/>
              <a:t>Urogynae</a:t>
            </a:r>
            <a:r>
              <a:rPr lang="en-GB" dirty="0" smtClean="0"/>
              <a:t> consultants.</a:t>
            </a:r>
          </a:p>
          <a:p>
            <a:r>
              <a:rPr lang="en-GB" dirty="0" smtClean="0"/>
              <a:t>Can refer direct for </a:t>
            </a:r>
            <a:r>
              <a:rPr lang="en-GB" dirty="0" err="1" smtClean="0"/>
              <a:t>Urodynamics</a:t>
            </a:r>
            <a:r>
              <a:rPr lang="en-GB" dirty="0" smtClean="0"/>
              <a:t>.</a:t>
            </a:r>
          </a:p>
          <a:p>
            <a:r>
              <a:rPr lang="en-GB" dirty="0" smtClean="0"/>
              <a:t>Can refer direct to PTNS treatment.</a:t>
            </a:r>
          </a:p>
          <a:p>
            <a:pPr marL="0" indent="0">
              <a:buNone/>
            </a:pPr>
            <a:endParaRPr lang="en-GB" dirty="0"/>
          </a:p>
        </p:txBody>
      </p:sp>
    </p:spTree>
    <p:extLst>
      <p:ext uri="{BB962C8B-B14F-4D97-AF65-F5344CB8AC3E}">
        <p14:creationId xmlns:p14="http://schemas.microsoft.com/office/powerpoint/2010/main" val="9982974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1784"/>
            <a:ext cx="8229600" cy="1143000"/>
          </a:xfrm>
        </p:spPr>
        <p:txBody>
          <a:bodyPr/>
          <a:lstStyle/>
          <a:p>
            <a:r>
              <a:rPr lang="en-GB" dirty="0" smtClean="0"/>
              <a:t>Secondary management</a:t>
            </a:r>
            <a:endParaRPr lang="en-GB" dirty="0"/>
          </a:p>
        </p:txBody>
      </p:sp>
      <p:sp>
        <p:nvSpPr>
          <p:cNvPr id="3" name="Content Placeholder 2"/>
          <p:cNvSpPr>
            <a:spLocks noGrp="1"/>
          </p:cNvSpPr>
          <p:nvPr>
            <p:ph idx="1"/>
          </p:nvPr>
        </p:nvSpPr>
        <p:spPr/>
        <p:txBody>
          <a:bodyPr>
            <a:normAutofit fontScale="70000" lnSpcReduction="20000"/>
          </a:bodyPr>
          <a:lstStyle/>
          <a:p>
            <a:pPr marL="0" indent="0">
              <a:buNone/>
            </a:pPr>
            <a:r>
              <a:rPr lang="en-GB" b="1" dirty="0" smtClean="0"/>
              <a:t>Stress Urinary incontinence</a:t>
            </a:r>
          </a:p>
          <a:p>
            <a:r>
              <a:rPr lang="en-GB" dirty="0" smtClean="0"/>
              <a:t>Tapes, slings and mesh</a:t>
            </a:r>
          </a:p>
          <a:p>
            <a:r>
              <a:rPr lang="en-GB" dirty="0" err="1" smtClean="0"/>
              <a:t>Colposuspension</a:t>
            </a:r>
            <a:endParaRPr lang="en-GB" dirty="0" smtClean="0"/>
          </a:p>
          <a:p>
            <a:r>
              <a:rPr lang="en-GB" dirty="0" smtClean="0"/>
              <a:t>Urethral bulking</a:t>
            </a:r>
          </a:p>
          <a:p>
            <a:r>
              <a:rPr lang="en-GB" dirty="0" smtClean="0"/>
              <a:t>Urethral occlusion device</a:t>
            </a:r>
          </a:p>
          <a:p>
            <a:endParaRPr lang="en-GB" dirty="0"/>
          </a:p>
          <a:p>
            <a:r>
              <a:rPr lang="en-GB" b="1" dirty="0" smtClean="0"/>
              <a:t>Overactive bladder</a:t>
            </a:r>
          </a:p>
          <a:p>
            <a:r>
              <a:rPr lang="en-GB" dirty="0" smtClean="0"/>
              <a:t> Secondary medication</a:t>
            </a:r>
          </a:p>
          <a:p>
            <a:r>
              <a:rPr lang="en-GB" dirty="0" err="1" smtClean="0"/>
              <a:t>Percutanous</a:t>
            </a:r>
            <a:r>
              <a:rPr lang="en-GB" dirty="0" smtClean="0"/>
              <a:t> </a:t>
            </a:r>
            <a:r>
              <a:rPr lang="en-GB" dirty="0" err="1" smtClean="0"/>
              <a:t>Tibial</a:t>
            </a:r>
            <a:r>
              <a:rPr lang="en-GB" dirty="0" smtClean="0"/>
              <a:t> Nerve Stimulation (S2-4)</a:t>
            </a:r>
          </a:p>
          <a:p>
            <a:r>
              <a:rPr lang="en-GB" dirty="0" err="1" smtClean="0"/>
              <a:t>Intravesical</a:t>
            </a:r>
            <a:r>
              <a:rPr lang="en-GB" dirty="0" smtClean="0"/>
              <a:t> Botulinum</a:t>
            </a:r>
          </a:p>
          <a:p>
            <a:r>
              <a:rPr lang="en-GB" dirty="0" smtClean="0"/>
              <a:t>Sacral Nerve </a:t>
            </a:r>
            <a:r>
              <a:rPr lang="en-GB" dirty="0" err="1" smtClean="0"/>
              <a:t>Neuromodulation</a:t>
            </a:r>
            <a:r>
              <a:rPr lang="en-GB" dirty="0" smtClean="0"/>
              <a:t> (S3)</a:t>
            </a:r>
          </a:p>
          <a:p>
            <a:r>
              <a:rPr lang="en-GB" dirty="0" smtClean="0"/>
              <a:t>Augmentation </a:t>
            </a:r>
            <a:r>
              <a:rPr lang="en-GB" dirty="0" err="1" smtClean="0"/>
              <a:t>Cystoplasty</a:t>
            </a:r>
            <a:r>
              <a:rPr lang="en-GB" dirty="0" smtClean="0"/>
              <a:t> /Diversion.</a:t>
            </a:r>
          </a:p>
          <a:p>
            <a:endParaRPr lang="en-GB" dirty="0" smtClean="0"/>
          </a:p>
          <a:p>
            <a:endParaRPr lang="en-GB" dirty="0" smtClean="0"/>
          </a:p>
          <a:p>
            <a:endParaRPr lang="en-GB" dirty="0" smtClean="0"/>
          </a:p>
          <a:p>
            <a:endParaRPr lang="en-GB" dirty="0"/>
          </a:p>
        </p:txBody>
      </p:sp>
    </p:spTree>
    <p:extLst>
      <p:ext uri="{BB962C8B-B14F-4D97-AF65-F5344CB8AC3E}">
        <p14:creationId xmlns:p14="http://schemas.microsoft.com/office/powerpoint/2010/main" val="31433309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20689"/>
            <a:ext cx="7772400" cy="2979762"/>
          </a:xfrm>
        </p:spPr>
        <p:txBody>
          <a:bodyPr>
            <a:normAutofit/>
          </a:bodyPr>
          <a:lstStyle/>
          <a:p>
            <a:r>
              <a:rPr lang="en-GB" sz="6000" dirty="0" smtClean="0">
                <a:solidFill>
                  <a:srgbClr val="FF0000"/>
                </a:solidFill>
              </a:rPr>
              <a:t>Urogynaecology</a:t>
            </a:r>
            <a:endParaRPr lang="en-GB" sz="6000" dirty="0">
              <a:solidFill>
                <a:srgbClr val="FF0000"/>
              </a:solidFill>
            </a:endParaRPr>
          </a:p>
        </p:txBody>
      </p:sp>
      <p:sp>
        <p:nvSpPr>
          <p:cNvPr id="3" name="Subtitle 2"/>
          <p:cNvSpPr>
            <a:spLocks noGrp="1"/>
          </p:cNvSpPr>
          <p:nvPr>
            <p:ph type="subTitle" idx="1"/>
          </p:nvPr>
        </p:nvSpPr>
        <p:spPr>
          <a:xfrm>
            <a:off x="1371600" y="3356992"/>
            <a:ext cx="6400800" cy="2281808"/>
          </a:xfrm>
        </p:spPr>
        <p:txBody>
          <a:bodyPr>
            <a:normAutofit fontScale="62500" lnSpcReduction="20000"/>
          </a:bodyPr>
          <a:lstStyle/>
          <a:p>
            <a:endParaRPr lang="en-GB" b="1" dirty="0" smtClean="0">
              <a:solidFill>
                <a:schemeClr val="tx2"/>
              </a:solidFill>
            </a:endParaRPr>
          </a:p>
          <a:p>
            <a:r>
              <a:rPr lang="en-GB" sz="6600" b="1" dirty="0" smtClean="0">
                <a:solidFill>
                  <a:schemeClr val="tx2"/>
                </a:solidFill>
              </a:rPr>
              <a:t>Jane Wolfe</a:t>
            </a:r>
          </a:p>
          <a:p>
            <a:r>
              <a:rPr lang="en-GB" sz="6600" b="1" dirty="0" smtClean="0">
                <a:solidFill>
                  <a:schemeClr val="tx2"/>
                </a:solidFill>
              </a:rPr>
              <a:t> Specialist Urogynaecology Nurse</a:t>
            </a:r>
            <a:endParaRPr lang="en-GB" sz="6600" b="1" dirty="0">
              <a:solidFill>
                <a:schemeClr val="tx2"/>
              </a:solidFill>
            </a:endParaRPr>
          </a:p>
        </p:txBody>
      </p:sp>
    </p:spTree>
    <p:extLst>
      <p:ext uri="{BB962C8B-B14F-4D97-AF65-F5344CB8AC3E}">
        <p14:creationId xmlns:p14="http://schemas.microsoft.com/office/powerpoint/2010/main" val="20938499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556792"/>
            <a:ext cx="8229600" cy="4525963"/>
          </a:xfrm>
        </p:spPr>
        <p:txBody>
          <a:bodyPr/>
          <a:lstStyle/>
          <a:p>
            <a:pPr marL="0" indent="0">
              <a:buNone/>
            </a:pPr>
            <a:r>
              <a:rPr lang="en-GB" b="1" dirty="0" smtClean="0"/>
              <a:t>Mixed incontinence</a:t>
            </a:r>
          </a:p>
          <a:p>
            <a:r>
              <a:rPr lang="en-GB" dirty="0" smtClean="0"/>
              <a:t>Treat dominant symptom first.</a:t>
            </a:r>
          </a:p>
          <a:p>
            <a:pPr marL="0" indent="0">
              <a:buNone/>
            </a:pPr>
            <a:endParaRPr lang="en-GB" dirty="0"/>
          </a:p>
          <a:p>
            <a:pPr marL="0" indent="0">
              <a:buNone/>
            </a:pPr>
            <a:r>
              <a:rPr lang="en-GB" b="1" dirty="0" smtClean="0"/>
              <a:t>Voiding difficulty</a:t>
            </a:r>
          </a:p>
          <a:p>
            <a:r>
              <a:rPr lang="en-GB" dirty="0" smtClean="0"/>
              <a:t>Cystoscopy/ urethral dilatation.</a:t>
            </a:r>
          </a:p>
          <a:p>
            <a:r>
              <a:rPr lang="en-GB" dirty="0" smtClean="0"/>
              <a:t>Intermittent self catheterization.</a:t>
            </a:r>
          </a:p>
          <a:p>
            <a:r>
              <a:rPr lang="en-GB" dirty="0" smtClean="0"/>
              <a:t>Indwelling catheter.</a:t>
            </a:r>
          </a:p>
          <a:p>
            <a:pPr marL="0" indent="0">
              <a:buNone/>
            </a:pPr>
            <a:endParaRPr lang="en-GB" dirty="0"/>
          </a:p>
        </p:txBody>
      </p:sp>
    </p:spTree>
    <p:extLst>
      <p:ext uri="{BB962C8B-B14F-4D97-AF65-F5344CB8AC3E}">
        <p14:creationId xmlns:p14="http://schemas.microsoft.com/office/powerpoint/2010/main" val="18189003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764704"/>
            <a:ext cx="8280920" cy="5256584"/>
          </a:xfrm>
        </p:spPr>
        <p:txBody>
          <a:bodyPr>
            <a:normAutofit fontScale="92500" lnSpcReduction="20000"/>
          </a:bodyPr>
          <a:lstStyle/>
          <a:p>
            <a:pPr marL="0" indent="0" algn="ctr">
              <a:buNone/>
            </a:pPr>
            <a:r>
              <a:rPr lang="en-GB" b="1" dirty="0" smtClean="0">
                <a:solidFill>
                  <a:srgbClr val="FF0000"/>
                </a:solidFill>
              </a:rPr>
              <a:t>Pelvic organ prolapse</a:t>
            </a:r>
          </a:p>
          <a:p>
            <a:pPr marL="0" indent="0">
              <a:buNone/>
            </a:pPr>
            <a:r>
              <a:rPr lang="en-GB" b="1" dirty="0" smtClean="0"/>
              <a:t>Conservative management </a:t>
            </a:r>
          </a:p>
          <a:p>
            <a:r>
              <a:rPr lang="en-GB" dirty="0" smtClean="0"/>
              <a:t>Pelvic floor exercises electrotherapy /biofeedback.</a:t>
            </a:r>
          </a:p>
          <a:p>
            <a:r>
              <a:rPr lang="en-GB" dirty="0" smtClean="0"/>
              <a:t>Vaginal </a:t>
            </a:r>
            <a:r>
              <a:rPr lang="en-GB" dirty="0" err="1" smtClean="0"/>
              <a:t>Pessary</a:t>
            </a:r>
            <a:endParaRPr lang="en-GB" dirty="0" smtClean="0"/>
          </a:p>
          <a:p>
            <a:r>
              <a:rPr lang="en-GB" dirty="0" smtClean="0"/>
              <a:t>Vaginal Oestrogen</a:t>
            </a:r>
          </a:p>
          <a:p>
            <a:pPr marL="0" indent="0">
              <a:buNone/>
            </a:pPr>
            <a:r>
              <a:rPr lang="en-GB" b="1" dirty="0" smtClean="0"/>
              <a:t>Surgical repair</a:t>
            </a:r>
          </a:p>
          <a:p>
            <a:r>
              <a:rPr lang="en-GB" dirty="0" smtClean="0"/>
              <a:t>Anterior/Posterior repair</a:t>
            </a:r>
          </a:p>
          <a:p>
            <a:r>
              <a:rPr lang="en-GB" dirty="0" smtClean="0"/>
              <a:t>Hysterectomy</a:t>
            </a:r>
          </a:p>
          <a:p>
            <a:r>
              <a:rPr lang="en-GB" dirty="0" err="1" smtClean="0"/>
              <a:t>Sacrospinous</a:t>
            </a:r>
            <a:r>
              <a:rPr lang="en-GB" dirty="0" smtClean="0"/>
              <a:t> fixation.</a:t>
            </a:r>
          </a:p>
          <a:p>
            <a:r>
              <a:rPr lang="en-GB" dirty="0" err="1" smtClean="0"/>
              <a:t>Colpoclielisis</a:t>
            </a:r>
            <a:endParaRPr lang="en-GB" dirty="0"/>
          </a:p>
        </p:txBody>
      </p:sp>
    </p:spTree>
    <p:extLst>
      <p:ext uri="{BB962C8B-B14F-4D97-AF65-F5344CB8AC3E}">
        <p14:creationId xmlns:p14="http://schemas.microsoft.com/office/powerpoint/2010/main" val="9290192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Jane_2\Pictures\SHELF PES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620688"/>
            <a:ext cx="6185842" cy="4608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57198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59632" y="1124744"/>
            <a:ext cx="6465874" cy="4824536"/>
          </a:xfrm>
        </p:spPr>
      </p:pic>
    </p:spTree>
    <p:extLst>
      <p:ext uri="{BB962C8B-B14F-4D97-AF65-F5344CB8AC3E}">
        <p14:creationId xmlns:p14="http://schemas.microsoft.com/office/powerpoint/2010/main" val="13100334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lstStyle/>
          <a:p>
            <a:pPr marL="0" indent="0">
              <a:buNone/>
            </a:pPr>
            <a:r>
              <a:rPr lang="en-GB" dirty="0" smtClean="0"/>
              <a:t>                        </a:t>
            </a:r>
            <a:r>
              <a:rPr lang="en-GB" dirty="0" err="1" smtClean="0"/>
              <a:t>Pessary</a:t>
            </a:r>
            <a:r>
              <a:rPr lang="en-GB" dirty="0" smtClean="0"/>
              <a:t> clinics</a:t>
            </a:r>
          </a:p>
          <a:p>
            <a:r>
              <a:rPr lang="en-GB" dirty="0" smtClean="0"/>
              <a:t>Clinics are held weekly .</a:t>
            </a:r>
          </a:p>
          <a:p>
            <a:r>
              <a:rPr lang="en-GB" dirty="0" smtClean="0"/>
              <a:t>Direct contact with Specialist Nurse.</a:t>
            </a:r>
          </a:p>
          <a:p>
            <a:r>
              <a:rPr lang="en-GB" dirty="0" smtClean="0"/>
              <a:t>Patients can be seen within 1-2 days if required.</a:t>
            </a:r>
          </a:p>
          <a:p>
            <a:r>
              <a:rPr lang="en-GB" dirty="0" smtClean="0"/>
              <a:t>Direct access to Urogynaecology MDT –</a:t>
            </a:r>
            <a:r>
              <a:rPr lang="en-GB" dirty="0" err="1" smtClean="0"/>
              <a:t>Physio</a:t>
            </a:r>
            <a:r>
              <a:rPr lang="en-GB" dirty="0" smtClean="0"/>
              <a:t>, Continence Advisors and Consultants.</a:t>
            </a:r>
          </a:p>
          <a:p>
            <a:r>
              <a:rPr lang="en-GB" dirty="0" smtClean="0"/>
              <a:t>Can refer direct to two week pathway for PMB.</a:t>
            </a:r>
            <a:endParaRPr lang="en-GB" dirty="0"/>
          </a:p>
        </p:txBody>
      </p:sp>
    </p:spTree>
    <p:extLst>
      <p:ext uri="{BB962C8B-B14F-4D97-AF65-F5344CB8AC3E}">
        <p14:creationId xmlns:p14="http://schemas.microsoft.com/office/powerpoint/2010/main" val="21161931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29600" cy="1143000"/>
          </a:xfrm>
        </p:spPr>
        <p:txBody>
          <a:bodyPr/>
          <a:lstStyle/>
          <a:p>
            <a:r>
              <a:rPr lang="en-GB" dirty="0" smtClean="0"/>
              <a:t>Pharmacology</a:t>
            </a:r>
            <a:endParaRPr lang="en-GB" dirty="0"/>
          </a:p>
        </p:txBody>
      </p:sp>
      <p:sp>
        <p:nvSpPr>
          <p:cNvPr id="3" name="Content Placeholder 2"/>
          <p:cNvSpPr>
            <a:spLocks noGrp="1"/>
          </p:cNvSpPr>
          <p:nvPr>
            <p:ph idx="1"/>
          </p:nvPr>
        </p:nvSpPr>
        <p:spPr>
          <a:xfrm>
            <a:off x="457200" y="980728"/>
            <a:ext cx="8229600" cy="5145435"/>
          </a:xfrm>
        </p:spPr>
        <p:txBody>
          <a:bodyPr>
            <a:normAutofit fontScale="32500" lnSpcReduction="20000"/>
          </a:bodyPr>
          <a:lstStyle/>
          <a:p>
            <a:r>
              <a:rPr lang="en-GB" sz="8000" dirty="0" smtClean="0"/>
              <a:t>Overactive bladder -</a:t>
            </a:r>
            <a:r>
              <a:rPr lang="en-GB" sz="8000" dirty="0" err="1" smtClean="0"/>
              <a:t>Anticholinergics</a:t>
            </a:r>
            <a:r>
              <a:rPr lang="en-GB" sz="8000" dirty="0" smtClean="0"/>
              <a:t> </a:t>
            </a:r>
          </a:p>
          <a:p>
            <a:pPr marL="0" indent="0">
              <a:buNone/>
            </a:pPr>
            <a:r>
              <a:rPr lang="en-GB" sz="8000" dirty="0" smtClean="0"/>
              <a:t>  -NICE Guidance -</a:t>
            </a:r>
          </a:p>
          <a:p>
            <a:endParaRPr lang="en-GB" sz="8000" dirty="0" smtClean="0"/>
          </a:p>
          <a:p>
            <a:pPr marL="0" indent="0">
              <a:buNone/>
            </a:pPr>
            <a:r>
              <a:rPr lang="en-GB" sz="8000" dirty="0" smtClean="0">
                <a:solidFill>
                  <a:srgbClr val="FF0000"/>
                </a:solidFill>
              </a:rPr>
              <a:t>Consider -</a:t>
            </a:r>
            <a:r>
              <a:rPr lang="en-GB" sz="8000" dirty="0" smtClean="0"/>
              <a:t>co-existing conditions, for example poor bladder emptying and other existing medication affecting the anticholinergic load.</a:t>
            </a:r>
          </a:p>
          <a:p>
            <a:pPr marL="0" indent="0">
              <a:buNone/>
            </a:pPr>
            <a:endParaRPr lang="en-GB" sz="8000" dirty="0"/>
          </a:p>
          <a:p>
            <a:pPr marL="0" indent="0">
              <a:buNone/>
            </a:pPr>
            <a:r>
              <a:rPr lang="en-GB" sz="8000" dirty="0" smtClean="0">
                <a:solidFill>
                  <a:srgbClr val="FF0000"/>
                </a:solidFill>
              </a:rPr>
              <a:t>Discuss</a:t>
            </a:r>
            <a:r>
              <a:rPr lang="en-GB" sz="8000" dirty="0" smtClean="0"/>
              <a:t> likely side effects – dry mouth , constipation  and that they may not see full benefits </a:t>
            </a:r>
            <a:r>
              <a:rPr lang="en-GB" sz="8000" dirty="0" smtClean="0">
                <a:solidFill>
                  <a:srgbClr val="FF0000"/>
                </a:solidFill>
              </a:rPr>
              <a:t>for 4 Weeks.</a:t>
            </a:r>
          </a:p>
          <a:p>
            <a:pPr marL="0" indent="0">
              <a:buNone/>
            </a:pPr>
            <a:endParaRPr lang="en-GB" sz="8000" dirty="0" smtClean="0">
              <a:solidFill>
                <a:srgbClr val="FF0000"/>
              </a:solidFill>
            </a:endParaRPr>
          </a:p>
          <a:p>
            <a:pPr marL="0" indent="0">
              <a:buNone/>
            </a:pPr>
            <a:r>
              <a:rPr lang="en-GB" sz="8000" dirty="0" smtClean="0">
                <a:solidFill>
                  <a:srgbClr val="FF0000"/>
                </a:solidFill>
              </a:rPr>
              <a:t>Offer </a:t>
            </a:r>
            <a:r>
              <a:rPr lang="en-GB" sz="8000" dirty="0" smtClean="0"/>
              <a:t>at least two </a:t>
            </a:r>
            <a:r>
              <a:rPr lang="en-GB" sz="8000" dirty="0" err="1" smtClean="0"/>
              <a:t>anticholinergics</a:t>
            </a:r>
            <a:r>
              <a:rPr lang="en-GB" sz="8000" dirty="0" smtClean="0"/>
              <a:t>  for at </a:t>
            </a:r>
            <a:r>
              <a:rPr lang="en-GB" sz="8000" dirty="0" smtClean="0">
                <a:solidFill>
                  <a:srgbClr val="FF0000"/>
                </a:solidFill>
              </a:rPr>
              <a:t>least 4 weeks </a:t>
            </a:r>
            <a:r>
              <a:rPr lang="en-GB" sz="8000" dirty="0" smtClean="0"/>
              <a:t>each, face to face review after 4 weeks.</a:t>
            </a:r>
          </a:p>
          <a:p>
            <a:pPr marL="0" indent="0">
              <a:buNone/>
            </a:pPr>
            <a:endParaRPr lang="en-GB" sz="8000" dirty="0" smtClean="0"/>
          </a:p>
          <a:p>
            <a:pPr marL="0" indent="0">
              <a:buNone/>
            </a:pPr>
            <a:endParaRPr lang="en-GB" sz="8000" dirty="0" smtClean="0">
              <a:solidFill>
                <a:srgbClr val="FF0000"/>
              </a:solidFill>
            </a:endParaRPr>
          </a:p>
          <a:p>
            <a:endParaRPr lang="en-GB" sz="8000" dirty="0"/>
          </a:p>
        </p:txBody>
      </p:sp>
    </p:spTree>
    <p:extLst>
      <p:ext uri="{BB962C8B-B14F-4D97-AF65-F5344CB8AC3E}">
        <p14:creationId xmlns:p14="http://schemas.microsoft.com/office/powerpoint/2010/main" val="25283362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normAutofit fontScale="25000" lnSpcReduction="20000"/>
          </a:bodyPr>
          <a:lstStyle/>
          <a:p>
            <a:r>
              <a:rPr lang="en-GB" sz="11200" dirty="0" smtClean="0">
                <a:solidFill>
                  <a:srgbClr val="FF0000"/>
                </a:solidFill>
              </a:rPr>
              <a:t>First line </a:t>
            </a:r>
            <a:r>
              <a:rPr lang="en-GB" sz="11200" dirty="0" err="1" smtClean="0">
                <a:solidFill>
                  <a:srgbClr val="FF0000"/>
                </a:solidFill>
              </a:rPr>
              <a:t>anticholinergics</a:t>
            </a:r>
            <a:endParaRPr lang="en-GB" sz="11200" dirty="0" smtClean="0">
              <a:solidFill>
                <a:srgbClr val="FF0000"/>
              </a:solidFill>
            </a:endParaRPr>
          </a:p>
          <a:p>
            <a:pPr marL="0" indent="0" algn="ctr">
              <a:buNone/>
            </a:pPr>
            <a:endParaRPr lang="en-GB" sz="11200" dirty="0" smtClean="0">
              <a:solidFill>
                <a:srgbClr val="FF0000"/>
              </a:solidFill>
            </a:endParaRPr>
          </a:p>
          <a:p>
            <a:pPr marL="0" indent="0">
              <a:buNone/>
            </a:pPr>
            <a:r>
              <a:rPr lang="en-GB" sz="11200" dirty="0" smtClean="0"/>
              <a:t>Oxybutynin immediate release –</a:t>
            </a:r>
            <a:r>
              <a:rPr lang="en-GB" sz="11200" dirty="0" smtClean="0">
                <a:solidFill>
                  <a:srgbClr val="FF0000"/>
                </a:solidFill>
              </a:rPr>
              <a:t>Do not offer to frail older women.</a:t>
            </a:r>
          </a:p>
          <a:p>
            <a:pPr marL="0" indent="0">
              <a:buNone/>
            </a:pPr>
            <a:endParaRPr lang="en-GB" sz="11200" dirty="0" smtClean="0">
              <a:solidFill>
                <a:srgbClr val="FF0000"/>
              </a:solidFill>
            </a:endParaRPr>
          </a:p>
          <a:p>
            <a:pPr marL="0" indent="0">
              <a:buNone/>
            </a:pPr>
            <a:r>
              <a:rPr lang="en-GB" sz="11200" dirty="0" err="1" smtClean="0"/>
              <a:t>Tolterodine</a:t>
            </a:r>
            <a:r>
              <a:rPr lang="en-GB" sz="11200" dirty="0" smtClean="0"/>
              <a:t> immediate release.</a:t>
            </a:r>
          </a:p>
          <a:p>
            <a:pPr marL="0" indent="0">
              <a:buNone/>
            </a:pPr>
            <a:endParaRPr lang="en-GB" sz="11200" dirty="0" smtClean="0"/>
          </a:p>
          <a:p>
            <a:pPr marL="0" indent="0">
              <a:buNone/>
            </a:pPr>
            <a:r>
              <a:rPr lang="en-GB" sz="11200" dirty="0" err="1" smtClean="0"/>
              <a:t>Darafenacin</a:t>
            </a:r>
            <a:r>
              <a:rPr lang="en-GB" sz="11200" dirty="0" smtClean="0"/>
              <a:t> not widely available in UK !!</a:t>
            </a:r>
          </a:p>
          <a:p>
            <a:pPr marL="0" indent="0">
              <a:buNone/>
            </a:pPr>
            <a:endParaRPr lang="en-GB" sz="11200" dirty="0" smtClean="0"/>
          </a:p>
          <a:p>
            <a:pPr marL="0" indent="0">
              <a:buNone/>
            </a:pPr>
            <a:r>
              <a:rPr lang="en-GB" sz="11200" dirty="0" err="1" smtClean="0"/>
              <a:t>Kentera</a:t>
            </a:r>
            <a:r>
              <a:rPr lang="en-GB" sz="11200" dirty="0" smtClean="0"/>
              <a:t> Transdermal patches, if unable to tolerate oral medication.</a:t>
            </a:r>
          </a:p>
          <a:p>
            <a:pPr marL="0" indent="0">
              <a:buNone/>
            </a:pPr>
            <a:endParaRPr lang="en-GB" sz="11200" dirty="0" smtClean="0"/>
          </a:p>
          <a:p>
            <a:pPr marL="0" indent="0">
              <a:buNone/>
            </a:pPr>
            <a:endParaRPr lang="en-GB" sz="11200" dirty="0" smtClean="0"/>
          </a:p>
          <a:p>
            <a:pPr marL="0" indent="0">
              <a:buNone/>
            </a:pPr>
            <a:endParaRPr lang="en-GB" sz="11200" dirty="0" smtClean="0"/>
          </a:p>
          <a:p>
            <a:pPr marL="0" indent="0">
              <a:buNone/>
            </a:pPr>
            <a:endParaRPr lang="en-GB" dirty="0" smtClean="0">
              <a:solidFill>
                <a:srgbClr val="FF0000"/>
              </a:solidFill>
            </a:endParaRPr>
          </a:p>
          <a:p>
            <a:pPr marL="0" indent="0">
              <a:buNone/>
            </a:pPr>
            <a:endParaRPr lang="en-GB" dirty="0" smtClean="0">
              <a:solidFill>
                <a:srgbClr val="FF0000"/>
              </a:solidFill>
            </a:endParaRPr>
          </a:p>
          <a:p>
            <a:pPr marL="0" indent="0">
              <a:buNone/>
            </a:pPr>
            <a:endParaRPr lang="en-GB" dirty="0" smtClean="0">
              <a:solidFill>
                <a:srgbClr val="FF0000"/>
              </a:solidFill>
            </a:endParaRPr>
          </a:p>
          <a:p>
            <a:pPr marL="0" indent="0">
              <a:buNone/>
            </a:pPr>
            <a:endParaRPr lang="en-GB" dirty="0" smtClean="0"/>
          </a:p>
          <a:p>
            <a:pPr marL="0" indent="0" algn="ctr">
              <a:buNone/>
            </a:pPr>
            <a:endParaRPr lang="en-GB" dirty="0" smtClean="0">
              <a:solidFill>
                <a:srgbClr val="FF0000"/>
              </a:solidFill>
            </a:endParaRPr>
          </a:p>
          <a:p>
            <a:pPr marL="0" indent="0" algn="ctr">
              <a:buNone/>
            </a:pPr>
            <a:r>
              <a:rPr lang="en-GB" dirty="0" smtClean="0">
                <a:solidFill>
                  <a:srgbClr val="FF0000"/>
                </a:solidFill>
              </a:rPr>
              <a:t> </a:t>
            </a:r>
            <a:endParaRPr lang="en-GB" dirty="0">
              <a:solidFill>
                <a:srgbClr val="FF0000"/>
              </a:solidFill>
            </a:endParaRPr>
          </a:p>
        </p:txBody>
      </p:sp>
    </p:spTree>
    <p:extLst>
      <p:ext uri="{BB962C8B-B14F-4D97-AF65-F5344CB8AC3E}">
        <p14:creationId xmlns:p14="http://schemas.microsoft.com/office/powerpoint/2010/main" val="197645654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lnSpcReduction="10000"/>
          </a:bodyPr>
          <a:lstStyle/>
          <a:p>
            <a:r>
              <a:rPr lang="en-GB" dirty="0" smtClean="0"/>
              <a:t>Second line meds for overactive bladder </a:t>
            </a:r>
          </a:p>
          <a:p>
            <a:pPr marL="0" indent="0">
              <a:buNone/>
            </a:pPr>
            <a:r>
              <a:rPr lang="en-GB" dirty="0" err="1" smtClean="0">
                <a:solidFill>
                  <a:srgbClr val="FF0000"/>
                </a:solidFill>
              </a:rPr>
              <a:t>Anticholinergics</a:t>
            </a:r>
            <a:endParaRPr lang="en-GB" dirty="0" smtClean="0">
              <a:solidFill>
                <a:srgbClr val="FF0000"/>
              </a:solidFill>
            </a:endParaRPr>
          </a:p>
          <a:p>
            <a:pPr marL="0" indent="0">
              <a:buNone/>
            </a:pPr>
            <a:r>
              <a:rPr lang="en-GB" dirty="0" err="1" smtClean="0"/>
              <a:t>Festoterodine</a:t>
            </a:r>
            <a:r>
              <a:rPr lang="en-GB" dirty="0" smtClean="0"/>
              <a:t>, </a:t>
            </a:r>
            <a:r>
              <a:rPr lang="en-GB" dirty="0" err="1" smtClean="0"/>
              <a:t>Trospuim,Solifenacin</a:t>
            </a:r>
            <a:r>
              <a:rPr lang="en-GB" dirty="0" smtClean="0"/>
              <a:t>, </a:t>
            </a:r>
          </a:p>
          <a:p>
            <a:pPr marL="0" indent="0">
              <a:buNone/>
            </a:pPr>
            <a:r>
              <a:rPr lang="en-GB" dirty="0" smtClean="0">
                <a:solidFill>
                  <a:srgbClr val="FF0000"/>
                </a:solidFill>
              </a:rPr>
              <a:t>Other meds</a:t>
            </a:r>
          </a:p>
          <a:p>
            <a:pPr marL="0" indent="0">
              <a:buNone/>
            </a:pPr>
            <a:r>
              <a:rPr lang="en-GB" dirty="0" err="1" smtClean="0"/>
              <a:t>Amiytriptyline</a:t>
            </a:r>
            <a:r>
              <a:rPr lang="en-GB" dirty="0" smtClean="0"/>
              <a:t>, </a:t>
            </a:r>
            <a:r>
              <a:rPr lang="en-GB" dirty="0" err="1" smtClean="0"/>
              <a:t>Nortriptyline</a:t>
            </a:r>
            <a:endParaRPr lang="en-GB" dirty="0"/>
          </a:p>
          <a:p>
            <a:pPr marL="0" indent="0">
              <a:buNone/>
            </a:pPr>
            <a:r>
              <a:rPr lang="en-GB" dirty="0" smtClean="0">
                <a:solidFill>
                  <a:srgbClr val="FF0000"/>
                </a:solidFill>
              </a:rPr>
              <a:t>Beta 3 Receptor</a:t>
            </a:r>
          </a:p>
          <a:p>
            <a:pPr marL="0" indent="0">
              <a:buNone/>
            </a:pPr>
            <a:r>
              <a:rPr lang="en-GB" dirty="0" err="1" smtClean="0"/>
              <a:t>Mirabegron</a:t>
            </a:r>
            <a:r>
              <a:rPr lang="en-GB" dirty="0" smtClean="0"/>
              <a:t>(</a:t>
            </a:r>
            <a:r>
              <a:rPr lang="en-GB" dirty="0" err="1" smtClean="0"/>
              <a:t>Betmega</a:t>
            </a:r>
            <a:r>
              <a:rPr lang="en-GB" dirty="0" smtClean="0"/>
              <a:t>) 5omg daily, 25mg in hepatic impairment. May take up to three weeks to see full benefits.</a:t>
            </a:r>
          </a:p>
          <a:p>
            <a:pPr marL="0" indent="0">
              <a:buNone/>
            </a:pPr>
            <a:r>
              <a:rPr lang="en-GB" dirty="0"/>
              <a:t> </a:t>
            </a:r>
            <a:endParaRPr lang="en-GB" dirty="0" smtClean="0">
              <a:solidFill>
                <a:srgbClr val="FF0000"/>
              </a:solidFill>
            </a:endParaRPr>
          </a:p>
        </p:txBody>
      </p:sp>
    </p:spTree>
    <p:extLst>
      <p:ext uri="{BB962C8B-B14F-4D97-AF65-F5344CB8AC3E}">
        <p14:creationId xmlns:p14="http://schemas.microsoft.com/office/powerpoint/2010/main" val="16012006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600075"/>
            <a:ext cx="8291264" cy="5781253"/>
          </a:xfrm>
        </p:spPr>
        <p:txBody>
          <a:bodyPr>
            <a:normAutofit fontScale="92500" lnSpcReduction="10000"/>
          </a:bodyPr>
          <a:lstStyle/>
          <a:p>
            <a:pPr marL="0" indent="0">
              <a:buNone/>
            </a:pPr>
            <a:r>
              <a:rPr lang="en-GB" dirty="0" smtClean="0">
                <a:solidFill>
                  <a:srgbClr val="FF0000"/>
                </a:solidFill>
              </a:rPr>
              <a:t>Vaginal Oestrogen</a:t>
            </a:r>
          </a:p>
          <a:p>
            <a:pPr marL="0" indent="0">
              <a:buNone/>
            </a:pPr>
            <a:r>
              <a:rPr lang="en-GB" dirty="0" err="1" smtClean="0"/>
              <a:t>Urothelium</a:t>
            </a:r>
            <a:r>
              <a:rPr lang="en-GB" dirty="0" smtClean="0"/>
              <a:t> and vaginal epithelium are equally affected by oestrogen depletion, used to treat overactive bladder. </a:t>
            </a:r>
          </a:p>
          <a:p>
            <a:pPr marL="0" indent="0">
              <a:buNone/>
            </a:pPr>
            <a:r>
              <a:rPr lang="en-GB" dirty="0" smtClean="0"/>
              <a:t>Useful in recurrent UTI</a:t>
            </a:r>
          </a:p>
          <a:p>
            <a:pPr marL="0" indent="0">
              <a:buNone/>
            </a:pPr>
            <a:endParaRPr lang="en-GB" dirty="0" smtClean="0"/>
          </a:p>
          <a:p>
            <a:pPr marL="0" indent="0">
              <a:buNone/>
            </a:pPr>
            <a:r>
              <a:rPr lang="en-GB" dirty="0" smtClean="0"/>
              <a:t>Consider if patient able manage to insert the cream or </a:t>
            </a:r>
            <a:r>
              <a:rPr lang="en-GB" dirty="0" err="1" smtClean="0"/>
              <a:t>pessary</a:t>
            </a:r>
            <a:r>
              <a:rPr lang="en-GB" dirty="0" smtClean="0"/>
              <a:t> ! </a:t>
            </a:r>
          </a:p>
          <a:p>
            <a:pPr marL="0" indent="0">
              <a:buNone/>
            </a:pPr>
            <a:r>
              <a:rPr lang="en-GB" dirty="0" err="1" smtClean="0"/>
              <a:t>Vagifem</a:t>
            </a:r>
            <a:r>
              <a:rPr lang="en-GB" dirty="0" smtClean="0"/>
              <a:t> </a:t>
            </a:r>
          </a:p>
          <a:p>
            <a:pPr marL="0" indent="0">
              <a:buNone/>
            </a:pPr>
            <a:r>
              <a:rPr lang="en-GB" dirty="0" err="1" smtClean="0"/>
              <a:t>Ovestin</a:t>
            </a:r>
            <a:r>
              <a:rPr lang="en-GB" dirty="0" smtClean="0"/>
              <a:t> cream</a:t>
            </a:r>
          </a:p>
          <a:p>
            <a:pPr marL="0" indent="0">
              <a:buNone/>
            </a:pPr>
            <a:r>
              <a:rPr lang="en-GB" dirty="0" err="1" smtClean="0"/>
              <a:t>Gynest</a:t>
            </a:r>
            <a:r>
              <a:rPr lang="en-GB" dirty="0" smtClean="0"/>
              <a:t> cream</a:t>
            </a:r>
          </a:p>
          <a:p>
            <a:pPr marL="0" indent="0">
              <a:buNone/>
            </a:pPr>
            <a:r>
              <a:rPr lang="en-GB" dirty="0" smtClean="0"/>
              <a:t>E string  lasts  3 months</a:t>
            </a:r>
          </a:p>
          <a:p>
            <a:pPr marL="0" indent="0">
              <a:buNone/>
            </a:pPr>
            <a:endParaRPr lang="en-GB" dirty="0"/>
          </a:p>
        </p:txBody>
      </p:sp>
    </p:spTree>
    <p:extLst>
      <p:ext uri="{BB962C8B-B14F-4D97-AF65-F5344CB8AC3E}">
        <p14:creationId xmlns:p14="http://schemas.microsoft.com/office/powerpoint/2010/main" val="362749875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r>
              <a:rPr lang="en-GB" dirty="0" smtClean="0"/>
              <a:t>Final  remarks</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Incontinence is a distressing embarrassing condition that can have a profound effect on quality of life .</a:t>
            </a:r>
          </a:p>
          <a:p>
            <a:r>
              <a:rPr lang="en-GB" dirty="0" smtClean="0"/>
              <a:t>A  recent Gallop survey showed that 70% of sufferers put up with symptoms  They failed to seek medical advice and were reluctant  to spontaneously talk about their disease. The majority of those that seek help do so only after 4 years of enduring symptoms and unhappiness. </a:t>
            </a:r>
          </a:p>
          <a:p>
            <a:r>
              <a:rPr lang="en-GB" dirty="0" smtClean="0"/>
              <a:t>It is essential that we ask our patients about bladder and bowels symptoms , as their are now excellent treatments  available   no need to ‘pad up and put up!!’</a:t>
            </a:r>
            <a:endParaRPr lang="en-GB" dirty="0"/>
          </a:p>
        </p:txBody>
      </p:sp>
    </p:spTree>
    <p:extLst>
      <p:ext uri="{BB962C8B-B14F-4D97-AF65-F5344CB8AC3E}">
        <p14:creationId xmlns:p14="http://schemas.microsoft.com/office/powerpoint/2010/main" val="8037083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Aims and objectives </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To define the subspecialty Urogynaecology.</a:t>
            </a:r>
          </a:p>
          <a:p>
            <a:r>
              <a:rPr lang="en-GB" dirty="0" smtClean="0"/>
              <a:t>To identify main symptoms and conditions.</a:t>
            </a:r>
          </a:p>
          <a:p>
            <a:r>
              <a:rPr lang="en-GB" dirty="0" smtClean="0"/>
              <a:t>To review the QEH Female Continence Pathway.</a:t>
            </a:r>
          </a:p>
          <a:p>
            <a:r>
              <a:rPr lang="en-GB" dirty="0" smtClean="0"/>
              <a:t>To review the role of Urogynaecology MDT.</a:t>
            </a:r>
          </a:p>
          <a:p>
            <a:r>
              <a:rPr lang="en-GB" dirty="0" smtClean="0"/>
              <a:t>To Identify what needs to be done before referral to secondary care.</a:t>
            </a:r>
          </a:p>
          <a:p>
            <a:r>
              <a:rPr lang="en-GB" dirty="0" smtClean="0"/>
              <a:t>Overview </a:t>
            </a:r>
            <a:r>
              <a:rPr lang="en-GB" dirty="0" err="1" smtClean="0"/>
              <a:t>Urodynamics</a:t>
            </a:r>
            <a:r>
              <a:rPr lang="en-GB" dirty="0" smtClean="0"/>
              <a:t> </a:t>
            </a:r>
          </a:p>
          <a:p>
            <a:r>
              <a:rPr lang="en-GB" dirty="0" smtClean="0"/>
              <a:t>Overview of treatments and management of common Urogynaecology conditions.</a:t>
            </a:r>
          </a:p>
          <a:p>
            <a:r>
              <a:rPr lang="en-GB" dirty="0" smtClean="0"/>
              <a:t>Questions  and discussion</a:t>
            </a:r>
          </a:p>
          <a:p>
            <a:endParaRPr lang="en-GB" dirty="0"/>
          </a:p>
        </p:txBody>
      </p:sp>
    </p:spTree>
    <p:extLst>
      <p:ext uri="{BB962C8B-B14F-4D97-AF65-F5344CB8AC3E}">
        <p14:creationId xmlns:p14="http://schemas.microsoft.com/office/powerpoint/2010/main" val="50345785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en-GB" dirty="0" smtClean="0"/>
              <a:t/>
            </a:r>
            <a:br>
              <a:rPr lang="en-GB" dirty="0" smtClean="0"/>
            </a:br>
            <a:r>
              <a:rPr lang="en-GB" dirty="0"/>
              <a:t/>
            </a:r>
            <a:br>
              <a:rPr lang="en-GB" dirty="0"/>
            </a:br>
            <a:r>
              <a:rPr lang="en-GB" dirty="0" smtClean="0"/>
              <a:t/>
            </a:r>
            <a:br>
              <a:rPr lang="en-GB" dirty="0" smtClean="0"/>
            </a:br>
            <a:r>
              <a:rPr lang="en-GB" dirty="0" smtClean="0"/>
              <a:t>Thank you for listening!</a:t>
            </a:r>
            <a:br>
              <a:rPr lang="en-GB" dirty="0" smtClean="0"/>
            </a:br>
            <a:r>
              <a:rPr lang="en-GB" dirty="0"/>
              <a:t/>
            </a:r>
            <a:br>
              <a:rPr lang="en-GB" dirty="0"/>
            </a:br>
            <a:r>
              <a:rPr lang="en-GB" dirty="0" smtClean="0"/>
              <a:t>Any comments /questions?</a:t>
            </a:r>
            <a:endParaRPr lang="en-GB" dirty="0"/>
          </a:p>
        </p:txBody>
      </p:sp>
    </p:spTree>
    <p:extLst>
      <p:ext uri="{BB962C8B-B14F-4D97-AF65-F5344CB8AC3E}">
        <p14:creationId xmlns:p14="http://schemas.microsoft.com/office/powerpoint/2010/main" val="129075455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Content Placeholder 3"/>
          <p:cNvPicPr>
            <a:picLocks noGrp="1" noChangeAspect="1"/>
          </p:cNvPicPr>
          <p:nvPr>
            <p:ph idx="1"/>
          </p:nvPr>
        </p:nvPicPr>
        <p:blipFill>
          <a:blip r:embed="rId2"/>
          <a:srcRect/>
          <a:stretch>
            <a:fillRect/>
          </a:stretch>
        </p:blipFill>
        <p:spPr>
          <a:xfrm>
            <a:off x="1979613" y="692150"/>
            <a:ext cx="5976937" cy="5545138"/>
          </a:xfrm>
        </p:spPr>
      </p:pic>
    </p:spTree>
    <p:extLst>
      <p:ext uri="{BB962C8B-B14F-4D97-AF65-F5344CB8AC3E}">
        <p14:creationId xmlns:p14="http://schemas.microsoft.com/office/powerpoint/2010/main" val="766007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Urogynaecology??</a:t>
            </a:r>
            <a:endParaRPr lang="en-GB" dirty="0"/>
          </a:p>
        </p:txBody>
      </p:sp>
      <p:sp>
        <p:nvSpPr>
          <p:cNvPr id="3" name="Content Placeholder 2"/>
          <p:cNvSpPr>
            <a:spLocks noGrp="1"/>
          </p:cNvSpPr>
          <p:nvPr>
            <p:ph idx="1"/>
          </p:nvPr>
        </p:nvSpPr>
        <p:spPr/>
        <p:txBody>
          <a:bodyPr>
            <a:normAutofit/>
          </a:bodyPr>
          <a:lstStyle/>
          <a:p>
            <a:r>
              <a:rPr lang="en-GB" dirty="0" smtClean="0"/>
              <a:t>Urogynaecology is a subspecialty of Gynaecology.</a:t>
            </a:r>
          </a:p>
          <a:p>
            <a:r>
              <a:rPr lang="en-GB" dirty="0" smtClean="0"/>
              <a:t>Concerns problems of female lower urinary tract and genital tracts.</a:t>
            </a:r>
          </a:p>
          <a:p>
            <a:r>
              <a:rPr lang="en-GB" dirty="0" smtClean="0"/>
              <a:t>Until the advent of </a:t>
            </a:r>
            <a:r>
              <a:rPr lang="en-GB" dirty="0" err="1" smtClean="0"/>
              <a:t>Urodynamics</a:t>
            </a:r>
            <a:r>
              <a:rPr lang="en-GB" dirty="0" smtClean="0"/>
              <a:t> in 1970 diagnosis was made on the basis of clinical assessment which often lead to inappropriate    diagnosis and disappointing results.</a:t>
            </a:r>
          </a:p>
          <a:p>
            <a:endParaRPr lang="en-GB" dirty="0"/>
          </a:p>
        </p:txBody>
      </p:sp>
    </p:spTree>
    <p:extLst>
      <p:ext uri="{BB962C8B-B14F-4D97-AF65-F5344CB8AC3E}">
        <p14:creationId xmlns:p14="http://schemas.microsoft.com/office/powerpoint/2010/main" val="1777932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692696"/>
            <a:ext cx="8229600" cy="5433467"/>
          </a:xfrm>
        </p:spPr>
        <p:txBody>
          <a:bodyPr>
            <a:normAutofit fontScale="92500" lnSpcReduction="20000"/>
          </a:bodyPr>
          <a:lstStyle/>
          <a:p>
            <a:r>
              <a:rPr lang="en-GB" dirty="0" smtClean="0"/>
              <a:t>A recent audit of referrals to QEH Gynaecology (excluding post menopausal bleeding) showed that </a:t>
            </a:r>
            <a:r>
              <a:rPr lang="en-GB" b="1" dirty="0" smtClean="0"/>
              <a:t>40%</a:t>
            </a:r>
            <a:r>
              <a:rPr lang="en-GB" dirty="0" smtClean="0"/>
              <a:t> cases referred had Urogynaecology problems.</a:t>
            </a:r>
          </a:p>
          <a:p>
            <a:r>
              <a:rPr lang="en-GB" dirty="0" smtClean="0"/>
              <a:t>Urinary incontinence significantly disrupts the lives of about 5% of the home dwelling adult population. Affects all ages, most common in the elderly especially those living in institutions. </a:t>
            </a:r>
          </a:p>
          <a:p>
            <a:r>
              <a:rPr lang="en-GB" dirty="0" smtClean="0"/>
              <a:t>Common reason for falls in the elderly .</a:t>
            </a:r>
          </a:p>
          <a:p>
            <a:r>
              <a:rPr lang="en-GB" dirty="0" smtClean="0"/>
              <a:t>The Bladder and Bowel Foundation quote 1 in 4 women and 1 in 9 men will suffer form of incontinence that affects QOL at some stage of their lives. </a:t>
            </a:r>
            <a:endParaRPr lang="en-GB" dirty="0"/>
          </a:p>
        </p:txBody>
      </p:sp>
    </p:spTree>
    <p:extLst>
      <p:ext uri="{BB962C8B-B14F-4D97-AF65-F5344CB8AC3E}">
        <p14:creationId xmlns:p14="http://schemas.microsoft.com/office/powerpoint/2010/main" val="18318028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MDT</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We have a well established Urogynaecology Multidisciplinary team  based at the QEH </a:t>
            </a:r>
          </a:p>
          <a:p>
            <a:r>
              <a:rPr lang="en-GB" dirty="0" smtClean="0"/>
              <a:t>This involves partnership working between primary and secondary care practitioners</a:t>
            </a:r>
          </a:p>
          <a:p>
            <a:r>
              <a:rPr lang="en-GB" dirty="0" smtClean="0"/>
              <a:t>Strong links with tertiary centres</a:t>
            </a:r>
          </a:p>
          <a:p>
            <a:r>
              <a:rPr lang="en-GB" dirty="0" smtClean="0"/>
              <a:t>Have published and presented audits and studies at several regional and National Urogynaecology forums.</a:t>
            </a:r>
          </a:p>
          <a:p>
            <a:r>
              <a:rPr lang="en-GB" dirty="0" smtClean="0"/>
              <a:t>Our MDT approach was one of the first in the country to adopt an Integrated Pathway of care for female continence.  </a:t>
            </a:r>
            <a:endParaRPr lang="en-GB" dirty="0"/>
          </a:p>
        </p:txBody>
      </p:sp>
    </p:spTree>
    <p:extLst>
      <p:ext uri="{BB962C8B-B14F-4D97-AF65-F5344CB8AC3E}">
        <p14:creationId xmlns:p14="http://schemas.microsoft.com/office/powerpoint/2010/main" val="23589342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Main symptoms/signs</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Incontinence of urine with or without urgency</a:t>
            </a:r>
          </a:p>
          <a:p>
            <a:r>
              <a:rPr lang="en-GB" dirty="0" smtClean="0"/>
              <a:t>Voiding difficulty.-hesitancy/ retention</a:t>
            </a:r>
          </a:p>
          <a:p>
            <a:r>
              <a:rPr lang="en-GB" dirty="0" smtClean="0"/>
              <a:t>Sensory –absence of bladder sensation  during filling and or voiding. Feeling of incomplete voiding.</a:t>
            </a:r>
          </a:p>
          <a:p>
            <a:r>
              <a:rPr lang="en-GB" dirty="0" err="1" smtClean="0"/>
              <a:t>Nocturia</a:t>
            </a:r>
            <a:endParaRPr lang="en-GB" dirty="0" smtClean="0"/>
          </a:p>
          <a:p>
            <a:r>
              <a:rPr lang="en-GB" dirty="0" smtClean="0"/>
              <a:t>Recurrent urinary tract infection.</a:t>
            </a:r>
          </a:p>
          <a:p>
            <a:r>
              <a:rPr lang="en-GB" dirty="0" smtClean="0"/>
              <a:t>Pelvic organ prolapse with or without urinary symptoms.</a:t>
            </a:r>
            <a:endParaRPr lang="en-GB" dirty="0"/>
          </a:p>
        </p:txBody>
      </p:sp>
    </p:spTree>
    <p:extLst>
      <p:ext uri="{BB962C8B-B14F-4D97-AF65-F5344CB8AC3E}">
        <p14:creationId xmlns:p14="http://schemas.microsoft.com/office/powerpoint/2010/main" val="9869589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1143000"/>
          </a:xfrm>
        </p:spPr>
        <p:txBody>
          <a:bodyPr>
            <a:normAutofit fontScale="90000"/>
          </a:bodyPr>
          <a:lstStyle/>
          <a:p>
            <a:r>
              <a:rPr lang="en-GB" dirty="0" smtClean="0"/>
              <a:t>Most common conditions diagnosed</a:t>
            </a:r>
            <a:endParaRPr lang="en-GB" dirty="0"/>
          </a:p>
        </p:txBody>
      </p:sp>
      <p:sp>
        <p:nvSpPr>
          <p:cNvPr id="3" name="Content Placeholder 2"/>
          <p:cNvSpPr>
            <a:spLocks noGrp="1"/>
          </p:cNvSpPr>
          <p:nvPr>
            <p:ph idx="1"/>
          </p:nvPr>
        </p:nvSpPr>
        <p:spPr>
          <a:xfrm>
            <a:off x="457200" y="1340768"/>
            <a:ext cx="8229600" cy="5256584"/>
          </a:xfrm>
        </p:spPr>
        <p:txBody>
          <a:bodyPr>
            <a:normAutofit fontScale="85000" lnSpcReduction="20000"/>
          </a:bodyPr>
          <a:lstStyle/>
          <a:p>
            <a:r>
              <a:rPr lang="en-GB" dirty="0" smtClean="0"/>
              <a:t>Urodynamic Stress Incontinence</a:t>
            </a:r>
          </a:p>
          <a:p>
            <a:pPr marL="0" indent="0">
              <a:buNone/>
            </a:pPr>
            <a:r>
              <a:rPr lang="en-GB" dirty="0" smtClean="0">
                <a:solidFill>
                  <a:srgbClr val="FF0000"/>
                </a:solidFill>
              </a:rPr>
              <a:t>Incontinence of urine in the absence of detrusor contraction</a:t>
            </a:r>
          </a:p>
          <a:p>
            <a:pPr marL="0" indent="0">
              <a:buNone/>
            </a:pPr>
            <a:endParaRPr lang="en-GB" dirty="0" smtClean="0">
              <a:solidFill>
                <a:srgbClr val="FF0000"/>
              </a:solidFill>
            </a:endParaRPr>
          </a:p>
          <a:p>
            <a:r>
              <a:rPr lang="en-GB" dirty="0" smtClean="0"/>
              <a:t>Detrusor </a:t>
            </a:r>
            <a:r>
              <a:rPr lang="en-GB" dirty="0" err="1" smtClean="0"/>
              <a:t>Overactivity</a:t>
            </a:r>
            <a:r>
              <a:rPr lang="en-GB" dirty="0" smtClean="0"/>
              <a:t>-</a:t>
            </a:r>
          </a:p>
          <a:p>
            <a:pPr marL="0" indent="0">
              <a:buNone/>
            </a:pPr>
            <a:r>
              <a:rPr lang="en-GB" dirty="0" smtClean="0">
                <a:solidFill>
                  <a:srgbClr val="FF0000"/>
                </a:solidFill>
              </a:rPr>
              <a:t>Urinary urgency, usually accompanied by frequency and </a:t>
            </a:r>
            <a:r>
              <a:rPr lang="en-GB" dirty="0" err="1" smtClean="0">
                <a:solidFill>
                  <a:srgbClr val="FF0000"/>
                </a:solidFill>
              </a:rPr>
              <a:t>nocturia</a:t>
            </a:r>
            <a:r>
              <a:rPr lang="en-GB" dirty="0" smtClean="0">
                <a:solidFill>
                  <a:srgbClr val="FF0000"/>
                </a:solidFill>
              </a:rPr>
              <a:t>, with or without urinary incontinence, in the absence of urinary tract infection</a:t>
            </a:r>
            <a:r>
              <a:rPr lang="en-GB" dirty="0">
                <a:solidFill>
                  <a:srgbClr val="FF0000"/>
                </a:solidFill>
              </a:rPr>
              <a:t> </a:t>
            </a:r>
            <a:r>
              <a:rPr lang="en-GB" dirty="0" smtClean="0">
                <a:solidFill>
                  <a:srgbClr val="FF0000"/>
                </a:solidFill>
              </a:rPr>
              <a:t>or other obvious pathology.</a:t>
            </a:r>
          </a:p>
          <a:p>
            <a:endParaRPr lang="en-GB" dirty="0" smtClean="0"/>
          </a:p>
          <a:p>
            <a:r>
              <a:rPr lang="en-GB" dirty="0" smtClean="0"/>
              <a:t>Bladder Oversensitivity</a:t>
            </a:r>
          </a:p>
          <a:p>
            <a:pPr marL="0" indent="0">
              <a:buNone/>
            </a:pPr>
            <a:r>
              <a:rPr lang="en-GB" dirty="0" smtClean="0">
                <a:solidFill>
                  <a:srgbClr val="FF0000"/>
                </a:solidFill>
              </a:rPr>
              <a:t>Increased sensation to void during bladder filling  up to a strong sensation to void.</a:t>
            </a:r>
            <a:endParaRPr lang="en-GB" dirty="0" smtClean="0"/>
          </a:p>
          <a:p>
            <a:pPr marL="0" indent="0">
              <a:buNone/>
            </a:pPr>
            <a:endParaRPr lang="en-GB" dirty="0" smtClean="0"/>
          </a:p>
          <a:p>
            <a:endParaRPr lang="en-GB" dirty="0" smtClean="0"/>
          </a:p>
          <a:p>
            <a:endParaRPr lang="en-GB" dirty="0" smtClean="0"/>
          </a:p>
          <a:p>
            <a:endParaRPr lang="en-GB" dirty="0" smtClean="0"/>
          </a:p>
        </p:txBody>
      </p:sp>
    </p:spTree>
    <p:extLst>
      <p:ext uri="{BB962C8B-B14F-4D97-AF65-F5344CB8AC3E}">
        <p14:creationId xmlns:p14="http://schemas.microsoft.com/office/powerpoint/2010/main" val="38963618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lstStyle/>
          <a:p>
            <a:pPr marL="0" indent="0">
              <a:buNone/>
            </a:pPr>
            <a:r>
              <a:rPr lang="en-GB" dirty="0" smtClean="0"/>
              <a:t>Mixed urinary incontinence</a:t>
            </a:r>
          </a:p>
          <a:p>
            <a:r>
              <a:rPr lang="en-GB" dirty="0" smtClean="0">
                <a:solidFill>
                  <a:srgbClr val="FF0000"/>
                </a:solidFill>
              </a:rPr>
              <a:t>Combination of detrusor </a:t>
            </a:r>
            <a:r>
              <a:rPr lang="en-GB" dirty="0" err="1" smtClean="0">
                <a:solidFill>
                  <a:srgbClr val="FF0000"/>
                </a:solidFill>
              </a:rPr>
              <a:t>overactivity</a:t>
            </a:r>
            <a:r>
              <a:rPr lang="en-GB" dirty="0" smtClean="0">
                <a:solidFill>
                  <a:srgbClr val="FF0000"/>
                </a:solidFill>
              </a:rPr>
              <a:t> and USI .</a:t>
            </a:r>
          </a:p>
          <a:p>
            <a:pPr marL="0" indent="0">
              <a:buNone/>
            </a:pPr>
            <a:r>
              <a:rPr lang="en-GB" dirty="0" smtClean="0"/>
              <a:t>Pelvic organ prolapse</a:t>
            </a:r>
          </a:p>
          <a:p>
            <a:r>
              <a:rPr lang="en-GB" dirty="0" smtClean="0">
                <a:solidFill>
                  <a:srgbClr val="FF0000"/>
                </a:solidFill>
              </a:rPr>
              <a:t>The descent of one or more of the anterior vaginal wall, posterior vaginal wall , the uterus or the vaginal vault</a:t>
            </a:r>
            <a:r>
              <a:rPr lang="en-GB" dirty="0" smtClean="0"/>
              <a:t>.</a:t>
            </a:r>
          </a:p>
          <a:p>
            <a:r>
              <a:rPr lang="en-GB" dirty="0" smtClean="0"/>
              <a:t>Voiding dysfunction</a:t>
            </a:r>
          </a:p>
          <a:p>
            <a:pPr marL="0" indent="0">
              <a:buNone/>
            </a:pPr>
            <a:r>
              <a:rPr lang="en-GB" dirty="0" smtClean="0">
                <a:solidFill>
                  <a:srgbClr val="FF0000"/>
                </a:solidFill>
              </a:rPr>
              <a:t>Abnormally slow flow and/or incomplete </a:t>
            </a:r>
            <a:r>
              <a:rPr lang="en-GB" dirty="0" smtClean="0">
                <a:solidFill>
                  <a:srgbClr val="FF0000"/>
                </a:solidFill>
              </a:rPr>
              <a:t>micturition/retention of urine.</a:t>
            </a:r>
            <a:endParaRPr lang="en-GB" dirty="0" smtClean="0">
              <a:solidFill>
                <a:srgbClr val="FF0000"/>
              </a:solidFill>
            </a:endParaRPr>
          </a:p>
          <a:p>
            <a:endParaRPr lang="en-GB" dirty="0">
              <a:solidFill>
                <a:srgbClr val="FF0000"/>
              </a:solidFill>
            </a:endParaRPr>
          </a:p>
        </p:txBody>
      </p:sp>
    </p:spTree>
    <p:extLst>
      <p:ext uri="{BB962C8B-B14F-4D97-AF65-F5344CB8AC3E}">
        <p14:creationId xmlns:p14="http://schemas.microsoft.com/office/powerpoint/2010/main" val="23036754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575</TotalTime>
  <Words>1207</Words>
  <Application>Microsoft Office PowerPoint</Application>
  <PresentationFormat>On-screen Show (4:3)</PresentationFormat>
  <Paragraphs>198</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PowerPoint Presentation</vt:lpstr>
      <vt:lpstr>Urogynaecology</vt:lpstr>
      <vt:lpstr>Aims and objectives </vt:lpstr>
      <vt:lpstr>Urogynaecology??</vt:lpstr>
      <vt:lpstr>PowerPoint Presentation</vt:lpstr>
      <vt:lpstr>MDT</vt:lpstr>
      <vt:lpstr>Main symptoms/signs</vt:lpstr>
      <vt:lpstr>Most common conditions diagnosed</vt:lpstr>
      <vt:lpstr>PowerPoint Presentation</vt:lpstr>
      <vt:lpstr>Multi disciplinary approach</vt:lpstr>
      <vt:lpstr>PowerPoint Presentation</vt:lpstr>
      <vt:lpstr>The QEH Urogynaecology team</vt:lpstr>
      <vt:lpstr>PowerPoint Presentation</vt:lpstr>
      <vt:lpstr>Who does what</vt:lpstr>
      <vt:lpstr>Urodynamics</vt:lpstr>
      <vt:lpstr>PowerPoint Presentation</vt:lpstr>
      <vt:lpstr>PowerPoint Presentation</vt:lpstr>
      <vt:lpstr>What we want GP’s to do</vt:lpstr>
      <vt:lpstr>Secondary management</vt:lpstr>
      <vt:lpstr>PowerPoint Presentation</vt:lpstr>
      <vt:lpstr>PowerPoint Presentation</vt:lpstr>
      <vt:lpstr>PowerPoint Presentation</vt:lpstr>
      <vt:lpstr>PowerPoint Presentation</vt:lpstr>
      <vt:lpstr>PowerPoint Presentation</vt:lpstr>
      <vt:lpstr>Pharmacology</vt:lpstr>
      <vt:lpstr>PowerPoint Presentation</vt:lpstr>
      <vt:lpstr>PowerPoint Presentation</vt:lpstr>
      <vt:lpstr>PowerPoint Presentation</vt:lpstr>
      <vt:lpstr>Final  remarks</vt:lpstr>
      <vt:lpstr>   Thank you for listening!  Any comments /questions?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Jane Wolfe  Specialist Urogynaecology Nurse</dc:title>
  <dc:creator>Jane</dc:creator>
  <cp:lastModifiedBy>KLW$GB</cp:lastModifiedBy>
  <cp:revision>69</cp:revision>
  <dcterms:created xsi:type="dcterms:W3CDTF">2014-02-03T19:23:03Z</dcterms:created>
  <dcterms:modified xsi:type="dcterms:W3CDTF">2014-02-12T12:51:42Z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WinDIP File ID">
    <vt:lpwstr>1a6c8a84-8852-483a-bb82-067939286770</vt:lpwstr>
  </property>
</Properties>
</file>