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atthew Simps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Matthew Simpson</a:t>
            </a:r>
          </a:p>
        </p:txBody>
      </p:sp>
      <p:sp>
        <p:nvSpPr>
          <p:cNvPr id="152" name="ICM 6 month block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ICM 6 month block</a:t>
            </a:r>
          </a:p>
        </p:txBody>
      </p:sp>
      <p:sp>
        <p:nvSpPr>
          <p:cNvPr id="153" name="Presentation Subtit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DOPS, SIM etc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DOPS, SIM etc</a:t>
            </a:r>
          </a:p>
        </p:txBody>
      </p:sp>
      <p:pic>
        <p:nvPicPr>
          <p:cNvPr id="188" name="IMG_0483.jpeg" descr="IMG_0483.jpeg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0" r="8921" b="0"/>
          <a:stretch>
            <a:fillRect/>
          </a:stretch>
        </p:blipFill>
        <p:spPr>
          <a:xfrm>
            <a:off x="4442734" y="6110411"/>
            <a:ext cx="17717368" cy="5792423"/>
          </a:xfrm>
          <a:prstGeom prst="rect">
            <a:avLst/>
          </a:prstGeom>
        </p:spPr>
      </p:pic>
      <p:sp>
        <p:nvSpPr>
          <p:cNvPr id="189" name="Practical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67655">
              <a:defRPr spc="-158" sz="7905"/>
            </a:lvl1pPr>
          </a:lstStyle>
          <a:p>
            <a:pPr/>
            <a:r>
              <a:t>Practical procedures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IMG_0486.jpeg" descr="IMG_0486.jpeg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0" r="1434" b="1742"/>
          <a:stretch>
            <a:fillRect/>
          </a:stretch>
        </p:blipFill>
        <p:spPr>
          <a:xfrm>
            <a:off x="1206620" y="4666912"/>
            <a:ext cx="23155328" cy="7420049"/>
          </a:xfrm>
          <a:prstGeom prst="rect">
            <a:avLst/>
          </a:prstGeom>
        </p:spPr>
      </p:pic>
      <p:sp>
        <p:nvSpPr>
          <p:cNvPr id="194" name="LO across all 4 plac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55604">
              <a:defRPr spc="-122" sz="6120"/>
            </a:lvl1pPr>
          </a:lstStyle>
          <a:p>
            <a:pPr/>
            <a:r>
              <a:t>LO across all 4 placements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ther Clinical 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Other Clinical LO</a:t>
            </a:r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Outcome 3 resusci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Outcome 3 resuscitation </a:t>
            </a:r>
          </a:p>
          <a:p>
            <a:pPr/>
            <a:r>
              <a:t>Outcome 6 deal with complex and challenging situations in workplace</a:t>
            </a:r>
          </a:p>
          <a:p>
            <a:pPr/>
            <a:r>
              <a:t>MSF, WPBA, logbook, patient feedback 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eedb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Feedback</a:t>
            </a:r>
          </a:p>
        </p:txBody>
      </p:sp>
      <p:sp>
        <p:nvSpPr>
          <p:cNvPr id="201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Regular feedb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Regular feedback</a:t>
            </a:r>
          </a:p>
          <a:p>
            <a:pPr/>
            <a:r>
              <a:t>Not achieving LO should be a rare event</a:t>
            </a:r>
          </a:p>
          <a:p>
            <a:pPr/>
            <a:r>
              <a:t>Not achieving LO at end of placement should never be a surprise to the trainee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205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Similar clinical experie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6447" indent="-536447" defTabSz="2145738">
              <a:spcBef>
                <a:spcPts val="3900"/>
              </a:spcBef>
              <a:defRPr sz="4224"/>
            </a:pPr>
            <a:r>
              <a:t>Similar clinical experience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New wording and documents 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Specific ICM Clinical LO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Other clinical LO (practical procedures, resus, complexity in work place)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Generic LO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WPBA, Log book, MSF, consultant feedback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Entrustment decisions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Feedback early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ICM / anaes care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ICM / anaes career </a:t>
            </a:r>
          </a:p>
        </p:txBody>
      </p:sp>
      <p:sp>
        <p:nvSpPr>
          <p:cNvPr id="211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Anaes stream traine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Anaes stream trainees</a:t>
            </a:r>
          </a:p>
          <a:p>
            <a:pPr/>
            <a:r>
              <a:t>ICM entry or dual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Anaes stream AC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Anaes stream ACCS </a:t>
            </a:r>
          </a:p>
        </p:txBody>
      </p:sp>
      <p:sp>
        <p:nvSpPr>
          <p:cNvPr id="215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2 further years of Ana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 further years of Anaes</a:t>
            </a:r>
          </a:p>
          <a:p>
            <a:pPr/>
            <a:r>
              <a:t>No need to do more ICM 6 months is enough</a:t>
            </a:r>
          </a:p>
          <a:p>
            <a:pPr/>
            <a:r>
              <a:t>Clinical and generic LO</a:t>
            </a:r>
          </a:p>
          <a:p>
            <a:pPr/>
            <a:r>
              <a:t>Will generally rotate for last year to another department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Anaes stream AC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Anaes stream ACCS </a:t>
            </a:r>
          </a:p>
        </p:txBody>
      </p:sp>
      <p:sp>
        <p:nvSpPr>
          <p:cNvPr id="219" name="Clinical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Clinical </a:t>
            </a:r>
          </a:p>
        </p:txBody>
      </p:sp>
      <p:sp>
        <p:nvSpPr>
          <p:cNvPr id="220" name="Need to complete Anaes clinical LO ( general, perio-op, sedation, regional, pain, resus, ICM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66927" indent="-566927" defTabSz="2267655">
              <a:spcBef>
                <a:spcPts val="4100"/>
              </a:spcBef>
              <a:defRPr sz="4464"/>
            </a:pPr>
            <a:r>
              <a:t>Need to complete Anaes clinical LO ( general, perio-op, sedation, regional, pain, resus, ICM)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Sedation almost the same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General and resus, Can probably use some evidence again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New stuff needed paeds, obs, regional etc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Greater depth ASA 3 etc and higher entrustment level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ICM one virtually the same 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LLP update awaited will hopefully make this clearer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Anaes stream AC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Anaes stream ACCS </a:t>
            </a:r>
          </a:p>
        </p:txBody>
      </p:sp>
      <p:sp>
        <p:nvSpPr>
          <p:cNvPr id="223" name="Generic LO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Generic LO</a:t>
            </a:r>
          </a:p>
        </p:txBody>
      </p:sp>
      <p:sp>
        <p:nvSpPr>
          <p:cNvPr id="224" name="7 generic L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7 generic LO</a:t>
            </a:r>
          </a:p>
          <a:p>
            <a:pPr/>
            <a:r>
              <a:t>Completely different wording for everything</a:t>
            </a:r>
          </a:p>
          <a:p>
            <a:pPr/>
            <a:r>
              <a:t>But based on the same GMC documents</a:t>
            </a:r>
          </a:p>
          <a:p>
            <a:pPr/>
            <a:r>
              <a:t>Uses similar evidence </a:t>
            </a:r>
          </a:p>
          <a:p>
            <a:pPr/>
            <a:r>
              <a:t>MSF, WPBA, simulation, consultant feedback etc</a:t>
            </a:r>
          </a:p>
          <a:p>
            <a:pPr/>
            <a:r>
              <a:t>Plus exam</a:t>
            </a:r>
          </a:p>
          <a:p>
            <a:pPr/>
            <a:r>
              <a:t>Await LLP update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pecific Learning Outcome for IC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Specific Learning Outcome for ICM</a:t>
            </a:r>
          </a:p>
        </p:txBody>
      </p:sp>
      <p:sp>
        <p:nvSpPr>
          <p:cNvPr id="156" name="Same as for core anaesthesia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Same as for core anaesthesia</a:t>
            </a:r>
          </a:p>
        </p:txBody>
      </p:sp>
      <p:sp>
        <p:nvSpPr>
          <p:cNvPr id="157" name="8. Manage patients with organ dysfunction and failu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70" sz="8500"/>
            </a:pPr>
            <a:r>
              <a:t>8. Manage patients with organ dysfunction and failure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70" sz="8500"/>
            </a:pP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70" sz="8500"/>
            </a:pPr>
            <a:r>
              <a:t>Entrustment level 2A= Supervisor on the ‘shop-floor’ (eg ED, theatres, AMU, ICU), monitoring at regular intervals</a:t>
            </a:r>
            <a:br>
              <a:rPr spc="-24" sz="1200">
                <a:latin typeface="Times Roman"/>
                <a:ea typeface="Times Roman"/>
                <a:cs typeface="Times Roman"/>
                <a:sym typeface="Times Roman"/>
              </a:rPr>
            </a:br>
            <a:endParaRPr spc="-24" sz="120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8" name="IMG_0487.jpeg" descr="IMG_0487.jpeg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4214681" y="3444699"/>
            <a:ext cx="18491683" cy="9192672"/>
          </a:xfrm>
          <a:prstGeom prst="rect">
            <a:avLst/>
          </a:prstGeom>
        </p:spPr>
      </p:pic>
      <p:sp>
        <p:nvSpPr>
          <p:cNvPr id="229" name="IC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ICM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ICM ent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ICM entry</a:t>
            </a:r>
          </a:p>
        </p:txBody>
      </p:sp>
      <p:sp>
        <p:nvSpPr>
          <p:cNvPr id="2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Any ACCS stream is a valid core training for entry to IC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Any ACCS stream is a valid core training for entry to ICM</a:t>
            </a:r>
          </a:p>
          <a:p>
            <a:pPr/>
            <a:r>
              <a:t>Can single or dual train</a:t>
            </a:r>
          </a:p>
          <a:p>
            <a:pPr/>
            <a:r>
              <a:t>Contact ICM TPD and RA early for advice.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Key capabili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capabilities</a:t>
            </a:r>
          </a:p>
        </p:txBody>
      </p:sp>
      <p:sp>
        <p:nvSpPr>
          <p:cNvPr id="16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At completion of ACCS a traine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At completion of ACCS a trainee: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1282700" indent="-1143000">
              <a:buClr>
                <a:srgbClr val="000000"/>
              </a:buClr>
              <a:buFont typeface="Century Gothic"/>
            </a:pPr>
            <a:r>
              <a:t>Will be able to provide safe and effective care for critically ill patients across the spectrum of single or multiple organ failure </a:t>
            </a:r>
            <a:br>
              <a:rPr>
                <a:latin typeface="Times Roman"/>
                <a:ea typeface="Times Roman"/>
                <a:cs typeface="Times Roman"/>
                <a:sym typeface="Times Roman"/>
              </a:rPr>
            </a:b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1282700" indent="-1143000">
              <a:buClr>
                <a:srgbClr val="000000"/>
              </a:buClr>
              <a:buFont typeface="Century Gothic"/>
            </a:pPr>
            <a:r>
              <a:t>Will be able to plan and communicate effectively with patients, relatives and the wider multi-professional team when attending to the clinical and holistic needs of patients </a:t>
            </a:r>
            <a:br>
              <a:rPr>
                <a:latin typeface="Times Roman"/>
                <a:ea typeface="Times Roman"/>
                <a:cs typeface="Times Roman"/>
                <a:sym typeface="Times Roman"/>
              </a:rPr>
            </a:b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creenshot 2021-02-22 at 14.40.48.png" descr="Screenshot 2021-02-22 at 14.40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7239" y="3005427"/>
            <a:ext cx="15715486" cy="10168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reenshot 2021-02-22 at 14.41.21.png" descr="Screenshot 2021-02-22 at 14.41.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54231" y="1645195"/>
            <a:ext cx="16075538" cy="1250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omparison with Core Ana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Comparison with Core Anaes</a:t>
            </a:r>
          </a:p>
        </p:txBody>
      </p:sp>
      <p:sp>
        <p:nvSpPr>
          <p:cNvPr id="1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Virtually the same descript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Virtually the same descriptors</a:t>
            </a:r>
          </a:p>
          <a:p>
            <a:pPr/>
            <a:r>
              <a:t>Practical procedures moved to the practical procedures LO</a:t>
            </a:r>
          </a:p>
          <a:p>
            <a:pPr/>
            <a:r>
              <a:t>Removed paediatrics </a:t>
            </a:r>
          </a:p>
          <a:p>
            <a:pPr/>
            <a:r>
              <a:t>Entrustment levels have different wording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Ho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</a:t>
            </a:r>
          </a:p>
        </p:txBody>
      </p:sp>
      <p:sp>
        <p:nvSpPr>
          <p:cNvPr id="171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ame as Anaes core traine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Same as Anaes core trainees </a:t>
            </a:r>
          </a:p>
          <a:p>
            <a:pPr/>
            <a:r>
              <a:t>Shop floor, ward rounds, MDT, SIM, ELFH, courses, teaching events local and other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Evide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Evidence</a:t>
            </a:r>
          </a:p>
        </p:txBody>
      </p:sp>
      <p:sp>
        <p:nvSpPr>
          <p:cNvPr id="175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WPB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WPBA</a:t>
            </a:r>
          </a:p>
          <a:p>
            <a:pPr/>
            <a:r>
              <a:t>Log book see FICM website</a:t>
            </a:r>
          </a:p>
          <a:p>
            <a:pPr/>
            <a:r>
              <a:t>Entrustment decisions / MCR / Consultant feedback</a:t>
            </a:r>
          </a:p>
          <a:p>
            <a:pPr/>
            <a:r>
              <a:t>MSF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End of plac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End of placement </a:t>
            </a:r>
          </a:p>
        </p:txBody>
      </p:sp>
      <p:sp>
        <p:nvSpPr>
          <p:cNvPr id="179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CS completes entrustment decision for Clinical LO?…"/>
          <p:cNvSpPr txBox="1"/>
          <p:nvPr>
            <p:ph type="body" idx="1"/>
          </p:nvPr>
        </p:nvSpPr>
        <p:spPr>
          <a:xfrm>
            <a:off x="1206500" y="8376509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  <a:r>
              <a:t>CS completes entrustment decision for Clinical LO?</a:t>
            </a:r>
          </a:p>
          <a:p>
            <a:pPr/>
            <a:r>
              <a:t>( I haven’t seen this paperwork yet)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Extra stuf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Extra stuff</a:t>
            </a:r>
          </a:p>
        </p:txBody>
      </p:sp>
      <p:sp>
        <p:nvSpPr>
          <p:cNvPr id="18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Generic L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Generic LO</a:t>
            </a:r>
          </a:p>
          <a:p>
            <a:pPr/>
            <a:r>
              <a:t>Clinical LO across all 2 years</a:t>
            </a:r>
          </a:p>
          <a:p>
            <a:pPr lvl="1"/>
            <a:r>
              <a:t>3. Identify sick adult patients, be able to resuscitate and stabilise and know when it is appropriate to stop (resus)</a:t>
            </a:r>
          </a:p>
          <a:p>
            <a:pPr lvl="1"/>
            <a:r>
              <a:t>6. Deal with complex and challenging situations in the workplace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/>
            <a:r>
              <a:t>Practical procedures clinical LO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