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2E6058-00CE-4C61-A596-2E416D240CC4}" type="datetimeFigureOut">
              <a:rPr lang="en-GB" smtClean="0"/>
              <a:t>15/12/2023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F88DA-F2A0-4E70-898B-D536F9847A52}" type="slidenum">
              <a:rPr lang="en-GB" smtClean="0"/>
              <a:t>‹#›</a:t>
            </a:fld>
            <a:endParaRPr lang="en-GB"/>
          </a:p>
        </p:txBody>
      </p:sp>
    </p:spTree>
    <p:extLst>
      <p:ext uri="{BB962C8B-B14F-4D97-AF65-F5344CB8AC3E}">
        <p14:creationId xmlns:p14="http://schemas.microsoft.com/office/powerpoint/2010/main" val="303528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53F7A-798B-000A-8FCB-FACA20D60BA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0D2B044-2B67-8C8B-9E04-4151798CC0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1571892-D8F0-DE50-8234-6B8B0B78A5A8}"/>
              </a:ext>
            </a:extLst>
          </p:cNvPr>
          <p:cNvSpPr>
            <a:spLocks noGrp="1"/>
          </p:cNvSpPr>
          <p:nvPr>
            <p:ph type="dt" sz="half" idx="10"/>
          </p:nvPr>
        </p:nvSpPr>
        <p:spPr/>
        <p:txBody>
          <a:bodyPr/>
          <a:lstStyle/>
          <a:p>
            <a:fld id="{0576BAB7-D633-407D-A3B5-B1515E344F2D}" type="datetime1">
              <a:rPr lang="en-GB" smtClean="0"/>
              <a:t>15/12/2023</a:t>
            </a:fld>
            <a:endParaRPr lang="en-GB"/>
          </a:p>
        </p:txBody>
      </p:sp>
      <p:sp>
        <p:nvSpPr>
          <p:cNvPr id="5" name="Footer Placeholder 4">
            <a:extLst>
              <a:ext uri="{FF2B5EF4-FFF2-40B4-BE49-F238E27FC236}">
                <a16:creationId xmlns:a16="http://schemas.microsoft.com/office/drawing/2014/main" id="{5E988A93-7783-74AD-64E8-9C93DED880D9}"/>
              </a:ext>
            </a:extLst>
          </p:cNvPr>
          <p:cNvSpPr>
            <a:spLocks noGrp="1"/>
          </p:cNvSpPr>
          <p:nvPr>
            <p:ph type="ftr" sz="quarter" idx="11"/>
          </p:nvPr>
        </p:nvSpPr>
        <p:spPr/>
        <p:txBody>
          <a:bodyPr/>
          <a:lstStyle/>
          <a:p>
            <a:r>
              <a:rPr lang="en-GB"/>
              <a:t>https://www.england.nhs.uk/east-of-england/</a:t>
            </a:r>
          </a:p>
        </p:txBody>
      </p:sp>
      <p:sp>
        <p:nvSpPr>
          <p:cNvPr id="6" name="Slide Number Placeholder 5">
            <a:extLst>
              <a:ext uri="{FF2B5EF4-FFF2-40B4-BE49-F238E27FC236}">
                <a16:creationId xmlns:a16="http://schemas.microsoft.com/office/drawing/2014/main" id="{7FF2037D-E0A5-A043-0DE2-121996037E52}"/>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1637125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4D39-BE31-9643-6576-2F550A75002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3D67FBD-D39F-A73F-95B4-2F2D87A84F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AC2E01F-D8E1-140F-EBF6-AD4A7266072F}"/>
              </a:ext>
            </a:extLst>
          </p:cNvPr>
          <p:cNvSpPr>
            <a:spLocks noGrp="1"/>
          </p:cNvSpPr>
          <p:nvPr>
            <p:ph type="dt" sz="half" idx="10"/>
          </p:nvPr>
        </p:nvSpPr>
        <p:spPr/>
        <p:txBody>
          <a:bodyPr/>
          <a:lstStyle/>
          <a:p>
            <a:fld id="{6464FFF4-7082-4491-B76F-A00D32DDF91B}" type="datetime1">
              <a:rPr lang="en-GB" smtClean="0"/>
              <a:t>15/12/2023</a:t>
            </a:fld>
            <a:endParaRPr lang="en-GB"/>
          </a:p>
        </p:txBody>
      </p:sp>
      <p:sp>
        <p:nvSpPr>
          <p:cNvPr id="5" name="Footer Placeholder 4">
            <a:extLst>
              <a:ext uri="{FF2B5EF4-FFF2-40B4-BE49-F238E27FC236}">
                <a16:creationId xmlns:a16="http://schemas.microsoft.com/office/drawing/2014/main" id="{20AEF67C-BB73-E3DB-6678-A0E8F3D51D3E}"/>
              </a:ext>
            </a:extLst>
          </p:cNvPr>
          <p:cNvSpPr>
            <a:spLocks noGrp="1"/>
          </p:cNvSpPr>
          <p:nvPr>
            <p:ph type="ftr" sz="quarter" idx="11"/>
          </p:nvPr>
        </p:nvSpPr>
        <p:spPr/>
        <p:txBody>
          <a:bodyPr/>
          <a:lstStyle/>
          <a:p>
            <a:r>
              <a:rPr lang="en-GB"/>
              <a:t>https://www.england.nhs.uk/east-of-england/</a:t>
            </a:r>
          </a:p>
        </p:txBody>
      </p:sp>
      <p:sp>
        <p:nvSpPr>
          <p:cNvPr id="6" name="Slide Number Placeholder 5">
            <a:extLst>
              <a:ext uri="{FF2B5EF4-FFF2-40B4-BE49-F238E27FC236}">
                <a16:creationId xmlns:a16="http://schemas.microsoft.com/office/drawing/2014/main" id="{954CF2A6-3294-0FE7-2F49-0D135646B55D}"/>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285039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EA5FBE-C596-34BC-896A-AF52129632E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AF778F2-E1CE-BCD8-A18D-B27EBD0AFCB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EE60402-3C97-48AD-453F-F43DE90000C8}"/>
              </a:ext>
            </a:extLst>
          </p:cNvPr>
          <p:cNvSpPr>
            <a:spLocks noGrp="1"/>
          </p:cNvSpPr>
          <p:nvPr>
            <p:ph type="dt" sz="half" idx="10"/>
          </p:nvPr>
        </p:nvSpPr>
        <p:spPr/>
        <p:txBody>
          <a:bodyPr/>
          <a:lstStyle/>
          <a:p>
            <a:fld id="{B30D19C0-615E-42A5-9D7B-7B2EFCF25EE0}" type="datetime1">
              <a:rPr lang="en-GB" smtClean="0"/>
              <a:t>15/12/2023</a:t>
            </a:fld>
            <a:endParaRPr lang="en-GB"/>
          </a:p>
        </p:txBody>
      </p:sp>
      <p:sp>
        <p:nvSpPr>
          <p:cNvPr id="5" name="Footer Placeholder 4">
            <a:extLst>
              <a:ext uri="{FF2B5EF4-FFF2-40B4-BE49-F238E27FC236}">
                <a16:creationId xmlns:a16="http://schemas.microsoft.com/office/drawing/2014/main" id="{CD1EA2F2-E88E-6031-0B26-6DA600A8A5B9}"/>
              </a:ext>
            </a:extLst>
          </p:cNvPr>
          <p:cNvSpPr>
            <a:spLocks noGrp="1"/>
          </p:cNvSpPr>
          <p:nvPr>
            <p:ph type="ftr" sz="quarter" idx="11"/>
          </p:nvPr>
        </p:nvSpPr>
        <p:spPr/>
        <p:txBody>
          <a:bodyPr/>
          <a:lstStyle/>
          <a:p>
            <a:r>
              <a:rPr lang="en-GB"/>
              <a:t>https://www.england.nhs.uk/east-of-england/</a:t>
            </a:r>
          </a:p>
        </p:txBody>
      </p:sp>
      <p:sp>
        <p:nvSpPr>
          <p:cNvPr id="6" name="Slide Number Placeholder 5">
            <a:extLst>
              <a:ext uri="{FF2B5EF4-FFF2-40B4-BE49-F238E27FC236}">
                <a16:creationId xmlns:a16="http://schemas.microsoft.com/office/drawing/2014/main" id="{6EE5A362-C1FA-0D58-F2B4-A8FE2DEC8B95}"/>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285711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63501-6C42-6C21-0CE0-E6FFE87EDC9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8F197A9-8014-FCC8-F8A1-9FA4BC420D6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8B50826-1D6E-64C8-C6E4-942B2061E5E8}"/>
              </a:ext>
            </a:extLst>
          </p:cNvPr>
          <p:cNvSpPr>
            <a:spLocks noGrp="1"/>
          </p:cNvSpPr>
          <p:nvPr>
            <p:ph type="dt" sz="half" idx="10"/>
          </p:nvPr>
        </p:nvSpPr>
        <p:spPr/>
        <p:txBody>
          <a:bodyPr/>
          <a:lstStyle/>
          <a:p>
            <a:fld id="{EEACA857-E11B-4A60-A0FB-A382831AAFFE}" type="datetime1">
              <a:rPr lang="en-GB" smtClean="0"/>
              <a:t>15/12/2023</a:t>
            </a:fld>
            <a:endParaRPr lang="en-GB"/>
          </a:p>
        </p:txBody>
      </p:sp>
      <p:sp>
        <p:nvSpPr>
          <p:cNvPr id="5" name="Footer Placeholder 4">
            <a:extLst>
              <a:ext uri="{FF2B5EF4-FFF2-40B4-BE49-F238E27FC236}">
                <a16:creationId xmlns:a16="http://schemas.microsoft.com/office/drawing/2014/main" id="{BC07093D-EDC6-EA85-74B4-599B50067A68}"/>
              </a:ext>
            </a:extLst>
          </p:cNvPr>
          <p:cNvSpPr>
            <a:spLocks noGrp="1"/>
          </p:cNvSpPr>
          <p:nvPr>
            <p:ph type="ftr" sz="quarter" idx="11"/>
          </p:nvPr>
        </p:nvSpPr>
        <p:spPr/>
        <p:txBody>
          <a:bodyPr/>
          <a:lstStyle/>
          <a:p>
            <a:r>
              <a:rPr lang="en-GB"/>
              <a:t>https://www.england.nhs.uk/east-of-england/</a:t>
            </a:r>
          </a:p>
        </p:txBody>
      </p:sp>
      <p:sp>
        <p:nvSpPr>
          <p:cNvPr id="6" name="Slide Number Placeholder 5">
            <a:extLst>
              <a:ext uri="{FF2B5EF4-FFF2-40B4-BE49-F238E27FC236}">
                <a16:creationId xmlns:a16="http://schemas.microsoft.com/office/drawing/2014/main" id="{5A1DEE60-E2E0-1D4F-8F57-2772070BDDE7}"/>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213962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A2FC1-E165-1388-B22A-3E1EF14C4C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831E909-3B1A-9335-A3F3-62E826B216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500EE91-F692-C2A7-8862-D8D668DA84B5}"/>
              </a:ext>
            </a:extLst>
          </p:cNvPr>
          <p:cNvSpPr>
            <a:spLocks noGrp="1"/>
          </p:cNvSpPr>
          <p:nvPr>
            <p:ph type="dt" sz="half" idx="10"/>
          </p:nvPr>
        </p:nvSpPr>
        <p:spPr/>
        <p:txBody>
          <a:bodyPr/>
          <a:lstStyle/>
          <a:p>
            <a:fld id="{BDA9BF38-905F-4C63-BDF0-AB55D56076C9}" type="datetime1">
              <a:rPr lang="en-GB" smtClean="0"/>
              <a:t>15/12/2023</a:t>
            </a:fld>
            <a:endParaRPr lang="en-GB"/>
          </a:p>
        </p:txBody>
      </p:sp>
      <p:sp>
        <p:nvSpPr>
          <p:cNvPr id="5" name="Footer Placeholder 4">
            <a:extLst>
              <a:ext uri="{FF2B5EF4-FFF2-40B4-BE49-F238E27FC236}">
                <a16:creationId xmlns:a16="http://schemas.microsoft.com/office/drawing/2014/main" id="{1A4422DE-DB19-BC17-58A0-35D184A3A770}"/>
              </a:ext>
            </a:extLst>
          </p:cNvPr>
          <p:cNvSpPr>
            <a:spLocks noGrp="1"/>
          </p:cNvSpPr>
          <p:nvPr>
            <p:ph type="ftr" sz="quarter" idx="11"/>
          </p:nvPr>
        </p:nvSpPr>
        <p:spPr/>
        <p:txBody>
          <a:bodyPr/>
          <a:lstStyle/>
          <a:p>
            <a:r>
              <a:rPr lang="en-GB"/>
              <a:t>https://www.england.nhs.uk/east-of-england/</a:t>
            </a:r>
          </a:p>
        </p:txBody>
      </p:sp>
      <p:sp>
        <p:nvSpPr>
          <p:cNvPr id="6" name="Slide Number Placeholder 5">
            <a:extLst>
              <a:ext uri="{FF2B5EF4-FFF2-40B4-BE49-F238E27FC236}">
                <a16:creationId xmlns:a16="http://schemas.microsoft.com/office/drawing/2014/main" id="{990BFE2C-FB2A-81A5-64C3-8AB4198FAFF5}"/>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1872115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0E183-8623-2A22-6254-ACAB979764C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182178D-9E49-6DDF-8D0E-CF665C512E6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A591D95-DBBA-AF9F-A0B2-80B0EAF3D64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7934230-D10D-4F11-F349-C9A438C9EE5C}"/>
              </a:ext>
            </a:extLst>
          </p:cNvPr>
          <p:cNvSpPr>
            <a:spLocks noGrp="1"/>
          </p:cNvSpPr>
          <p:nvPr>
            <p:ph type="dt" sz="half" idx="10"/>
          </p:nvPr>
        </p:nvSpPr>
        <p:spPr/>
        <p:txBody>
          <a:bodyPr/>
          <a:lstStyle/>
          <a:p>
            <a:fld id="{C0556547-43BC-486C-8647-406F0CF141D8}" type="datetime1">
              <a:rPr lang="en-GB" smtClean="0"/>
              <a:t>15/12/2023</a:t>
            </a:fld>
            <a:endParaRPr lang="en-GB"/>
          </a:p>
        </p:txBody>
      </p:sp>
      <p:sp>
        <p:nvSpPr>
          <p:cNvPr id="6" name="Footer Placeholder 5">
            <a:extLst>
              <a:ext uri="{FF2B5EF4-FFF2-40B4-BE49-F238E27FC236}">
                <a16:creationId xmlns:a16="http://schemas.microsoft.com/office/drawing/2014/main" id="{A51C96E2-95AD-9D02-4442-A147F03EE2B4}"/>
              </a:ext>
            </a:extLst>
          </p:cNvPr>
          <p:cNvSpPr>
            <a:spLocks noGrp="1"/>
          </p:cNvSpPr>
          <p:nvPr>
            <p:ph type="ftr" sz="quarter" idx="11"/>
          </p:nvPr>
        </p:nvSpPr>
        <p:spPr/>
        <p:txBody>
          <a:bodyPr/>
          <a:lstStyle/>
          <a:p>
            <a:r>
              <a:rPr lang="en-GB"/>
              <a:t>https://www.england.nhs.uk/east-of-england/</a:t>
            </a:r>
          </a:p>
        </p:txBody>
      </p:sp>
      <p:sp>
        <p:nvSpPr>
          <p:cNvPr id="7" name="Slide Number Placeholder 6">
            <a:extLst>
              <a:ext uri="{FF2B5EF4-FFF2-40B4-BE49-F238E27FC236}">
                <a16:creationId xmlns:a16="http://schemas.microsoft.com/office/drawing/2014/main" id="{9688EFBB-1E61-33B4-6FC2-DE7EAEEF1049}"/>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186116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8756-C61F-5F73-EA2B-8D74A9E4A37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1DBEF60-1936-7A1C-A212-05368141C7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444FE10-3F6F-C1C8-0D8F-C216583A8B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A0207CF-3C02-2E97-6D58-5E0845285D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679DD2B-5F68-834F-07FC-6BD2F5672E9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FEDF2F5-9EBD-DD59-74BA-8A708AD5DB9E}"/>
              </a:ext>
            </a:extLst>
          </p:cNvPr>
          <p:cNvSpPr>
            <a:spLocks noGrp="1"/>
          </p:cNvSpPr>
          <p:nvPr>
            <p:ph type="dt" sz="half" idx="10"/>
          </p:nvPr>
        </p:nvSpPr>
        <p:spPr/>
        <p:txBody>
          <a:bodyPr/>
          <a:lstStyle/>
          <a:p>
            <a:fld id="{A28D0D46-DF99-46B6-BCCD-A41643B5DF81}" type="datetime1">
              <a:rPr lang="en-GB" smtClean="0"/>
              <a:t>15/12/2023</a:t>
            </a:fld>
            <a:endParaRPr lang="en-GB"/>
          </a:p>
        </p:txBody>
      </p:sp>
      <p:sp>
        <p:nvSpPr>
          <p:cNvPr id="8" name="Footer Placeholder 7">
            <a:extLst>
              <a:ext uri="{FF2B5EF4-FFF2-40B4-BE49-F238E27FC236}">
                <a16:creationId xmlns:a16="http://schemas.microsoft.com/office/drawing/2014/main" id="{3FB66951-B87F-2B9D-D4FF-BFC138210CB2}"/>
              </a:ext>
            </a:extLst>
          </p:cNvPr>
          <p:cNvSpPr>
            <a:spLocks noGrp="1"/>
          </p:cNvSpPr>
          <p:nvPr>
            <p:ph type="ftr" sz="quarter" idx="11"/>
          </p:nvPr>
        </p:nvSpPr>
        <p:spPr/>
        <p:txBody>
          <a:bodyPr/>
          <a:lstStyle/>
          <a:p>
            <a:r>
              <a:rPr lang="en-GB"/>
              <a:t>https://www.england.nhs.uk/east-of-england/</a:t>
            </a:r>
          </a:p>
        </p:txBody>
      </p:sp>
      <p:sp>
        <p:nvSpPr>
          <p:cNvPr id="9" name="Slide Number Placeholder 8">
            <a:extLst>
              <a:ext uri="{FF2B5EF4-FFF2-40B4-BE49-F238E27FC236}">
                <a16:creationId xmlns:a16="http://schemas.microsoft.com/office/drawing/2014/main" id="{7CAF4754-D1CA-D069-0C90-464C0448488A}"/>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1953528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429B1-CA8B-6397-F594-9792CE390FC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06705B6-5AEC-69D4-BC64-B4D9A002A97F}"/>
              </a:ext>
            </a:extLst>
          </p:cNvPr>
          <p:cNvSpPr>
            <a:spLocks noGrp="1"/>
          </p:cNvSpPr>
          <p:nvPr>
            <p:ph type="dt" sz="half" idx="10"/>
          </p:nvPr>
        </p:nvSpPr>
        <p:spPr/>
        <p:txBody>
          <a:bodyPr/>
          <a:lstStyle/>
          <a:p>
            <a:fld id="{FE9FFD18-A1F1-4330-A87C-074C2D222206}" type="datetime1">
              <a:rPr lang="en-GB" smtClean="0"/>
              <a:t>15/12/2023</a:t>
            </a:fld>
            <a:endParaRPr lang="en-GB"/>
          </a:p>
        </p:txBody>
      </p:sp>
      <p:sp>
        <p:nvSpPr>
          <p:cNvPr id="4" name="Footer Placeholder 3">
            <a:extLst>
              <a:ext uri="{FF2B5EF4-FFF2-40B4-BE49-F238E27FC236}">
                <a16:creationId xmlns:a16="http://schemas.microsoft.com/office/drawing/2014/main" id="{17FFC5EC-B2D1-8EA5-9A05-3FA82F481CDB}"/>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F7B3BF9E-734A-ED72-F718-45A0D3B0CC53}"/>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3478534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F51515-B1C1-CDE1-97DD-39F8BA10103B}"/>
              </a:ext>
            </a:extLst>
          </p:cNvPr>
          <p:cNvSpPr>
            <a:spLocks noGrp="1"/>
          </p:cNvSpPr>
          <p:nvPr>
            <p:ph type="dt" sz="half" idx="10"/>
          </p:nvPr>
        </p:nvSpPr>
        <p:spPr/>
        <p:txBody>
          <a:bodyPr/>
          <a:lstStyle/>
          <a:p>
            <a:fld id="{DE1002F9-13DF-42DB-BB29-F4475634D226}" type="datetime1">
              <a:rPr lang="en-GB" smtClean="0"/>
              <a:t>15/12/2023</a:t>
            </a:fld>
            <a:endParaRPr lang="en-GB"/>
          </a:p>
        </p:txBody>
      </p:sp>
      <p:sp>
        <p:nvSpPr>
          <p:cNvPr id="3" name="Footer Placeholder 2">
            <a:extLst>
              <a:ext uri="{FF2B5EF4-FFF2-40B4-BE49-F238E27FC236}">
                <a16:creationId xmlns:a16="http://schemas.microsoft.com/office/drawing/2014/main" id="{E3E6BABF-DA15-487A-BB07-017A273175E7}"/>
              </a:ext>
            </a:extLst>
          </p:cNvPr>
          <p:cNvSpPr>
            <a:spLocks noGrp="1"/>
          </p:cNvSpPr>
          <p:nvPr>
            <p:ph type="ftr" sz="quarter" idx="11"/>
          </p:nvPr>
        </p:nvSpPr>
        <p:spPr/>
        <p:txBody>
          <a:bodyPr/>
          <a:lstStyle/>
          <a:p>
            <a:r>
              <a:rPr lang="en-GB"/>
              <a:t>https://www.england.nhs.uk/east-of-england/</a:t>
            </a:r>
          </a:p>
        </p:txBody>
      </p:sp>
      <p:sp>
        <p:nvSpPr>
          <p:cNvPr id="4" name="Slide Number Placeholder 3">
            <a:extLst>
              <a:ext uri="{FF2B5EF4-FFF2-40B4-BE49-F238E27FC236}">
                <a16:creationId xmlns:a16="http://schemas.microsoft.com/office/drawing/2014/main" id="{7BCA4836-D7C6-41CD-49E4-64C602079E2F}"/>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319746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72B82-2254-6B57-667C-AA7515514AE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892A801-2AA8-A2EB-B45A-C1AA25E1E1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FFFD6BC-1CE2-71C3-2808-F02E80B7D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1462DAB-8DC7-8BDC-5B1E-8B591EB89EBE}"/>
              </a:ext>
            </a:extLst>
          </p:cNvPr>
          <p:cNvSpPr>
            <a:spLocks noGrp="1"/>
          </p:cNvSpPr>
          <p:nvPr>
            <p:ph type="dt" sz="half" idx="10"/>
          </p:nvPr>
        </p:nvSpPr>
        <p:spPr/>
        <p:txBody>
          <a:bodyPr/>
          <a:lstStyle/>
          <a:p>
            <a:fld id="{B0725506-46BC-42BF-892A-AA92F42192AB}" type="datetime1">
              <a:rPr lang="en-GB" smtClean="0"/>
              <a:t>15/12/2023</a:t>
            </a:fld>
            <a:endParaRPr lang="en-GB"/>
          </a:p>
        </p:txBody>
      </p:sp>
      <p:sp>
        <p:nvSpPr>
          <p:cNvPr id="6" name="Footer Placeholder 5">
            <a:extLst>
              <a:ext uri="{FF2B5EF4-FFF2-40B4-BE49-F238E27FC236}">
                <a16:creationId xmlns:a16="http://schemas.microsoft.com/office/drawing/2014/main" id="{5945564E-AA0E-E930-42BE-4AE7715A8BC9}"/>
              </a:ext>
            </a:extLst>
          </p:cNvPr>
          <p:cNvSpPr>
            <a:spLocks noGrp="1"/>
          </p:cNvSpPr>
          <p:nvPr>
            <p:ph type="ftr" sz="quarter" idx="11"/>
          </p:nvPr>
        </p:nvSpPr>
        <p:spPr/>
        <p:txBody>
          <a:bodyPr/>
          <a:lstStyle/>
          <a:p>
            <a:r>
              <a:rPr lang="en-GB"/>
              <a:t>https://www.england.nhs.uk/east-of-england/</a:t>
            </a:r>
          </a:p>
        </p:txBody>
      </p:sp>
      <p:sp>
        <p:nvSpPr>
          <p:cNvPr id="7" name="Slide Number Placeholder 6">
            <a:extLst>
              <a:ext uri="{FF2B5EF4-FFF2-40B4-BE49-F238E27FC236}">
                <a16:creationId xmlns:a16="http://schemas.microsoft.com/office/drawing/2014/main" id="{539BFE5F-AFCA-D172-590F-86C49DA95450}"/>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149284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4D0C8-BA78-110B-2FC3-2DC0DACA129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324F205-5FBE-CD67-BF11-F1DF4A80D2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A27C8A-9F0C-9DB8-1E69-EA25171E5C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747B25-7A12-284C-49F2-FD83436167AB}"/>
              </a:ext>
            </a:extLst>
          </p:cNvPr>
          <p:cNvSpPr>
            <a:spLocks noGrp="1"/>
          </p:cNvSpPr>
          <p:nvPr>
            <p:ph type="dt" sz="half" idx="10"/>
          </p:nvPr>
        </p:nvSpPr>
        <p:spPr/>
        <p:txBody>
          <a:bodyPr/>
          <a:lstStyle/>
          <a:p>
            <a:fld id="{9E6F9844-0B15-4424-8DF8-59078460EB60}" type="datetime1">
              <a:rPr lang="en-GB" smtClean="0"/>
              <a:t>15/12/2023</a:t>
            </a:fld>
            <a:endParaRPr lang="en-GB"/>
          </a:p>
        </p:txBody>
      </p:sp>
      <p:sp>
        <p:nvSpPr>
          <p:cNvPr id="6" name="Footer Placeholder 5">
            <a:extLst>
              <a:ext uri="{FF2B5EF4-FFF2-40B4-BE49-F238E27FC236}">
                <a16:creationId xmlns:a16="http://schemas.microsoft.com/office/drawing/2014/main" id="{EBAD3140-E90F-4B77-7C9C-442B8E601A07}"/>
              </a:ext>
            </a:extLst>
          </p:cNvPr>
          <p:cNvSpPr>
            <a:spLocks noGrp="1"/>
          </p:cNvSpPr>
          <p:nvPr>
            <p:ph type="ftr" sz="quarter" idx="11"/>
          </p:nvPr>
        </p:nvSpPr>
        <p:spPr/>
        <p:txBody>
          <a:bodyPr/>
          <a:lstStyle/>
          <a:p>
            <a:r>
              <a:rPr lang="en-GB"/>
              <a:t>https://www.england.nhs.uk/east-of-england/</a:t>
            </a:r>
          </a:p>
        </p:txBody>
      </p:sp>
      <p:sp>
        <p:nvSpPr>
          <p:cNvPr id="7" name="Slide Number Placeholder 6">
            <a:extLst>
              <a:ext uri="{FF2B5EF4-FFF2-40B4-BE49-F238E27FC236}">
                <a16:creationId xmlns:a16="http://schemas.microsoft.com/office/drawing/2014/main" id="{4779A3BB-54BE-46E5-7707-562B64FD3369}"/>
              </a:ext>
            </a:extLst>
          </p:cNvPr>
          <p:cNvSpPr>
            <a:spLocks noGrp="1"/>
          </p:cNvSpPr>
          <p:nvPr>
            <p:ph type="sldNum" sz="quarter" idx="12"/>
          </p:nvPr>
        </p:nvSpPr>
        <p:spPr/>
        <p:txBody>
          <a:bodyPr/>
          <a:lstStyle/>
          <a:p>
            <a:fld id="{4C7938C0-CAFA-4A79-AEDA-EB49A1B72E7C}" type="slidenum">
              <a:rPr lang="en-GB" smtClean="0"/>
              <a:t>‹#›</a:t>
            </a:fld>
            <a:endParaRPr lang="en-GB"/>
          </a:p>
        </p:txBody>
      </p:sp>
    </p:spTree>
    <p:extLst>
      <p:ext uri="{BB962C8B-B14F-4D97-AF65-F5344CB8AC3E}">
        <p14:creationId xmlns:p14="http://schemas.microsoft.com/office/powerpoint/2010/main" val="598128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83F41F-D7D7-1CA6-B31D-92822E073D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56F889A-1BA6-6D7F-E0A5-A76058EE3A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89AC076-FC12-4C0C-2FAB-74B1D87B2F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491EE-0E6D-4CDE-B743-BE448D04A55C}" type="datetime1">
              <a:rPr lang="en-GB" smtClean="0"/>
              <a:t>15/12/2023</a:t>
            </a:fld>
            <a:endParaRPr lang="en-GB"/>
          </a:p>
        </p:txBody>
      </p:sp>
      <p:sp>
        <p:nvSpPr>
          <p:cNvPr id="5" name="Footer Placeholder 4">
            <a:extLst>
              <a:ext uri="{FF2B5EF4-FFF2-40B4-BE49-F238E27FC236}">
                <a16:creationId xmlns:a16="http://schemas.microsoft.com/office/drawing/2014/main" id="{FA8139FD-5251-7286-ECA0-7BE9F6283E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https://www.england.nhs.uk/east-of-england/</a:t>
            </a:r>
          </a:p>
        </p:txBody>
      </p:sp>
      <p:sp>
        <p:nvSpPr>
          <p:cNvPr id="6" name="Slide Number Placeholder 5">
            <a:extLst>
              <a:ext uri="{FF2B5EF4-FFF2-40B4-BE49-F238E27FC236}">
                <a16:creationId xmlns:a16="http://schemas.microsoft.com/office/drawing/2014/main" id="{61912E39-722F-96EA-83A0-128FF97D6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938C0-CAFA-4A79-AEDA-EB49A1B72E7C}" type="slidenum">
              <a:rPr lang="en-GB" smtClean="0"/>
              <a:t>‹#›</a:t>
            </a:fld>
            <a:endParaRPr lang="en-GB"/>
          </a:p>
        </p:txBody>
      </p:sp>
    </p:spTree>
    <p:extLst>
      <p:ext uri="{BB962C8B-B14F-4D97-AF65-F5344CB8AC3E}">
        <p14:creationId xmlns:p14="http://schemas.microsoft.com/office/powerpoint/2010/main" val="337974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heeoe.hee.nhs.uk/psw/how-ref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FABC32B-8C8B-5323-5E8A-C007B60D41BC}"/>
              </a:ext>
            </a:extLst>
          </p:cNvPr>
          <p:cNvSpPr>
            <a:spLocks noGrp="1"/>
          </p:cNvSpPr>
          <p:nvPr>
            <p:ph type="ftr" sz="quarter" idx="11"/>
          </p:nvPr>
        </p:nvSpPr>
        <p:spPr>
          <a:xfrm>
            <a:off x="4038600" y="6356349"/>
            <a:ext cx="4114800" cy="365125"/>
          </a:xfrm>
        </p:spPr>
        <p:txBody>
          <a:bodyPr/>
          <a:lstStyle/>
          <a:p>
            <a:r>
              <a:rPr lang="en-GB" dirty="0"/>
              <a:t>https://www.england.nhs.uk/east-of-england/</a:t>
            </a:r>
          </a:p>
        </p:txBody>
      </p:sp>
      <p:sp>
        <p:nvSpPr>
          <p:cNvPr id="3" name="Slide Number Placeholder 2">
            <a:extLst>
              <a:ext uri="{FF2B5EF4-FFF2-40B4-BE49-F238E27FC236}">
                <a16:creationId xmlns:a16="http://schemas.microsoft.com/office/drawing/2014/main" id="{BCE619F6-A810-40BB-1B1C-43E47D7CD67B}"/>
              </a:ext>
            </a:extLst>
          </p:cNvPr>
          <p:cNvSpPr>
            <a:spLocks noGrp="1"/>
          </p:cNvSpPr>
          <p:nvPr>
            <p:ph type="sldNum" sz="quarter" idx="12"/>
          </p:nvPr>
        </p:nvSpPr>
        <p:spPr/>
        <p:txBody>
          <a:bodyPr/>
          <a:lstStyle/>
          <a:p>
            <a:fld id="{4C7938C0-CAFA-4A79-AEDA-EB49A1B72E7C}" type="slidenum">
              <a:rPr lang="en-GB" smtClean="0"/>
              <a:t>1</a:t>
            </a:fld>
            <a:endParaRPr lang="en-GB"/>
          </a:p>
        </p:txBody>
      </p:sp>
      <p:pic>
        <p:nvPicPr>
          <p:cNvPr id="4" name="Picture 3">
            <a:extLst>
              <a:ext uri="{FF2B5EF4-FFF2-40B4-BE49-F238E27FC236}">
                <a16:creationId xmlns:a16="http://schemas.microsoft.com/office/drawing/2014/main" id="{118E1403-D0C2-CB5B-C8CD-DC1833D32DFF}"/>
              </a:ext>
            </a:extLst>
          </p:cNvPr>
          <p:cNvPicPr>
            <a:picLocks noChangeAspect="1"/>
          </p:cNvPicPr>
          <p:nvPr/>
        </p:nvPicPr>
        <p:blipFill>
          <a:blip r:embed="rId2"/>
          <a:stretch>
            <a:fillRect/>
          </a:stretch>
        </p:blipFill>
        <p:spPr>
          <a:xfrm>
            <a:off x="10037100" y="270589"/>
            <a:ext cx="1846794" cy="1390260"/>
          </a:xfrm>
          <a:prstGeom prst="rect">
            <a:avLst/>
          </a:prstGeom>
        </p:spPr>
      </p:pic>
      <p:sp>
        <p:nvSpPr>
          <p:cNvPr id="5" name="TextBox 4">
            <a:extLst>
              <a:ext uri="{FF2B5EF4-FFF2-40B4-BE49-F238E27FC236}">
                <a16:creationId xmlns:a16="http://schemas.microsoft.com/office/drawing/2014/main" id="{D7FD247C-2594-2867-4AAB-3D0E06B93C7B}"/>
              </a:ext>
            </a:extLst>
          </p:cNvPr>
          <p:cNvSpPr txBox="1"/>
          <p:nvPr/>
        </p:nvSpPr>
        <p:spPr>
          <a:xfrm>
            <a:off x="1501629" y="2290194"/>
            <a:ext cx="9521505" cy="2585323"/>
          </a:xfrm>
          <a:prstGeom prst="rect">
            <a:avLst/>
          </a:prstGeom>
          <a:noFill/>
        </p:spPr>
        <p:txBody>
          <a:bodyPr wrap="square" rtlCol="0">
            <a:spAutoFit/>
          </a:bodyPr>
          <a:lstStyle/>
          <a:p>
            <a:pPr algn="ctr"/>
            <a:r>
              <a:rPr lang="en-GB" sz="5400" b="1" dirty="0">
                <a:solidFill>
                  <a:schemeClr val="accent5">
                    <a:lumMod val="75000"/>
                  </a:schemeClr>
                </a:solidFill>
              </a:rPr>
              <a:t>ARCP and Revalidation Virtual Panel Briefing </a:t>
            </a:r>
          </a:p>
          <a:p>
            <a:pPr algn="ctr"/>
            <a:r>
              <a:rPr lang="en-GB" sz="5400" b="1" dirty="0">
                <a:solidFill>
                  <a:schemeClr val="accent5">
                    <a:lumMod val="75000"/>
                  </a:schemeClr>
                </a:solidFill>
              </a:rPr>
              <a:t>2023/2024</a:t>
            </a:r>
          </a:p>
        </p:txBody>
      </p:sp>
    </p:spTree>
    <p:extLst>
      <p:ext uri="{BB962C8B-B14F-4D97-AF65-F5344CB8AC3E}">
        <p14:creationId xmlns:p14="http://schemas.microsoft.com/office/powerpoint/2010/main" val="364449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Appeal By Postgraduate Doctor </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10</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a:bodyPr>
          <a:lstStyle/>
          <a:p>
            <a:r>
              <a:rPr lang="en-GB" sz="2400" dirty="0">
                <a:latin typeface="+mj-lt"/>
              </a:rPr>
              <a:t>Trainees can appeal outcomes </a:t>
            </a:r>
            <a:r>
              <a:rPr lang="en-GB" sz="2400" b="1" dirty="0">
                <a:latin typeface="+mj-lt"/>
              </a:rPr>
              <a:t>2, 3 and 4</a:t>
            </a:r>
          </a:p>
          <a:p>
            <a:pPr marL="0" indent="0">
              <a:buNone/>
            </a:pPr>
            <a:endParaRPr lang="en-GB" sz="2400" b="1" dirty="0">
              <a:latin typeface="+mj-lt"/>
            </a:endParaRPr>
          </a:p>
          <a:p>
            <a:r>
              <a:rPr lang="en-GB" sz="2400" b="1" dirty="0">
                <a:latin typeface="+mj-lt"/>
              </a:rPr>
              <a:t>Outcome 2 </a:t>
            </a:r>
            <a:r>
              <a:rPr lang="en-GB" sz="2400" dirty="0">
                <a:latin typeface="+mj-lt"/>
              </a:rPr>
              <a:t>– Review stage only.  The same panel will review all previous and any additional evidence submitted by the Postgraduate Doctor.  No further right to appeal</a:t>
            </a:r>
          </a:p>
          <a:p>
            <a:pPr marL="0" indent="0">
              <a:buNone/>
            </a:pPr>
            <a:endParaRPr lang="en-GB" sz="2400" dirty="0">
              <a:latin typeface="+mj-lt"/>
            </a:endParaRPr>
          </a:p>
          <a:p>
            <a:r>
              <a:rPr lang="en-GB" sz="2400" b="1" dirty="0">
                <a:latin typeface="+mj-lt"/>
              </a:rPr>
              <a:t>Outcome 3 + 4 </a:t>
            </a:r>
            <a:r>
              <a:rPr lang="en-GB" sz="2400" dirty="0">
                <a:latin typeface="+mj-lt"/>
              </a:rPr>
              <a:t>– Review stage (as above). If the decision is unchanged and the Postgraduate Doctor still disagrees with decision, they can request a further appeal with an entirely independent panel</a:t>
            </a:r>
          </a:p>
          <a:p>
            <a:endParaRPr lang="en-GB" sz="2400" dirty="0">
              <a:latin typeface="+mj-lt"/>
            </a:endParaRPr>
          </a:p>
        </p:txBody>
      </p:sp>
    </p:spTree>
    <p:extLst>
      <p:ext uri="{BB962C8B-B14F-4D97-AF65-F5344CB8AC3E}">
        <p14:creationId xmlns:p14="http://schemas.microsoft.com/office/powerpoint/2010/main" val="711471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Academic Trainees</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11</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fontScale="92500" lnSpcReduction="10000"/>
          </a:bodyPr>
          <a:lstStyle/>
          <a:p>
            <a:r>
              <a:rPr lang="en-GB" sz="2400" dirty="0">
                <a:latin typeface="+mj-lt"/>
              </a:rPr>
              <a:t>ACFs, ACLs or Postgraduate Doctors completing OOPR will also need their academic progress reviewed</a:t>
            </a:r>
          </a:p>
          <a:p>
            <a:r>
              <a:rPr lang="en-GB" sz="2400" dirty="0">
                <a:latin typeface="+mj-lt"/>
              </a:rPr>
              <a:t>Postgraduate Doctors are asked to complete an Academic Progress Report with their Academic Supervisor to confirm what progress has been made</a:t>
            </a:r>
          </a:p>
          <a:p>
            <a:r>
              <a:rPr lang="en-GB" sz="2400" dirty="0">
                <a:latin typeface="+mj-lt"/>
              </a:rPr>
              <a:t>There are separate academic outcomes alongside the clinical outcomes; these are: </a:t>
            </a:r>
          </a:p>
          <a:p>
            <a:pPr lvl="1"/>
            <a:r>
              <a:rPr lang="en-GB" dirty="0">
                <a:latin typeface="+mj-lt"/>
              </a:rPr>
              <a:t>Continue on academic component</a:t>
            </a:r>
          </a:p>
          <a:p>
            <a:pPr lvl="1"/>
            <a:r>
              <a:rPr lang="en-GB" dirty="0">
                <a:latin typeface="+mj-lt"/>
              </a:rPr>
              <a:t>Do not continue on academic component</a:t>
            </a:r>
          </a:p>
          <a:p>
            <a:pPr lvl="1"/>
            <a:r>
              <a:rPr lang="en-GB" dirty="0">
                <a:latin typeface="+mj-lt"/>
              </a:rPr>
              <a:t>Academic component completed</a:t>
            </a:r>
          </a:p>
          <a:p>
            <a:r>
              <a:rPr lang="en-GB" sz="2400" dirty="0">
                <a:latin typeface="+mj-lt"/>
              </a:rPr>
              <a:t>Academic representatives are not currently obligatory on the panel. Arranging for an Academic rep to look at any academic parts of the trainee’s portfolio should be arranged before the virtual panel. </a:t>
            </a:r>
          </a:p>
          <a:p>
            <a:r>
              <a:rPr lang="en-GB" sz="2400" dirty="0">
                <a:latin typeface="+mj-lt"/>
              </a:rPr>
              <a:t>An academic representative should be present if it is anticipated that an academic trainee will be awarded an outcome 2, 3 or 4. </a:t>
            </a:r>
          </a:p>
          <a:p>
            <a:endParaRPr lang="en-GB" sz="2400" dirty="0">
              <a:latin typeface="+mj-lt"/>
            </a:endParaRPr>
          </a:p>
        </p:txBody>
      </p:sp>
    </p:spTree>
    <p:extLst>
      <p:ext uri="{BB962C8B-B14F-4D97-AF65-F5344CB8AC3E}">
        <p14:creationId xmlns:p14="http://schemas.microsoft.com/office/powerpoint/2010/main" val="424432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Fitness to Practice</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12</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a:bodyPr>
          <a:lstStyle/>
          <a:p>
            <a:r>
              <a:rPr lang="en-GB" sz="2400" dirty="0">
                <a:latin typeface="+mj-lt"/>
              </a:rPr>
              <a:t>Consider Form R Part B, Educational Supervisor Report and/or Exception/Exit Reports from Trusts held by NHS England East of England</a:t>
            </a:r>
          </a:p>
          <a:p>
            <a:endParaRPr lang="en-GB" sz="2400" dirty="0">
              <a:latin typeface="+mj-lt"/>
            </a:endParaRPr>
          </a:p>
          <a:p>
            <a:r>
              <a:rPr lang="en-GB" sz="2400" dirty="0">
                <a:latin typeface="+mj-lt"/>
              </a:rPr>
              <a:t>Concerns are fed back to the Postgraduate Dean via revalidation section of the outcome form; ensure the revalidation section is fully complete</a:t>
            </a:r>
          </a:p>
          <a:p>
            <a:endParaRPr lang="en-GB" sz="2400" dirty="0">
              <a:latin typeface="+mj-lt"/>
            </a:endParaRPr>
          </a:p>
          <a:p>
            <a:r>
              <a:rPr lang="en-GB" sz="2400" dirty="0">
                <a:latin typeface="+mj-lt"/>
              </a:rPr>
              <a:t>If any revalidation concerns have been discussed by the panel and deemed resolved this fact </a:t>
            </a:r>
            <a:r>
              <a:rPr lang="en-GB" sz="2400" b="1" u="sng" dirty="0">
                <a:latin typeface="+mj-lt"/>
              </a:rPr>
              <a:t>must</a:t>
            </a:r>
            <a:r>
              <a:rPr lang="en-GB" sz="2400" dirty="0">
                <a:latin typeface="+mj-lt"/>
              </a:rPr>
              <a:t> be noted in the revalidation comments box</a:t>
            </a:r>
          </a:p>
          <a:p>
            <a:endParaRPr lang="en-GB" sz="2400" dirty="0">
              <a:latin typeface="+mj-lt"/>
            </a:endParaRPr>
          </a:p>
        </p:txBody>
      </p:sp>
    </p:spTree>
    <p:extLst>
      <p:ext uri="{BB962C8B-B14F-4D97-AF65-F5344CB8AC3E}">
        <p14:creationId xmlns:p14="http://schemas.microsoft.com/office/powerpoint/2010/main" val="2212348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How the ARCP Should Run</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13</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a:bodyPr>
          <a:lstStyle/>
          <a:p>
            <a:r>
              <a:rPr lang="en-GB" sz="2400" dirty="0">
                <a:latin typeface="+mj-lt"/>
              </a:rPr>
              <a:t>In absentia – consider evidence. Complete ePortfolio based forms. </a:t>
            </a:r>
          </a:p>
          <a:p>
            <a:pPr marL="0" indent="0">
              <a:buNone/>
            </a:pPr>
            <a:endParaRPr lang="en-GB" sz="2400" dirty="0">
              <a:latin typeface="+mj-lt"/>
            </a:endParaRPr>
          </a:p>
          <a:p>
            <a:r>
              <a:rPr lang="en-GB" sz="2400" dirty="0">
                <a:latin typeface="+mj-lt"/>
              </a:rPr>
              <a:t>All Panel Members will have access to the </a:t>
            </a:r>
            <a:r>
              <a:rPr lang="en-GB" sz="2400" dirty="0" err="1">
                <a:latin typeface="+mj-lt"/>
              </a:rPr>
              <a:t>ePortfolio’s</a:t>
            </a:r>
            <a:r>
              <a:rPr lang="en-GB" sz="2400" dirty="0">
                <a:latin typeface="+mj-lt"/>
              </a:rPr>
              <a:t> prior to the date of the panel. Looking through the portfolio’s before the panel can help to identify any trainees who may receive adverse outcomes (2-4). The Deanery Administrator must be notified of any expected adverse outcomes so that Deanery Representation can be arranged in a timely manner</a:t>
            </a:r>
          </a:p>
          <a:p>
            <a:pPr marL="0" indent="0">
              <a:buNone/>
            </a:pPr>
            <a:endParaRPr lang="en-GB" sz="2400" dirty="0">
              <a:latin typeface="+mj-lt"/>
            </a:endParaRPr>
          </a:p>
          <a:p>
            <a:r>
              <a:rPr lang="en-GB" sz="2400" dirty="0">
                <a:latin typeface="+mj-lt"/>
              </a:rPr>
              <a:t>If an adverse outcome is to be issued, a Deans Rep or </a:t>
            </a:r>
            <a:r>
              <a:rPr lang="en-GB" sz="2400" dirty="0" err="1">
                <a:latin typeface="+mj-lt"/>
              </a:rPr>
              <a:t>HoS</a:t>
            </a:r>
            <a:r>
              <a:rPr lang="en-GB" sz="2400" dirty="0">
                <a:latin typeface="+mj-lt"/>
              </a:rPr>
              <a:t> should be on the panel. In the event this cannot be arranged, the TPD should seek guidance on whether outcome 3 or 4 is appropriate, before the ARCP date</a:t>
            </a:r>
          </a:p>
          <a:p>
            <a:endParaRPr lang="en-GB" sz="2400" dirty="0">
              <a:latin typeface="+mj-lt"/>
            </a:endParaRPr>
          </a:p>
        </p:txBody>
      </p:sp>
    </p:spTree>
    <p:extLst>
      <p:ext uri="{BB962C8B-B14F-4D97-AF65-F5344CB8AC3E}">
        <p14:creationId xmlns:p14="http://schemas.microsoft.com/office/powerpoint/2010/main" val="3429588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How the ARCP Should Run</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14</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fontScale="92500"/>
          </a:bodyPr>
          <a:lstStyle/>
          <a:p>
            <a:r>
              <a:rPr lang="en-GB" sz="2400" dirty="0">
                <a:latin typeface="+mj-lt"/>
              </a:rPr>
              <a:t>The Deanery Assessment Administrator will arrange for Postgraduate Doctor receiving an adverse outcome, to join the virtual panel. In this case the panel should review the evidence and decide the outcome before admitting the trainee to the virtual meeting.</a:t>
            </a:r>
          </a:p>
          <a:p>
            <a:endParaRPr lang="en-GB" sz="2400" dirty="0">
              <a:latin typeface="+mj-lt"/>
            </a:endParaRPr>
          </a:p>
          <a:p>
            <a:r>
              <a:rPr lang="en-GB" sz="2400" dirty="0">
                <a:latin typeface="+mj-lt"/>
              </a:rPr>
              <a:t>Panel Members must introduce themselves to the Postgraduate Doctor</a:t>
            </a:r>
          </a:p>
          <a:p>
            <a:endParaRPr lang="en-GB" sz="2400" dirty="0">
              <a:latin typeface="+mj-lt"/>
            </a:endParaRPr>
          </a:p>
          <a:p>
            <a:r>
              <a:rPr lang="en-GB" sz="2400" dirty="0">
                <a:latin typeface="+mj-lt"/>
              </a:rPr>
              <a:t>After this, the Postgraduate Doctor should be informed of the outcome recommended by the panel – </a:t>
            </a:r>
            <a:r>
              <a:rPr lang="en-GB" sz="2400" b="1" dirty="0">
                <a:latin typeface="+mj-lt"/>
              </a:rPr>
              <a:t>it is not a process of negotiation</a:t>
            </a:r>
          </a:p>
          <a:p>
            <a:endParaRPr lang="en-GB" sz="2400" dirty="0">
              <a:latin typeface="+mj-lt"/>
            </a:endParaRPr>
          </a:p>
          <a:p>
            <a:r>
              <a:rPr lang="en-GB" sz="2400" dirty="0">
                <a:latin typeface="+mj-lt"/>
              </a:rPr>
              <a:t>If you wish to clarify anything with a Postgraduate Doctor invite them in, discuss, then send out again while you deliberate</a:t>
            </a:r>
          </a:p>
          <a:p>
            <a:endParaRPr lang="en-GB" sz="2400" dirty="0">
              <a:latin typeface="+mj-lt"/>
            </a:endParaRPr>
          </a:p>
        </p:txBody>
      </p:sp>
    </p:spTree>
    <p:extLst>
      <p:ext uri="{BB962C8B-B14F-4D97-AF65-F5344CB8AC3E}">
        <p14:creationId xmlns:p14="http://schemas.microsoft.com/office/powerpoint/2010/main" val="281770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What is the ARCP </a:t>
            </a:r>
            <a:r>
              <a:rPr lang="en-GB" sz="4800" b="1" u="sng" dirty="0">
                <a:solidFill>
                  <a:schemeClr val="accent5">
                    <a:lumMod val="75000"/>
                  </a:schemeClr>
                </a:solidFill>
                <a:latin typeface="+mn-lt"/>
              </a:rPr>
              <a:t>not</a:t>
            </a:r>
            <a:r>
              <a:rPr lang="en-GB" sz="4800" b="1" dirty="0">
                <a:solidFill>
                  <a:schemeClr val="accent5">
                    <a:lumMod val="75000"/>
                  </a:schemeClr>
                </a:solidFill>
                <a:latin typeface="+mn-lt"/>
              </a:rPr>
              <a:t> for</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15</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fontScale="92500"/>
          </a:bodyPr>
          <a:lstStyle/>
          <a:p>
            <a:r>
              <a:rPr lang="en-GB" sz="2400" dirty="0">
                <a:latin typeface="+mj-lt"/>
              </a:rPr>
              <a:t>Sorting out training issues - these can be fed back to the local unit or NHS England East Of England</a:t>
            </a:r>
          </a:p>
          <a:p>
            <a:pPr marL="0" indent="0">
              <a:buNone/>
            </a:pPr>
            <a:endParaRPr lang="en-GB" sz="2400" dirty="0">
              <a:latin typeface="+mj-lt"/>
            </a:endParaRPr>
          </a:p>
          <a:p>
            <a:r>
              <a:rPr lang="en-GB" sz="2400" dirty="0">
                <a:latin typeface="+mj-lt"/>
              </a:rPr>
              <a:t>Sorting out personal issues – offering support (i.e. PSW) confirming who will complete the referral etc. Only document what support has been offered/accepted and feedback to the appropriate person</a:t>
            </a:r>
          </a:p>
          <a:p>
            <a:pPr marL="0" indent="0">
              <a:buNone/>
            </a:pPr>
            <a:endParaRPr lang="en-GB" sz="2400" dirty="0">
              <a:latin typeface="+mj-lt"/>
            </a:endParaRPr>
          </a:p>
          <a:p>
            <a:r>
              <a:rPr lang="en-GB" sz="2400" dirty="0">
                <a:latin typeface="+mj-lt"/>
              </a:rPr>
              <a:t>Making a decision about fitness to practise – The panel should flag concerns for the Postgraduate Dean’s attention </a:t>
            </a:r>
          </a:p>
          <a:p>
            <a:pPr marL="0" indent="0">
              <a:buNone/>
            </a:pPr>
            <a:endParaRPr lang="en-GB" sz="2400" dirty="0">
              <a:latin typeface="+mj-lt"/>
            </a:endParaRPr>
          </a:p>
          <a:p>
            <a:r>
              <a:rPr lang="en-GB" sz="2400" dirty="0">
                <a:latin typeface="+mj-lt"/>
              </a:rPr>
              <a:t>Career advice – give if you have time but this is not a primary purpose for the ARCP panel.</a:t>
            </a:r>
          </a:p>
          <a:p>
            <a:endParaRPr lang="en-GB" sz="2400" dirty="0">
              <a:latin typeface="+mj-lt"/>
            </a:endParaRPr>
          </a:p>
        </p:txBody>
      </p:sp>
    </p:spTree>
    <p:extLst>
      <p:ext uri="{BB962C8B-B14F-4D97-AF65-F5344CB8AC3E}">
        <p14:creationId xmlns:p14="http://schemas.microsoft.com/office/powerpoint/2010/main" val="365841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Professional &amp; Wellbeing Support</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16</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lnSpcReduction="10000"/>
          </a:bodyPr>
          <a:lstStyle/>
          <a:p>
            <a:r>
              <a:rPr lang="en-GB" sz="2400" dirty="0">
                <a:latin typeface="+mj-lt"/>
              </a:rPr>
              <a:t>The Professional Support and Well-being Team is available for Postgraduate Doctors requiring support in addition to that available locally and through the programme – leaflets available.</a:t>
            </a:r>
          </a:p>
          <a:p>
            <a:pPr marL="0" indent="0">
              <a:buNone/>
            </a:pPr>
            <a:endParaRPr lang="en-GB" sz="2400" dirty="0">
              <a:latin typeface="+mj-lt"/>
            </a:endParaRPr>
          </a:p>
          <a:p>
            <a:r>
              <a:rPr lang="en-GB" sz="2400" dirty="0">
                <a:latin typeface="+mj-lt"/>
              </a:rPr>
              <a:t>Postgraduate Doctors can self-refer for;</a:t>
            </a:r>
          </a:p>
          <a:p>
            <a:pPr lvl="1"/>
            <a:r>
              <a:rPr lang="en-GB" sz="2000" dirty="0">
                <a:latin typeface="+mj-lt"/>
              </a:rPr>
              <a:t>exam support (Form E)</a:t>
            </a:r>
          </a:p>
          <a:p>
            <a:pPr lvl="1"/>
            <a:endParaRPr lang="en-GB" sz="2000" dirty="0">
              <a:latin typeface="+mj-lt"/>
            </a:endParaRPr>
          </a:p>
          <a:p>
            <a:pPr marL="457200" lvl="1" indent="0">
              <a:buNone/>
            </a:pPr>
            <a:endParaRPr lang="en-GB" sz="2000" dirty="0">
              <a:latin typeface="+mj-lt"/>
            </a:endParaRPr>
          </a:p>
          <a:p>
            <a:r>
              <a:rPr lang="en-GB" sz="2400" dirty="0">
                <a:latin typeface="+mj-lt"/>
              </a:rPr>
              <a:t>Postgraduate Doctors can also be referred by an educator (Form F)</a:t>
            </a:r>
          </a:p>
          <a:p>
            <a:pPr marL="0" indent="0">
              <a:buNone/>
            </a:pPr>
            <a:endParaRPr lang="en-GB" sz="2400" dirty="0">
              <a:latin typeface="+mj-lt"/>
            </a:endParaRPr>
          </a:p>
          <a:p>
            <a:r>
              <a:rPr lang="en-GB" sz="2400" dirty="0">
                <a:latin typeface="+mj-lt"/>
              </a:rPr>
              <a:t>Forms can be accessed via the website: </a:t>
            </a:r>
            <a:r>
              <a:rPr lang="en-GB" sz="2400" dirty="0">
                <a:highlight>
                  <a:srgbClr val="FFFF00"/>
                </a:highlight>
                <a:latin typeface="+mj-lt"/>
                <a:hlinkClick r:id="rId2"/>
              </a:rPr>
              <a:t>https://heeoe.hee.nhs.uk/psw/how-refer</a:t>
            </a:r>
            <a:endParaRPr lang="en-GB" sz="2400" dirty="0">
              <a:latin typeface="+mj-lt"/>
            </a:endParaRPr>
          </a:p>
          <a:p>
            <a:endParaRPr lang="en-GB" sz="2400" dirty="0">
              <a:latin typeface="+mj-lt"/>
            </a:endParaRPr>
          </a:p>
          <a:p>
            <a:endParaRPr lang="en-GB" sz="2400" dirty="0">
              <a:latin typeface="+mj-lt"/>
            </a:endParaRPr>
          </a:p>
        </p:txBody>
      </p:sp>
    </p:spTree>
    <p:extLst>
      <p:ext uri="{BB962C8B-B14F-4D97-AF65-F5344CB8AC3E}">
        <p14:creationId xmlns:p14="http://schemas.microsoft.com/office/powerpoint/2010/main" val="4112937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Don’t Forget</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17</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lnSpcReduction="10000"/>
          </a:bodyPr>
          <a:lstStyle/>
          <a:p>
            <a:r>
              <a:rPr lang="en-GB" sz="2400" dirty="0">
                <a:latin typeface="+mj-lt"/>
              </a:rPr>
              <a:t>Endeavour to keep to time</a:t>
            </a:r>
          </a:p>
          <a:p>
            <a:r>
              <a:rPr lang="en-GB" sz="2400" dirty="0">
                <a:latin typeface="+mj-lt"/>
              </a:rPr>
              <a:t>Take regular scheduled breaks </a:t>
            </a:r>
          </a:p>
          <a:p>
            <a:r>
              <a:rPr lang="en-GB" sz="2400" dirty="0">
                <a:latin typeface="+mj-lt"/>
              </a:rPr>
              <a:t>Introduce all Panel Members to each Postgraduate Doctor</a:t>
            </a:r>
          </a:p>
          <a:p>
            <a:r>
              <a:rPr lang="en-GB" sz="2400" dirty="0">
                <a:latin typeface="+mj-lt"/>
              </a:rPr>
              <a:t>Deliver the outcome to Postgraduate Doctor at start of ARCP before any discussion takes place</a:t>
            </a:r>
          </a:p>
          <a:p>
            <a:r>
              <a:rPr lang="en-GB" sz="2400" dirty="0">
                <a:latin typeface="+mj-lt"/>
              </a:rPr>
              <a:t>Ensure all paperwork is completed </a:t>
            </a:r>
            <a:r>
              <a:rPr lang="en-GB" sz="2400" b="1" dirty="0">
                <a:latin typeface="+mj-lt"/>
              </a:rPr>
              <a:t>in full on the day</a:t>
            </a:r>
          </a:p>
          <a:p>
            <a:r>
              <a:rPr lang="en-GB" sz="2400" dirty="0">
                <a:latin typeface="+mj-lt"/>
              </a:rPr>
              <a:t>Remember dual specialties for medicine will need an outcome form for each specialty (i.e. 1 for Specialty, 1 for GIM)</a:t>
            </a:r>
          </a:p>
          <a:p>
            <a:r>
              <a:rPr lang="en-GB" sz="2400" dirty="0">
                <a:latin typeface="+mj-lt"/>
              </a:rPr>
              <a:t>Ensure revalidation evidence is recorded</a:t>
            </a:r>
          </a:p>
          <a:p>
            <a:r>
              <a:rPr lang="en-GB" sz="2400" dirty="0">
                <a:latin typeface="+mj-lt"/>
              </a:rPr>
              <a:t>To record clear reasons for outcomes 2-4 to ensure we are prepared for any appeals</a:t>
            </a:r>
          </a:p>
          <a:p>
            <a:endParaRPr lang="en-GB" sz="2400" dirty="0">
              <a:latin typeface="+mj-lt"/>
            </a:endParaRPr>
          </a:p>
        </p:txBody>
      </p:sp>
    </p:spTree>
    <p:extLst>
      <p:ext uri="{BB962C8B-B14F-4D97-AF65-F5344CB8AC3E}">
        <p14:creationId xmlns:p14="http://schemas.microsoft.com/office/powerpoint/2010/main" val="2897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What is the ARCP for?</a:t>
            </a:r>
          </a:p>
        </p:txBody>
      </p:sp>
      <p:sp>
        <p:nvSpPr>
          <p:cNvPr id="3" name="Content Placeholder 2">
            <a:extLst>
              <a:ext uri="{FF2B5EF4-FFF2-40B4-BE49-F238E27FC236}">
                <a16:creationId xmlns:a16="http://schemas.microsoft.com/office/drawing/2014/main" id="{1C466AB3-3AD2-1F1C-8976-9AE8187283A0}"/>
              </a:ext>
            </a:extLst>
          </p:cNvPr>
          <p:cNvSpPr>
            <a:spLocks noGrp="1"/>
          </p:cNvSpPr>
          <p:nvPr>
            <p:ph idx="1"/>
          </p:nvPr>
        </p:nvSpPr>
        <p:spPr/>
        <p:txBody>
          <a:bodyPr>
            <a:normAutofit/>
          </a:bodyPr>
          <a:lstStyle/>
          <a:p>
            <a:r>
              <a:rPr lang="en-GB" sz="2400" dirty="0">
                <a:latin typeface="+mj-lt"/>
              </a:rPr>
              <a:t>To consider and approve the adequacy of the </a:t>
            </a:r>
            <a:r>
              <a:rPr lang="en-GB" sz="2400" b="1" dirty="0">
                <a:latin typeface="+mj-lt"/>
              </a:rPr>
              <a:t>evidence and documentation</a:t>
            </a:r>
            <a:r>
              <a:rPr lang="en-GB" sz="2400" dirty="0">
                <a:latin typeface="+mj-lt"/>
              </a:rPr>
              <a:t> provided</a:t>
            </a:r>
          </a:p>
          <a:p>
            <a:r>
              <a:rPr lang="en-GB" sz="2400" dirty="0">
                <a:latin typeface="+mj-lt"/>
              </a:rPr>
              <a:t>Does the available evidence enable a panel to confirm that progress has been satisfactory?  </a:t>
            </a:r>
          </a:p>
          <a:p>
            <a:pPr lvl="1"/>
            <a:r>
              <a:rPr lang="en-GB" sz="2200" dirty="0">
                <a:latin typeface="+mj-lt"/>
              </a:rPr>
              <a:t>If yes, confirm what stage of training the Postgraduate Doctor progresses to</a:t>
            </a:r>
          </a:p>
          <a:p>
            <a:pPr lvl="1"/>
            <a:r>
              <a:rPr lang="en-GB" sz="2200" dirty="0">
                <a:latin typeface="+mj-lt"/>
              </a:rPr>
              <a:t>If not, why?  What evidence needs to be provided to allow satisfactory progression?</a:t>
            </a:r>
          </a:p>
          <a:p>
            <a:r>
              <a:rPr lang="en-GB" sz="2400" dirty="0">
                <a:latin typeface="+mj-lt"/>
              </a:rPr>
              <a:t>To consider time out of training and adjust the CCT date as required (must be considered in cases of more than 14 days TOOT, LTFT and OOP)</a:t>
            </a:r>
          </a:p>
          <a:p>
            <a:r>
              <a:rPr lang="en-GB" sz="2400" dirty="0">
                <a:latin typeface="+mj-lt"/>
              </a:rPr>
              <a:t>To provide advice to the Responsible Officer on revalidation</a:t>
            </a:r>
          </a:p>
          <a:p>
            <a:pPr marL="0" indent="0">
              <a:buNone/>
            </a:pPr>
            <a:endParaRPr lang="en-GB" dirty="0">
              <a:latin typeface="+mj-lt"/>
            </a:endParaRP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2</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20789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Role of the Panel Chair</a:t>
            </a:r>
          </a:p>
        </p:txBody>
      </p:sp>
      <p:sp>
        <p:nvSpPr>
          <p:cNvPr id="3" name="Content Placeholder 2">
            <a:extLst>
              <a:ext uri="{FF2B5EF4-FFF2-40B4-BE49-F238E27FC236}">
                <a16:creationId xmlns:a16="http://schemas.microsoft.com/office/drawing/2014/main" id="{1C466AB3-3AD2-1F1C-8976-9AE8187283A0}"/>
              </a:ext>
            </a:extLst>
          </p:cNvPr>
          <p:cNvSpPr>
            <a:spLocks noGrp="1"/>
          </p:cNvSpPr>
          <p:nvPr>
            <p:ph idx="1"/>
          </p:nvPr>
        </p:nvSpPr>
        <p:spPr/>
        <p:txBody>
          <a:bodyPr>
            <a:normAutofit/>
          </a:bodyPr>
          <a:lstStyle/>
          <a:p>
            <a:pPr marL="0" indent="0">
              <a:buNone/>
            </a:pPr>
            <a:r>
              <a:rPr lang="en-GB" sz="2600" b="1" dirty="0">
                <a:latin typeface="+mj-lt"/>
              </a:rPr>
              <a:t>To meet ARCP and revalidation requirements, the Panel Chair will need to confirm that:</a:t>
            </a:r>
          </a:p>
          <a:p>
            <a:pPr lvl="1"/>
            <a:r>
              <a:rPr lang="en-GB" dirty="0">
                <a:latin typeface="+mj-lt"/>
              </a:rPr>
              <a:t>A review has taken place that covers the full scope of the doctor’s work since the last ARCP</a:t>
            </a:r>
          </a:p>
          <a:p>
            <a:pPr lvl="1"/>
            <a:r>
              <a:rPr lang="en-GB" dirty="0">
                <a:latin typeface="+mj-lt"/>
              </a:rPr>
              <a:t>A review of training progression since the last ARCP has been undertaken</a:t>
            </a:r>
          </a:p>
          <a:p>
            <a:pPr lvl="1"/>
            <a:r>
              <a:rPr lang="en-GB" dirty="0">
                <a:latin typeface="+mj-lt"/>
              </a:rPr>
              <a:t>Appropriate supporting evidence has been presented</a:t>
            </a:r>
          </a:p>
          <a:p>
            <a:pPr lvl="1"/>
            <a:r>
              <a:rPr lang="en-GB" dirty="0">
                <a:latin typeface="+mj-lt"/>
              </a:rPr>
              <a:t>Agreement has been reached about any necessary actions for the next year </a:t>
            </a:r>
          </a:p>
          <a:p>
            <a:pPr lvl="1"/>
            <a:r>
              <a:rPr lang="en-GB" dirty="0">
                <a:latin typeface="+mj-lt"/>
              </a:rPr>
              <a:t>There are no outstanding causes for concern about the Postgraduate Doctors  fitness to practice across their full scope of practice</a:t>
            </a:r>
          </a:p>
          <a:p>
            <a:pPr lvl="1"/>
            <a:r>
              <a:rPr lang="en-GB" dirty="0">
                <a:latin typeface="+mj-lt"/>
              </a:rPr>
              <a:t>ARCP outcome form has been completed in full and submitted on ePortfolio, or completed on paper, on the day of the ARCP</a:t>
            </a:r>
          </a:p>
          <a:p>
            <a:pPr marL="0" indent="0">
              <a:buNone/>
            </a:pPr>
            <a:endParaRPr lang="en-GB" dirty="0">
              <a:latin typeface="+mj-lt"/>
            </a:endParaRP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3</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0763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Jobs to delegate to Panel Members</a:t>
            </a:r>
          </a:p>
        </p:txBody>
      </p:sp>
      <p:sp>
        <p:nvSpPr>
          <p:cNvPr id="3" name="Content Placeholder 2">
            <a:extLst>
              <a:ext uri="{FF2B5EF4-FFF2-40B4-BE49-F238E27FC236}">
                <a16:creationId xmlns:a16="http://schemas.microsoft.com/office/drawing/2014/main" id="{1C466AB3-3AD2-1F1C-8976-9AE8187283A0}"/>
              </a:ext>
            </a:extLst>
          </p:cNvPr>
          <p:cNvSpPr>
            <a:spLocks noGrp="1"/>
          </p:cNvSpPr>
          <p:nvPr>
            <p:ph idx="1"/>
          </p:nvPr>
        </p:nvSpPr>
        <p:spPr/>
        <p:txBody>
          <a:bodyPr>
            <a:normAutofit/>
          </a:bodyPr>
          <a:lstStyle/>
          <a:p>
            <a:r>
              <a:rPr lang="en-GB" sz="2400" dirty="0">
                <a:latin typeface="+mj-lt"/>
              </a:rPr>
              <a:t>Completing ARCP outcome forms on ePortfolio or paper (it is essential to complete Revalidation section) </a:t>
            </a:r>
          </a:p>
          <a:p>
            <a:pPr lvl="1"/>
            <a:r>
              <a:rPr lang="en-GB" sz="2200" dirty="0">
                <a:latin typeface="+mj-lt"/>
              </a:rPr>
              <a:t>Remember, those completing dual training will need an outcome form for both specialties being assessed</a:t>
            </a:r>
          </a:p>
          <a:p>
            <a:pPr marL="457200" lvl="1" indent="0">
              <a:buNone/>
            </a:pPr>
            <a:endParaRPr lang="en-GB" sz="2200" dirty="0">
              <a:latin typeface="+mj-lt"/>
            </a:endParaRPr>
          </a:p>
          <a:p>
            <a:r>
              <a:rPr lang="en-GB" sz="2400" dirty="0">
                <a:latin typeface="+mj-lt"/>
              </a:rPr>
              <a:t>Form R checking – Including Wider Scope of Practice</a:t>
            </a:r>
          </a:p>
          <a:p>
            <a:pPr marL="0" indent="0">
              <a:buNone/>
            </a:pPr>
            <a:endParaRPr lang="en-GB" sz="2400" dirty="0">
              <a:latin typeface="+mj-lt"/>
            </a:endParaRPr>
          </a:p>
          <a:p>
            <a:r>
              <a:rPr lang="en-GB" sz="2400" dirty="0">
                <a:latin typeface="+mj-lt"/>
              </a:rPr>
              <a:t>Completing Educational Supervisor Feedback forms via online form or paper form</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4</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0021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Role of the Lay Rep</a:t>
            </a:r>
          </a:p>
        </p:txBody>
      </p:sp>
      <p:sp>
        <p:nvSpPr>
          <p:cNvPr id="3" name="Content Placeholder 2">
            <a:extLst>
              <a:ext uri="{FF2B5EF4-FFF2-40B4-BE49-F238E27FC236}">
                <a16:creationId xmlns:a16="http://schemas.microsoft.com/office/drawing/2014/main" id="{1C466AB3-3AD2-1F1C-8976-9AE8187283A0}"/>
              </a:ext>
            </a:extLst>
          </p:cNvPr>
          <p:cNvSpPr>
            <a:spLocks noGrp="1"/>
          </p:cNvSpPr>
          <p:nvPr>
            <p:ph idx="1"/>
          </p:nvPr>
        </p:nvSpPr>
        <p:spPr/>
        <p:txBody>
          <a:bodyPr>
            <a:normAutofit fontScale="92500" lnSpcReduction="10000"/>
          </a:bodyPr>
          <a:lstStyle/>
          <a:p>
            <a:r>
              <a:rPr lang="en-GB" sz="2600" dirty="0">
                <a:latin typeface="+mj-lt"/>
              </a:rPr>
              <a:t>To review at least a random 10% of the outcomes and evidence supporting these and any recommendations from the panel about concerns over performance </a:t>
            </a:r>
          </a:p>
          <a:p>
            <a:r>
              <a:rPr lang="en-GB" sz="2600" dirty="0">
                <a:latin typeface="+mj-lt"/>
              </a:rPr>
              <a:t>The lay advisor should not be asked to judge whether the ARCP outcome awarded to the Postgraduate Doctor is appropriate or whether the Postgraduate Doctor has made satisfactory progress</a:t>
            </a:r>
          </a:p>
          <a:p>
            <a:r>
              <a:rPr lang="en-GB" sz="2600" dirty="0">
                <a:latin typeface="+mj-lt"/>
              </a:rPr>
              <a:t>The lay advisor may be asked on occasion to contribute a lay perspective to inform elements of the ARCP panel’s activities, but </a:t>
            </a:r>
            <a:r>
              <a:rPr lang="en-GB" sz="2600" b="1" u="sng" dirty="0">
                <a:latin typeface="+mj-lt"/>
              </a:rPr>
              <a:t>the role is to ensure the process is followed correctly, not to give an opinion on the outcome or the Postgraduate Doctors progress</a:t>
            </a:r>
          </a:p>
          <a:p>
            <a:r>
              <a:rPr lang="en-GB" sz="2600" dirty="0">
                <a:latin typeface="+mj-lt"/>
              </a:rPr>
              <a:t>If either the lay advisor or the external advisor has concerns about the outcomes from the panel, these will be raised with the Postgraduate Dean for further consideration</a:t>
            </a:r>
          </a:p>
          <a:p>
            <a:endParaRPr lang="en-GB" sz="2400" dirty="0">
              <a:latin typeface="+mj-lt"/>
            </a:endParaRP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5</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333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Evidence to Review</a:t>
            </a:r>
          </a:p>
        </p:txBody>
      </p:sp>
      <p:sp>
        <p:nvSpPr>
          <p:cNvPr id="3" name="Content Placeholder 2">
            <a:extLst>
              <a:ext uri="{FF2B5EF4-FFF2-40B4-BE49-F238E27FC236}">
                <a16:creationId xmlns:a16="http://schemas.microsoft.com/office/drawing/2014/main" id="{1C466AB3-3AD2-1F1C-8976-9AE8187283A0}"/>
              </a:ext>
            </a:extLst>
          </p:cNvPr>
          <p:cNvSpPr>
            <a:spLocks noGrp="1"/>
          </p:cNvSpPr>
          <p:nvPr>
            <p:ph idx="1"/>
          </p:nvPr>
        </p:nvSpPr>
        <p:spPr/>
        <p:txBody>
          <a:bodyPr>
            <a:normAutofit/>
          </a:bodyPr>
          <a:lstStyle/>
          <a:p>
            <a:r>
              <a:rPr lang="en-GB" sz="2600" dirty="0">
                <a:latin typeface="+mj-lt"/>
              </a:rPr>
              <a:t>Educational Supervisors Report</a:t>
            </a:r>
          </a:p>
          <a:p>
            <a:r>
              <a:rPr lang="en-GB" sz="2600" dirty="0">
                <a:latin typeface="+mj-lt"/>
              </a:rPr>
              <a:t>Documented assessments used to form ESR</a:t>
            </a:r>
          </a:p>
          <a:p>
            <a:r>
              <a:rPr lang="en-GB" sz="2600" dirty="0">
                <a:latin typeface="+mj-lt"/>
              </a:rPr>
              <a:t>Form R (Part B)</a:t>
            </a:r>
          </a:p>
          <a:p>
            <a:r>
              <a:rPr lang="en-GB" sz="2600" dirty="0">
                <a:latin typeface="+mj-lt"/>
              </a:rPr>
              <a:t>Revalidation Evidence held by NHS England East Of England, i.e. Exception Exit Report</a:t>
            </a:r>
          </a:p>
          <a:p>
            <a:r>
              <a:rPr lang="en-GB" sz="2600" dirty="0">
                <a:latin typeface="+mj-lt"/>
              </a:rPr>
              <a:t>Academic report (if applicable)</a:t>
            </a:r>
          </a:p>
          <a:p>
            <a:r>
              <a:rPr lang="en-GB" sz="2600" dirty="0">
                <a:latin typeface="+mj-lt"/>
              </a:rPr>
              <a:t>Additional report from TPD (if applicable)</a:t>
            </a:r>
          </a:p>
          <a:p>
            <a:r>
              <a:rPr lang="en-GB" sz="2600" dirty="0">
                <a:latin typeface="+mj-lt"/>
              </a:rPr>
              <a:t>ePortfolio – is the evidence there?</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6</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349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The ARCP Outcome</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7</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graphicFrame>
        <p:nvGraphicFramePr>
          <p:cNvPr id="10" name="Content Placeholder 9">
            <a:extLst>
              <a:ext uri="{FF2B5EF4-FFF2-40B4-BE49-F238E27FC236}">
                <a16:creationId xmlns:a16="http://schemas.microsoft.com/office/drawing/2014/main" id="{0F89F561-6524-7D28-6B93-8DFDBAA165D3}"/>
              </a:ext>
            </a:extLst>
          </p:cNvPr>
          <p:cNvGraphicFramePr>
            <a:graphicFrameLocks noGrp="1"/>
          </p:cNvGraphicFramePr>
          <p:nvPr>
            <p:ph idx="1"/>
            <p:extLst>
              <p:ext uri="{D42A27DB-BD31-4B8C-83A1-F6EECF244321}">
                <p14:modId xmlns:p14="http://schemas.microsoft.com/office/powerpoint/2010/main" val="2249517220"/>
              </p:ext>
            </p:extLst>
          </p:nvPr>
        </p:nvGraphicFramePr>
        <p:xfrm>
          <a:off x="2533157" y="1892407"/>
          <a:ext cx="7125685" cy="4071942"/>
        </p:xfrm>
        <a:graphic>
          <a:graphicData uri="http://schemas.openxmlformats.org/drawingml/2006/table">
            <a:tbl>
              <a:tblPr firstRow="1" firstCol="1" bandRow="1"/>
              <a:tblGrid>
                <a:gridCol w="949047">
                  <a:extLst>
                    <a:ext uri="{9D8B030D-6E8A-4147-A177-3AD203B41FA5}">
                      <a16:colId xmlns:a16="http://schemas.microsoft.com/office/drawing/2014/main" val="1026431490"/>
                    </a:ext>
                  </a:extLst>
                </a:gridCol>
                <a:gridCol w="6176638">
                  <a:extLst>
                    <a:ext uri="{9D8B030D-6E8A-4147-A177-3AD203B41FA5}">
                      <a16:colId xmlns:a16="http://schemas.microsoft.com/office/drawing/2014/main" val="3311543840"/>
                    </a:ext>
                  </a:extLst>
                </a:gridCol>
              </a:tblGrid>
              <a:tr h="0">
                <a:tc>
                  <a:txBody>
                    <a:bodyPr/>
                    <a:lstStyle/>
                    <a:p>
                      <a:pPr algn="ctr">
                        <a:lnSpc>
                          <a:spcPct val="107000"/>
                        </a:lnSpc>
                        <a:spcAft>
                          <a:spcPts val="800"/>
                        </a:spcAft>
                      </a:pPr>
                      <a:r>
                        <a:rPr lang="en-GB" sz="11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tc>
                  <a:txBody>
                    <a:bodyPr/>
                    <a:lstStyle/>
                    <a:p>
                      <a:pPr>
                        <a:lnSpc>
                          <a:spcPct val="107000"/>
                        </a:lnSpc>
                        <a:spcAft>
                          <a:spcPts val="800"/>
                        </a:spcAft>
                      </a:pPr>
                      <a:r>
                        <a:rPr lang="en-US"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Achieving progress and competences at the expected rate</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extLst>
                  <a:ext uri="{0D108BD9-81ED-4DB2-BD59-A6C34878D82A}">
                    <a16:rowId xmlns:a16="http://schemas.microsoft.com/office/drawing/2014/main" val="52055824"/>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tc>
                  <a:txBody>
                    <a:bodyPr/>
                    <a:lstStyle/>
                    <a:p>
                      <a:pPr>
                        <a:lnSpc>
                          <a:spcPct val="107000"/>
                        </a:lnSpc>
                        <a:spcAft>
                          <a:spcPts val="800"/>
                        </a:spcAft>
                      </a:pPr>
                      <a:r>
                        <a:rPr lang="en-GB"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Development of specific competencies required, additional training time </a:t>
                      </a:r>
                      <a:r>
                        <a:rPr lang="en-GB" sz="1100" u="sng"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a:t>
                      </a:r>
                      <a:r>
                        <a:rPr lang="en-GB"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required</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extLst>
                  <a:ext uri="{0D108BD9-81ED-4DB2-BD59-A6C34878D82A}">
                    <a16:rowId xmlns:a16="http://schemas.microsoft.com/office/drawing/2014/main" val="731751307"/>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tc>
                  <a:txBody>
                    <a:bodyPr/>
                    <a:lstStyle/>
                    <a:p>
                      <a:pPr>
                        <a:lnSpc>
                          <a:spcPct val="107000"/>
                        </a:lnSpc>
                        <a:spcAft>
                          <a:spcPts val="800"/>
                        </a:spcAft>
                      </a:pPr>
                      <a:r>
                        <a:rPr lang="en-US" sz="11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Inadequate progress by the trainee – additional training time required </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extLst>
                  <a:ext uri="{0D108BD9-81ED-4DB2-BD59-A6C34878D82A}">
                    <a16:rowId xmlns:a16="http://schemas.microsoft.com/office/drawing/2014/main" val="2938654855"/>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tc>
                  <a:txBody>
                    <a:bodyPr/>
                    <a:lstStyle/>
                    <a:p>
                      <a:pPr>
                        <a:lnSpc>
                          <a:spcPct val="107000"/>
                        </a:lnSpc>
                        <a:spcAft>
                          <a:spcPts val="800"/>
                        </a:spcAft>
                      </a:pPr>
                      <a:r>
                        <a:rPr lang="en-US"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Released from training programme with or without specified competences </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extLst>
                  <a:ext uri="{0D108BD9-81ED-4DB2-BD59-A6C34878D82A}">
                    <a16:rowId xmlns:a16="http://schemas.microsoft.com/office/drawing/2014/main" val="608453092"/>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tc>
                  <a:txBody>
                    <a:bodyPr/>
                    <a:lstStyle/>
                    <a:p>
                      <a:pPr>
                        <a:lnSpc>
                          <a:spcPct val="107000"/>
                        </a:lnSpc>
                        <a:spcAft>
                          <a:spcPts val="800"/>
                        </a:spcAft>
                      </a:pPr>
                      <a:r>
                        <a:rPr lang="en-GB"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Incomplete evidence presented</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extLst>
                  <a:ext uri="{0D108BD9-81ED-4DB2-BD59-A6C34878D82A}">
                    <a16:rowId xmlns:a16="http://schemas.microsoft.com/office/drawing/2014/main" val="1230985545"/>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tc>
                  <a:txBody>
                    <a:bodyPr/>
                    <a:lstStyle/>
                    <a:p>
                      <a:pPr>
                        <a:lnSpc>
                          <a:spcPct val="107000"/>
                        </a:lnSpc>
                        <a:spcAft>
                          <a:spcPts val="800"/>
                        </a:spcAft>
                      </a:pPr>
                      <a:r>
                        <a:rPr lang="en-GB"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Gained all required competencies for the programme</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extLst>
                  <a:ext uri="{0D108BD9-81ED-4DB2-BD59-A6C34878D82A}">
                    <a16:rowId xmlns:a16="http://schemas.microsoft.com/office/drawing/2014/main" val="2492336066"/>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tc>
                  <a:txBody>
                    <a:bodyPr/>
                    <a:lstStyle/>
                    <a:p>
                      <a:pPr>
                        <a:lnSpc>
                          <a:spcPct val="107000"/>
                        </a:lnSpc>
                        <a:spcAft>
                          <a:spcPts val="800"/>
                        </a:spcAft>
                      </a:pPr>
                      <a:r>
                        <a:rPr lang="en-US"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Out of Programme for Research, Experience or Career Break</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extLst>
                  <a:ext uri="{0D108BD9-81ED-4DB2-BD59-A6C34878D82A}">
                    <a16:rowId xmlns:a16="http://schemas.microsoft.com/office/drawing/2014/main" val="4087310767"/>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 Codes</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tc>
                  <a:txBody>
                    <a:bodyPr/>
                    <a:lstStyle/>
                    <a:p>
                      <a:pPr>
                        <a:lnSpc>
                          <a:spcPct val="107000"/>
                        </a:lnSpc>
                        <a:spcAft>
                          <a:spcPts val="800"/>
                        </a:spcAft>
                      </a:pPr>
                      <a:r>
                        <a:rPr lang="en-GB" sz="11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Unsatisfactory outcomes (see next slide)</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8EAADB"/>
                    </a:solidFill>
                  </a:tcPr>
                </a:tc>
                <a:extLst>
                  <a:ext uri="{0D108BD9-81ED-4DB2-BD59-A6C34878D82A}">
                    <a16:rowId xmlns:a16="http://schemas.microsoft.com/office/drawing/2014/main" val="2355534677"/>
                  </a:ext>
                </a:extLst>
              </a:tr>
              <a:tr h="0">
                <a:tc>
                  <a:txBody>
                    <a:bodyPr/>
                    <a:lstStyle/>
                    <a:p>
                      <a:pPr algn="ctr">
                        <a:lnSpc>
                          <a:spcPct val="107000"/>
                        </a:lnSpc>
                        <a:spcAft>
                          <a:spcPts val="800"/>
                        </a:spcAft>
                      </a:pPr>
                      <a:r>
                        <a:rPr lang="en-GB" sz="11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 Codes</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tc>
                  <a:txBody>
                    <a:bodyPr/>
                    <a:lstStyle/>
                    <a:p>
                      <a:pPr>
                        <a:lnSpc>
                          <a:spcPct val="107000"/>
                        </a:lnSpc>
                        <a:spcAft>
                          <a:spcPts val="800"/>
                        </a:spcAft>
                      </a:pPr>
                      <a:r>
                        <a:rPr lang="en-GB" sz="11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trainees who did not have an ARCP (see next slide)</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9050" cap="flat" cmpd="sng" algn="ctr">
                      <a:solidFill>
                        <a:srgbClr val="2F5496"/>
                      </a:solidFill>
                      <a:prstDash val="solid"/>
                      <a:round/>
                      <a:headEnd type="none" w="med" len="med"/>
                      <a:tailEnd type="none" w="med" len="med"/>
                    </a:lnL>
                    <a:lnR w="19050" cap="flat" cmpd="sng" algn="ctr">
                      <a:solidFill>
                        <a:srgbClr val="2F5496"/>
                      </a:solidFill>
                      <a:prstDash val="solid"/>
                      <a:round/>
                      <a:headEnd type="none" w="med" len="med"/>
                      <a:tailEnd type="none" w="med" len="med"/>
                    </a:lnR>
                    <a:lnT w="19050" cap="flat" cmpd="sng" algn="ctr">
                      <a:solidFill>
                        <a:srgbClr val="2F5496"/>
                      </a:solidFill>
                      <a:prstDash val="solid"/>
                      <a:round/>
                      <a:headEnd type="none" w="med" len="med"/>
                      <a:tailEnd type="none" w="med" len="med"/>
                    </a:lnT>
                    <a:lnB w="19050" cap="flat" cmpd="sng" algn="ctr">
                      <a:solidFill>
                        <a:srgbClr val="2F5496"/>
                      </a:solidFill>
                      <a:prstDash val="solid"/>
                      <a:round/>
                      <a:headEnd type="none" w="med" len="med"/>
                      <a:tailEnd type="none" w="med" len="med"/>
                    </a:lnB>
                    <a:solidFill>
                      <a:srgbClr val="D9E2F3"/>
                    </a:solidFill>
                  </a:tcPr>
                </a:tc>
                <a:extLst>
                  <a:ext uri="{0D108BD9-81ED-4DB2-BD59-A6C34878D82A}">
                    <a16:rowId xmlns:a16="http://schemas.microsoft.com/office/drawing/2014/main" val="254955542"/>
                  </a:ext>
                </a:extLst>
              </a:tr>
            </a:tbl>
          </a:graphicData>
        </a:graphic>
      </p:graphicFrame>
    </p:spTree>
    <p:extLst>
      <p:ext uri="{BB962C8B-B14F-4D97-AF65-F5344CB8AC3E}">
        <p14:creationId xmlns:p14="http://schemas.microsoft.com/office/powerpoint/2010/main" val="138169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U Codes and N Codes</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8</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pic>
        <p:nvPicPr>
          <p:cNvPr id="9" name="Content Placeholder 8">
            <a:extLst>
              <a:ext uri="{FF2B5EF4-FFF2-40B4-BE49-F238E27FC236}">
                <a16:creationId xmlns:a16="http://schemas.microsoft.com/office/drawing/2014/main" id="{B482EA2A-F6C3-335B-3E12-FAD6EF6C0290}"/>
              </a:ext>
            </a:extLst>
          </p:cNvPr>
          <p:cNvPicPr>
            <a:picLocks noGrp="1" noChangeAspect="1"/>
          </p:cNvPicPr>
          <p:nvPr>
            <p:ph idx="1"/>
          </p:nvPr>
        </p:nvPicPr>
        <p:blipFill>
          <a:blip r:embed="rId2"/>
          <a:stretch>
            <a:fillRect/>
          </a:stretch>
        </p:blipFill>
        <p:spPr>
          <a:xfrm>
            <a:off x="2022872" y="2307624"/>
            <a:ext cx="7822742" cy="2599283"/>
          </a:xfrm>
          <a:prstGeom prst="rect">
            <a:avLst/>
          </a:prstGeom>
        </p:spPr>
      </p:pic>
    </p:spTree>
    <p:extLst>
      <p:ext uri="{BB962C8B-B14F-4D97-AF65-F5344CB8AC3E}">
        <p14:creationId xmlns:p14="http://schemas.microsoft.com/office/powerpoint/2010/main" val="378270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6C52-D230-BBC8-A762-EA8B5CD01A15}"/>
              </a:ext>
            </a:extLst>
          </p:cNvPr>
          <p:cNvSpPr>
            <a:spLocks noGrp="1"/>
          </p:cNvSpPr>
          <p:nvPr>
            <p:ph type="title"/>
          </p:nvPr>
        </p:nvSpPr>
        <p:spPr/>
        <p:txBody>
          <a:bodyPr>
            <a:normAutofit/>
          </a:bodyPr>
          <a:lstStyle/>
          <a:p>
            <a:r>
              <a:rPr lang="en-GB" sz="4800" b="1" dirty="0">
                <a:solidFill>
                  <a:schemeClr val="accent5">
                    <a:lumMod val="75000"/>
                  </a:schemeClr>
                </a:solidFill>
                <a:latin typeface="+mn-lt"/>
              </a:rPr>
              <a:t>Outcome 5 </a:t>
            </a:r>
          </a:p>
        </p:txBody>
      </p:sp>
      <p:sp>
        <p:nvSpPr>
          <p:cNvPr id="4" name="Footer Placeholder 3">
            <a:extLst>
              <a:ext uri="{FF2B5EF4-FFF2-40B4-BE49-F238E27FC236}">
                <a16:creationId xmlns:a16="http://schemas.microsoft.com/office/drawing/2014/main" id="{0D799166-7461-AA2E-ECBE-5BD0F862DCC4}"/>
              </a:ext>
            </a:extLst>
          </p:cNvPr>
          <p:cNvSpPr>
            <a:spLocks noGrp="1"/>
          </p:cNvSpPr>
          <p:nvPr>
            <p:ph type="ftr" sz="quarter" idx="11"/>
          </p:nvPr>
        </p:nvSpPr>
        <p:spPr/>
        <p:txBody>
          <a:bodyPr/>
          <a:lstStyle/>
          <a:p>
            <a:r>
              <a:rPr lang="en-GB"/>
              <a:t>https://www.england.nhs.uk/east-of-england/</a:t>
            </a:r>
          </a:p>
        </p:txBody>
      </p:sp>
      <p:sp>
        <p:nvSpPr>
          <p:cNvPr id="5" name="Slide Number Placeholder 4">
            <a:extLst>
              <a:ext uri="{FF2B5EF4-FFF2-40B4-BE49-F238E27FC236}">
                <a16:creationId xmlns:a16="http://schemas.microsoft.com/office/drawing/2014/main" id="{E0C36C3E-E44B-049B-8F1B-648933232A39}"/>
              </a:ext>
            </a:extLst>
          </p:cNvPr>
          <p:cNvSpPr>
            <a:spLocks noGrp="1"/>
          </p:cNvSpPr>
          <p:nvPr>
            <p:ph type="sldNum" sz="quarter" idx="12"/>
          </p:nvPr>
        </p:nvSpPr>
        <p:spPr/>
        <p:txBody>
          <a:bodyPr/>
          <a:lstStyle/>
          <a:p>
            <a:fld id="{4C7938C0-CAFA-4A79-AEDA-EB49A1B72E7C}" type="slidenum">
              <a:rPr lang="en-GB" smtClean="0"/>
              <a:t>9</a:t>
            </a:fld>
            <a:endParaRPr lang="en-GB"/>
          </a:p>
        </p:txBody>
      </p:sp>
      <p:cxnSp>
        <p:nvCxnSpPr>
          <p:cNvPr id="7" name="Straight Connector 6">
            <a:extLst>
              <a:ext uri="{FF2B5EF4-FFF2-40B4-BE49-F238E27FC236}">
                <a16:creationId xmlns:a16="http://schemas.microsoft.com/office/drawing/2014/main" id="{A3B1D3FB-47F9-1716-D325-54B2EDAD4333}"/>
              </a:ext>
            </a:extLst>
          </p:cNvPr>
          <p:cNvCxnSpPr/>
          <p:nvPr/>
        </p:nvCxnSpPr>
        <p:spPr>
          <a:xfrm>
            <a:off x="838200" y="1400961"/>
            <a:ext cx="2660009" cy="0"/>
          </a:xfrm>
          <a:prstGeom prst="line">
            <a:avLst/>
          </a:prstGeom>
          <a:ln w="28575">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6" name="Content Placeholder 5">
            <a:extLst>
              <a:ext uri="{FF2B5EF4-FFF2-40B4-BE49-F238E27FC236}">
                <a16:creationId xmlns:a16="http://schemas.microsoft.com/office/drawing/2014/main" id="{4E2640D9-63AB-FDA3-E042-A966B9280BED}"/>
              </a:ext>
            </a:extLst>
          </p:cNvPr>
          <p:cNvSpPr>
            <a:spLocks noGrp="1"/>
          </p:cNvSpPr>
          <p:nvPr>
            <p:ph idx="1"/>
          </p:nvPr>
        </p:nvSpPr>
        <p:spPr/>
        <p:txBody>
          <a:bodyPr>
            <a:normAutofit lnSpcReduction="10000"/>
          </a:bodyPr>
          <a:lstStyle/>
          <a:p>
            <a:r>
              <a:rPr lang="en-GB" sz="2400" dirty="0">
                <a:latin typeface="+mj-lt"/>
              </a:rPr>
              <a:t>An outcome 5 should really only be used when the documentation is not there, not when the Postgraduate Doctor hasn’t quite managed to complete everything by the date of the ARCP</a:t>
            </a:r>
          </a:p>
          <a:p>
            <a:pPr marL="0" indent="0">
              <a:buNone/>
            </a:pPr>
            <a:endParaRPr lang="en-GB" sz="2400" dirty="0">
              <a:latin typeface="+mj-lt"/>
            </a:endParaRPr>
          </a:p>
          <a:p>
            <a:r>
              <a:rPr lang="en-GB" sz="2400" dirty="0">
                <a:latin typeface="+mj-lt"/>
              </a:rPr>
              <a:t>They have 2 weeks to supply the evidence following an outcome 5</a:t>
            </a:r>
          </a:p>
          <a:p>
            <a:pPr marL="0" indent="0">
              <a:buNone/>
            </a:pPr>
            <a:endParaRPr lang="en-GB" sz="2400" dirty="0">
              <a:latin typeface="+mj-lt"/>
            </a:endParaRPr>
          </a:p>
          <a:p>
            <a:r>
              <a:rPr lang="en-GB" sz="2400" dirty="0">
                <a:latin typeface="+mj-lt"/>
              </a:rPr>
              <a:t>Please make clear on the ARCP outcome form what evidence was not there so a  subsequent review is easy</a:t>
            </a:r>
          </a:p>
          <a:p>
            <a:pPr marL="0" indent="0">
              <a:buNone/>
            </a:pPr>
            <a:endParaRPr lang="en-GB" sz="2400" dirty="0">
              <a:latin typeface="+mj-lt"/>
            </a:endParaRPr>
          </a:p>
          <a:p>
            <a:r>
              <a:rPr lang="en-GB" sz="2400" dirty="0">
                <a:latin typeface="+mj-lt"/>
              </a:rPr>
              <a:t>Panel Members are to provide authority to the Panel Chair to issue an outcome if the evidence is submitted</a:t>
            </a:r>
          </a:p>
          <a:p>
            <a:endParaRPr lang="en-GB" sz="2400" dirty="0">
              <a:latin typeface="+mj-lt"/>
            </a:endParaRPr>
          </a:p>
        </p:txBody>
      </p:sp>
    </p:spTree>
    <p:extLst>
      <p:ext uri="{BB962C8B-B14F-4D97-AF65-F5344CB8AC3E}">
        <p14:creationId xmlns:p14="http://schemas.microsoft.com/office/powerpoint/2010/main" val="2687400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941700B1FA2749B092974A8A0DACD3" ma:contentTypeVersion="9" ma:contentTypeDescription="Create a new document." ma:contentTypeScope="" ma:versionID="f1e192bf4896a54e5f2ac7a3a94c055c">
  <xsd:schema xmlns:xsd="http://www.w3.org/2001/XMLSchema" xmlns:xs="http://www.w3.org/2001/XMLSchema" xmlns:p="http://schemas.microsoft.com/office/2006/metadata/properties" xmlns:ns2="a785ad58-1d57-4f8a-aa71-77170459bd0d" xmlns:ns3="0ca940d2-e205-431f-9148-566962f1e28e" xmlns:ns4="99b4337f-a5c5-4680-a37e-297d1a839575" targetNamespace="http://schemas.microsoft.com/office/2006/metadata/properties" ma:root="true" ma:fieldsID="25d4a9b6783a29f90cea53a5caf7b08b" ns2:_="" ns3:_="" ns4:_="">
    <xsd:import namespace="a785ad58-1d57-4f8a-aa71-77170459bd0d"/>
    <xsd:import namespace="0ca940d2-e205-431f-9148-566962f1e28e"/>
    <xsd:import namespace="99b4337f-a5c5-4680-a37e-297d1a839575"/>
    <xsd:element name="properties">
      <xsd:complexType>
        <xsd:sequence>
          <xsd:element name="documentManagement">
            <xsd:complexType>
              <xsd:all>
                <xsd:element ref="ns2:SharedWithUsers" minOccurs="0"/>
                <xsd:element ref="ns3:MediaServiceMetadata" minOccurs="0"/>
                <xsd:element ref="ns3:MediaServiceFastMetadata" minOccurs="0"/>
                <xsd:element ref="ns3:MediaServiceAutoKeyPoints" minOccurs="0"/>
                <xsd:element ref="ns3:MediaServiceKeyPoints" minOccurs="0"/>
                <xsd:element ref="ns4:SharedWithDetails" minOccurs="0"/>
                <xsd:element ref="ns3:MediaServiceDateTaken"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85ad58-1d57-4f8a-aa71-77170459bd0d" elementFormDefault="qualified">
    <xsd:import namespace="http://schemas.microsoft.com/office/2006/documentManagement/types"/>
    <xsd:import namespace="http://schemas.microsoft.com/office/infopath/2007/PartnerControls"/>
    <xsd:element name="SharedWithUsers" ma:index="8" nillable="true" ma:displayName="Shared With" ma:internalName="_x0024_Resources_x003a_core_x002c_SharedWithFieldDisplayName_x003b_"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a940d2-e205-431f-9148-566962f1e28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b4337f-a5c5-4680-a37e-297d1a839575" elementFormDefault="qualified">
    <xsd:import namespace="http://schemas.microsoft.com/office/2006/documentManagement/types"/>
    <xsd:import namespace="http://schemas.microsoft.com/office/infopath/2007/PartnerControls"/>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CD48DE-1E18-46A6-94F7-CE06AA97E74A}"/>
</file>

<file path=customXml/itemProps2.xml><?xml version="1.0" encoding="utf-8"?>
<ds:datastoreItem xmlns:ds="http://schemas.openxmlformats.org/officeDocument/2006/customXml" ds:itemID="{EE73E5A7-2FC3-49AE-A453-268111E6DC8E}"/>
</file>

<file path=customXml/itemProps3.xml><?xml version="1.0" encoding="utf-8"?>
<ds:datastoreItem xmlns:ds="http://schemas.openxmlformats.org/officeDocument/2006/customXml" ds:itemID="{A648FD61-1DE1-41B1-BE16-81D99E4DE125}"/>
</file>

<file path=docProps/app.xml><?xml version="1.0" encoding="utf-8"?>
<Properties xmlns="http://schemas.openxmlformats.org/officeDocument/2006/extended-properties" xmlns:vt="http://schemas.openxmlformats.org/officeDocument/2006/docPropsVTypes">
  <TotalTime>87</TotalTime>
  <Words>1650</Words>
  <Application>Microsoft Office PowerPoint</Application>
  <PresentationFormat>Widescreen</PresentationFormat>
  <Paragraphs>170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What is the ARCP for?</vt:lpstr>
      <vt:lpstr>Role of the Panel Chair</vt:lpstr>
      <vt:lpstr>Jobs to delegate to Panel Members</vt:lpstr>
      <vt:lpstr>Role of the Lay Rep</vt:lpstr>
      <vt:lpstr>Evidence to Review</vt:lpstr>
      <vt:lpstr>The ARCP Outcome</vt:lpstr>
      <vt:lpstr>U Codes and N Codes</vt:lpstr>
      <vt:lpstr>Outcome 5 </vt:lpstr>
      <vt:lpstr>Appeal By Postgraduate Doctor </vt:lpstr>
      <vt:lpstr>Academic Trainees</vt:lpstr>
      <vt:lpstr>Fitness to Practice</vt:lpstr>
      <vt:lpstr>How the ARCP Should Run</vt:lpstr>
      <vt:lpstr>How the ARCP Should Run</vt:lpstr>
      <vt:lpstr>What is the ARCP not for</vt:lpstr>
      <vt:lpstr>Professional &amp; Wellbeing Support</vt:lpstr>
      <vt:lpstr>Don’t Forget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Candice Janssens</dc:creator>
  <cp:lastModifiedBy>Candice Janssens</cp:lastModifiedBy>
  <cp:revision>2</cp:revision>
  <dcterms:created xsi:type="dcterms:W3CDTF">2023-11-23T13:42:39Z</dcterms:created>
  <dcterms:modified xsi:type="dcterms:W3CDTF">2023-12-15T15:33:40Z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0x01010013941700B1FA2749B092974A8A0DACD3</vt:lpwstr>
  </property>
</Properties>
</file>