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21"/>
  </p:notesMasterIdLst>
  <p:sldIdLst>
    <p:sldId id="257" r:id="rId6"/>
    <p:sldId id="315" r:id="rId7"/>
    <p:sldId id="258" r:id="rId8"/>
    <p:sldId id="259" r:id="rId9"/>
    <p:sldId id="260" r:id="rId10"/>
    <p:sldId id="261" r:id="rId11"/>
    <p:sldId id="262" r:id="rId12"/>
    <p:sldId id="264" r:id="rId13"/>
    <p:sldId id="265" r:id="rId14"/>
    <p:sldId id="323" r:id="rId15"/>
    <p:sldId id="266" r:id="rId16"/>
    <p:sldId id="316" r:id="rId17"/>
    <p:sldId id="325" r:id="rId18"/>
    <p:sldId id="321"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BFB31-52FE-290B-4638-B00606B0915E}" v="43" dt="2024-06-04T11:11:27.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0"/>
  </p:normalViewPr>
  <p:slideViewPr>
    <p:cSldViewPr snapToGrid="0">
      <p:cViewPr varScale="1">
        <p:scale>
          <a:sx n="92" d="100"/>
          <a:sy n="92" d="100"/>
        </p:scale>
        <p:origin x="2200" y="4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36506-0E1C-4808-AED3-4F27FB3BFB7A}" type="datetimeFigureOut">
              <a:rPr lang="en-GB" smtClean="0"/>
              <a:t>27/05/2025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2D00C-8437-4A9F-BF4D-F60C0565806A}" type="slidenum">
              <a:rPr lang="en-GB" smtClean="0"/>
              <a:t>‹#›</a:t>
            </a:fld>
            <a:endParaRPr lang="en-GB"/>
          </a:p>
        </p:txBody>
      </p:sp>
    </p:spTree>
    <p:extLst>
      <p:ext uri="{BB962C8B-B14F-4D97-AF65-F5344CB8AC3E}">
        <p14:creationId xmlns:p14="http://schemas.microsoft.com/office/powerpoint/2010/main" val="48759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2286711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1D3D5E-8AE0-4031-B1A1-F0D08220C06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95C70-B4C6-4851-9E4B-3A0FCEEA27EC}"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0212" y="116632"/>
            <a:ext cx="2537747" cy="504056"/>
          </a:xfrm>
          <a:prstGeom prst="rect">
            <a:avLst/>
          </a:prstGeom>
        </p:spPr>
      </p:pic>
      <p:pic>
        <p:nvPicPr>
          <p:cNvPr id="8" name="Picture 7"/>
          <p:cNvPicPr>
            <a:picLocks noChangeAspect="1"/>
          </p:cNvPicPr>
          <p:nvPr userDrawn="1"/>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168063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D3D5E-8AE0-4031-B1A1-F0D08220C06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423334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D3D5E-8AE0-4031-B1A1-F0D08220C06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210474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74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629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97108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D3D5E-8AE0-4031-B1A1-F0D08220C06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274067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D3D5E-8AE0-4031-B1A1-F0D08220C06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417356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1D3D5E-8AE0-4031-B1A1-F0D08220C062}"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348292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1D3D5E-8AE0-4031-B1A1-F0D08220C062}" type="datetimeFigureOut">
              <a:rPr lang="en-GB" smtClean="0"/>
              <a:t>27/05/2025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1515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1D3D5E-8AE0-4031-B1A1-F0D08220C06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192300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D3D5E-8AE0-4031-B1A1-F0D08220C062}" type="datetimeFigureOut">
              <a:rPr lang="en-GB" smtClean="0"/>
              <a:t>27/05/2025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248285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D3D5E-8AE0-4031-B1A1-F0D08220C062}"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282274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D3D5E-8AE0-4031-B1A1-F0D08220C062}"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95C70-B4C6-4851-9E4B-3A0FCEEA27EC}" type="slidenum">
              <a:rPr lang="en-GB" smtClean="0"/>
              <a:t>‹#›</a:t>
            </a:fld>
            <a:endParaRPr lang="en-GB"/>
          </a:p>
        </p:txBody>
      </p:sp>
    </p:spTree>
    <p:extLst>
      <p:ext uri="{BB962C8B-B14F-4D97-AF65-F5344CB8AC3E}">
        <p14:creationId xmlns:p14="http://schemas.microsoft.com/office/powerpoint/2010/main" val="65521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image" Target="../media/image3.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D3D5E-8AE0-4031-B1A1-F0D08220C062}" type="datetimeFigureOut">
              <a:rPr lang="en-GB" smtClean="0"/>
              <a:t>27/05/2025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95C70-B4C6-4851-9E4B-3A0FCEEA27EC}" type="slidenum">
              <a:rPr lang="en-GB" smtClean="0"/>
              <a:t>‹#›</a:t>
            </a:fld>
            <a:endParaRPr lang="en-GB"/>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30212" y="116632"/>
            <a:ext cx="2537747" cy="504056"/>
          </a:xfrm>
          <a:prstGeom prst="rect">
            <a:avLst/>
          </a:prstGeom>
        </p:spPr>
      </p:pic>
      <p:pic>
        <p:nvPicPr>
          <p:cNvPr id="8" name="Picture 7"/>
          <p:cNvPicPr>
            <a:picLocks noChangeAspect="1"/>
          </p:cNvPicPr>
          <p:nvPr userDrawn="1"/>
        </p:nvPicPr>
        <p:blipFill>
          <a:blip r:embed="rId17"/>
          <a:stretch>
            <a:fillRect/>
          </a:stretch>
        </p:blipFill>
        <p:spPr>
          <a:xfrm>
            <a:off x="0" y="6189288"/>
            <a:ext cx="9144000" cy="254000"/>
          </a:xfrm>
          <a:prstGeom prst="rect">
            <a:avLst/>
          </a:prstGeom>
        </p:spPr>
      </p:pic>
    </p:spTree>
    <p:extLst>
      <p:ext uri="{BB962C8B-B14F-4D97-AF65-F5344CB8AC3E}">
        <p14:creationId xmlns:p14="http://schemas.microsoft.com/office/powerpoint/2010/main" val="32360621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5" r:id="rId3"/>
    <p:sldLayoutId id="2147483652" r:id="rId4"/>
    <p:sldLayoutId id="2147483653" r:id="rId5"/>
    <p:sldLayoutId id="2147483654" r:id="rId6"/>
    <p:sldLayoutId id="2147483678"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1786935"/>
            <a:ext cx="7772400" cy="1184617"/>
          </a:xfrm>
        </p:spPr>
        <p:txBody>
          <a:bodyPr>
            <a:normAutofit fontScale="90000"/>
          </a:bodyPr>
          <a:lstStyle/>
          <a:p>
            <a:pPr algn="ctr"/>
            <a:r>
              <a:rPr lang="en-GB" sz="4000" dirty="0"/>
              <a:t>Pre-ARCP Briefing  (Local)   </a:t>
            </a:r>
            <a:br>
              <a:rPr lang="en-GB" sz="4000" dirty="0"/>
            </a:br>
            <a:r>
              <a:rPr lang="en-GB" sz="4000" dirty="0"/>
              <a:t> 2023</a:t>
            </a:r>
          </a:p>
        </p:txBody>
      </p:sp>
      <p:pic>
        <p:nvPicPr>
          <p:cNvPr id="5" name="Picture 4"/>
          <p:cNvPicPr>
            <a:picLocks noChangeAspect="1"/>
          </p:cNvPicPr>
          <p:nvPr/>
        </p:nvPicPr>
        <p:blipFill>
          <a:blip r:embed="rId2"/>
          <a:stretch>
            <a:fillRect/>
          </a:stretch>
        </p:blipFill>
        <p:spPr>
          <a:xfrm>
            <a:off x="383576" y="3204202"/>
            <a:ext cx="8336362" cy="892044"/>
          </a:xfrm>
          <a:prstGeom prst="rect">
            <a:avLst/>
          </a:prstGeom>
        </p:spPr>
      </p:pic>
      <p:pic>
        <p:nvPicPr>
          <p:cNvPr id="6" name="Picture 5" descr="bottom_branding.png"/>
          <p:cNvPicPr>
            <a:picLocks noChangeAspect="1"/>
          </p:cNvPicPr>
          <p:nvPr/>
        </p:nvPicPr>
        <p:blipFill rotWithShape="1">
          <a:blip r:embed="rId3">
            <a:extLst>
              <a:ext uri="{28A0092B-C50C-407E-A947-70E740481C1C}">
                <a14:useLocalDpi xmlns:a14="http://schemas.microsoft.com/office/drawing/2010/main" val="0"/>
              </a:ext>
            </a:extLst>
          </a:blip>
          <a:srcRect b="19433"/>
          <a:stretch/>
        </p:blipFill>
        <p:spPr>
          <a:xfrm>
            <a:off x="0" y="5367049"/>
            <a:ext cx="1798200" cy="1001854"/>
          </a:xfrm>
          <a:prstGeom prst="rect">
            <a:avLst/>
          </a:prstGeom>
        </p:spPr>
      </p:pic>
    </p:spTree>
    <p:extLst>
      <p:ext uri="{BB962C8B-B14F-4D97-AF65-F5344CB8AC3E}">
        <p14:creationId xmlns:p14="http://schemas.microsoft.com/office/powerpoint/2010/main" val="342450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How the ARCP should run </a:t>
            </a:r>
          </a:p>
        </p:txBody>
      </p:sp>
      <p:sp>
        <p:nvSpPr>
          <p:cNvPr id="3" name="Text Placeholder 2"/>
          <p:cNvSpPr>
            <a:spLocks noGrp="1"/>
          </p:cNvSpPr>
          <p:nvPr>
            <p:ph type="body" sz="quarter" idx="13"/>
          </p:nvPr>
        </p:nvSpPr>
        <p:spPr/>
        <p:txBody>
          <a:bodyPr vert="horz" lIns="91440" tIns="45720" rIns="91440" bIns="45720" rtlCol="0" anchor="t">
            <a:normAutofit fontScale="92500"/>
          </a:bodyPr>
          <a:lstStyle/>
          <a:p>
            <a:pPr marL="0" indent="0">
              <a:buNone/>
            </a:pPr>
            <a:endParaRPr lang="en-GB" dirty="0"/>
          </a:p>
          <a:p>
            <a:r>
              <a:rPr lang="en-GB" dirty="0"/>
              <a:t>If following review, the panel agree that Outcome 2, 3, 4, or 10.2 may be appropriate then the trainee will be required to attend face to face ARCP at central panel, and no outcome will be released.  This is the point at which a referral to central panel should be made via email.   The spreadsheet, ESR feedback template and tracker should also be sent to the central team. Please provide an Educator Note summarising the reasons for the referral. And please email the trainee explaining why they are being referred.</a:t>
            </a:r>
          </a:p>
          <a:p>
            <a:endParaRPr lang="en-GB" dirty="0"/>
          </a:p>
        </p:txBody>
      </p:sp>
    </p:spTree>
    <p:extLst>
      <p:ext uri="{BB962C8B-B14F-4D97-AF65-F5344CB8AC3E}">
        <p14:creationId xmlns:p14="http://schemas.microsoft.com/office/powerpoint/2010/main" val="50813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a:t>Don’t forget</a:t>
            </a:r>
          </a:p>
        </p:txBody>
      </p:sp>
      <p:sp>
        <p:nvSpPr>
          <p:cNvPr id="6" name="Text Placeholder 5"/>
          <p:cNvSpPr>
            <a:spLocks noGrp="1"/>
          </p:cNvSpPr>
          <p:nvPr>
            <p:ph type="body" sz="quarter" idx="13"/>
          </p:nvPr>
        </p:nvSpPr>
        <p:spPr>
          <a:xfrm>
            <a:off x="457199" y="1763530"/>
            <a:ext cx="8506047" cy="3720662"/>
          </a:xfrm>
        </p:spPr>
        <p:txBody>
          <a:bodyPr vert="horz" lIns="91440" tIns="45720" rIns="91440" bIns="45720" rtlCol="0" anchor="t">
            <a:normAutofit lnSpcReduction="10000"/>
          </a:bodyPr>
          <a:lstStyle/>
          <a:p>
            <a:r>
              <a:rPr lang="en-GB"/>
              <a:t>Try to keep to time</a:t>
            </a:r>
          </a:p>
          <a:p>
            <a:r>
              <a:rPr lang="en-GB"/>
              <a:t>Ensure that all paperwork is completed on the day in full</a:t>
            </a:r>
          </a:p>
          <a:p>
            <a:r>
              <a:rPr lang="en-GB"/>
              <a:t>Ensure revalidation evidence is recorded</a:t>
            </a:r>
          </a:p>
          <a:p>
            <a:r>
              <a:rPr lang="en-GB"/>
              <a:t>To email the trainee if you do give an outcome 5 or refer them to a central ARCP panel so that they know why</a:t>
            </a:r>
          </a:p>
          <a:p>
            <a:endParaRPr lang="en-GB"/>
          </a:p>
          <a:p>
            <a:r>
              <a:rPr lang="en-GB"/>
              <a:t>The local administrator should send the ES feedback (when reinstated) and trainee outcome emails at the end of the day/next morning </a:t>
            </a:r>
          </a:p>
        </p:txBody>
      </p:sp>
    </p:spTree>
    <p:extLst>
      <p:ext uri="{BB962C8B-B14F-4D97-AF65-F5344CB8AC3E}">
        <p14:creationId xmlns:p14="http://schemas.microsoft.com/office/powerpoint/2010/main" val="418871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84ECD2-EDBB-4E87-AA32-1111E0D80552}"/>
              </a:ext>
            </a:extLst>
          </p:cNvPr>
          <p:cNvGraphicFramePr>
            <a:graphicFrameLocks noGrp="1"/>
          </p:cNvGraphicFramePr>
          <p:nvPr>
            <p:extLst>
              <p:ext uri="{D42A27DB-BD31-4B8C-83A1-F6EECF244321}">
                <p14:modId xmlns:p14="http://schemas.microsoft.com/office/powerpoint/2010/main" val="1073639482"/>
              </p:ext>
            </p:extLst>
          </p:nvPr>
        </p:nvGraphicFramePr>
        <p:xfrm>
          <a:off x="457200" y="1216317"/>
          <a:ext cx="8229600" cy="4548662"/>
        </p:xfrm>
        <a:graphic>
          <a:graphicData uri="http://schemas.openxmlformats.org/drawingml/2006/table">
            <a:tbl>
              <a:tblPr/>
              <a:tblGrid>
                <a:gridCol w="1050221">
                  <a:extLst>
                    <a:ext uri="{9D8B030D-6E8A-4147-A177-3AD203B41FA5}">
                      <a16:colId xmlns:a16="http://schemas.microsoft.com/office/drawing/2014/main" val="3295099840"/>
                    </a:ext>
                  </a:extLst>
                </a:gridCol>
                <a:gridCol w="1704457">
                  <a:extLst>
                    <a:ext uri="{9D8B030D-6E8A-4147-A177-3AD203B41FA5}">
                      <a16:colId xmlns:a16="http://schemas.microsoft.com/office/drawing/2014/main" val="3223872775"/>
                    </a:ext>
                  </a:extLst>
                </a:gridCol>
                <a:gridCol w="1962708">
                  <a:extLst>
                    <a:ext uri="{9D8B030D-6E8A-4147-A177-3AD203B41FA5}">
                      <a16:colId xmlns:a16="http://schemas.microsoft.com/office/drawing/2014/main" val="3641931432"/>
                    </a:ext>
                  </a:extLst>
                </a:gridCol>
                <a:gridCol w="1472031">
                  <a:extLst>
                    <a:ext uri="{9D8B030D-6E8A-4147-A177-3AD203B41FA5}">
                      <a16:colId xmlns:a16="http://schemas.microsoft.com/office/drawing/2014/main" val="392256311"/>
                    </a:ext>
                  </a:extLst>
                </a:gridCol>
                <a:gridCol w="2040183">
                  <a:extLst>
                    <a:ext uri="{9D8B030D-6E8A-4147-A177-3AD203B41FA5}">
                      <a16:colId xmlns:a16="http://schemas.microsoft.com/office/drawing/2014/main" val="2817426481"/>
                    </a:ext>
                  </a:extLst>
                </a:gridCol>
              </a:tblGrid>
              <a:tr h="220374">
                <a:tc>
                  <a:txBody>
                    <a:bodyPr/>
                    <a:lstStyle/>
                    <a:p>
                      <a:pPr algn="l" rtl="0" fontAlgn="base"/>
                      <a:r>
                        <a:rPr lang="en-GB" sz="900" b="1" i="0">
                          <a:effectLst/>
                          <a:latin typeface="Calibri" panose="020F0502020204030204" pitchFamily="34" charset="0"/>
                        </a:rPr>
                        <a:t> </a:t>
                      </a:r>
                    </a:p>
                  </a:txBody>
                  <a:tcPr marL="82640" marR="82640" marT="41320" marB="413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2F2F2"/>
                    </a:solidFill>
                  </a:tcPr>
                </a:tc>
                <a:tc>
                  <a:txBody>
                    <a:bodyPr/>
                    <a:lstStyle/>
                    <a:p>
                      <a:pPr algn="l" rtl="0" fontAlgn="base"/>
                      <a:r>
                        <a:rPr lang="en-GB" sz="900" b="1" i="0">
                          <a:effectLst/>
                          <a:latin typeface="Calibri" panose="020F0502020204030204" pitchFamily="34" charset="0"/>
                        </a:rPr>
                        <a:t>Chair</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chemeClr val="bg1"/>
                      </a:solidFill>
                      <a:prstDash val="solid"/>
                      <a:round/>
                      <a:headEnd type="none" w="med" len="med"/>
                      <a:tailEnd type="none" w="med" len="med"/>
                    </a:lnL>
                    <a:lnR w="9525" cap="flat" cmpd="sng" algn="ctr">
                      <a:solidFill>
                        <a:srgbClr val="B0CC16"/>
                      </a:solidFill>
                      <a:prstDash val="solid"/>
                      <a:round/>
                      <a:headEnd type="none" w="med" len="med"/>
                      <a:tailEnd type="none" w="med" len="med"/>
                    </a:lnR>
                    <a:lnT w="9525" cap="flat" cmpd="sng" algn="ctr">
                      <a:solidFill>
                        <a:srgbClr val="B0CC16"/>
                      </a:solidFill>
                      <a:prstDash val="solid"/>
                      <a:round/>
                      <a:headEnd type="none" w="med" len="med"/>
                      <a:tailEnd type="none" w="med" len="med"/>
                    </a:lnT>
                    <a:lnB w="9525" cap="flat" cmpd="sng" algn="ctr">
                      <a:solidFill>
                        <a:srgbClr val="B0CC16"/>
                      </a:solidFill>
                      <a:prstDash val="solid"/>
                      <a:round/>
                      <a:headEnd type="none" w="med" len="med"/>
                      <a:tailEnd type="none" w="med" len="med"/>
                    </a:lnB>
                    <a:solidFill>
                      <a:srgbClr val="DBE5F1"/>
                    </a:solidFill>
                  </a:tcPr>
                </a:tc>
                <a:tc>
                  <a:txBody>
                    <a:bodyPr/>
                    <a:lstStyle/>
                    <a:p>
                      <a:pPr algn="l" rtl="0" fontAlgn="base"/>
                      <a:r>
                        <a:rPr lang="en-GB" sz="900" b="1" i="0">
                          <a:effectLst/>
                          <a:latin typeface="Calibri" panose="020F0502020204030204" pitchFamily="34" charset="0"/>
                        </a:rPr>
                        <a:t>Panel member 2</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rgbClr val="B0CC16"/>
                      </a:solidFill>
                      <a:prstDash val="solid"/>
                      <a:round/>
                      <a:headEnd type="none" w="med" len="med"/>
                      <a:tailEnd type="none" w="med" len="med"/>
                    </a:lnL>
                    <a:lnR w="9525" cap="flat" cmpd="sng" algn="ctr">
                      <a:solidFill>
                        <a:srgbClr val="30D116"/>
                      </a:solidFill>
                      <a:prstDash val="solid"/>
                      <a:round/>
                      <a:headEnd type="none" w="med" len="med"/>
                      <a:tailEnd type="none" w="med" len="med"/>
                    </a:lnR>
                    <a:lnT w="9525" cap="flat" cmpd="sng" algn="ctr">
                      <a:solidFill>
                        <a:srgbClr val="30D116"/>
                      </a:solidFill>
                      <a:prstDash val="solid"/>
                      <a:round/>
                      <a:headEnd type="none" w="med" len="med"/>
                      <a:tailEnd type="none" w="med" len="med"/>
                    </a:lnT>
                    <a:lnB w="9525" cap="flat" cmpd="sng" algn="ctr">
                      <a:solidFill>
                        <a:srgbClr val="30D116"/>
                      </a:solidFill>
                      <a:prstDash val="solid"/>
                      <a:round/>
                      <a:headEnd type="none" w="med" len="med"/>
                      <a:tailEnd type="none" w="med" len="med"/>
                    </a:lnB>
                    <a:solidFill>
                      <a:srgbClr val="EAF1DD"/>
                    </a:solidFill>
                  </a:tcPr>
                </a:tc>
                <a:tc>
                  <a:txBody>
                    <a:bodyPr/>
                    <a:lstStyle/>
                    <a:p>
                      <a:pPr algn="l" rtl="0" fontAlgn="base"/>
                      <a:r>
                        <a:rPr lang="en-GB" sz="900" b="1" i="0">
                          <a:effectLst/>
                          <a:latin typeface="Calibri" panose="020F0502020204030204" pitchFamily="34" charset="0"/>
                        </a:rPr>
                        <a:t>Panel member 3</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rgbClr val="30D116"/>
                      </a:solidFill>
                      <a:prstDash val="solid"/>
                      <a:round/>
                      <a:headEnd type="none" w="med" len="med"/>
                      <a:tailEnd type="none" w="med" len="med"/>
                    </a:lnL>
                    <a:lnR w="9525" cap="flat" cmpd="sng" algn="ctr">
                      <a:solidFill>
                        <a:srgbClr val="10D716"/>
                      </a:solidFill>
                      <a:prstDash val="solid"/>
                      <a:round/>
                      <a:headEnd type="none" w="med" len="med"/>
                      <a:tailEnd type="none" w="med" len="med"/>
                    </a:lnR>
                    <a:lnT w="9525" cap="flat" cmpd="sng" algn="ctr">
                      <a:solidFill>
                        <a:srgbClr val="10D716"/>
                      </a:solidFill>
                      <a:prstDash val="solid"/>
                      <a:round/>
                      <a:headEnd type="none" w="med" len="med"/>
                      <a:tailEnd type="none" w="med" len="med"/>
                    </a:lnT>
                    <a:lnB w="9525" cap="flat" cmpd="sng" algn="ctr">
                      <a:solidFill>
                        <a:srgbClr val="10D716"/>
                      </a:solidFill>
                      <a:prstDash val="solid"/>
                      <a:round/>
                      <a:headEnd type="none" w="med" len="med"/>
                      <a:tailEnd type="none" w="med" len="med"/>
                    </a:lnB>
                    <a:solidFill>
                      <a:srgbClr val="E5DFEC"/>
                    </a:solidFill>
                  </a:tcPr>
                </a:tc>
                <a:tc>
                  <a:txBody>
                    <a:bodyPr/>
                    <a:lstStyle/>
                    <a:p>
                      <a:pPr algn="l" rtl="0" fontAlgn="base"/>
                      <a:r>
                        <a:rPr lang="en-GB" sz="900" b="1" i="0">
                          <a:effectLst/>
                          <a:latin typeface="Calibri" panose="020F0502020204030204" pitchFamily="34" charset="0"/>
                        </a:rPr>
                        <a:t>Administrator</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rgbClr val="10D716"/>
                      </a:solidFill>
                      <a:prstDash val="solid"/>
                      <a:round/>
                      <a:headEnd type="none" w="med" len="med"/>
                      <a:tailEnd type="none" w="med" len="med"/>
                    </a:lnL>
                    <a:lnR w="9525" cap="flat" cmpd="sng" algn="ctr">
                      <a:solidFill>
                        <a:srgbClr val="10D316"/>
                      </a:solidFill>
                      <a:prstDash val="solid"/>
                      <a:round/>
                      <a:headEnd type="none" w="med" len="med"/>
                      <a:tailEnd type="none" w="med" len="med"/>
                    </a:lnR>
                    <a:lnT w="9525" cap="flat" cmpd="sng" algn="ctr">
                      <a:solidFill>
                        <a:srgbClr val="10D316"/>
                      </a:solidFill>
                      <a:prstDash val="solid"/>
                      <a:round/>
                      <a:headEnd type="none" w="med" len="med"/>
                      <a:tailEnd type="none" w="med" len="med"/>
                    </a:lnT>
                    <a:lnB w="9525" cap="flat" cmpd="sng" algn="ctr">
                      <a:solidFill>
                        <a:srgbClr val="10D316"/>
                      </a:solidFill>
                      <a:prstDash val="solid"/>
                      <a:round/>
                      <a:headEnd type="none" w="med" len="med"/>
                      <a:tailEnd type="none" w="med" len="med"/>
                    </a:lnB>
                    <a:solidFill>
                      <a:srgbClr val="FDE9D9"/>
                    </a:solidFill>
                  </a:tcPr>
                </a:tc>
                <a:extLst>
                  <a:ext uri="{0D108BD9-81ED-4DB2-BD59-A6C34878D82A}">
                    <a16:rowId xmlns:a16="http://schemas.microsoft.com/office/drawing/2014/main" val="2861229202"/>
                  </a:ext>
                </a:extLst>
              </a:tr>
              <a:tr h="1046778">
                <a:tc>
                  <a:txBody>
                    <a:bodyPr/>
                    <a:lstStyle/>
                    <a:p>
                      <a:pPr algn="l" rtl="0" fontAlgn="base"/>
                      <a:r>
                        <a:rPr lang="en-GB" sz="900" b="1" i="0">
                          <a:effectLst/>
                          <a:latin typeface="Calibri" panose="020F0502020204030204" pitchFamily="34" charset="0"/>
                        </a:rPr>
                        <a:t>Prior to the panel</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rgbClr val="10D016"/>
                      </a:solidFill>
                      <a:prstDash val="solid"/>
                      <a:round/>
                      <a:headEnd type="none" w="med" len="med"/>
                      <a:tailEnd type="none" w="med" len="med"/>
                    </a:lnL>
                    <a:lnR w="9525" cap="flat" cmpd="sng" algn="ctr">
                      <a:solidFill>
                        <a:srgbClr val="10D01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10D016"/>
                      </a:solidFill>
                      <a:prstDash val="solid"/>
                      <a:round/>
                      <a:headEnd type="none" w="med" len="med"/>
                      <a:tailEnd type="none" w="med" len="med"/>
                    </a:lnB>
                    <a:solidFill>
                      <a:srgbClr val="F2F2F2"/>
                    </a:solidFill>
                  </a:tcPr>
                </a:tc>
                <a:tc>
                  <a:txBody>
                    <a:bodyPr/>
                    <a:lstStyle/>
                    <a:p>
                      <a:pPr algn="l" rtl="0" fontAlgn="base">
                        <a:buFont typeface="Arial" panose="020B0604020202020204" pitchFamily="34" charset="0"/>
                        <a:buChar char="•"/>
                      </a:pPr>
                      <a:r>
                        <a:rPr lang="en-GB" sz="900" b="0" i="0">
                          <a:effectLst/>
                          <a:latin typeface="Calibri" panose="020F0502020204030204" pitchFamily="34" charset="0"/>
                        </a:rPr>
                        <a:t>Request access to Fish Base if you do not have already. </a:t>
                      </a:r>
                    </a:p>
                  </a:txBody>
                  <a:tcPr marL="82640" marR="82640" marT="41320" marB="41320">
                    <a:lnL w="9525" cap="flat" cmpd="sng" algn="ctr">
                      <a:solidFill>
                        <a:srgbClr val="10D016"/>
                      </a:solidFill>
                      <a:prstDash val="solid"/>
                      <a:round/>
                      <a:headEnd type="none" w="med" len="med"/>
                      <a:tailEnd type="none" w="med" len="med"/>
                    </a:lnL>
                    <a:lnR w="9525" cap="flat" cmpd="sng" algn="ctr">
                      <a:solidFill>
                        <a:srgbClr val="10D116"/>
                      </a:solidFill>
                      <a:prstDash val="solid"/>
                      <a:round/>
                      <a:headEnd type="none" w="med" len="med"/>
                      <a:tailEnd type="none" w="med" len="med"/>
                    </a:lnR>
                    <a:lnT w="9525" cap="flat" cmpd="sng" algn="ctr">
                      <a:solidFill>
                        <a:srgbClr val="B0CC16"/>
                      </a:solidFill>
                      <a:prstDash val="solid"/>
                      <a:round/>
                      <a:headEnd type="none" w="med" len="med"/>
                      <a:tailEnd type="none" w="med" len="med"/>
                    </a:lnT>
                    <a:lnB w="9525" cap="flat" cmpd="sng" algn="ctr">
                      <a:solidFill>
                        <a:srgbClr val="10D116"/>
                      </a:solidFill>
                      <a:prstDash val="solid"/>
                      <a:round/>
                      <a:headEnd type="none" w="med" len="med"/>
                      <a:tailEnd type="none" w="med" len="med"/>
                    </a:lnB>
                    <a:solidFill>
                      <a:srgbClr val="DBE5F1"/>
                    </a:solidFill>
                  </a:tcPr>
                </a:tc>
                <a:tc gridSpan="2">
                  <a:txBody>
                    <a:bodyPr/>
                    <a:lstStyle/>
                    <a:p>
                      <a:pPr algn="l" rtl="0" fontAlgn="base">
                        <a:buFont typeface="Arial" panose="020B0604020202020204" pitchFamily="34" charset="0"/>
                        <a:buChar char="•"/>
                      </a:pPr>
                      <a:r>
                        <a:rPr lang="en-GB" sz="900" b="0" i="0">
                          <a:effectLst/>
                          <a:latin typeface="Calibri" panose="020F0502020204030204" pitchFamily="34" charset="0"/>
                        </a:rPr>
                        <a:t>Request access to Fish Base if you do not have already. </a:t>
                      </a:r>
                    </a:p>
                  </a:txBody>
                  <a:tcPr marL="82640" marR="82640" marT="41320" marB="41320">
                    <a:lnL w="9525" cap="flat" cmpd="sng" algn="ctr">
                      <a:solidFill>
                        <a:srgbClr val="10D116"/>
                      </a:solidFill>
                      <a:prstDash val="solid"/>
                      <a:round/>
                      <a:headEnd type="none" w="med" len="med"/>
                      <a:tailEnd type="none" w="med" len="med"/>
                    </a:lnL>
                    <a:lnR w="9525" cap="flat" cmpd="sng" algn="ctr">
                      <a:solidFill>
                        <a:srgbClr val="D0D316"/>
                      </a:solidFill>
                      <a:prstDash val="solid"/>
                      <a:round/>
                      <a:headEnd type="none" w="med" len="med"/>
                      <a:tailEnd type="none" w="med" len="med"/>
                    </a:lnR>
                    <a:lnT w="9525" cap="flat" cmpd="sng" algn="ctr">
                      <a:solidFill>
                        <a:srgbClr val="30D116"/>
                      </a:solidFill>
                      <a:prstDash val="solid"/>
                      <a:round/>
                      <a:headEnd type="none" w="med" len="med"/>
                      <a:tailEnd type="none" w="med" len="med"/>
                    </a:lnT>
                    <a:lnB w="9525" cap="flat" cmpd="sng" algn="ctr">
                      <a:solidFill>
                        <a:srgbClr val="D0D31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rtl="0" fontAlgn="base">
                        <a:buFont typeface="Arial" panose="020B0604020202020204" pitchFamily="34" charset="0"/>
                        <a:buChar char="•"/>
                      </a:pPr>
                      <a:r>
                        <a:rPr lang="en-GB" sz="900" b="0" i="0">
                          <a:effectLst/>
                          <a:latin typeface="Calibri" panose="020F0502020204030204" pitchFamily="34" charset="0"/>
                        </a:rPr>
                        <a:t>Complete Trainee Info, WPBA Calculator and ARCP Checklist tab on Spreadsheet -  7 days prior to the panel.  </a:t>
                      </a:r>
                    </a:p>
                    <a:p>
                      <a:pPr algn="l" rtl="0" fontAlgn="base">
                        <a:buFont typeface="Arial" panose="020B0604020202020204" pitchFamily="34" charset="0"/>
                        <a:buChar char="•"/>
                      </a:pPr>
                      <a:r>
                        <a:rPr lang="en-GB" sz="900" b="0" i="0">
                          <a:effectLst/>
                          <a:latin typeface="Calibri" panose="020F0502020204030204" pitchFamily="34" charset="0"/>
                        </a:rPr>
                        <a:t>Check post dates if needed using CCT calculator. </a:t>
                      </a:r>
                    </a:p>
                    <a:p>
                      <a:pPr algn="l" rtl="0" fontAlgn="base">
                        <a:buFont typeface="Arial" panose="020B0604020202020204" pitchFamily="34" charset="0"/>
                        <a:buChar char="•"/>
                      </a:pPr>
                      <a:r>
                        <a:rPr lang="en-GB" sz="900" b="0" i="0">
                          <a:effectLst/>
                          <a:latin typeface="Calibri" panose="020F0502020204030204" pitchFamily="34" charset="0"/>
                        </a:rPr>
                        <a:t>Organise the panel members </a:t>
                      </a:r>
                    </a:p>
                  </a:txBody>
                  <a:tcPr marL="82640" marR="82640" marT="41320" marB="41320">
                    <a:lnL w="9525" cap="flat" cmpd="sng" algn="ctr">
                      <a:solidFill>
                        <a:srgbClr val="D0D316"/>
                      </a:solidFill>
                      <a:prstDash val="solid"/>
                      <a:round/>
                      <a:headEnd type="none" w="med" len="med"/>
                      <a:tailEnd type="none" w="med" len="med"/>
                    </a:lnL>
                    <a:lnR w="9525" cap="flat" cmpd="sng" algn="ctr">
                      <a:solidFill>
                        <a:srgbClr val="50D916"/>
                      </a:solidFill>
                      <a:prstDash val="solid"/>
                      <a:round/>
                      <a:headEnd type="none" w="med" len="med"/>
                      <a:tailEnd type="none" w="med" len="med"/>
                    </a:lnR>
                    <a:lnT w="9525" cap="flat" cmpd="sng" algn="ctr">
                      <a:solidFill>
                        <a:srgbClr val="10D316"/>
                      </a:solidFill>
                      <a:prstDash val="solid"/>
                      <a:round/>
                      <a:headEnd type="none" w="med" len="med"/>
                      <a:tailEnd type="none" w="med" len="med"/>
                    </a:lnT>
                    <a:lnB w="9525" cap="flat" cmpd="sng" algn="ctr">
                      <a:solidFill>
                        <a:srgbClr val="50D916"/>
                      </a:solidFill>
                      <a:prstDash val="solid"/>
                      <a:round/>
                      <a:headEnd type="none" w="med" len="med"/>
                      <a:tailEnd type="none" w="med" len="med"/>
                    </a:lnB>
                    <a:solidFill>
                      <a:srgbClr val="FDE9D9"/>
                    </a:solidFill>
                  </a:tcPr>
                </a:tc>
                <a:extLst>
                  <a:ext uri="{0D108BD9-81ED-4DB2-BD59-A6C34878D82A}">
                    <a16:rowId xmlns:a16="http://schemas.microsoft.com/office/drawing/2014/main" val="3422618785"/>
                  </a:ext>
                </a:extLst>
              </a:tr>
              <a:tr h="2375910">
                <a:tc>
                  <a:txBody>
                    <a:bodyPr/>
                    <a:lstStyle/>
                    <a:p>
                      <a:pPr algn="l" rtl="0" fontAlgn="base"/>
                      <a:r>
                        <a:rPr lang="en-GB" sz="900" b="1" i="0">
                          <a:effectLst/>
                          <a:latin typeface="Calibri" panose="020F0502020204030204" pitchFamily="34" charset="0"/>
                        </a:rPr>
                        <a:t>During the panel</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rgbClr val="10DA16"/>
                      </a:solidFill>
                      <a:prstDash val="solid"/>
                      <a:round/>
                      <a:headEnd type="none" w="med" len="med"/>
                      <a:tailEnd type="none" w="med" len="med"/>
                    </a:lnL>
                    <a:lnR w="9525" cap="flat" cmpd="sng" algn="ctr">
                      <a:solidFill>
                        <a:srgbClr val="10DA16"/>
                      </a:solidFill>
                      <a:prstDash val="solid"/>
                      <a:round/>
                      <a:headEnd type="none" w="med" len="med"/>
                      <a:tailEnd type="none" w="med" len="med"/>
                    </a:lnR>
                    <a:lnT w="9525" cap="flat" cmpd="sng" algn="ctr">
                      <a:solidFill>
                        <a:srgbClr val="10D016"/>
                      </a:solidFill>
                      <a:prstDash val="solid"/>
                      <a:round/>
                      <a:headEnd type="none" w="med" len="med"/>
                      <a:tailEnd type="none" w="med" len="med"/>
                    </a:lnT>
                    <a:lnB w="9525" cap="flat" cmpd="sng" algn="ctr">
                      <a:solidFill>
                        <a:srgbClr val="10DA16"/>
                      </a:solidFill>
                      <a:prstDash val="solid"/>
                      <a:round/>
                      <a:headEnd type="none" w="med" len="med"/>
                      <a:tailEnd type="none" w="med" len="med"/>
                    </a:lnB>
                    <a:solidFill>
                      <a:srgbClr val="F2F2F2"/>
                    </a:solidFill>
                  </a:tcPr>
                </a:tc>
                <a:tc>
                  <a:txBody>
                    <a:bodyPr/>
                    <a:lstStyle/>
                    <a:p>
                      <a:pPr algn="l" rtl="0" fontAlgn="base">
                        <a:buFont typeface="Arial" panose="020B0604020202020204" pitchFamily="34" charset="0"/>
                        <a:buChar char="•"/>
                      </a:pPr>
                      <a:r>
                        <a:rPr lang="en-GB" sz="900" b="0" i="0">
                          <a:effectLst/>
                          <a:latin typeface="Calibri" panose="020F0502020204030204" pitchFamily="34" charset="0"/>
                        </a:rPr>
                        <a:t>Check Form R </a:t>
                      </a:r>
                    </a:p>
                    <a:p>
                      <a:pPr algn="l" rtl="0" fontAlgn="base">
                        <a:buFont typeface="Arial" panose="020B0604020202020204" pitchFamily="34" charset="0"/>
                        <a:buChar char="•"/>
                      </a:pPr>
                      <a:r>
                        <a:rPr lang="en-GB" sz="900" b="0" i="0">
                          <a:effectLst/>
                          <a:latin typeface="Calibri" panose="020F0502020204030204" pitchFamily="34" charset="0"/>
                        </a:rPr>
                        <a:t>Check previous ARCP outcomes and result of any action points </a:t>
                      </a:r>
                    </a:p>
                    <a:p>
                      <a:pPr algn="l" rtl="0" fontAlgn="base">
                        <a:buFont typeface="Arial" panose="020B0604020202020204" pitchFamily="34" charset="0"/>
                        <a:buChar char="•"/>
                      </a:pPr>
                      <a:r>
                        <a:rPr lang="en-GB" sz="900" b="0" i="0">
                          <a:effectLst/>
                          <a:latin typeface="Calibri" panose="020F0502020204030204" pitchFamily="34" charset="0"/>
                        </a:rPr>
                        <a:t>Thorough check of post dates and check CCT date using RCGP calculator, where needed </a:t>
                      </a:r>
                    </a:p>
                    <a:p>
                      <a:pPr algn="l" rtl="0" fontAlgn="base">
                        <a:buFont typeface="Arial" panose="020B0604020202020204" pitchFamily="34" charset="0"/>
                        <a:buChar char="•"/>
                      </a:pPr>
                      <a:r>
                        <a:rPr lang="en-GB" sz="900" b="0" i="0">
                          <a:effectLst/>
                          <a:latin typeface="Calibri" panose="020F0502020204030204" pitchFamily="34" charset="0"/>
                        </a:rPr>
                        <a:t>Check any posts &lt; 2 months </a:t>
                      </a:r>
                    </a:p>
                    <a:p>
                      <a:pPr algn="l" rtl="0" fontAlgn="base">
                        <a:buFont typeface="Arial" panose="020B0604020202020204" pitchFamily="34" charset="0"/>
                        <a:buChar char="•"/>
                      </a:pPr>
                      <a:r>
                        <a:rPr lang="en-GB" sz="900" b="0" i="0">
                          <a:effectLst/>
                          <a:latin typeface="Calibri" panose="020F0502020204030204" pitchFamily="34" charset="0"/>
                        </a:rPr>
                        <a:t>Review Educators Notes </a:t>
                      </a:r>
                    </a:p>
                    <a:p>
                      <a:pPr algn="l" rtl="0" fontAlgn="base">
                        <a:buFont typeface="Arial" panose="020B0604020202020204" pitchFamily="34" charset="0"/>
                        <a:buChar char="•"/>
                      </a:pPr>
                      <a:r>
                        <a:rPr lang="en-GB" sz="900" b="0" i="0">
                          <a:effectLst/>
                          <a:latin typeface="Calibri" panose="020F0502020204030204" pitchFamily="34" charset="0"/>
                        </a:rPr>
                        <a:t>Check exam results </a:t>
                      </a:r>
                    </a:p>
                    <a:p>
                      <a:pPr algn="l" rtl="0" fontAlgn="base">
                        <a:buFont typeface="Arial" panose="020B0604020202020204" pitchFamily="34" charset="0"/>
                        <a:buChar char="•"/>
                      </a:pPr>
                      <a:r>
                        <a:rPr lang="en-GB" sz="900" b="0" i="0">
                          <a:effectLst/>
                          <a:latin typeface="Calibri" panose="020F0502020204030204" pitchFamily="34" charset="0"/>
                        </a:rPr>
                        <a:t>Complete ARCP Panel tab on Spreadsheet </a:t>
                      </a:r>
                    </a:p>
                    <a:p>
                      <a:pPr algn="l" rtl="0" fontAlgn="base">
                        <a:buFont typeface="Arial" panose="020B0604020202020204" pitchFamily="34" charset="0"/>
                        <a:buChar char="•"/>
                      </a:pPr>
                      <a:r>
                        <a:rPr lang="en-GB" sz="900" b="0" i="0">
                          <a:effectLst/>
                          <a:latin typeface="Calibri" panose="020F0502020204030204" pitchFamily="34" charset="0"/>
                        </a:rPr>
                        <a:t>Complete outcome forms on Fish Base </a:t>
                      </a:r>
                    </a:p>
                  </a:txBody>
                  <a:tcPr marL="82640" marR="82640" marT="41320" marB="41320">
                    <a:lnL w="9525" cap="flat" cmpd="sng" algn="ctr">
                      <a:solidFill>
                        <a:srgbClr val="10DA16"/>
                      </a:solidFill>
                      <a:prstDash val="solid"/>
                      <a:round/>
                      <a:headEnd type="none" w="med" len="med"/>
                      <a:tailEnd type="none" w="med" len="med"/>
                    </a:lnL>
                    <a:lnR w="9525" cap="flat" cmpd="sng" algn="ctr">
                      <a:solidFill>
                        <a:srgbClr val="F0D716"/>
                      </a:solidFill>
                      <a:prstDash val="solid"/>
                      <a:round/>
                      <a:headEnd type="none" w="med" len="med"/>
                      <a:tailEnd type="none" w="med" len="med"/>
                    </a:lnR>
                    <a:lnT w="9525" cap="flat" cmpd="sng" algn="ctr">
                      <a:solidFill>
                        <a:srgbClr val="10D116"/>
                      </a:solidFill>
                      <a:prstDash val="solid"/>
                      <a:round/>
                      <a:headEnd type="none" w="med" len="med"/>
                      <a:tailEnd type="none" w="med" len="med"/>
                    </a:lnT>
                    <a:lnB w="9525" cap="flat" cmpd="sng" algn="ctr">
                      <a:solidFill>
                        <a:srgbClr val="F0D716"/>
                      </a:solidFill>
                      <a:prstDash val="solid"/>
                      <a:round/>
                      <a:headEnd type="none" w="med" len="med"/>
                      <a:tailEnd type="none" w="med" len="med"/>
                    </a:lnB>
                    <a:solidFill>
                      <a:srgbClr val="DBE5F1"/>
                    </a:solidFill>
                  </a:tcPr>
                </a:tc>
                <a:tc>
                  <a:txBody>
                    <a:bodyPr/>
                    <a:lstStyle/>
                    <a:p>
                      <a:pPr algn="l" rtl="0" fontAlgn="base">
                        <a:buFont typeface="Arial" panose="020B0604020202020204" pitchFamily="34" charset="0"/>
                        <a:buChar char="•"/>
                      </a:pPr>
                      <a:r>
                        <a:rPr lang="en-GB" sz="900" b="0" i="0">
                          <a:effectLst/>
                          <a:latin typeface="Calibri" panose="020F0502020204030204" pitchFamily="34" charset="0"/>
                        </a:rPr>
                        <a:t>Check FULL ESR has been completed within past 2 months. </a:t>
                      </a:r>
                    </a:p>
                    <a:p>
                      <a:pPr algn="l" rtl="0" fontAlgn="base">
                        <a:buFont typeface="Arial" panose="020B0604020202020204" pitchFamily="34" charset="0"/>
                        <a:buChar char="•"/>
                      </a:pPr>
                      <a:r>
                        <a:rPr lang="en-GB" sz="900" b="0" i="0">
                          <a:effectLst/>
                          <a:latin typeface="Calibri" panose="020F0502020204030204" pitchFamily="34" charset="0"/>
                        </a:rPr>
                        <a:t>Review ESR (check for any concerns raised about trainee’s progress) </a:t>
                      </a:r>
                    </a:p>
                    <a:p>
                      <a:pPr algn="l" rtl="0" fontAlgn="base">
                        <a:buFont typeface="Arial" panose="020B0604020202020204" pitchFamily="34" charset="0"/>
                        <a:buChar char="•"/>
                      </a:pPr>
                      <a:r>
                        <a:rPr lang="en-GB" sz="900" b="0" i="0">
                          <a:effectLst/>
                          <a:latin typeface="Calibri" panose="020F0502020204030204" pitchFamily="34" charset="0"/>
                        </a:rPr>
                        <a:t>Complete ESR Feedback Form </a:t>
                      </a:r>
                    </a:p>
                    <a:p>
                      <a:pPr algn="l" rtl="0" fontAlgn="base">
                        <a:buFont typeface="Arial" panose="020B0604020202020204" pitchFamily="34" charset="0"/>
                        <a:buChar char="•"/>
                      </a:pPr>
                      <a:r>
                        <a:rPr lang="en-GB" sz="900" b="0" i="0">
                          <a:effectLst/>
                          <a:latin typeface="Calibri" panose="020F0502020204030204" pitchFamily="34" charset="0"/>
                        </a:rPr>
                        <a:t>Curriculum coverage </a:t>
                      </a:r>
                    </a:p>
                    <a:p>
                      <a:pPr algn="l" rtl="0" fontAlgn="base">
                        <a:buFont typeface="Arial" panose="020B0604020202020204" pitchFamily="34" charset="0"/>
                        <a:buChar char="•"/>
                      </a:pPr>
                      <a:r>
                        <a:rPr lang="en-GB" sz="900" b="0" i="0">
                          <a:effectLst/>
                          <a:latin typeface="Calibri" panose="020F0502020204030204" pitchFamily="34" charset="0"/>
                        </a:rPr>
                        <a:t>WPBA (ensure Covid-19 modified minimum number for review period/overall and sample a few of each assessment including MSF and PSQ. If final ARCP, ensure all 5 observed intimate examinations present or compensatory evidence) </a:t>
                      </a:r>
                    </a:p>
                  </a:txBody>
                  <a:tcPr marL="82640" marR="82640" marT="41320" marB="41320">
                    <a:lnL w="9525" cap="flat" cmpd="sng" algn="ctr">
                      <a:solidFill>
                        <a:srgbClr val="F0D716"/>
                      </a:solidFill>
                      <a:prstDash val="solid"/>
                      <a:round/>
                      <a:headEnd type="none" w="med" len="med"/>
                      <a:tailEnd type="none" w="med" len="med"/>
                    </a:lnL>
                    <a:lnR w="9525" cap="flat" cmpd="sng" algn="ctr">
                      <a:solidFill>
                        <a:srgbClr val="10DE16"/>
                      </a:solidFill>
                      <a:prstDash val="solid"/>
                      <a:round/>
                      <a:headEnd type="none" w="med" len="med"/>
                      <a:tailEnd type="none" w="med" len="med"/>
                    </a:lnR>
                    <a:lnT w="9525" cap="flat" cmpd="sng" algn="ctr">
                      <a:solidFill>
                        <a:srgbClr val="D0D316"/>
                      </a:solidFill>
                      <a:prstDash val="solid"/>
                      <a:round/>
                      <a:headEnd type="none" w="med" len="med"/>
                      <a:tailEnd type="none" w="med" len="med"/>
                    </a:lnT>
                    <a:lnB w="9525" cap="flat" cmpd="sng" algn="ctr">
                      <a:solidFill>
                        <a:srgbClr val="10DE16"/>
                      </a:solidFill>
                      <a:prstDash val="solid"/>
                      <a:round/>
                      <a:headEnd type="none" w="med" len="med"/>
                      <a:tailEnd type="none" w="med" len="med"/>
                    </a:lnB>
                    <a:solidFill>
                      <a:srgbClr val="EAF1DD"/>
                    </a:solidFill>
                  </a:tcPr>
                </a:tc>
                <a:tc>
                  <a:txBody>
                    <a:bodyPr/>
                    <a:lstStyle/>
                    <a:p>
                      <a:pPr algn="l" rtl="0" fontAlgn="base">
                        <a:buFont typeface="Arial" panose="020B0604020202020204" pitchFamily="34" charset="0"/>
                        <a:buChar char="•"/>
                      </a:pPr>
                      <a:r>
                        <a:rPr lang="en-GB" sz="900" b="0" i="0">
                          <a:effectLst/>
                          <a:latin typeface="Calibri" panose="020F0502020204030204" pitchFamily="34" charset="0"/>
                        </a:rPr>
                        <a:t>Log entries (check quality, number of Clinical Case review and links with capabilities) </a:t>
                      </a:r>
                    </a:p>
                    <a:p>
                      <a:pPr algn="l" rtl="0" fontAlgn="base">
                        <a:buFont typeface="Arial" panose="020B0604020202020204" pitchFamily="34" charset="0"/>
                        <a:buChar char="•"/>
                      </a:pPr>
                      <a:r>
                        <a:rPr lang="en-GB" sz="900" b="0" i="0">
                          <a:effectLst/>
                          <a:latin typeface="Calibri" panose="020F0502020204030204" pitchFamily="34" charset="0"/>
                        </a:rPr>
                        <a:t>UUC Evidence </a:t>
                      </a:r>
                    </a:p>
                    <a:p>
                      <a:pPr algn="l" rtl="0" fontAlgn="base">
                        <a:buFont typeface="Arial" panose="020B0604020202020204" pitchFamily="34" charset="0"/>
                        <a:buChar char="•"/>
                      </a:pPr>
                      <a:r>
                        <a:rPr lang="en-GB" sz="900" b="0" i="0">
                          <a:effectLst/>
                          <a:latin typeface="Calibri" panose="020F0502020204030204" pitchFamily="34" charset="0"/>
                        </a:rPr>
                        <a:t>Level 3 safeguarding – child and adult – annual update and practical application (in date cert at CCT)  </a:t>
                      </a:r>
                    </a:p>
                    <a:p>
                      <a:pPr algn="l" rtl="0" fontAlgn="base">
                        <a:buFont typeface="Arial" panose="020B0604020202020204" pitchFamily="34" charset="0"/>
                        <a:buChar char="•"/>
                      </a:pPr>
                      <a:r>
                        <a:rPr lang="en-GB" sz="900" b="0" i="0">
                          <a:effectLst/>
                          <a:latin typeface="Calibri" panose="020F0502020204030204" pitchFamily="34" charset="0"/>
                        </a:rPr>
                        <a:t>BLS/AED (certificate) </a:t>
                      </a:r>
                    </a:p>
                    <a:p>
                      <a:pPr algn="l" rtl="0" fontAlgn="base">
                        <a:buFont typeface="Arial" panose="020B0604020202020204" pitchFamily="34" charset="0"/>
                        <a:buChar char="•"/>
                      </a:pPr>
                      <a:r>
                        <a:rPr lang="en-GB" sz="900" b="0" i="0">
                          <a:effectLst/>
                          <a:latin typeface="Calibri" panose="020F0502020204030204" pitchFamily="34" charset="0"/>
                        </a:rPr>
                        <a:t>Significant events - review </a:t>
                      </a:r>
                    </a:p>
                    <a:p>
                      <a:pPr algn="l" rtl="0" fontAlgn="base">
                        <a:buFont typeface="Arial" panose="020B0604020202020204" pitchFamily="34" charset="0"/>
                        <a:buChar char="•"/>
                      </a:pPr>
                      <a:r>
                        <a:rPr lang="en-GB" sz="900" b="0" i="0">
                          <a:effectLst/>
                          <a:latin typeface="Calibri" panose="020F0502020204030204" pitchFamily="34" charset="0"/>
                        </a:rPr>
                        <a:t>Evidence of QIP/QIA </a:t>
                      </a:r>
                    </a:p>
                    <a:p>
                      <a:pPr algn="l" rtl="0" fontAlgn="base">
                        <a:buFont typeface="Arial" panose="020B0604020202020204" pitchFamily="34" charset="0"/>
                        <a:buChar char="•"/>
                      </a:pPr>
                      <a:r>
                        <a:rPr lang="en-GB" sz="900" b="0" i="0">
                          <a:effectLst/>
                          <a:latin typeface="Calibri" panose="020F0502020204030204" pitchFamily="34" charset="0"/>
                        </a:rPr>
                        <a:t>Review PDP </a:t>
                      </a:r>
                    </a:p>
                  </a:txBody>
                  <a:tcPr marL="82640" marR="82640" marT="41320" marB="41320">
                    <a:lnL w="9525" cap="flat" cmpd="sng" algn="ctr">
                      <a:solidFill>
                        <a:srgbClr val="10DE16"/>
                      </a:solidFill>
                      <a:prstDash val="solid"/>
                      <a:round/>
                      <a:headEnd type="none" w="med" len="med"/>
                      <a:tailEnd type="none" w="med" len="med"/>
                    </a:lnL>
                    <a:lnR w="9525" cap="flat" cmpd="sng" algn="ctr">
                      <a:solidFill>
                        <a:srgbClr val="D0E416"/>
                      </a:solidFill>
                      <a:prstDash val="solid"/>
                      <a:round/>
                      <a:headEnd type="none" w="med" len="med"/>
                      <a:tailEnd type="none" w="med" len="med"/>
                    </a:lnR>
                    <a:lnT w="9525" cap="flat" cmpd="sng" algn="ctr">
                      <a:solidFill>
                        <a:srgbClr val="D0D316"/>
                      </a:solidFill>
                      <a:prstDash val="solid"/>
                      <a:round/>
                      <a:headEnd type="none" w="med" len="med"/>
                      <a:tailEnd type="none" w="med" len="med"/>
                    </a:lnT>
                    <a:lnB w="9525" cap="flat" cmpd="sng" algn="ctr">
                      <a:solidFill>
                        <a:srgbClr val="D0E416"/>
                      </a:solidFill>
                      <a:prstDash val="solid"/>
                      <a:round/>
                      <a:headEnd type="none" w="med" len="med"/>
                      <a:tailEnd type="none" w="med" len="med"/>
                    </a:lnB>
                    <a:solidFill>
                      <a:srgbClr val="E5DFEC"/>
                    </a:solidFill>
                  </a:tcPr>
                </a:tc>
                <a:tc>
                  <a:txBody>
                    <a:bodyPr/>
                    <a:lstStyle/>
                    <a:p>
                      <a:pPr algn="l" rtl="0" fontAlgn="base"/>
                      <a:r>
                        <a:rPr lang="en-GB" sz="900" b="0" i="0">
                          <a:effectLst/>
                          <a:latin typeface="Calibri" panose="020F0502020204030204" pitchFamily="34" charset="0"/>
                        </a:rPr>
                        <a:t> </a:t>
                      </a:r>
                    </a:p>
                  </a:txBody>
                  <a:tcPr marL="82640" marR="82640" marT="41320" marB="41320">
                    <a:lnL w="9525" cap="flat" cmpd="sng" algn="ctr">
                      <a:solidFill>
                        <a:srgbClr val="D0E416"/>
                      </a:solidFill>
                      <a:prstDash val="solid"/>
                      <a:round/>
                      <a:headEnd type="none" w="med" len="med"/>
                      <a:tailEnd type="none" w="med" len="med"/>
                    </a:lnL>
                    <a:lnR w="9525" cap="flat" cmpd="sng" algn="ctr">
                      <a:solidFill>
                        <a:srgbClr val="D0E616"/>
                      </a:solidFill>
                      <a:prstDash val="solid"/>
                      <a:round/>
                      <a:headEnd type="none" w="med" len="med"/>
                      <a:tailEnd type="none" w="med" len="med"/>
                    </a:lnR>
                    <a:lnT w="9525" cap="flat" cmpd="sng" algn="ctr">
                      <a:solidFill>
                        <a:srgbClr val="50D916"/>
                      </a:solidFill>
                      <a:prstDash val="solid"/>
                      <a:round/>
                      <a:headEnd type="none" w="med" len="med"/>
                      <a:tailEnd type="none" w="med" len="med"/>
                    </a:lnT>
                    <a:lnB w="9525" cap="flat" cmpd="sng" algn="ctr">
                      <a:solidFill>
                        <a:srgbClr val="D0E616"/>
                      </a:solidFill>
                      <a:prstDash val="solid"/>
                      <a:round/>
                      <a:headEnd type="none" w="med" len="med"/>
                      <a:tailEnd type="none" w="med" len="med"/>
                    </a:lnB>
                    <a:solidFill>
                      <a:srgbClr val="FDE9D9"/>
                    </a:solidFill>
                  </a:tcPr>
                </a:tc>
                <a:extLst>
                  <a:ext uri="{0D108BD9-81ED-4DB2-BD59-A6C34878D82A}">
                    <a16:rowId xmlns:a16="http://schemas.microsoft.com/office/drawing/2014/main" val="998730868"/>
                  </a:ext>
                </a:extLst>
              </a:tr>
              <a:tr h="736876">
                <a:tc>
                  <a:txBody>
                    <a:bodyPr/>
                    <a:lstStyle/>
                    <a:p>
                      <a:pPr algn="l" rtl="0" fontAlgn="base"/>
                      <a:r>
                        <a:rPr lang="en-GB" sz="900" b="1" i="0">
                          <a:effectLst/>
                          <a:latin typeface="Calibri" panose="020F0502020204030204" pitchFamily="34" charset="0"/>
                        </a:rPr>
                        <a:t>At end of day</a:t>
                      </a:r>
                      <a:r>
                        <a:rPr lang="en-GB" sz="900" b="0" i="0">
                          <a:effectLst/>
                          <a:latin typeface="Calibri" panose="020F0502020204030204" pitchFamily="34" charset="0"/>
                        </a:rPr>
                        <a:t> </a:t>
                      </a:r>
                      <a:endParaRPr lang="en-GB" sz="1600" b="0" i="0">
                        <a:effectLst/>
                      </a:endParaRPr>
                    </a:p>
                  </a:txBody>
                  <a:tcPr marL="82640" marR="82640" marT="41320" marB="41320">
                    <a:lnL w="9525" cap="flat" cmpd="sng" algn="ctr">
                      <a:solidFill>
                        <a:srgbClr val="D0E616"/>
                      </a:solidFill>
                      <a:prstDash val="solid"/>
                      <a:round/>
                      <a:headEnd type="none" w="med" len="med"/>
                      <a:tailEnd type="none" w="med" len="med"/>
                    </a:lnL>
                    <a:lnR w="9525" cap="flat" cmpd="sng" algn="ctr">
                      <a:solidFill>
                        <a:srgbClr val="D0E616"/>
                      </a:solidFill>
                      <a:prstDash val="solid"/>
                      <a:round/>
                      <a:headEnd type="none" w="med" len="med"/>
                      <a:tailEnd type="none" w="med" len="med"/>
                    </a:lnR>
                    <a:lnT w="9525" cap="flat" cmpd="sng" algn="ctr">
                      <a:solidFill>
                        <a:srgbClr val="10DA16"/>
                      </a:solidFill>
                      <a:prstDash val="solid"/>
                      <a:round/>
                      <a:headEnd type="none" w="med" len="med"/>
                      <a:tailEnd type="none" w="med" len="med"/>
                    </a:lnT>
                    <a:lnB w="9525" cap="flat" cmpd="sng" algn="ctr">
                      <a:solidFill>
                        <a:srgbClr val="D0E616"/>
                      </a:solidFill>
                      <a:prstDash val="solid"/>
                      <a:round/>
                      <a:headEnd type="none" w="med" len="med"/>
                      <a:tailEnd type="none" w="med" len="med"/>
                    </a:lnB>
                    <a:solidFill>
                      <a:srgbClr val="F2F2F2"/>
                    </a:solidFill>
                  </a:tcPr>
                </a:tc>
                <a:tc>
                  <a:txBody>
                    <a:bodyPr/>
                    <a:lstStyle/>
                    <a:p>
                      <a:pPr algn="l" rtl="0" fontAlgn="base">
                        <a:buFont typeface="Arial" panose="020B0604020202020204" pitchFamily="34" charset="0"/>
                        <a:buChar char="•"/>
                      </a:pPr>
                      <a:r>
                        <a:rPr lang="en-GB" sz="900" b="0" i="0">
                          <a:effectLst/>
                          <a:latin typeface="Calibri" panose="020F0502020204030204" pitchFamily="34" charset="0"/>
                        </a:rPr>
                        <a:t>Submit outcome forms </a:t>
                      </a:r>
                    </a:p>
                    <a:p>
                      <a:pPr algn="l" rtl="0" fontAlgn="base">
                        <a:buFont typeface="Arial" panose="020B0604020202020204" pitchFamily="34" charset="0"/>
                        <a:buChar char="•"/>
                      </a:pPr>
                      <a:r>
                        <a:rPr lang="en-GB" sz="900" b="0" i="0">
                          <a:effectLst/>
                          <a:latin typeface="Calibri" panose="020F0502020204030204" pitchFamily="34" charset="0"/>
                        </a:rPr>
                        <a:t>Email trainees who have been referred to central panel or given an outcome 5 </a:t>
                      </a:r>
                    </a:p>
                    <a:p>
                      <a:pPr algn="l" rtl="0" fontAlgn="base">
                        <a:buFont typeface="Arial" panose="020B0604020202020204" pitchFamily="34" charset="0"/>
                        <a:buChar char="•"/>
                      </a:pPr>
                      <a:r>
                        <a:rPr lang="en-GB" sz="900" b="0" i="0">
                          <a:effectLst/>
                          <a:latin typeface="Calibri" panose="020F0502020204030204" pitchFamily="34" charset="0"/>
                        </a:rPr>
                        <a:t>Ensure the tracker is completed </a:t>
                      </a:r>
                    </a:p>
                  </a:txBody>
                  <a:tcPr marL="82640" marR="82640" marT="41320" marB="41320">
                    <a:lnL w="9525" cap="flat" cmpd="sng" algn="ctr">
                      <a:solidFill>
                        <a:srgbClr val="D0E616"/>
                      </a:solidFill>
                      <a:prstDash val="solid"/>
                      <a:round/>
                      <a:headEnd type="none" w="med" len="med"/>
                      <a:tailEnd type="none" w="med" len="med"/>
                    </a:lnL>
                    <a:lnR w="9525" cap="flat" cmpd="sng" algn="ctr">
                      <a:solidFill>
                        <a:srgbClr val="D0E416"/>
                      </a:solidFill>
                      <a:prstDash val="solid"/>
                      <a:round/>
                      <a:headEnd type="none" w="med" len="med"/>
                      <a:tailEnd type="none" w="med" len="med"/>
                    </a:lnR>
                    <a:lnT w="9525" cap="flat" cmpd="sng" algn="ctr">
                      <a:solidFill>
                        <a:srgbClr val="F0D716"/>
                      </a:solidFill>
                      <a:prstDash val="solid"/>
                      <a:round/>
                      <a:headEnd type="none" w="med" len="med"/>
                      <a:tailEnd type="none" w="med" len="med"/>
                    </a:lnT>
                    <a:lnB w="9525" cap="flat" cmpd="sng" algn="ctr">
                      <a:solidFill>
                        <a:srgbClr val="D0E416"/>
                      </a:solidFill>
                      <a:prstDash val="solid"/>
                      <a:round/>
                      <a:headEnd type="none" w="med" len="med"/>
                      <a:tailEnd type="none" w="med" len="med"/>
                    </a:lnB>
                    <a:solidFill>
                      <a:srgbClr val="DBE5F1"/>
                    </a:solidFill>
                  </a:tcPr>
                </a:tc>
                <a:tc>
                  <a:txBody>
                    <a:bodyPr/>
                    <a:lstStyle/>
                    <a:p>
                      <a:pPr algn="l" rtl="0" fontAlgn="base"/>
                      <a:r>
                        <a:rPr lang="en-GB" sz="900" b="0" i="0">
                          <a:effectLst/>
                          <a:latin typeface="Calibri" panose="020F0502020204030204" pitchFamily="34" charset="0"/>
                        </a:rPr>
                        <a:t> </a:t>
                      </a:r>
                    </a:p>
                  </a:txBody>
                  <a:tcPr marL="82640" marR="82640" marT="41320" marB="41320">
                    <a:lnL w="9525" cap="flat" cmpd="sng" algn="ctr">
                      <a:solidFill>
                        <a:srgbClr val="D0E416"/>
                      </a:solidFill>
                      <a:prstDash val="solid"/>
                      <a:round/>
                      <a:headEnd type="none" w="med" len="med"/>
                      <a:tailEnd type="none" w="med" len="med"/>
                    </a:lnL>
                    <a:lnR w="9525" cap="flat" cmpd="sng" algn="ctr">
                      <a:solidFill>
                        <a:srgbClr val="8011F5"/>
                      </a:solidFill>
                      <a:prstDash val="solid"/>
                      <a:round/>
                      <a:headEnd type="none" w="med" len="med"/>
                      <a:tailEnd type="none" w="med" len="med"/>
                    </a:lnR>
                    <a:lnT w="9525" cap="flat" cmpd="sng" algn="ctr">
                      <a:solidFill>
                        <a:srgbClr val="10DE16"/>
                      </a:solidFill>
                      <a:prstDash val="solid"/>
                      <a:round/>
                      <a:headEnd type="none" w="med" len="med"/>
                      <a:tailEnd type="none" w="med" len="med"/>
                    </a:lnT>
                    <a:lnB w="9525" cap="flat" cmpd="sng" algn="ctr">
                      <a:solidFill>
                        <a:srgbClr val="8011F5"/>
                      </a:solidFill>
                      <a:prstDash val="solid"/>
                      <a:round/>
                      <a:headEnd type="none" w="med" len="med"/>
                      <a:tailEnd type="none" w="med" len="med"/>
                    </a:lnB>
                    <a:solidFill>
                      <a:srgbClr val="EAF1DD"/>
                    </a:solidFill>
                  </a:tcPr>
                </a:tc>
                <a:tc>
                  <a:txBody>
                    <a:bodyPr/>
                    <a:lstStyle/>
                    <a:p>
                      <a:pPr algn="l" rtl="0" fontAlgn="base"/>
                      <a:r>
                        <a:rPr lang="en-GB" sz="900" b="0" i="0">
                          <a:effectLst/>
                          <a:latin typeface="Calibri" panose="020F0502020204030204" pitchFamily="34" charset="0"/>
                        </a:rPr>
                        <a:t> </a:t>
                      </a:r>
                    </a:p>
                  </a:txBody>
                  <a:tcPr marL="82640" marR="82640" marT="41320" marB="41320">
                    <a:lnL w="9525" cap="flat" cmpd="sng" algn="ctr">
                      <a:solidFill>
                        <a:srgbClr val="8011F5"/>
                      </a:solidFill>
                      <a:prstDash val="solid"/>
                      <a:round/>
                      <a:headEnd type="none" w="med" len="med"/>
                      <a:tailEnd type="none" w="med" len="med"/>
                    </a:lnL>
                    <a:lnR w="9525" cap="flat" cmpd="sng" algn="ctr">
                      <a:solidFill>
                        <a:srgbClr val="800CF5"/>
                      </a:solidFill>
                      <a:prstDash val="solid"/>
                      <a:round/>
                      <a:headEnd type="none" w="med" len="med"/>
                      <a:tailEnd type="none" w="med" len="med"/>
                    </a:lnR>
                    <a:lnT w="9525" cap="flat" cmpd="sng" algn="ctr">
                      <a:solidFill>
                        <a:srgbClr val="D0E416"/>
                      </a:solidFill>
                      <a:prstDash val="solid"/>
                      <a:round/>
                      <a:headEnd type="none" w="med" len="med"/>
                      <a:tailEnd type="none" w="med" len="med"/>
                    </a:lnT>
                    <a:lnB w="9525" cap="flat" cmpd="sng" algn="ctr">
                      <a:solidFill>
                        <a:srgbClr val="800CF5"/>
                      </a:solidFill>
                      <a:prstDash val="solid"/>
                      <a:round/>
                      <a:headEnd type="none" w="med" len="med"/>
                      <a:tailEnd type="none" w="med" len="med"/>
                    </a:lnB>
                    <a:solidFill>
                      <a:srgbClr val="E5DFEC"/>
                    </a:solidFill>
                  </a:tcPr>
                </a:tc>
                <a:tc>
                  <a:txBody>
                    <a:bodyPr/>
                    <a:lstStyle/>
                    <a:p>
                      <a:pPr algn="l" rtl="0" fontAlgn="base">
                        <a:buFont typeface="Arial" panose="020B0604020202020204" pitchFamily="34" charset="0"/>
                        <a:buChar char="•"/>
                      </a:pPr>
                      <a:r>
                        <a:rPr lang="en-GB" sz="900" b="0" i="0" dirty="0">
                          <a:effectLst/>
                          <a:latin typeface="Calibri" panose="020F0502020204030204" pitchFamily="34" charset="0"/>
                        </a:rPr>
                        <a:t>Outcome letters/emails to trainees receiving an outcome 1, 6, 10.1  </a:t>
                      </a:r>
                    </a:p>
                    <a:p>
                      <a:pPr algn="l" rtl="0" fontAlgn="base">
                        <a:buFont typeface="Arial" panose="020B0604020202020204" pitchFamily="34" charset="0"/>
                        <a:buChar char="•"/>
                      </a:pPr>
                      <a:r>
                        <a:rPr lang="en-GB" sz="900" b="0" i="0" dirty="0">
                          <a:effectLst/>
                          <a:latin typeface="Calibri" panose="020F0502020204030204" pitchFamily="34" charset="0"/>
                        </a:rPr>
                        <a:t>Send all checklists and trackers to assessment.eoe@hee.nhs.uk </a:t>
                      </a:r>
                    </a:p>
                  </a:txBody>
                  <a:tcPr marL="82640" marR="82640" marT="41320" marB="41320">
                    <a:lnL w="9525" cap="flat" cmpd="sng" algn="ctr">
                      <a:solidFill>
                        <a:srgbClr val="800CF5"/>
                      </a:solidFill>
                      <a:prstDash val="solid"/>
                      <a:round/>
                      <a:headEnd type="none" w="med" len="med"/>
                      <a:tailEnd type="none" w="med" len="med"/>
                    </a:lnL>
                    <a:lnR w="9525" cap="flat" cmpd="sng" algn="ctr">
                      <a:solidFill>
                        <a:srgbClr val="0012F5"/>
                      </a:solidFill>
                      <a:prstDash val="solid"/>
                      <a:round/>
                      <a:headEnd type="none" w="med" len="med"/>
                      <a:tailEnd type="none" w="med" len="med"/>
                    </a:lnR>
                    <a:lnT w="9525" cap="flat" cmpd="sng" algn="ctr">
                      <a:solidFill>
                        <a:srgbClr val="D0E616"/>
                      </a:solidFill>
                      <a:prstDash val="solid"/>
                      <a:round/>
                      <a:headEnd type="none" w="med" len="med"/>
                      <a:tailEnd type="none" w="med" len="med"/>
                    </a:lnT>
                    <a:lnB w="9525" cap="flat" cmpd="sng" algn="ctr">
                      <a:solidFill>
                        <a:srgbClr val="0012F5"/>
                      </a:solidFill>
                      <a:prstDash val="solid"/>
                      <a:round/>
                      <a:headEnd type="none" w="med" len="med"/>
                      <a:tailEnd type="none" w="med" len="med"/>
                    </a:lnB>
                    <a:solidFill>
                      <a:srgbClr val="FDE9D9"/>
                    </a:solidFill>
                  </a:tcPr>
                </a:tc>
                <a:extLst>
                  <a:ext uri="{0D108BD9-81ED-4DB2-BD59-A6C34878D82A}">
                    <a16:rowId xmlns:a16="http://schemas.microsoft.com/office/drawing/2014/main" val="3413736143"/>
                  </a:ext>
                </a:extLst>
              </a:tr>
            </a:tbl>
          </a:graphicData>
        </a:graphic>
      </p:graphicFrame>
    </p:spTree>
    <p:extLst>
      <p:ext uri="{BB962C8B-B14F-4D97-AF65-F5344CB8AC3E}">
        <p14:creationId xmlns:p14="http://schemas.microsoft.com/office/powerpoint/2010/main" val="393390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B8F2E98-5B2A-4CA3-8BDF-E756C3488D0C}"/>
              </a:ext>
            </a:extLst>
          </p:cNvPr>
          <p:cNvGraphicFramePr>
            <a:graphicFrameLocks noGrp="1"/>
          </p:cNvGraphicFramePr>
          <p:nvPr>
            <p:extLst>
              <p:ext uri="{D42A27DB-BD31-4B8C-83A1-F6EECF244321}">
                <p14:modId xmlns:p14="http://schemas.microsoft.com/office/powerpoint/2010/main" val="818311937"/>
              </p:ext>
            </p:extLst>
          </p:nvPr>
        </p:nvGraphicFramePr>
        <p:xfrm>
          <a:off x="936000" y="1719000"/>
          <a:ext cx="7080912" cy="3840705"/>
        </p:xfrm>
        <a:graphic>
          <a:graphicData uri="http://schemas.openxmlformats.org/drawingml/2006/table">
            <a:tbl>
              <a:tblPr/>
              <a:tblGrid>
                <a:gridCol w="1425529">
                  <a:extLst>
                    <a:ext uri="{9D8B030D-6E8A-4147-A177-3AD203B41FA5}">
                      <a16:colId xmlns:a16="http://schemas.microsoft.com/office/drawing/2014/main" val="3783658466"/>
                    </a:ext>
                  </a:extLst>
                </a:gridCol>
                <a:gridCol w="1647539">
                  <a:extLst>
                    <a:ext uri="{9D8B030D-6E8A-4147-A177-3AD203B41FA5}">
                      <a16:colId xmlns:a16="http://schemas.microsoft.com/office/drawing/2014/main" val="4194648366"/>
                    </a:ext>
                  </a:extLst>
                </a:gridCol>
                <a:gridCol w="1764386">
                  <a:extLst>
                    <a:ext uri="{9D8B030D-6E8A-4147-A177-3AD203B41FA5}">
                      <a16:colId xmlns:a16="http://schemas.microsoft.com/office/drawing/2014/main" val="2319031256"/>
                    </a:ext>
                  </a:extLst>
                </a:gridCol>
                <a:gridCol w="2243458">
                  <a:extLst>
                    <a:ext uri="{9D8B030D-6E8A-4147-A177-3AD203B41FA5}">
                      <a16:colId xmlns:a16="http://schemas.microsoft.com/office/drawing/2014/main" val="484791883"/>
                    </a:ext>
                  </a:extLst>
                </a:gridCol>
              </a:tblGrid>
              <a:tr h="442396">
                <a:tc>
                  <a:txBody>
                    <a:bodyPr/>
                    <a:lstStyle/>
                    <a:p>
                      <a:pPr algn="ctr" rtl="0" fontAlgn="base"/>
                      <a:endParaRPr lang="en-US" sz="900" b="1"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ABF8F"/>
                    </a:solidFill>
                  </a:tcPr>
                </a:tc>
                <a:tc rowSpan="2">
                  <a:txBody>
                    <a:bodyPr/>
                    <a:lstStyle/>
                    <a:p>
                      <a:pPr algn="ctr" rtl="0" fontAlgn="base"/>
                      <a:r>
                        <a:rPr lang="en-US" sz="900" b="1" i="0" dirty="0">
                          <a:effectLst/>
                          <a:latin typeface="Calibri"/>
                        </a:rPr>
                        <a:t>Succinct</a:t>
                      </a:r>
                      <a:r>
                        <a:rPr lang="en-US" sz="900" b="0" i="0" dirty="0">
                          <a:effectLst/>
                          <a:latin typeface="Calibri"/>
                        </a:rPr>
                        <a:t> </a:t>
                      </a:r>
                      <a:endParaRPr lang="en-US"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BF8F"/>
                    </a:solidFill>
                  </a:tcPr>
                </a:tc>
                <a:tc rowSpan="2">
                  <a:txBody>
                    <a:bodyPr/>
                    <a:lstStyle/>
                    <a:p>
                      <a:pPr algn="ctr" rtl="0" fontAlgn="base"/>
                      <a:r>
                        <a:rPr lang="en-GB" sz="900" b="0" i="0" dirty="0">
                          <a:effectLst/>
                          <a:latin typeface="Calibri"/>
                        </a:rPr>
                        <a:t>Very Good (VG)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algn="ctr" rtl="0" fontAlgn="base"/>
                      <a:r>
                        <a:rPr lang="en-GB" sz="900" b="0" i="0" dirty="0">
                          <a:effectLst/>
                          <a:latin typeface="Calibri"/>
                        </a:rPr>
                        <a:t>Excellent (E)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6359692"/>
                  </a:ext>
                </a:extLst>
              </a:tr>
              <a:tr h="176958">
                <a:tc>
                  <a:txBody>
                    <a:bodyPr/>
                    <a:lstStyle/>
                    <a:p>
                      <a:pPr algn="l" rtl="0" fontAlgn="base"/>
                      <a:endParaRPr lang="en-GB" sz="9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ABF8F"/>
                    </a:solidFill>
                  </a:tcPr>
                </a:tc>
                <a:tc vMerge="1">
                  <a:txBody>
                    <a:bodyPr/>
                    <a:lstStyle/>
                    <a:p>
                      <a:endParaRPr lang="en-GB"/>
                    </a:p>
                  </a:txBody>
                  <a:tcPr/>
                </a:tc>
                <a:tc vMerge="1">
                  <a:txBody>
                    <a:bodyPr/>
                    <a:lstStyle/>
                    <a:p>
                      <a:endParaRPr lang="en-GB"/>
                    </a:p>
                  </a:txBody>
                  <a:tcPr/>
                </a:tc>
                <a:tc>
                  <a:txBody>
                    <a:bodyPr/>
                    <a:lstStyle/>
                    <a:p>
                      <a:pPr algn="ctr" rtl="0" fontAlgn="base"/>
                      <a:r>
                        <a:rPr lang="en-GB" sz="900" b="0" i="0" dirty="0">
                          <a:effectLst/>
                          <a:latin typeface="Calibri"/>
                        </a:rPr>
                        <a:t>(in addition to  VG)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14553875"/>
                  </a:ext>
                </a:extLst>
              </a:tr>
              <a:tr h="1024884">
                <a:tc>
                  <a:txBody>
                    <a:bodyPr/>
                    <a:lstStyle/>
                    <a:p>
                      <a:pPr algn="l" rtl="0" fontAlgn="base"/>
                      <a:r>
                        <a:rPr lang="en-GB" sz="900" b="0" i="0" dirty="0">
                          <a:effectLst/>
                          <a:latin typeface="Calibri"/>
                        </a:rPr>
                        <a:t> a)</a:t>
                      </a:r>
                      <a:r>
                        <a:rPr lang="en-GB" sz="1200" b="0" i="0" dirty="0">
                          <a:effectLst/>
                          <a:latin typeface="Arial"/>
                        </a:rPr>
                        <a:t> </a:t>
                      </a:r>
                      <a:r>
                        <a:rPr lang="en-GB" sz="900" b="0" i="0" dirty="0">
                          <a:effectLst/>
                          <a:latin typeface="Calibri"/>
                        </a:rPr>
                        <a:t>Judgments are generally referenced to the evidence available in the portfolio</a:t>
                      </a:r>
                      <a:r>
                        <a:rPr lang="en-GB" sz="1200" b="0" i="0" dirty="0">
                          <a:effectLst/>
                          <a:latin typeface="Arial"/>
                        </a:rPr>
                        <a:t> </a:t>
                      </a:r>
                      <a:r>
                        <a:rPr lang="en-GB" sz="900" b="0" i="0" dirty="0">
                          <a:effectLst/>
                          <a:latin typeface="Calibri"/>
                        </a:rPr>
                        <a:t>and appear justifiable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The Educational Supervisor (ES) has not based their judgement on appropriate evidence selected by trainee and/or the ES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Judgements are generally referenced to a range of relevant evidence selected by trainees and/or ES*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Judgements show sophistication, synthesising evidence from a number of sources.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236558"/>
                  </a:ext>
                </a:extLst>
              </a:tr>
              <a:tr h="1083870">
                <a:tc>
                  <a:txBody>
                    <a:bodyPr/>
                    <a:lstStyle/>
                    <a:p>
                      <a:pPr algn="l" rtl="0" fontAlgn="base"/>
                      <a:r>
                        <a:rPr lang="en-GB" sz="900" b="0" i="0" dirty="0">
                          <a:effectLst/>
                          <a:latin typeface="Calibri"/>
                        </a:rPr>
                        <a:t> b) Where the ES ratings differ to those of the trainee, justification based on </a:t>
                      </a:r>
                      <a:r>
                        <a:rPr lang="en-GB" sz="900" b="0" i="0" dirty="0" err="1">
                          <a:effectLst/>
                          <a:latin typeface="Calibri"/>
                        </a:rPr>
                        <a:t>eportfolio</a:t>
                      </a:r>
                      <a:r>
                        <a:rPr lang="en-GB" sz="900" b="0" i="0" dirty="0">
                          <a:effectLst/>
                          <a:latin typeface="Calibri"/>
                        </a:rPr>
                        <a:t> evidence is given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When making their judgement, the ES has not explained how the evidence supports their decision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Judgements appear to be justifiable and include a description of how the evidence supports the ES’s decision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The supervisor comments on the quality and range of the evidence-set in order to improve trainee insight and future data. </a:t>
                      </a:r>
                      <a:endParaRPr lang="en-GB" sz="1500" b="0" i="0" dirty="0">
                        <a:effectLst/>
                        <a:latin typeface="Calibri"/>
                      </a:endParaRPr>
                    </a:p>
                    <a:p>
                      <a:pPr algn="l" rtl="0" fontAlgn="base"/>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476605"/>
                  </a:ext>
                </a:extLst>
              </a:tr>
              <a:tr h="1076499">
                <a:tc>
                  <a:txBody>
                    <a:bodyPr/>
                    <a:lstStyle/>
                    <a:p>
                      <a:pPr algn="l" rtl="0" fontAlgn="base"/>
                      <a:r>
                        <a:rPr lang="en-GB" sz="900" b="0" i="0" dirty="0">
                          <a:effectLst/>
                          <a:latin typeface="Calibri"/>
                        </a:rPr>
                        <a:t> c) Suggestions for trainee development  appear to be appropriate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The ES has not provided appropriate action plans for future trainee development, including in the final review of GP Training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a:rPr>
                        <a:t>Suggestions for trainee development are routinely made by the ES and appear to be appropriate </a:t>
                      </a:r>
                      <a:endParaRPr lang="en-GB" sz="1500" b="0" i="0" dirty="0">
                        <a:effectLst/>
                        <a:latin typeface="Calibri"/>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Calibri" panose="020F0502020204030204" pitchFamily="34" charset="0"/>
                        </a:rPr>
                        <a:t>Suggestions for trainee </a:t>
                      </a:r>
                      <a:endParaRPr lang="en-GB" sz="1500" b="0" i="0" dirty="0">
                        <a:effectLst/>
                      </a:endParaRPr>
                    </a:p>
                    <a:p>
                      <a:pPr algn="l" rtl="0" fontAlgn="base"/>
                      <a:r>
                        <a:rPr lang="en-GB" sz="900" b="0" i="0" dirty="0">
                          <a:effectLst/>
                          <a:latin typeface="Calibri" panose="020F0502020204030204" pitchFamily="34" charset="0"/>
                        </a:rPr>
                        <a:t>development clarify the learning outcomes to be achieved. </a:t>
                      </a:r>
                      <a:endParaRPr lang="en-GB" sz="1500" b="0" i="0" dirty="0">
                        <a:effectLst/>
                      </a:endParaRPr>
                    </a:p>
                  </a:txBody>
                  <a:tcPr marL="75895" marR="75895" marT="37948" marB="379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090061"/>
                  </a:ext>
                </a:extLst>
              </a:tr>
            </a:tbl>
          </a:graphicData>
        </a:graphic>
      </p:graphicFrame>
      <p:sp>
        <p:nvSpPr>
          <p:cNvPr id="2" name="TextBox 1">
            <a:extLst>
              <a:ext uri="{FF2B5EF4-FFF2-40B4-BE49-F238E27FC236}">
                <a16:creationId xmlns:a16="http://schemas.microsoft.com/office/drawing/2014/main" id="{B337782C-76DF-C020-BC16-39410BC5E85C}"/>
              </a:ext>
            </a:extLst>
          </p:cNvPr>
          <p:cNvSpPr txBox="1"/>
          <p:nvPr/>
        </p:nvSpPr>
        <p:spPr>
          <a:xfrm>
            <a:off x="3200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3" name="Title 2">
            <a:extLst>
              <a:ext uri="{FF2B5EF4-FFF2-40B4-BE49-F238E27FC236}">
                <a16:creationId xmlns:a16="http://schemas.microsoft.com/office/drawing/2014/main" id="{01192BEB-6E91-638E-155E-39C59168515E}"/>
              </a:ext>
            </a:extLst>
          </p:cNvPr>
          <p:cNvSpPr>
            <a:spLocks noGrp="1"/>
          </p:cNvSpPr>
          <p:nvPr>
            <p:ph type="ctrTitle"/>
          </p:nvPr>
        </p:nvSpPr>
        <p:spPr/>
        <p:txBody>
          <a:bodyPr lIns="91440" tIns="45720" rIns="91440" bIns="45720" anchor="t"/>
          <a:lstStyle/>
          <a:p>
            <a:pPr algn="ctr"/>
            <a:r>
              <a:rPr lang="en-GB" dirty="0">
                <a:cs typeface="Arial"/>
              </a:rPr>
              <a:t>ESR Feedback</a:t>
            </a:r>
          </a:p>
        </p:txBody>
      </p:sp>
      <p:sp>
        <p:nvSpPr>
          <p:cNvPr id="4" name="Text Placeholder 3">
            <a:extLst>
              <a:ext uri="{FF2B5EF4-FFF2-40B4-BE49-F238E27FC236}">
                <a16:creationId xmlns:a16="http://schemas.microsoft.com/office/drawing/2014/main" id="{55D7C911-F8A5-7C63-44C3-AF2813EF286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2644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D7FA8-51A2-4AA3-BD53-A11A0443C618}"/>
              </a:ext>
            </a:extLst>
          </p:cNvPr>
          <p:cNvSpPr>
            <a:spLocks noGrp="1"/>
          </p:cNvSpPr>
          <p:nvPr>
            <p:ph type="ctrTitle"/>
          </p:nvPr>
        </p:nvSpPr>
        <p:spPr>
          <a:xfrm>
            <a:off x="330200" y="2642660"/>
            <a:ext cx="7772400" cy="679449"/>
          </a:xfrm>
        </p:spPr>
        <p:txBody>
          <a:bodyPr>
            <a:normAutofit fontScale="90000"/>
          </a:bodyPr>
          <a:lstStyle/>
          <a:p>
            <a:pPr algn="ctr"/>
            <a:r>
              <a:rPr lang="en-GB" sz="8800" dirty="0"/>
              <a:t>Questions</a:t>
            </a:r>
          </a:p>
        </p:txBody>
      </p:sp>
    </p:spTree>
    <p:extLst>
      <p:ext uri="{BB962C8B-B14F-4D97-AF65-F5344CB8AC3E}">
        <p14:creationId xmlns:p14="http://schemas.microsoft.com/office/powerpoint/2010/main" val="222462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CBF9-21A3-402E-B6DC-4E925F6D0151}"/>
              </a:ext>
            </a:extLst>
          </p:cNvPr>
          <p:cNvSpPr>
            <a:spLocks noGrp="1"/>
          </p:cNvSpPr>
          <p:nvPr>
            <p:ph type="ctrTitle"/>
          </p:nvPr>
        </p:nvSpPr>
        <p:spPr>
          <a:xfrm>
            <a:off x="685800" y="2345443"/>
            <a:ext cx="7772400" cy="679449"/>
          </a:xfrm>
        </p:spPr>
        <p:txBody>
          <a:bodyPr>
            <a:noAutofit/>
          </a:bodyPr>
          <a:lstStyle/>
          <a:p>
            <a:r>
              <a:rPr lang="en-GB" sz="5400" dirty="0"/>
              <a:t>Time to start the ARCP Panel!</a:t>
            </a:r>
          </a:p>
        </p:txBody>
      </p:sp>
    </p:spTree>
    <p:extLst>
      <p:ext uri="{BB962C8B-B14F-4D97-AF65-F5344CB8AC3E}">
        <p14:creationId xmlns:p14="http://schemas.microsoft.com/office/powerpoint/2010/main" val="103584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CP process">
            <a:hlinkClick r:id="" action="ppaction://media"/>
            <a:extLst>
              <a:ext uri="{FF2B5EF4-FFF2-40B4-BE49-F238E27FC236}">
                <a16:creationId xmlns:a16="http://schemas.microsoft.com/office/drawing/2014/main" id="{5E15D628-16F2-4EFD-B937-EF10C63BE3E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9528" y="1363478"/>
            <a:ext cx="7344076" cy="4131043"/>
          </a:xfrm>
          <a:prstGeom prst="rect">
            <a:avLst/>
          </a:prstGeom>
        </p:spPr>
      </p:pic>
    </p:spTree>
    <p:extLst>
      <p:ext uri="{BB962C8B-B14F-4D97-AF65-F5344CB8AC3E}">
        <p14:creationId xmlns:p14="http://schemas.microsoft.com/office/powerpoint/2010/main" val="8297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5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ltLang="en-US"/>
              <a:t>What is the ARCP for?</a:t>
            </a:r>
            <a:endParaRPr lang="en-GB"/>
          </a:p>
        </p:txBody>
      </p:sp>
      <p:sp>
        <p:nvSpPr>
          <p:cNvPr id="7" name="Text Placeholder 6"/>
          <p:cNvSpPr>
            <a:spLocks noGrp="1"/>
          </p:cNvSpPr>
          <p:nvPr>
            <p:ph type="body" sz="quarter" idx="13"/>
          </p:nvPr>
        </p:nvSpPr>
        <p:spPr>
          <a:xfrm>
            <a:off x="457200" y="1704975"/>
            <a:ext cx="7839075" cy="3970611"/>
          </a:xfrm>
        </p:spPr>
        <p:txBody>
          <a:bodyPr vert="horz" lIns="91440" tIns="45720" rIns="91440" bIns="45720" rtlCol="0" anchor="t">
            <a:normAutofit/>
          </a:bodyPr>
          <a:lstStyle/>
          <a:p>
            <a:r>
              <a:rPr lang="en-GB" altLang="en-US" dirty="0"/>
              <a:t>To consider and approve the adequacy of the </a:t>
            </a:r>
            <a:r>
              <a:rPr lang="en-GB" altLang="en-US" b="1" dirty="0"/>
              <a:t>evidence and documentation </a:t>
            </a:r>
            <a:r>
              <a:rPr lang="en-GB" altLang="en-US" dirty="0"/>
              <a:t>provided</a:t>
            </a:r>
          </a:p>
          <a:p>
            <a:r>
              <a:rPr lang="en-GB" altLang="en-US" dirty="0"/>
              <a:t>Assuming that adequate documentation has been provided, to make a judgement as to whether progress is satisfactory and progression can be made to the next level or confirm training has been completed</a:t>
            </a:r>
            <a:endParaRPr lang="en-GB" altLang="en-US" dirty="0">
              <a:ea typeface="Calibri"/>
              <a:cs typeface="Calibri"/>
            </a:endParaRPr>
          </a:p>
          <a:p>
            <a:r>
              <a:rPr lang="en-GB" altLang="en-US" dirty="0"/>
              <a:t>To consider time out of training and determine whether CCT date should be adjusted</a:t>
            </a:r>
            <a:endParaRPr lang="en-GB" altLang="en-US" dirty="0">
              <a:ea typeface="Calibri"/>
              <a:cs typeface="Calibri"/>
            </a:endParaRPr>
          </a:p>
          <a:p>
            <a:r>
              <a:rPr lang="en-GB" altLang="en-US" dirty="0"/>
              <a:t>To provide advice to the RO on revalidation</a:t>
            </a:r>
            <a:endParaRPr lang="en-GB" altLang="en-US" dirty="0">
              <a:ea typeface="Calibri"/>
              <a:cs typeface="Calibri"/>
            </a:endParaRPr>
          </a:p>
          <a:p>
            <a:endParaRPr lang="en-GB"/>
          </a:p>
        </p:txBody>
      </p:sp>
    </p:spTree>
    <p:extLst>
      <p:ext uri="{BB962C8B-B14F-4D97-AF65-F5344CB8AC3E}">
        <p14:creationId xmlns:p14="http://schemas.microsoft.com/office/powerpoint/2010/main" val="78877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altLang="en-US"/>
              <a:t>Evidence</a:t>
            </a:r>
            <a:endParaRPr lang="en-GB"/>
          </a:p>
        </p:txBody>
      </p:sp>
      <p:sp>
        <p:nvSpPr>
          <p:cNvPr id="9" name="Text Placeholder 8"/>
          <p:cNvSpPr>
            <a:spLocks noGrp="1"/>
          </p:cNvSpPr>
          <p:nvPr>
            <p:ph type="body" sz="quarter" idx="13"/>
          </p:nvPr>
        </p:nvSpPr>
        <p:spPr/>
        <p:txBody>
          <a:bodyPr vert="horz" lIns="91440" tIns="45720" rIns="91440" bIns="45720" rtlCol="0" anchor="t">
            <a:normAutofit/>
          </a:bodyPr>
          <a:lstStyle/>
          <a:p>
            <a:r>
              <a:rPr lang="en-GB" altLang="en-US" dirty="0"/>
              <a:t>Educational supervisors report</a:t>
            </a:r>
          </a:p>
          <a:p>
            <a:r>
              <a:rPr lang="en-GB" altLang="en-US" dirty="0"/>
              <a:t>WPBA evidence (COTS, CBDs etc.)</a:t>
            </a:r>
          </a:p>
          <a:p>
            <a:r>
              <a:rPr lang="en-GB" altLang="en-US" dirty="0"/>
              <a:t>Other e-Portfolio evidence, including learning logs, significant events </a:t>
            </a:r>
          </a:p>
          <a:p>
            <a:r>
              <a:rPr lang="en-GB" altLang="en-US" dirty="0"/>
              <a:t>Form R (part B)</a:t>
            </a:r>
          </a:p>
          <a:p>
            <a:r>
              <a:rPr lang="en-GB" altLang="en-US" dirty="0"/>
              <a:t>Educator Notes</a:t>
            </a:r>
            <a:endParaRPr lang="en-GB" altLang="en-US" dirty="0">
              <a:cs typeface="Calibri"/>
            </a:endParaRPr>
          </a:p>
          <a:p>
            <a:pPr>
              <a:buNone/>
            </a:pPr>
            <a:endParaRPr lang="en-GB" altLang="en-US" dirty="0"/>
          </a:p>
          <a:p>
            <a:r>
              <a:rPr lang="en-GB" altLang="en-US" dirty="0"/>
              <a:t>Academic report (for Academic ARCPs only)</a:t>
            </a:r>
          </a:p>
          <a:p>
            <a:endParaRPr lang="en-GB" altLang="en-US" dirty="0">
              <a:ea typeface="Calibri"/>
              <a:cs typeface="Calibri"/>
            </a:endParaRPr>
          </a:p>
          <a:p>
            <a:endParaRPr lang="en-GB" dirty="0"/>
          </a:p>
        </p:txBody>
      </p:sp>
    </p:spTree>
    <p:extLst>
      <p:ext uri="{BB962C8B-B14F-4D97-AF65-F5344CB8AC3E}">
        <p14:creationId xmlns:p14="http://schemas.microsoft.com/office/powerpoint/2010/main" val="192191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ltLang="en-US"/>
              <a:t>Outcomes that can be given at a local panel </a:t>
            </a:r>
            <a:endParaRPr lang="en-GB"/>
          </a:p>
        </p:txBody>
      </p:sp>
      <p:sp>
        <p:nvSpPr>
          <p:cNvPr id="3" name="Text Placeholder 2"/>
          <p:cNvSpPr>
            <a:spLocks noGrp="1"/>
          </p:cNvSpPr>
          <p:nvPr>
            <p:ph type="body" sz="quarter" idx="13"/>
          </p:nvPr>
        </p:nvSpPr>
        <p:spPr>
          <a:xfrm>
            <a:off x="457200" y="1704975"/>
            <a:ext cx="7839075" cy="4388321"/>
          </a:xfrm>
        </p:spPr>
        <p:txBody>
          <a:bodyPr vert="horz" lIns="91440" tIns="45720" rIns="91440" bIns="45720" rtlCol="0" anchor="t">
            <a:normAutofit/>
          </a:bodyPr>
          <a:lstStyle/>
          <a:p>
            <a:pPr>
              <a:lnSpc>
                <a:spcPct val="90000"/>
              </a:lnSpc>
            </a:pPr>
            <a:r>
              <a:rPr lang="en-GB" altLang="en-US" dirty="0"/>
              <a:t>Outcome 1: Satisfactory Progress</a:t>
            </a:r>
          </a:p>
          <a:p>
            <a:r>
              <a:rPr lang="en-GB" altLang="en-US" dirty="0"/>
              <a:t>Outcome 5: Incomplete evidence presented – additional training time may be required</a:t>
            </a:r>
          </a:p>
          <a:p>
            <a:r>
              <a:rPr lang="en-GB" altLang="en-US" dirty="0"/>
              <a:t>Outcome 6: Gained all required competences - will be recommended as having completed the training programme and for award of a CCT or CEGPR</a:t>
            </a:r>
            <a:endParaRPr lang="en-GB" altLang="en-US" dirty="0">
              <a:cs typeface="Calibri"/>
            </a:endParaRPr>
          </a:p>
          <a:p>
            <a:r>
              <a:rPr lang="en-US" altLang="en-US" b="1" dirty="0">
                <a:ea typeface="+mn-lt"/>
                <a:cs typeface="+mn-lt"/>
              </a:rPr>
              <a:t>Not assessed outcomes</a:t>
            </a:r>
          </a:p>
          <a:p>
            <a:pPr lvl="1"/>
            <a:r>
              <a:rPr lang="en-US" altLang="en-US" b="1" dirty="0">
                <a:ea typeface="+mn-lt"/>
                <a:cs typeface="+mn-lt"/>
              </a:rPr>
              <a:t>N21 Resigning without training issues</a:t>
            </a:r>
          </a:p>
          <a:p>
            <a:pPr lvl="1"/>
            <a:r>
              <a:rPr lang="en-US" altLang="en-US" b="1" dirty="0">
                <a:ea typeface="+mn-lt"/>
                <a:cs typeface="+mn-lt"/>
              </a:rPr>
              <a:t>N22 Resigning with training issues </a:t>
            </a:r>
            <a:endParaRPr lang="en-GB" altLang="en-US" b="1" dirty="0">
              <a:cs typeface="Calibri"/>
            </a:endParaRPr>
          </a:p>
          <a:p>
            <a:pPr marL="0" indent="0">
              <a:lnSpc>
                <a:spcPct val="90000"/>
              </a:lnSpc>
              <a:buNone/>
            </a:pPr>
            <a:endParaRPr lang="en-GB" altLang="en-US" dirty="0">
              <a:cs typeface="Calibri"/>
            </a:endParaRPr>
          </a:p>
          <a:p>
            <a:pPr marL="0" indent="0">
              <a:buNone/>
            </a:pPr>
            <a:endParaRPr lang="en-GB" dirty="0">
              <a:cs typeface="Calibri"/>
            </a:endParaRPr>
          </a:p>
        </p:txBody>
      </p:sp>
    </p:spTree>
    <p:extLst>
      <p:ext uri="{BB962C8B-B14F-4D97-AF65-F5344CB8AC3E}">
        <p14:creationId xmlns:p14="http://schemas.microsoft.com/office/powerpoint/2010/main" val="204030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836712"/>
            <a:ext cx="8147248" cy="1152128"/>
          </a:xfrm>
        </p:spPr>
        <p:txBody>
          <a:bodyPr>
            <a:normAutofit fontScale="90000"/>
          </a:bodyPr>
          <a:lstStyle/>
          <a:p>
            <a:r>
              <a:rPr lang="en-GB"/>
              <a:t>Outcomes that can </a:t>
            </a:r>
            <a:r>
              <a:rPr lang="en-GB" u="sng"/>
              <a:t>only</a:t>
            </a:r>
            <a:r>
              <a:rPr lang="en-GB"/>
              <a:t> be given at a central panel </a:t>
            </a:r>
          </a:p>
        </p:txBody>
      </p:sp>
      <p:sp>
        <p:nvSpPr>
          <p:cNvPr id="8" name="Text Placeholder 7"/>
          <p:cNvSpPr>
            <a:spLocks noGrp="1"/>
          </p:cNvSpPr>
          <p:nvPr>
            <p:ph type="body" sz="quarter" idx="13"/>
          </p:nvPr>
        </p:nvSpPr>
        <p:spPr>
          <a:xfrm>
            <a:off x="457200" y="2050677"/>
            <a:ext cx="7839075" cy="3970611"/>
          </a:xfrm>
        </p:spPr>
        <p:txBody>
          <a:bodyPr vert="horz" lIns="91440" tIns="45720" rIns="91440" bIns="45720" rtlCol="0" anchor="t">
            <a:normAutofit fontScale="92500" lnSpcReduction="20000"/>
          </a:bodyPr>
          <a:lstStyle/>
          <a:p>
            <a:pPr>
              <a:lnSpc>
                <a:spcPct val="90000"/>
              </a:lnSpc>
            </a:pPr>
            <a:r>
              <a:rPr lang="en-GB" altLang="en-US" dirty="0"/>
              <a:t>Outcome 2: Development of specific competences required – additional training time not required</a:t>
            </a:r>
          </a:p>
          <a:p>
            <a:pPr marL="0" indent="0">
              <a:lnSpc>
                <a:spcPct val="90000"/>
              </a:lnSpc>
              <a:buNone/>
            </a:pPr>
            <a:endParaRPr lang="en-GB" altLang="en-US" dirty="0">
              <a:cs typeface="Calibri"/>
            </a:endParaRPr>
          </a:p>
          <a:p>
            <a:pPr>
              <a:lnSpc>
                <a:spcPct val="90000"/>
              </a:lnSpc>
            </a:pPr>
            <a:r>
              <a:rPr lang="en-GB" altLang="en-US" dirty="0"/>
              <a:t>Outcome 3: Inadequate progress– additional training time required. CCT date will need adjusting</a:t>
            </a:r>
            <a:endParaRPr lang="en-GB" altLang="en-US" dirty="0">
              <a:cs typeface="Calibri"/>
            </a:endParaRPr>
          </a:p>
          <a:p>
            <a:pPr marL="0" indent="0">
              <a:lnSpc>
                <a:spcPct val="90000"/>
              </a:lnSpc>
              <a:buNone/>
            </a:pPr>
            <a:endParaRPr lang="en-GB" altLang="en-US" dirty="0">
              <a:cs typeface="Calibri"/>
            </a:endParaRPr>
          </a:p>
          <a:p>
            <a:pPr>
              <a:lnSpc>
                <a:spcPct val="90000"/>
              </a:lnSpc>
            </a:pPr>
            <a:r>
              <a:rPr lang="en-GB" altLang="en-US" dirty="0"/>
              <a:t>Outcome 4: Released from training programme with or without specified competences</a:t>
            </a:r>
          </a:p>
          <a:p>
            <a:pPr marL="0" indent="0">
              <a:lnSpc>
                <a:spcPct val="90000"/>
              </a:lnSpc>
              <a:buNone/>
            </a:pPr>
            <a:endParaRPr lang="en-US" dirty="0">
              <a:cs typeface="Calibri"/>
            </a:endParaRPr>
          </a:p>
          <a:p>
            <a:pPr>
              <a:lnSpc>
                <a:spcPct val="90000"/>
              </a:lnSpc>
            </a:pPr>
            <a:r>
              <a:rPr lang="en-GB" altLang="en-US" dirty="0">
                <a:cs typeface="Calibri"/>
              </a:rPr>
              <a:t>Outcome 10.2:</a:t>
            </a:r>
            <a:r>
              <a:rPr lang="en-US" dirty="0">
                <a:ea typeface="+mn-lt"/>
                <a:cs typeface="+mn-lt"/>
              </a:rPr>
              <a:t>Achieving progress, acquisition of some capabilities have been delayed by a national circumstance, e.g. exams, has reached CCT date or other transition point, so additional training time is needed.</a:t>
            </a:r>
            <a:endParaRPr lang="en-GB" altLang="en-US" dirty="0">
              <a:cs typeface="Calibri"/>
            </a:endParaRPr>
          </a:p>
          <a:p>
            <a:pPr marL="0" indent="0">
              <a:buNone/>
            </a:pPr>
            <a:endParaRPr lang="en-GB" dirty="0">
              <a:cs typeface="Calibri"/>
            </a:endParaRPr>
          </a:p>
        </p:txBody>
      </p:sp>
    </p:spTree>
    <p:extLst>
      <p:ext uri="{BB962C8B-B14F-4D97-AF65-F5344CB8AC3E}">
        <p14:creationId xmlns:p14="http://schemas.microsoft.com/office/powerpoint/2010/main" val="100804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Outcome 5</a:t>
            </a:r>
          </a:p>
        </p:txBody>
      </p:sp>
      <p:sp>
        <p:nvSpPr>
          <p:cNvPr id="3" name="Text Placeholder 2"/>
          <p:cNvSpPr>
            <a:spLocks noGrp="1"/>
          </p:cNvSpPr>
          <p:nvPr>
            <p:ph type="body" sz="quarter" idx="13"/>
          </p:nvPr>
        </p:nvSpPr>
        <p:spPr>
          <a:xfrm>
            <a:off x="457200" y="1954924"/>
            <a:ext cx="7839075" cy="4138372"/>
          </a:xfrm>
        </p:spPr>
        <p:txBody>
          <a:bodyPr vert="horz" lIns="91440" tIns="45720" rIns="91440" bIns="45720" rtlCol="0" anchor="t">
            <a:normAutofit fontScale="92500" lnSpcReduction="10000"/>
          </a:bodyPr>
          <a:lstStyle/>
          <a:p>
            <a:r>
              <a:rPr lang="en-GB"/>
              <a:t>An outcome 5 should really only be used when the documentation is not there, not when the trainee hasn’t managed to quite complete everything</a:t>
            </a:r>
            <a:endParaRPr lang="en-GB">
              <a:cs typeface="Calibri"/>
            </a:endParaRPr>
          </a:p>
          <a:p>
            <a:r>
              <a:rPr lang="en-GB"/>
              <a:t>They have 10 working days to supply the evidence.</a:t>
            </a:r>
          </a:p>
          <a:p>
            <a:r>
              <a:rPr lang="en-GB"/>
              <a:t>Please make it clear on the ARCP form what evidence was not there so subsequent review is easy </a:t>
            </a:r>
          </a:p>
          <a:p>
            <a:r>
              <a:rPr lang="en-GB"/>
              <a:t>Please make a note on the form of the outcome that will be issued if the evidence is satisfactorily provided within the two weeks</a:t>
            </a:r>
          </a:p>
          <a:p>
            <a:r>
              <a:rPr lang="en-GB"/>
              <a:t>There are standard phrases to use in the phrases document</a:t>
            </a:r>
          </a:p>
          <a:p>
            <a:r>
              <a:rPr lang="en-GB"/>
              <a:t>The chair should also email the trainee with the outcome and reason why it was given (email template in phrases document)</a:t>
            </a:r>
            <a:endParaRPr lang="en-GB">
              <a:cs typeface="Calibri"/>
            </a:endParaRPr>
          </a:p>
        </p:txBody>
      </p:sp>
    </p:spTree>
    <p:extLst>
      <p:ext uri="{BB962C8B-B14F-4D97-AF65-F5344CB8AC3E}">
        <p14:creationId xmlns:p14="http://schemas.microsoft.com/office/powerpoint/2010/main" val="39011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a:t>Fitness to practise</a:t>
            </a:r>
            <a:endParaRPr lang="en-GB"/>
          </a:p>
        </p:txBody>
      </p:sp>
      <p:sp>
        <p:nvSpPr>
          <p:cNvPr id="3" name="Text Placeholder 2"/>
          <p:cNvSpPr>
            <a:spLocks noGrp="1"/>
          </p:cNvSpPr>
          <p:nvPr>
            <p:ph type="body" sz="quarter" idx="13"/>
          </p:nvPr>
        </p:nvSpPr>
        <p:spPr/>
        <p:txBody>
          <a:bodyPr/>
          <a:lstStyle/>
          <a:p>
            <a:r>
              <a:rPr lang="en-GB" altLang="en-US" dirty="0"/>
              <a:t>Enhanced Form R + ESR – information held by NHSE and provided to panel</a:t>
            </a:r>
          </a:p>
          <a:p>
            <a:endParaRPr lang="en-GB" altLang="en-US" dirty="0"/>
          </a:p>
          <a:p>
            <a:r>
              <a:rPr lang="en-GB" altLang="en-US" dirty="0"/>
              <a:t>If there are any concerns, please tick the appropriate box on the ARCP form and also email the Responsible Officer (Prof Bill Irish), copying in the Head of School for General Practice</a:t>
            </a:r>
          </a:p>
          <a:p>
            <a:endParaRPr lang="en-GB" dirty="0"/>
          </a:p>
        </p:txBody>
      </p:sp>
    </p:spTree>
    <p:extLst>
      <p:ext uri="{BB962C8B-B14F-4D97-AF65-F5344CB8AC3E}">
        <p14:creationId xmlns:p14="http://schemas.microsoft.com/office/powerpoint/2010/main" val="408916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How the ARCP should run </a:t>
            </a:r>
          </a:p>
        </p:txBody>
      </p:sp>
      <p:sp>
        <p:nvSpPr>
          <p:cNvPr id="3" name="Text Placeholder 2"/>
          <p:cNvSpPr>
            <a:spLocks noGrp="1"/>
          </p:cNvSpPr>
          <p:nvPr>
            <p:ph type="body" sz="quarter" idx="13"/>
          </p:nvPr>
        </p:nvSpPr>
        <p:spPr/>
        <p:txBody>
          <a:bodyPr vert="horz" lIns="91440" tIns="45720" rIns="91440" bIns="45720" rtlCol="0" anchor="t">
            <a:normAutofit/>
          </a:bodyPr>
          <a:lstStyle/>
          <a:p>
            <a:r>
              <a:rPr lang="en-GB" dirty="0"/>
              <a:t>Trainees assessed  in absentia</a:t>
            </a:r>
          </a:p>
          <a:p>
            <a:pPr lvl="1"/>
            <a:r>
              <a:rPr lang="en-GB" dirty="0"/>
              <a:t>Consider evidence</a:t>
            </a:r>
          </a:p>
          <a:p>
            <a:pPr lvl="1"/>
            <a:r>
              <a:rPr lang="en-GB" dirty="0"/>
              <a:t>Complete </a:t>
            </a:r>
          </a:p>
          <a:p>
            <a:pPr lvl="2"/>
            <a:r>
              <a:rPr lang="en-GB" dirty="0"/>
              <a:t>e-portfolio based Outcome ARCP form</a:t>
            </a:r>
          </a:p>
          <a:p>
            <a:pPr lvl="2"/>
            <a:r>
              <a:rPr lang="en-GB" dirty="0"/>
              <a:t>Assessment Spreadsheet</a:t>
            </a:r>
          </a:p>
          <a:p>
            <a:pPr marL="914400" lvl="2" indent="0">
              <a:buNone/>
            </a:pPr>
            <a:endParaRPr lang="en-GB" dirty="0">
              <a:ea typeface="Calibri"/>
              <a:cs typeface="Calibri"/>
            </a:endParaRPr>
          </a:p>
          <a:p>
            <a:endParaRPr lang="en-GB" dirty="0"/>
          </a:p>
          <a:p>
            <a:endParaRPr lang="en-GB" dirty="0"/>
          </a:p>
        </p:txBody>
      </p:sp>
    </p:spTree>
    <p:extLst>
      <p:ext uri="{BB962C8B-B14F-4D97-AF65-F5344CB8AC3E}">
        <p14:creationId xmlns:p14="http://schemas.microsoft.com/office/powerpoint/2010/main" val="293354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E Corporat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8278A0ADE1DC48898B9B1B01D9DA36" ma:contentTypeVersion="22" ma:contentTypeDescription="Create a new document." ma:contentTypeScope="" ma:versionID="b375fcd35b83d5c201dab6a838a4930f">
  <xsd:schema xmlns:xsd="http://www.w3.org/2001/XMLSchema" xmlns:xs="http://www.w3.org/2001/XMLSchema" xmlns:p="http://schemas.microsoft.com/office/2006/metadata/properties" xmlns:ns1="http://schemas.microsoft.com/sharepoint/v3" xmlns:ns2="f154ebd1-b5a7-4aaa-aeaa-839ea95b12bc" xmlns:ns3="6d6509e6-4d7e-486f-b328-5b88be5fb760" targetNamespace="http://schemas.microsoft.com/office/2006/metadata/properties" ma:root="true" ma:fieldsID="505d3b99c298223f3b7c96fd602d912f" ns1:_="" ns2:_="" ns3:_="">
    <xsd:import namespace="http://schemas.microsoft.com/sharepoint/v3"/>
    <xsd:import namespace="f154ebd1-b5a7-4aaa-aeaa-839ea95b12bc"/>
    <xsd:import namespace="6d6509e6-4d7e-486f-b328-5b88be5fb7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54ebd1-b5a7-4aaa-aeaa-839ea95b12b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LengthInSeconds" ma:index="8" nillable="true" ma:displayName="MediaLengthInSeconds" ma:hidden="true" ma:internalName="MediaLengthInSeconds" ma:readOnly="true">
      <xsd:simpleType>
        <xsd:restriction base="dms:Unknown"/>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6509e6-4d7e-486f-b328-5b88be5fb760"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7146461-e173-44aa-9be0-fcc4b7ccabb3}" ma:internalName="TaxCatchAll" ma:showField="CatchAllData" ma:web="6d6509e6-4d7e-486f-b328-5b88be5fb7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d6509e6-4d7e-486f-b328-5b88be5fb760">
      <UserInfo>
        <DisplayName>UserArchive Liam McNulty (M) 12-2021</DisplayName>
        <AccountId>255</AccountId>
        <AccountType/>
      </UserInfo>
      <UserInfo>
        <DisplayName>Amy Britain</DisplayName>
        <AccountId>280</AccountId>
        <AccountType/>
      </UserInfo>
      <UserInfo>
        <DisplayName>Candice Janssens</DisplayName>
        <AccountId>741</AccountId>
        <AccountType/>
      </UserInfo>
      <UserInfo>
        <DisplayName>Susan Woodroffe</DisplayName>
        <AccountId>149</AccountId>
        <AccountType/>
      </UserInfo>
      <UserInfo>
        <DisplayName>Annaliese Steel</DisplayName>
        <AccountId>164</AccountId>
        <AccountType/>
      </UserInfo>
      <UserInfo>
        <DisplayName>Andrew Wright</DisplayName>
        <AccountId>134</AccountId>
        <AccountType/>
      </UserInfo>
      <UserInfo>
        <DisplayName>BUZZARD, Gabriella (EAST AND NORTH HERTFORDSHIRE NHS TRUST)</DisplayName>
        <AccountId>750</AccountId>
        <AccountType/>
      </UserInfo>
      <UserInfo>
        <DisplayName>PAICE, Alex (WEST HERTFORDSHIRE HOSPITALS NHS TRUST)</DisplayName>
        <AccountId>486</AccountId>
        <AccountType/>
      </UserInfo>
      <UserInfo>
        <DisplayName>alison.matton@bedfordhospital.nhs.uk</DisplayName>
        <AccountId>480</AccountId>
        <AccountType/>
      </UserInfo>
      <UserInfo>
        <DisplayName>HOLLOWAY, Barbara (NORTH WEST ANGLIA NHS FOUNDATION TRUST)</DisplayName>
        <AccountId>483</AccountId>
        <AccountType/>
      </UserInfo>
      <UserInfo>
        <DisplayName>MEDICAL.TRAININGGP (MID AND SOUTH ESSEX NHS FOUNDATION TRUST)</DisplayName>
        <AccountId>484</AccountId>
        <AccountType/>
      </UserInfo>
      <UserInfo>
        <DisplayName>Hylton Carol (RC9) Luton &amp; Dunstable Hospital TR</DisplayName>
        <AccountId>481</AccountId>
        <AccountType/>
      </UserInfo>
      <UserInfo>
        <DisplayName>HUNT, Claire (EAST SUFFOLK AND NORTH ESSEX NHS FOUNDATION TRUST)</DisplayName>
        <AccountId>760</AccountId>
        <AccountType/>
      </UserInfo>
      <UserInfo>
        <DisplayName>GP Training Programme</DisplayName>
        <AccountId>492</AccountId>
        <AccountType/>
      </UserInfo>
      <UserInfo>
        <DisplayName>Morgan, Hayley (NNUHFT)</DisplayName>
        <AccountId>305</AccountId>
        <AccountType/>
      </UserInfo>
      <UserInfo>
        <DisplayName>Slater, Heather</DisplayName>
        <AccountId>488</AccountId>
        <AccountType/>
      </UserInfo>
      <UserInfo>
        <DisplayName>Musk Lisa</DisplayName>
        <AccountId>490</AccountId>
        <AccountType/>
      </UserInfo>
      <UserInfo>
        <DisplayName>Marion Papadopoulo</DisplayName>
        <AccountId>482</AccountId>
        <AccountType/>
      </UserInfo>
      <UserInfo>
        <DisplayName>SHARP, Natalie (WEST HERTFORDSHIRE HOSPITALS NHS TRUST)</DisplayName>
        <AccountId>487</AccountId>
        <AccountType/>
      </UserInfo>
      <UserInfo>
        <DisplayName>Eden Virginia</DisplayName>
        <AccountId>491</AccountId>
        <AccountType/>
      </UserInfo>
      <UserInfo>
        <DisplayName>AMIRUDDIN, Zira (NORTH WEST ANGLIA NHS FOUNDATION TRUST)</DisplayName>
        <AccountId>311</AccountId>
        <AccountType/>
      </UserInfo>
      <UserInfo>
        <DisplayName>TUM, Esengul (WEST HERTFORDSHIRE HOSPITALS NHS TRUST)</DisplayName>
        <AccountId>753</AccountId>
        <AccountType/>
      </UserInfo>
    </SharedWithUsers>
    <_ip_UnifiedCompliancePolicyUIAction xmlns="http://schemas.microsoft.com/sharepoint/v3" xsi:nil="true"/>
    <_ip_UnifiedCompliancePolicyProperties xmlns="http://schemas.microsoft.com/sharepoint/v3" xsi:nil="true"/>
    <lcf76f155ced4ddcb4097134ff3c332f xmlns="f154ebd1-b5a7-4aaa-aeaa-839ea95b12bc">
      <Terms xmlns="http://schemas.microsoft.com/office/infopath/2007/PartnerControls"/>
    </lcf76f155ced4ddcb4097134ff3c332f>
    <TaxCatchAll xmlns="6d6509e6-4d7e-486f-b328-5b88be5fb760" xsi:nil="true"/>
  </documentManagement>
</p:properties>
</file>

<file path=customXml/itemProps1.xml><?xml version="1.0" encoding="utf-8"?>
<ds:datastoreItem xmlns:ds="http://schemas.openxmlformats.org/officeDocument/2006/customXml" ds:itemID="{4A4CC564-12FC-44A4-9FA3-2A6835F7E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54ebd1-b5a7-4aaa-aeaa-839ea95b12bc"/>
    <ds:schemaRef ds:uri="6d6509e6-4d7e-486f-b328-5b88be5fb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A16331-2741-4E92-B88D-F29484E54AA7}">
  <ds:schemaRefs>
    <ds:schemaRef ds:uri="http://schemas.microsoft.com/sharepoint/v3/contenttype/forms"/>
  </ds:schemaRefs>
</ds:datastoreItem>
</file>

<file path=customXml/itemProps3.xml><?xml version="1.0" encoding="utf-8"?>
<ds:datastoreItem xmlns:ds="http://schemas.openxmlformats.org/officeDocument/2006/customXml" ds:itemID="{00C48EA4-5CD4-440C-A29A-84EE3285F3E1}">
  <ds:schemaRefs>
    <ds:schemaRef ds:uri="6d6509e6-4d7e-486f-b328-5b88be5fb760"/>
    <ds:schemaRef ds:uri="http://purl.org/dc/terms/"/>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purl.org/dc/elements/1.1/"/>
    <ds:schemaRef ds:uri="f154ebd1-b5a7-4aaa-aeaa-839ea95b12bc"/>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228</TotalTime>
  <Words>1177</Words>
  <Application>Microsoft Macintosh PowerPoint</Application>
  <PresentationFormat>On-screen Show (4:3)</PresentationFormat>
  <Paragraphs>120</Paragraphs>
  <Slides>15</Slides>
  <Notes>1</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HEE Corporate PowerPoint TEMPLATE</vt:lpstr>
      <vt:lpstr>Pre-ARCP Briefing  (Local)     2023</vt:lpstr>
      <vt:lpstr>PowerPoint Presentation</vt:lpstr>
      <vt:lpstr>What is the ARCP for?</vt:lpstr>
      <vt:lpstr>Evidence</vt:lpstr>
      <vt:lpstr>Outcomes that can be given at a local panel </vt:lpstr>
      <vt:lpstr>Outcomes that can only be given at a central panel </vt:lpstr>
      <vt:lpstr>Outcome 5</vt:lpstr>
      <vt:lpstr>Fitness to practise</vt:lpstr>
      <vt:lpstr>How the ARCP should run </vt:lpstr>
      <vt:lpstr>How the ARCP should run </vt:lpstr>
      <vt:lpstr>Don’t forget</vt:lpstr>
      <vt:lpstr>PowerPoint Presentation</vt:lpstr>
      <vt:lpstr>ESR Feedback</vt:lpstr>
      <vt:lpstr>Questions</vt:lpstr>
      <vt:lpstr>Time to start the ARCP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Pre-ARCP Briefing</dc:title>
  <dc:creator>Aitkenhead Elisabeth</dc:creator>
  <cp:lastModifiedBy>Emma Hamilton</cp:lastModifiedBy>
  <cp:revision>12</cp:revision>
  <dcterms:created xsi:type="dcterms:W3CDTF">2016-06-07T10:36:04Z</dcterms:created>
  <dcterms:modified xsi:type="dcterms:W3CDTF">2025-05-27T14:27:26Z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0x0101009B8278A0ADE1DC48898B9B1B01D9DA36</vt:lpwstr>
  </property>
  <property fmtid="{D5CDD505-2E9C-101B-9397-08002B2CF9AE}" pid="3" name="Order">
    <vt:r8>36600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