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2" r:id="rId16"/>
    <p:sldId id="270" r:id="rId17"/>
    <p:sldId id="271" r:id="rId18"/>
    <p:sldId id="274" r:id="rId19"/>
    <p:sldId id="275" r:id="rId20"/>
    <p:sldId id="287" r:id="rId21"/>
    <p:sldId id="276" r:id="rId22"/>
    <p:sldId id="288" r:id="rId23"/>
    <p:sldId id="290" r:id="rId24"/>
    <p:sldId id="291" r:id="rId25"/>
    <p:sldId id="277" r:id="rId26"/>
    <p:sldId id="289" r:id="rId27"/>
    <p:sldId id="273" r:id="rId28"/>
    <p:sldId id="292" r:id="rId29"/>
    <p:sldId id="293" r:id="rId30"/>
    <p:sldId id="297" r:id="rId31"/>
    <p:sldId id="294" r:id="rId32"/>
    <p:sldId id="295" r:id="rId33"/>
    <p:sldId id="296" r:id="rId34"/>
    <p:sldId id="298" r:id="rId35"/>
    <p:sldId id="299" r:id="rId36"/>
    <p:sldId id="278" r:id="rId37"/>
    <p:sldId id="279" r:id="rId38"/>
    <p:sldId id="280" r:id="rId39"/>
    <p:sldId id="281" r:id="rId40"/>
    <p:sldId id="282" r:id="rId41"/>
    <p:sldId id="283" r:id="rId42"/>
    <p:sldId id="284" r:id="rId43"/>
    <p:sldId id="285" r:id="rId44"/>
    <p:sldId id="286" r:id="rId45"/>
    <p:sldId id="303" r:id="rId46"/>
    <p:sldId id="300" r:id="rId47"/>
    <p:sldId id="301" r:id="rId48"/>
    <p:sldId id="302"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65BA9-38EB-4DEB-8E00-BD99E231B747}" type="datetimeFigureOut">
              <a:rPr lang="en-GB" smtClean="0"/>
              <a:t>18/08/2017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98D4C-5F1C-4E97-AC77-944C4FE3ACCB}" type="slidenum">
              <a:rPr lang="en-GB" smtClean="0"/>
              <a:t>‹#›</a:t>
            </a:fld>
            <a:endParaRPr lang="en-GB"/>
          </a:p>
        </p:txBody>
      </p:sp>
    </p:spTree>
    <p:extLst>
      <p:ext uri="{BB962C8B-B14F-4D97-AF65-F5344CB8AC3E}">
        <p14:creationId xmlns:p14="http://schemas.microsoft.com/office/powerpoint/2010/main" val="361362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Type 1 error</a:t>
            </a:r>
            <a:r>
              <a:rPr lang="en-GB" baseline="0" dirty="0" smtClean="0"/>
              <a:t> – null hypothesis rejected erroneously</a:t>
            </a:r>
          </a:p>
          <a:p>
            <a:r>
              <a:rPr lang="en-GB" baseline="0" dirty="0" smtClean="0"/>
              <a:t>Type 2 error – null hypothesis accepted erroneously.</a:t>
            </a:r>
            <a:endParaRPr lang="en-GB" dirty="0"/>
          </a:p>
        </p:txBody>
      </p:sp>
      <p:sp>
        <p:nvSpPr>
          <p:cNvPr id="4" name="Slide Number Placeholder 3"/>
          <p:cNvSpPr>
            <a:spLocks noGrp="1"/>
          </p:cNvSpPr>
          <p:nvPr>
            <p:ph type="sldNum" sz="quarter" idx="10"/>
          </p:nvPr>
        </p:nvSpPr>
        <p:spPr/>
        <p:txBody>
          <a:bodyPr/>
          <a:lstStyle/>
          <a:p>
            <a:fld id="{A6198D4C-5F1C-4E97-AC77-944C4FE3ACCB}" type="slidenum">
              <a:rPr lang="en-GB" smtClean="0"/>
              <a:t>6</a:t>
            </a:fld>
            <a:endParaRPr lang="en-GB"/>
          </a:p>
        </p:txBody>
      </p:sp>
    </p:spTree>
    <p:extLst>
      <p:ext uri="{BB962C8B-B14F-4D97-AF65-F5344CB8AC3E}">
        <p14:creationId xmlns:p14="http://schemas.microsoft.com/office/powerpoint/2010/main" val="254979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dirty="0" err="1" smtClean="0">
                <a:solidFill>
                  <a:schemeClr val="tx1"/>
                </a:solidFill>
                <a:effectLst/>
                <a:latin typeface="+mn-lt"/>
                <a:ea typeface="+mn-ea"/>
                <a:cs typeface="+mn-cs"/>
              </a:rPr>
              <a:t>Center</a:t>
            </a:r>
            <a:r>
              <a:rPr lang="en-GB" sz="1200" b="1"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The graph reveals that the age distribution of the males is higher than the females’ age distribution. This is supported by the numerical measures. The median age for females (35) is lower than for males (42.5). Actually, it should be noted that even the third quartile of the females’ distribution (41.5) is lower than the median age for males. We therefore conclude that in general, actresses win the Best Actress Oscar at a younger age than actors do.</a:t>
            </a:r>
          </a:p>
          <a:p>
            <a:pPr fontAlgn="base"/>
            <a:r>
              <a:rPr lang="en-GB" sz="1200" b="1" i="0" kern="1200" dirty="0" smtClean="0">
                <a:solidFill>
                  <a:schemeClr val="tx1"/>
                </a:solidFill>
                <a:effectLst/>
                <a:latin typeface="+mn-lt"/>
                <a:ea typeface="+mn-ea"/>
                <a:cs typeface="+mn-cs"/>
              </a:rPr>
              <a:t>Spread:</a:t>
            </a:r>
            <a:r>
              <a:rPr lang="en-GB" sz="1200" b="0" i="0" kern="1200" dirty="0" smtClean="0">
                <a:solidFill>
                  <a:schemeClr val="tx1"/>
                </a:solidFill>
                <a:effectLst/>
                <a:latin typeface="+mn-lt"/>
                <a:ea typeface="+mn-ea"/>
                <a:cs typeface="+mn-cs"/>
              </a:rPr>
              <a:t> Judging by the range of the data, there is much more variability in the females’ distribution (range = 59) than there is in the males’ distribution (range = 45). On the other hand, if we look at the IQR, which measures the variability only among the middle 50% of the distribution, we see more spread in the ages of males (IQR = 13) than females (IQR = 9.5). We conclude that among all the winners, the actors’ ages are more alike than the actresses’ ages. However, the middle 50% of the age distribution of actresses is more homogeneous than the actors’ age distribution.</a:t>
            </a:r>
          </a:p>
          <a:p>
            <a:pPr fontAlgn="base"/>
            <a:r>
              <a:rPr lang="en-GB" sz="1200" b="1" i="0" kern="1200" dirty="0" smtClean="0">
                <a:solidFill>
                  <a:schemeClr val="tx1"/>
                </a:solidFill>
                <a:effectLst/>
                <a:latin typeface="+mn-lt"/>
                <a:ea typeface="+mn-ea"/>
                <a:cs typeface="+mn-cs"/>
              </a:rPr>
              <a:t>Outliers:</a:t>
            </a:r>
            <a:r>
              <a:rPr lang="en-GB" sz="1200" b="0" i="0" kern="1200" dirty="0" smtClean="0">
                <a:solidFill>
                  <a:schemeClr val="tx1"/>
                </a:solidFill>
                <a:effectLst/>
                <a:latin typeface="+mn-lt"/>
                <a:ea typeface="+mn-ea"/>
                <a:cs typeface="+mn-cs"/>
              </a:rPr>
              <a:t> We see that we have outliers in both distributions. There is only one high outlier in the actors’ distribution (76, Henry Fonda, On Golden Pond), compared with three high outliers in the actresses’ distribution.</a:t>
            </a:r>
          </a:p>
          <a:p>
            <a:endParaRPr lang="en-GB" dirty="0"/>
          </a:p>
        </p:txBody>
      </p:sp>
      <p:sp>
        <p:nvSpPr>
          <p:cNvPr id="4" name="Slide Number Placeholder 3"/>
          <p:cNvSpPr>
            <a:spLocks noGrp="1"/>
          </p:cNvSpPr>
          <p:nvPr>
            <p:ph type="sldNum" sz="quarter" idx="10"/>
          </p:nvPr>
        </p:nvSpPr>
        <p:spPr/>
        <p:txBody>
          <a:bodyPr/>
          <a:lstStyle/>
          <a:p>
            <a:fld id="{A6198D4C-5F1C-4E97-AC77-944C4FE3ACCB}" type="slidenum">
              <a:rPr lang="en-GB" smtClean="0"/>
              <a:t>40</a:t>
            </a:fld>
            <a:endParaRPr lang="en-GB"/>
          </a:p>
        </p:txBody>
      </p:sp>
    </p:spTree>
    <p:extLst>
      <p:ext uri="{BB962C8B-B14F-4D97-AF65-F5344CB8AC3E}">
        <p14:creationId xmlns:p14="http://schemas.microsoft.com/office/powerpoint/2010/main" val="150337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AA8B07-FCD3-490A-AB8E-5CC9CF5FE0DA}" type="datetimeFigureOut">
              <a:rPr lang="en-GB" smtClean="0"/>
              <a:t>18/08/2017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19477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A8B07-FCD3-490A-AB8E-5CC9CF5FE0DA}" type="datetimeFigureOut">
              <a:rPr lang="en-GB" smtClean="0"/>
              <a:t>18/08/2017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244574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A8B07-FCD3-490A-AB8E-5CC9CF5FE0DA}" type="datetimeFigureOut">
              <a:rPr lang="en-GB" smtClean="0"/>
              <a:t>18/08/2017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138572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AA8B07-FCD3-490A-AB8E-5CC9CF5FE0DA}" type="datetimeFigureOut">
              <a:rPr lang="en-GB" smtClean="0"/>
              <a:t>18/08/2017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270747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A8B07-FCD3-490A-AB8E-5CC9CF5FE0DA}" type="datetimeFigureOut">
              <a:rPr lang="en-GB" smtClean="0"/>
              <a:t>18/08/2017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249146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AA8B07-FCD3-490A-AB8E-5CC9CF5FE0DA}" type="datetimeFigureOut">
              <a:rPr lang="en-GB" smtClean="0"/>
              <a:t>18/08/2017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85967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AA8B07-FCD3-490A-AB8E-5CC9CF5FE0DA}" type="datetimeFigureOut">
              <a:rPr lang="en-GB" smtClean="0"/>
              <a:t>18/08/2017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207967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AA8B07-FCD3-490A-AB8E-5CC9CF5FE0DA}" type="datetimeFigureOut">
              <a:rPr lang="en-GB" smtClean="0"/>
              <a:t>18/08/2017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344028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A8B07-FCD3-490A-AB8E-5CC9CF5FE0DA}" type="datetimeFigureOut">
              <a:rPr lang="en-GB" smtClean="0"/>
              <a:t>18/08/2017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10654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A8B07-FCD3-490A-AB8E-5CC9CF5FE0DA}" type="datetimeFigureOut">
              <a:rPr lang="en-GB" smtClean="0"/>
              <a:t>18/08/2017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248839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A8B07-FCD3-490A-AB8E-5CC9CF5FE0DA}" type="datetimeFigureOut">
              <a:rPr lang="en-GB" smtClean="0"/>
              <a:t>18/08/2017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76131A-769D-463A-8528-7013B90ADF69}" type="slidenum">
              <a:rPr lang="en-GB" smtClean="0"/>
              <a:t>‹#›</a:t>
            </a:fld>
            <a:endParaRPr lang="en-GB"/>
          </a:p>
        </p:txBody>
      </p:sp>
    </p:spTree>
    <p:extLst>
      <p:ext uri="{BB962C8B-B14F-4D97-AF65-F5344CB8AC3E}">
        <p14:creationId xmlns:p14="http://schemas.microsoft.com/office/powerpoint/2010/main" val="318977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A8B07-FCD3-490A-AB8E-5CC9CF5FE0DA}" type="datetimeFigureOut">
              <a:rPr lang="en-GB" smtClean="0"/>
              <a:t>18/08/2017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6131A-769D-463A-8528-7013B90ADF69}" type="slidenum">
              <a:rPr lang="en-GB" smtClean="0"/>
              <a:t>‹#›</a:t>
            </a:fld>
            <a:endParaRPr lang="en-GB"/>
          </a:p>
        </p:txBody>
      </p:sp>
    </p:spTree>
    <p:extLst>
      <p:ext uri="{BB962C8B-B14F-4D97-AF65-F5344CB8AC3E}">
        <p14:creationId xmlns:p14="http://schemas.microsoft.com/office/powerpoint/2010/main" val="5145238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Some Statistics </a:t>
            </a:r>
            <a:r>
              <a:rPr lang="en-GB" dirty="0" smtClean="0"/>
              <a:t>for the AKT</a:t>
            </a:r>
            <a:endParaRPr lang="en-GB" dirty="0"/>
          </a:p>
        </p:txBody>
      </p:sp>
      <p:pic>
        <p:nvPicPr>
          <p:cNvPr id="1029" name="Picture 5" descr="C:\Users\Shah family\AppData\Local\Microsoft\Windows\Temporary Internet Files\Content.IE5\3LZREWON\sig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645024"/>
            <a:ext cx="2230431" cy="289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44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How would you calculate it?</a:t>
                </a:r>
              </a:p>
              <a:p>
                <a:endParaRPr lang="en-GB" dirty="0"/>
              </a:p>
              <a:p>
                <a:r>
                  <a:rPr lang="en-GB" dirty="0" smtClean="0"/>
                  <a:t>Specificity = </a:t>
                </a:r>
                <a14:m>
                  <m:oMath xmlns:m="http://schemas.openxmlformats.org/officeDocument/2006/math">
                    <m:f>
                      <m:fPr>
                        <m:ctrlPr>
                          <a:rPr lang="en-GB" i="1" smtClean="0">
                            <a:latin typeface="Cambria Math"/>
                          </a:rPr>
                        </m:ctrlPr>
                      </m:fPr>
                      <m:num>
                        <m:r>
                          <a:rPr lang="en-GB" b="0" i="1" smtClean="0">
                            <a:latin typeface="Cambria Math"/>
                          </a:rPr>
                          <m:t>𝑇𝑁</m:t>
                        </m:r>
                      </m:num>
                      <m:den>
                        <m:r>
                          <a:rPr lang="en-GB" b="0" i="1" smtClean="0">
                            <a:latin typeface="Cambria Math"/>
                          </a:rPr>
                          <m:t>𝑇𝑁</m:t>
                        </m:r>
                        <m:r>
                          <a:rPr lang="en-GB" b="0" i="1" smtClean="0">
                            <a:latin typeface="Cambria Math"/>
                          </a:rPr>
                          <m:t>+</m:t>
                        </m:r>
                        <m:r>
                          <a:rPr lang="en-GB" b="0" i="1" smtClean="0">
                            <a:latin typeface="Cambria Math"/>
                          </a:rPr>
                          <m:t>𝐹𝑃</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3378143122"/>
              </p:ext>
            </p:extLst>
          </p:nvPr>
        </p:nvGraphicFramePr>
        <p:xfrm>
          <a:off x="3851920" y="3861048"/>
          <a:ext cx="4968552" cy="2450657"/>
        </p:xfrm>
        <a:graphic>
          <a:graphicData uri="http://schemas.openxmlformats.org/drawingml/2006/table">
            <a:tbl>
              <a:tblPr firstRow="1" bandRow="1">
                <a:tableStyleId>{69CF1AB2-1976-4502-BF36-3FF5EA218861}</a:tableStyleId>
              </a:tblPr>
              <a:tblGrid>
                <a:gridCol w="1088477"/>
                <a:gridCol w="1287787"/>
                <a:gridCol w="1296144"/>
                <a:gridCol w="1296144"/>
              </a:tblGrid>
              <a:tr h="360040">
                <a:tc>
                  <a:txBody>
                    <a:bodyPr/>
                    <a:lstStyle/>
                    <a:p>
                      <a:endParaRPr lang="en-GB" sz="1400" dirty="0"/>
                    </a:p>
                  </a:txBody>
                  <a:tcPr/>
                </a:tc>
                <a:tc gridSpan="3">
                  <a:txBody>
                    <a:bodyPr/>
                    <a:lstStyle/>
                    <a:p>
                      <a:pPr algn="ctr"/>
                      <a:r>
                        <a:rPr lang="en-GB" sz="1400" dirty="0" smtClean="0"/>
                        <a:t>True condition</a:t>
                      </a:r>
                      <a:endParaRPr lang="en-GB" sz="1400" dirty="0"/>
                    </a:p>
                  </a:txBody>
                  <a:tcPr anchor="ctr"/>
                </a:tc>
                <a:tc hMerge="1">
                  <a:txBody>
                    <a:bodyPr/>
                    <a:lstStyle/>
                    <a:p>
                      <a:endParaRPr lang="en-GB" dirty="0"/>
                    </a:p>
                  </a:txBody>
                  <a:tcPr/>
                </a:tc>
                <a:tc hMerge="1">
                  <a:txBody>
                    <a:bodyPr/>
                    <a:lstStyle/>
                    <a:p>
                      <a:endParaRPr lang="en-GB" dirty="0"/>
                    </a:p>
                  </a:txBody>
                  <a:tcPr/>
                </a:tc>
              </a:tr>
              <a:tr h="627577">
                <a:tc rowSpan="3">
                  <a:txBody>
                    <a:bodyPr/>
                    <a:lstStyle/>
                    <a:p>
                      <a:pPr algn="ctr"/>
                      <a:r>
                        <a:rPr lang="en-GB" sz="1400" b="1" dirty="0" smtClean="0"/>
                        <a:t>Test condition</a:t>
                      </a:r>
                      <a:endParaRPr lang="en-GB" sz="1400" b="1" dirty="0"/>
                    </a:p>
                  </a:txBody>
                  <a:tcPr anchor="ctr"/>
                </a:tc>
                <a:tc>
                  <a:txBody>
                    <a:bodyPr/>
                    <a:lstStyle/>
                    <a:p>
                      <a:pPr algn="ctr"/>
                      <a:endParaRPr lang="en-GB" sz="1400" dirty="0"/>
                    </a:p>
                  </a:txBody>
                  <a:tcPr/>
                </a:tc>
                <a:tc>
                  <a:txBody>
                    <a:bodyPr/>
                    <a:lstStyle/>
                    <a:p>
                      <a:pPr algn="ctr"/>
                      <a:r>
                        <a:rPr lang="en-GB" sz="1400" dirty="0" smtClean="0"/>
                        <a:t>Positive</a:t>
                      </a:r>
                      <a:endParaRPr lang="en-GB" sz="1400" dirty="0"/>
                    </a:p>
                  </a:txBody>
                  <a:tcPr/>
                </a:tc>
                <a:tc>
                  <a:txBody>
                    <a:bodyPr/>
                    <a:lstStyle/>
                    <a:p>
                      <a:pPr algn="ctr"/>
                      <a:r>
                        <a:rPr lang="en-GB" sz="1400" dirty="0" smtClean="0"/>
                        <a:t>Negative</a:t>
                      </a:r>
                      <a:endParaRPr lang="en-GB" sz="1400" dirty="0"/>
                    </a:p>
                  </a:txBody>
                  <a:tcPr/>
                </a:tc>
              </a:tr>
              <a:tr h="627577">
                <a:tc vMerge="1">
                  <a:txBody>
                    <a:bodyPr/>
                    <a:lstStyle/>
                    <a:p>
                      <a:endParaRPr lang="en-GB" dirty="0"/>
                    </a:p>
                  </a:txBody>
                  <a:tcPr/>
                </a:tc>
                <a:tc>
                  <a:txBody>
                    <a:bodyPr/>
                    <a:lstStyle/>
                    <a:p>
                      <a:pPr algn="ctr"/>
                      <a:r>
                        <a:rPr lang="en-GB" sz="1400" dirty="0" smtClean="0"/>
                        <a:t>Positive</a:t>
                      </a:r>
                      <a:endParaRPr lang="en-GB" sz="1400" dirty="0"/>
                    </a:p>
                  </a:txBody>
                  <a:tcPr/>
                </a:tc>
                <a:tc>
                  <a:txBody>
                    <a:bodyPr/>
                    <a:lstStyle/>
                    <a:p>
                      <a:pPr algn="ctr"/>
                      <a:r>
                        <a:rPr lang="en-GB" sz="1400" dirty="0" smtClean="0"/>
                        <a:t>True positive (TP)</a:t>
                      </a:r>
                      <a:endParaRPr lang="en-GB" sz="1400" dirty="0"/>
                    </a:p>
                  </a:txBody>
                  <a:tcPr/>
                </a:tc>
                <a:tc>
                  <a:txBody>
                    <a:bodyPr/>
                    <a:lstStyle/>
                    <a:p>
                      <a:pPr algn="ctr"/>
                      <a:r>
                        <a:rPr lang="en-GB" sz="1400" dirty="0" smtClean="0"/>
                        <a:t>False positive</a:t>
                      </a:r>
                      <a:r>
                        <a:rPr lang="en-GB" sz="1400" baseline="0" dirty="0" smtClean="0"/>
                        <a:t> (FP)</a:t>
                      </a:r>
                    </a:p>
                    <a:p>
                      <a:pPr algn="ctr"/>
                      <a:r>
                        <a:rPr lang="en-GB" sz="1400" baseline="0" dirty="0" smtClean="0"/>
                        <a:t>Type 1 error</a:t>
                      </a:r>
                      <a:endParaRPr lang="en-GB" sz="1400" dirty="0"/>
                    </a:p>
                  </a:txBody>
                  <a:tcPr/>
                </a:tc>
              </a:tr>
              <a:tr h="637548">
                <a:tc vMerge="1">
                  <a:txBody>
                    <a:bodyPr/>
                    <a:lstStyle/>
                    <a:p>
                      <a:endParaRPr lang="en-GB" dirty="0"/>
                    </a:p>
                  </a:txBody>
                  <a:tcPr/>
                </a:tc>
                <a:tc>
                  <a:txBody>
                    <a:bodyPr/>
                    <a:lstStyle/>
                    <a:p>
                      <a:pPr algn="ctr"/>
                      <a:r>
                        <a:rPr lang="en-GB" sz="1400" dirty="0" smtClean="0"/>
                        <a:t>Negative</a:t>
                      </a:r>
                      <a:endParaRPr lang="en-GB" sz="1400" dirty="0"/>
                    </a:p>
                  </a:txBody>
                  <a:tcPr/>
                </a:tc>
                <a:tc>
                  <a:txBody>
                    <a:bodyPr/>
                    <a:lstStyle/>
                    <a:p>
                      <a:pPr algn="ctr"/>
                      <a:r>
                        <a:rPr lang="en-GB" sz="1400" dirty="0" smtClean="0"/>
                        <a:t>False negative</a:t>
                      </a:r>
                      <a:r>
                        <a:rPr lang="en-GB" sz="1400" baseline="0" dirty="0" smtClean="0"/>
                        <a:t> (FN)</a:t>
                      </a:r>
                    </a:p>
                    <a:p>
                      <a:pPr algn="ctr"/>
                      <a:r>
                        <a:rPr lang="en-GB" sz="1400" baseline="0" dirty="0" smtClean="0"/>
                        <a:t>Type 2 error</a:t>
                      </a:r>
                      <a:endParaRPr lang="en-GB" sz="1400" dirty="0"/>
                    </a:p>
                  </a:txBody>
                  <a:tcPr/>
                </a:tc>
                <a:tc>
                  <a:txBody>
                    <a:bodyPr/>
                    <a:lstStyle/>
                    <a:p>
                      <a:pPr algn="ctr"/>
                      <a:r>
                        <a:rPr lang="en-GB" sz="1400" dirty="0" smtClean="0"/>
                        <a:t>True negative</a:t>
                      </a:r>
                      <a:r>
                        <a:rPr lang="en-GB" sz="1400" baseline="0" dirty="0" smtClean="0"/>
                        <a:t> (TN)</a:t>
                      </a:r>
                      <a:endParaRPr lang="en-GB" sz="1400" dirty="0"/>
                    </a:p>
                  </a:txBody>
                  <a:tcPr/>
                </a:tc>
              </a:tr>
            </a:tbl>
          </a:graphicData>
        </a:graphic>
      </p:graphicFrame>
    </p:spTree>
    <p:extLst>
      <p:ext uri="{BB962C8B-B14F-4D97-AF65-F5344CB8AC3E}">
        <p14:creationId xmlns:p14="http://schemas.microsoft.com/office/powerpoint/2010/main" val="253654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Positive predictive and negative predictive values</a:t>
            </a:r>
            <a:endParaRPr lang="en-GB" dirty="0"/>
          </a:p>
        </p:txBody>
      </p:sp>
      <p:sp>
        <p:nvSpPr>
          <p:cNvPr id="3" name="Content Placeholder 2"/>
          <p:cNvSpPr>
            <a:spLocks noGrp="1"/>
          </p:cNvSpPr>
          <p:nvPr>
            <p:ph idx="1"/>
          </p:nvPr>
        </p:nvSpPr>
        <p:spPr/>
        <p:txBody>
          <a:bodyPr/>
          <a:lstStyle/>
          <a:p>
            <a:r>
              <a:rPr lang="en-GB" dirty="0" smtClean="0"/>
              <a:t>Proportions of positive and negative values that are true positives and true negatives.</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970962298"/>
              </p:ext>
            </p:extLst>
          </p:nvPr>
        </p:nvGraphicFramePr>
        <p:xfrm>
          <a:off x="3851920" y="3861048"/>
          <a:ext cx="4968552" cy="2450657"/>
        </p:xfrm>
        <a:graphic>
          <a:graphicData uri="http://schemas.openxmlformats.org/drawingml/2006/table">
            <a:tbl>
              <a:tblPr firstRow="1" bandRow="1">
                <a:tableStyleId>{69CF1AB2-1976-4502-BF36-3FF5EA218861}</a:tableStyleId>
              </a:tblPr>
              <a:tblGrid>
                <a:gridCol w="1088477"/>
                <a:gridCol w="1287787"/>
                <a:gridCol w="1296144"/>
                <a:gridCol w="1296144"/>
              </a:tblGrid>
              <a:tr h="360040">
                <a:tc>
                  <a:txBody>
                    <a:bodyPr/>
                    <a:lstStyle/>
                    <a:p>
                      <a:endParaRPr lang="en-GB" sz="1400" dirty="0"/>
                    </a:p>
                  </a:txBody>
                  <a:tcPr/>
                </a:tc>
                <a:tc gridSpan="3">
                  <a:txBody>
                    <a:bodyPr/>
                    <a:lstStyle/>
                    <a:p>
                      <a:pPr algn="ctr"/>
                      <a:r>
                        <a:rPr lang="en-GB" sz="1400" dirty="0" smtClean="0"/>
                        <a:t>True condition</a:t>
                      </a:r>
                      <a:endParaRPr lang="en-GB" sz="1400" dirty="0"/>
                    </a:p>
                  </a:txBody>
                  <a:tcPr anchor="ctr"/>
                </a:tc>
                <a:tc hMerge="1">
                  <a:txBody>
                    <a:bodyPr/>
                    <a:lstStyle/>
                    <a:p>
                      <a:endParaRPr lang="en-GB" dirty="0"/>
                    </a:p>
                  </a:txBody>
                  <a:tcPr/>
                </a:tc>
                <a:tc hMerge="1">
                  <a:txBody>
                    <a:bodyPr/>
                    <a:lstStyle/>
                    <a:p>
                      <a:endParaRPr lang="en-GB" dirty="0"/>
                    </a:p>
                  </a:txBody>
                  <a:tcPr/>
                </a:tc>
              </a:tr>
              <a:tr h="627577">
                <a:tc rowSpan="3">
                  <a:txBody>
                    <a:bodyPr/>
                    <a:lstStyle/>
                    <a:p>
                      <a:pPr algn="ctr"/>
                      <a:r>
                        <a:rPr lang="en-GB" sz="1400" b="1" dirty="0" smtClean="0"/>
                        <a:t>Test condition</a:t>
                      </a:r>
                      <a:endParaRPr lang="en-GB" sz="1400" b="1" dirty="0"/>
                    </a:p>
                  </a:txBody>
                  <a:tcPr anchor="ctr"/>
                </a:tc>
                <a:tc>
                  <a:txBody>
                    <a:bodyPr/>
                    <a:lstStyle/>
                    <a:p>
                      <a:pPr algn="ctr"/>
                      <a:endParaRPr lang="en-GB" sz="1400" dirty="0"/>
                    </a:p>
                  </a:txBody>
                  <a:tcPr/>
                </a:tc>
                <a:tc>
                  <a:txBody>
                    <a:bodyPr/>
                    <a:lstStyle/>
                    <a:p>
                      <a:pPr algn="ctr"/>
                      <a:r>
                        <a:rPr lang="en-GB" sz="1400" dirty="0" smtClean="0"/>
                        <a:t>Positive</a:t>
                      </a:r>
                      <a:endParaRPr lang="en-GB" sz="1400" dirty="0"/>
                    </a:p>
                  </a:txBody>
                  <a:tcPr/>
                </a:tc>
                <a:tc>
                  <a:txBody>
                    <a:bodyPr/>
                    <a:lstStyle/>
                    <a:p>
                      <a:pPr algn="ctr"/>
                      <a:r>
                        <a:rPr lang="en-GB" sz="1400" dirty="0" smtClean="0"/>
                        <a:t>Negative</a:t>
                      </a:r>
                      <a:endParaRPr lang="en-GB" sz="1400" dirty="0"/>
                    </a:p>
                  </a:txBody>
                  <a:tcPr/>
                </a:tc>
              </a:tr>
              <a:tr h="627577">
                <a:tc vMerge="1">
                  <a:txBody>
                    <a:bodyPr/>
                    <a:lstStyle/>
                    <a:p>
                      <a:endParaRPr lang="en-GB" dirty="0"/>
                    </a:p>
                  </a:txBody>
                  <a:tcPr/>
                </a:tc>
                <a:tc>
                  <a:txBody>
                    <a:bodyPr/>
                    <a:lstStyle/>
                    <a:p>
                      <a:pPr algn="ctr"/>
                      <a:r>
                        <a:rPr lang="en-GB" sz="1400" dirty="0" smtClean="0"/>
                        <a:t>Positive</a:t>
                      </a:r>
                      <a:endParaRPr lang="en-GB" sz="1400" dirty="0"/>
                    </a:p>
                  </a:txBody>
                  <a:tcPr/>
                </a:tc>
                <a:tc>
                  <a:txBody>
                    <a:bodyPr/>
                    <a:lstStyle/>
                    <a:p>
                      <a:pPr algn="ctr"/>
                      <a:r>
                        <a:rPr lang="en-GB" sz="1400" dirty="0" smtClean="0"/>
                        <a:t>True positive (TP)</a:t>
                      </a:r>
                      <a:endParaRPr lang="en-GB" sz="1400" dirty="0"/>
                    </a:p>
                  </a:txBody>
                  <a:tcPr/>
                </a:tc>
                <a:tc>
                  <a:txBody>
                    <a:bodyPr/>
                    <a:lstStyle/>
                    <a:p>
                      <a:pPr algn="ctr"/>
                      <a:r>
                        <a:rPr lang="en-GB" sz="1400" dirty="0" smtClean="0"/>
                        <a:t>False positive</a:t>
                      </a:r>
                      <a:r>
                        <a:rPr lang="en-GB" sz="1400" baseline="0" dirty="0" smtClean="0"/>
                        <a:t> (FP)</a:t>
                      </a:r>
                    </a:p>
                    <a:p>
                      <a:pPr algn="ctr"/>
                      <a:r>
                        <a:rPr lang="en-GB" sz="1400" baseline="0" dirty="0" smtClean="0"/>
                        <a:t>Type 1 error</a:t>
                      </a:r>
                      <a:endParaRPr lang="en-GB" sz="1400" dirty="0"/>
                    </a:p>
                  </a:txBody>
                  <a:tcPr/>
                </a:tc>
              </a:tr>
              <a:tr h="637548">
                <a:tc vMerge="1">
                  <a:txBody>
                    <a:bodyPr/>
                    <a:lstStyle/>
                    <a:p>
                      <a:endParaRPr lang="en-GB" dirty="0"/>
                    </a:p>
                  </a:txBody>
                  <a:tcPr/>
                </a:tc>
                <a:tc>
                  <a:txBody>
                    <a:bodyPr/>
                    <a:lstStyle/>
                    <a:p>
                      <a:pPr algn="ctr"/>
                      <a:r>
                        <a:rPr lang="en-GB" sz="1400" dirty="0" smtClean="0"/>
                        <a:t>Negative</a:t>
                      </a:r>
                      <a:endParaRPr lang="en-GB" sz="1400" dirty="0"/>
                    </a:p>
                  </a:txBody>
                  <a:tcPr/>
                </a:tc>
                <a:tc>
                  <a:txBody>
                    <a:bodyPr/>
                    <a:lstStyle/>
                    <a:p>
                      <a:pPr algn="ctr"/>
                      <a:r>
                        <a:rPr lang="en-GB" sz="1400" dirty="0" smtClean="0"/>
                        <a:t>False negative</a:t>
                      </a:r>
                      <a:r>
                        <a:rPr lang="en-GB" sz="1400" baseline="0" dirty="0" smtClean="0"/>
                        <a:t> (FN)</a:t>
                      </a:r>
                    </a:p>
                    <a:p>
                      <a:pPr algn="ctr"/>
                      <a:r>
                        <a:rPr lang="en-GB" sz="1400" baseline="0" dirty="0" smtClean="0"/>
                        <a:t>Type 2 error</a:t>
                      </a:r>
                      <a:endParaRPr lang="en-GB" sz="1400" dirty="0"/>
                    </a:p>
                  </a:txBody>
                  <a:tcPr/>
                </a:tc>
                <a:tc>
                  <a:txBody>
                    <a:bodyPr/>
                    <a:lstStyle/>
                    <a:p>
                      <a:pPr algn="ctr"/>
                      <a:r>
                        <a:rPr lang="en-GB" sz="1400" dirty="0" smtClean="0"/>
                        <a:t>True negative</a:t>
                      </a:r>
                      <a:r>
                        <a:rPr lang="en-GB" sz="1400" baseline="0" dirty="0" smtClean="0"/>
                        <a:t> (TN)</a:t>
                      </a:r>
                      <a:endParaRPr lang="en-GB" sz="1400" dirty="0"/>
                    </a:p>
                  </a:txBody>
                  <a:tcPr/>
                </a:tc>
              </a:tr>
            </a:tbl>
          </a:graphicData>
        </a:graphic>
      </p:graphicFrame>
    </p:spTree>
    <p:extLst>
      <p:ext uri="{BB962C8B-B14F-4D97-AF65-F5344CB8AC3E}">
        <p14:creationId xmlns:p14="http://schemas.microsoft.com/office/powerpoint/2010/main" val="3885925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PPV and NPV</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How would you calculate these?</a:t>
                </a:r>
              </a:p>
              <a:p>
                <a:r>
                  <a:rPr lang="en-GB" dirty="0" smtClean="0"/>
                  <a:t>PPV = </a:t>
                </a:r>
                <a14:m>
                  <m:oMath xmlns:m="http://schemas.openxmlformats.org/officeDocument/2006/math">
                    <m:f>
                      <m:fPr>
                        <m:ctrlPr>
                          <a:rPr lang="en-GB" i="1" smtClean="0">
                            <a:latin typeface="Cambria Math"/>
                          </a:rPr>
                        </m:ctrlPr>
                      </m:fPr>
                      <m:num>
                        <m:r>
                          <a:rPr lang="en-GB" b="0" i="1" smtClean="0">
                            <a:latin typeface="Cambria Math"/>
                          </a:rPr>
                          <m:t>𝑇𝑃</m:t>
                        </m:r>
                      </m:num>
                      <m:den>
                        <m:r>
                          <a:rPr lang="en-GB" b="0" i="1" smtClean="0">
                            <a:latin typeface="Cambria Math"/>
                          </a:rPr>
                          <m:t>𝑇𝑃</m:t>
                        </m:r>
                        <m:r>
                          <a:rPr lang="en-GB" b="0" i="1" smtClean="0">
                            <a:latin typeface="Cambria Math"/>
                          </a:rPr>
                          <m:t>+</m:t>
                        </m:r>
                        <m:r>
                          <a:rPr lang="en-GB" b="0" i="1" smtClean="0">
                            <a:latin typeface="Cambria Math"/>
                          </a:rPr>
                          <m:t>𝐹𝑃</m:t>
                        </m:r>
                      </m:den>
                    </m:f>
                  </m:oMath>
                </a14:m>
                <a:endParaRPr lang="en-GB" dirty="0" smtClean="0"/>
              </a:p>
              <a:p>
                <a:r>
                  <a:rPr lang="en-GB" dirty="0" smtClean="0"/>
                  <a:t>NPV = </a:t>
                </a:r>
                <a14:m>
                  <m:oMath xmlns:m="http://schemas.openxmlformats.org/officeDocument/2006/math">
                    <m:f>
                      <m:fPr>
                        <m:ctrlPr>
                          <a:rPr lang="en-GB" i="1" smtClean="0">
                            <a:latin typeface="Cambria Math"/>
                          </a:rPr>
                        </m:ctrlPr>
                      </m:fPr>
                      <m:num>
                        <m:r>
                          <a:rPr lang="en-GB" b="0" i="1" smtClean="0">
                            <a:latin typeface="Cambria Math"/>
                          </a:rPr>
                          <m:t>𝑇𝑁</m:t>
                        </m:r>
                      </m:num>
                      <m:den>
                        <m:r>
                          <a:rPr lang="en-GB" b="0" i="1" smtClean="0">
                            <a:latin typeface="Cambria Math"/>
                          </a:rPr>
                          <m:t>𝑇𝑁</m:t>
                        </m:r>
                        <m:r>
                          <a:rPr lang="en-GB" b="0" i="1" smtClean="0">
                            <a:latin typeface="Cambria Math"/>
                          </a:rPr>
                          <m:t>+</m:t>
                        </m:r>
                        <m:r>
                          <a:rPr lang="en-GB" b="0" i="1" smtClean="0">
                            <a:latin typeface="Cambria Math"/>
                          </a:rPr>
                          <m:t>𝐹𝑁</m:t>
                        </m:r>
                      </m:den>
                    </m:f>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3551573754"/>
              </p:ext>
            </p:extLst>
          </p:nvPr>
        </p:nvGraphicFramePr>
        <p:xfrm>
          <a:off x="3851920" y="3861048"/>
          <a:ext cx="4968552" cy="2450657"/>
        </p:xfrm>
        <a:graphic>
          <a:graphicData uri="http://schemas.openxmlformats.org/drawingml/2006/table">
            <a:tbl>
              <a:tblPr firstRow="1" bandRow="1">
                <a:tableStyleId>{69CF1AB2-1976-4502-BF36-3FF5EA218861}</a:tableStyleId>
              </a:tblPr>
              <a:tblGrid>
                <a:gridCol w="1088477"/>
                <a:gridCol w="1287787"/>
                <a:gridCol w="1296144"/>
                <a:gridCol w="1296144"/>
              </a:tblGrid>
              <a:tr h="360040">
                <a:tc>
                  <a:txBody>
                    <a:bodyPr/>
                    <a:lstStyle/>
                    <a:p>
                      <a:endParaRPr lang="en-GB" sz="1400" dirty="0"/>
                    </a:p>
                  </a:txBody>
                  <a:tcPr/>
                </a:tc>
                <a:tc gridSpan="3">
                  <a:txBody>
                    <a:bodyPr/>
                    <a:lstStyle/>
                    <a:p>
                      <a:pPr algn="ctr"/>
                      <a:r>
                        <a:rPr lang="en-GB" sz="1400" dirty="0" smtClean="0"/>
                        <a:t>True condition</a:t>
                      </a:r>
                      <a:endParaRPr lang="en-GB" sz="1400" dirty="0"/>
                    </a:p>
                  </a:txBody>
                  <a:tcPr anchor="ctr"/>
                </a:tc>
                <a:tc hMerge="1">
                  <a:txBody>
                    <a:bodyPr/>
                    <a:lstStyle/>
                    <a:p>
                      <a:endParaRPr lang="en-GB" dirty="0"/>
                    </a:p>
                  </a:txBody>
                  <a:tcPr/>
                </a:tc>
                <a:tc hMerge="1">
                  <a:txBody>
                    <a:bodyPr/>
                    <a:lstStyle/>
                    <a:p>
                      <a:endParaRPr lang="en-GB" dirty="0"/>
                    </a:p>
                  </a:txBody>
                  <a:tcPr/>
                </a:tc>
              </a:tr>
              <a:tr h="627577">
                <a:tc rowSpan="3">
                  <a:txBody>
                    <a:bodyPr/>
                    <a:lstStyle/>
                    <a:p>
                      <a:pPr algn="ctr"/>
                      <a:r>
                        <a:rPr lang="en-GB" sz="1400" b="1" dirty="0" smtClean="0"/>
                        <a:t>Test condition</a:t>
                      </a:r>
                      <a:endParaRPr lang="en-GB" sz="1400" b="1" dirty="0"/>
                    </a:p>
                  </a:txBody>
                  <a:tcPr anchor="ctr"/>
                </a:tc>
                <a:tc>
                  <a:txBody>
                    <a:bodyPr/>
                    <a:lstStyle/>
                    <a:p>
                      <a:pPr algn="ctr"/>
                      <a:endParaRPr lang="en-GB" sz="1400" dirty="0"/>
                    </a:p>
                  </a:txBody>
                  <a:tcPr/>
                </a:tc>
                <a:tc>
                  <a:txBody>
                    <a:bodyPr/>
                    <a:lstStyle/>
                    <a:p>
                      <a:pPr algn="ctr"/>
                      <a:r>
                        <a:rPr lang="en-GB" sz="1400" dirty="0" smtClean="0"/>
                        <a:t>Positive</a:t>
                      </a:r>
                      <a:endParaRPr lang="en-GB" sz="1400" dirty="0"/>
                    </a:p>
                  </a:txBody>
                  <a:tcPr/>
                </a:tc>
                <a:tc>
                  <a:txBody>
                    <a:bodyPr/>
                    <a:lstStyle/>
                    <a:p>
                      <a:pPr algn="ctr"/>
                      <a:r>
                        <a:rPr lang="en-GB" sz="1400" dirty="0" smtClean="0"/>
                        <a:t>Negative</a:t>
                      </a:r>
                      <a:endParaRPr lang="en-GB" sz="1400" dirty="0"/>
                    </a:p>
                  </a:txBody>
                  <a:tcPr/>
                </a:tc>
              </a:tr>
              <a:tr h="627577">
                <a:tc vMerge="1">
                  <a:txBody>
                    <a:bodyPr/>
                    <a:lstStyle/>
                    <a:p>
                      <a:endParaRPr lang="en-GB" dirty="0"/>
                    </a:p>
                  </a:txBody>
                  <a:tcPr/>
                </a:tc>
                <a:tc>
                  <a:txBody>
                    <a:bodyPr/>
                    <a:lstStyle/>
                    <a:p>
                      <a:pPr algn="ctr"/>
                      <a:r>
                        <a:rPr lang="en-GB" sz="1400" dirty="0" smtClean="0"/>
                        <a:t>Positive</a:t>
                      </a:r>
                      <a:endParaRPr lang="en-GB" sz="1400" dirty="0"/>
                    </a:p>
                  </a:txBody>
                  <a:tcPr/>
                </a:tc>
                <a:tc>
                  <a:txBody>
                    <a:bodyPr/>
                    <a:lstStyle/>
                    <a:p>
                      <a:pPr algn="ctr"/>
                      <a:r>
                        <a:rPr lang="en-GB" sz="1400" dirty="0" smtClean="0"/>
                        <a:t>True positive (TP)</a:t>
                      </a:r>
                      <a:endParaRPr lang="en-GB" sz="1400" dirty="0"/>
                    </a:p>
                  </a:txBody>
                  <a:tcPr/>
                </a:tc>
                <a:tc>
                  <a:txBody>
                    <a:bodyPr/>
                    <a:lstStyle/>
                    <a:p>
                      <a:pPr algn="ctr"/>
                      <a:r>
                        <a:rPr lang="en-GB" sz="1400" dirty="0" smtClean="0"/>
                        <a:t>False positive</a:t>
                      </a:r>
                      <a:r>
                        <a:rPr lang="en-GB" sz="1400" baseline="0" dirty="0" smtClean="0"/>
                        <a:t> (FP)</a:t>
                      </a:r>
                    </a:p>
                    <a:p>
                      <a:pPr algn="ctr"/>
                      <a:r>
                        <a:rPr lang="en-GB" sz="1400" baseline="0" dirty="0" smtClean="0"/>
                        <a:t>Type 1 error</a:t>
                      </a:r>
                      <a:endParaRPr lang="en-GB" sz="1400" dirty="0"/>
                    </a:p>
                  </a:txBody>
                  <a:tcPr/>
                </a:tc>
              </a:tr>
              <a:tr h="637548">
                <a:tc vMerge="1">
                  <a:txBody>
                    <a:bodyPr/>
                    <a:lstStyle/>
                    <a:p>
                      <a:endParaRPr lang="en-GB" dirty="0"/>
                    </a:p>
                  </a:txBody>
                  <a:tcPr/>
                </a:tc>
                <a:tc>
                  <a:txBody>
                    <a:bodyPr/>
                    <a:lstStyle/>
                    <a:p>
                      <a:pPr algn="ctr"/>
                      <a:r>
                        <a:rPr lang="en-GB" sz="1400" dirty="0" smtClean="0"/>
                        <a:t>Negative</a:t>
                      </a:r>
                      <a:endParaRPr lang="en-GB" sz="1400" dirty="0"/>
                    </a:p>
                  </a:txBody>
                  <a:tcPr/>
                </a:tc>
                <a:tc>
                  <a:txBody>
                    <a:bodyPr/>
                    <a:lstStyle/>
                    <a:p>
                      <a:pPr algn="ctr"/>
                      <a:r>
                        <a:rPr lang="en-GB" sz="1400" dirty="0" smtClean="0"/>
                        <a:t>False negative</a:t>
                      </a:r>
                      <a:r>
                        <a:rPr lang="en-GB" sz="1400" baseline="0" dirty="0" smtClean="0"/>
                        <a:t> (FN)</a:t>
                      </a:r>
                    </a:p>
                    <a:p>
                      <a:pPr algn="ctr"/>
                      <a:r>
                        <a:rPr lang="en-GB" sz="1400" baseline="0" dirty="0" smtClean="0"/>
                        <a:t>Type 2 error</a:t>
                      </a:r>
                      <a:endParaRPr lang="en-GB" sz="1400" dirty="0"/>
                    </a:p>
                  </a:txBody>
                  <a:tcPr/>
                </a:tc>
                <a:tc>
                  <a:txBody>
                    <a:bodyPr/>
                    <a:lstStyle/>
                    <a:p>
                      <a:pPr algn="ctr"/>
                      <a:r>
                        <a:rPr lang="en-GB" sz="1400" dirty="0" smtClean="0"/>
                        <a:t>True negative</a:t>
                      </a:r>
                      <a:r>
                        <a:rPr lang="en-GB" sz="1400" baseline="0" dirty="0" smtClean="0"/>
                        <a:t> (TN)</a:t>
                      </a:r>
                      <a:endParaRPr lang="en-GB" sz="1400" dirty="0"/>
                    </a:p>
                  </a:txBody>
                  <a:tcPr/>
                </a:tc>
              </a:tr>
            </a:tbl>
          </a:graphicData>
        </a:graphic>
      </p:graphicFrame>
    </p:spTree>
    <p:extLst>
      <p:ext uri="{BB962C8B-B14F-4D97-AF65-F5344CB8AC3E}">
        <p14:creationId xmlns:p14="http://schemas.microsoft.com/office/powerpoint/2010/main" val="1407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normAutofit fontScale="92500"/>
          </a:bodyPr>
          <a:lstStyle/>
          <a:p>
            <a:r>
              <a:rPr lang="en-GB" dirty="0" smtClean="0"/>
              <a:t>400 plants are selected from a field. 75 of them have round leaves, the rest have pointy leaves.</a:t>
            </a:r>
          </a:p>
          <a:p>
            <a:r>
              <a:rPr lang="en-GB" dirty="0" smtClean="0"/>
              <a:t>Scientists have developed a test to determine if a plant has round leaves or pointed leaves. 60 plants with round leaves were round positive. 20 plants with pointy leaves were round positive as well.</a:t>
            </a:r>
          </a:p>
          <a:p>
            <a:r>
              <a:rPr lang="en-GB" dirty="0" smtClean="0"/>
              <a:t>Calculate the sensitivity, specificity, PPV and NPV of the test.</a:t>
            </a:r>
            <a:endParaRPr lang="en-GB" dirty="0"/>
          </a:p>
        </p:txBody>
      </p:sp>
    </p:spTree>
    <p:extLst>
      <p:ext uri="{BB962C8B-B14F-4D97-AF65-F5344CB8AC3E}">
        <p14:creationId xmlns:p14="http://schemas.microsoft.com/office/powerpoint/2010/main" val="2766067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935653371"/>
              </p:ext>
            </p:extLst>
          </p:nvPr>
        </p:nvGraphicFramePr>
        <p:xfrm>
          <a:off x="1115616" y="1916832"/>
          <a:ext cx="6840760" cy="3240360"/>
        </p:xfrm>
        <a:graphic>
          <a:graphicData uri="http://schemas.openxmlformats.org/drawingml/2006/table">
            <a:tbl>
              <a:tblPr firstRow="1" bandRow="1">
                <a:tableStyleId>{69CF1AB2-1976-4502-BF36-3FF5EA218861}</a:tableStyleId>
              </a:tblPr>
              <a:tblGrid>
                <a:gridCol w="1255803"/>
                <a:gridCol w="2200581"/>
                <a:gridCol w="1671190"/>
                <a:gridCol w="1713186"/>
              </a:tblGrid>
              <a:tr h="810090">
                <a:tc>
                  <a:txBody>
                    <a:bodyPr/>
                    <a:lstStyle/>
                    <a:p>
                      <a:endParaRPr lang="en-GB" dirty="0"/>
                    </a:p>
                  </a:txBody>
                  <a:tcPr/>
                </a:tc>
                <a:tc gridSpan="3">
                  <a:txBody>
                    <a:bodyPr/>
                    <a:lstStyle/>
                    <a:p>
                      <a:pPr algn="ctr"/>
                      <a:r>
                        <a:rPr lang="en-GB" dirty="0" smtClean="0"/>
                        <a:t>Leaves</a:t>
                      </a:r>
                      <a:endParaRPr lang="en-GB" dirty="0"/>
                    </a:p>
                  </a:txBody>
                  <a:tcPr anchor="ctr"/>
                </a:tc>
                <a:tc hMerge="1">
                  <a:txBody>
                    <a:bodyPr/>
                    <a:lstStyle/>
                    <a:p>
                      <a:endParaRPr lang="en-GB" dirty="0"/>
                    </a:p>
                  </a:txBody>
                  <a:tcPr/>
                </a:tc>
                <a:tc hMerge="1">
                  <a:txBody>
                    <a:bodyPr/>
                    <a:lstStyle/>
                    <a:p>
                      <a:endParaRPr lang="en-GB" dirty="0"/>
                    </a:p>
                  </a:txBody>
                  <a:tcPr/>
                </a:tc>
              </a:tr>
              <a:tr h="810090">
                <a:tc rowSpan="3">
                  <a:txBody>
                    <a:bodyPr/>
                    <a:lstStyle/>
                    <a:p>
                      <a:pPr algn="ctr"/>
                      <a:r>
                        <a:rPr lang="en-GB" b="1" dirty="0" smtClean="0"/>
                        <a:t>Test</a:t>
                      </a:r>
                      <a:endParaRPr lang="en-GB" b="1" dirty="0"/>
                    </a:p>
                  </a:txBody>
                  <a:tcPr anchor="ctr"/>
                </a:tc>
                <a:tc>
                  <a:txBody>
                    <a:bodyPr/>
                    <a:lstStyle/>
                    <a:p>
                      <a:pPr algn="ctr"/>
                      <a:endParaRPr lang="en-GB" dirty="0"/>
                    </a:p>
                  </a:txBody>
                  <a:tcPr/>
                </a:tc>
                <a:tc>
                  <a:txBody>
                    <a:bodyPr/>
                    <a:lstStyle/>
                    <a:p>
                      <a:pPr algn="ctr"/>
                      <a:r>
                        <a:rPr lang="en-GB" dirty="0" smtClean="0"/>
                        <a:t>Round</a:t>
                      </a:r>
                      <a:endParaRPr lang="en-GB" dirty="0"/>
                    </a:p>
                  </a:txBody>
                  <a:tcPr/>
                </a:tc>
                <a:tc>
                  <a:txBody>
                    <a:bodyPr/>
                    <a:lstStyle/>
                    <a:p>
                      <a:pPr algn="ctr"/>
                      <a:r>
                        <a:rPr lang="en-GB" dirty="0" smtClean="0"/>
                        <a:t>Pointy</a:t>
                      </a:r>
                      <a:endParaRPr lang="en-GB" dirty="0"/>
                    </a:p>
                  </a:txBody>
                  <a:tcPr/>
                </a:tc>
              </a:tr>
              <a:tr h="810090">
                <a:tc vMerge="1">
                  <a:txBody>
                    <a:bodyPr/>
                    <a:lstStyle/>
                    <a:p>
                      <a:endParaRPr lang="en-GB" dirty="0"/>
                    </a:p>
                  </a:txBody>
                  <a:tcPr/>
                </a:tc>
                <a:tc>
                  <a:txBody>
                    <a:bodyPr/>
                    <a:lstStyle/>
                    <a:p>
                      <a:pPr algn="ctr"/>
                      <a:r>
                        <a:rPr lang="en-GB" dirty="0" smtClean="0"/>
                        <a:t>Round positive</a:t>
                      </a:r>
                      <a:endParaRPr lang="en-GB" dirty="0"/>
                    </a:p>
                  </a:txBody>
                  <a:tcPr/>
                </a:tc>
                <a:tc>
                  <a:txBody>
                    <a:bodyPr/>
                    <a:lstStyle/>
                    <a:p>
                      <a:pPr algn="ctr"/>
                      <a:endParaRPr lang="en-GB" dirty="0"/>
                    </a:p>
                  </a:txBody>
                  <a:tcPr/>
                </a:tc>
                <a:tc>
                  <a:txBody>
                    <a:bodyPr/>
                    <a:lstStyle/>
                    <a:p>
                      <a:pPr algn="ctr"/>
                      <a:endParaRPr lang="en-GB" dirty="0"/>
                    </a:p>
                  </a:txBody>
                  <a:tcPr/>
                </a:tc>
              </a:tr>
              <a:tr h="810090">
                <a:tc vMerge="1">
                  <a:txBody>
                    <a:bodyPr/>
                    <a:lstStyle/>
                    <a:p>
                      <a:endParaRPr lang="en-GB" dirty="0"/>
                    </a:p>
                  </a:txBody>
                  <a:tcPr/>
                </a:tc>
                <a:tc>
                  <a:txBody>
                    <a:bodyPr/>
                    <a:lstStyle/>
                    <a:p>
                      <a:pPr algn="ctr"/>
                      <a:r>
                        <a:rPr lang="en-GB" dirty="0" smtClean="0"/>
                        <a:t>Round negative</a:t>
                      </a: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3053566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endParaRPr lang="en-GB" dirty="0"/>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2883966693"/>
              </p:ext>
            </p:extLst>
          </p:nvPr>
        </p:nvGraphicFramePr>
        <p:xfrm>
          <a:off x="1115616" y="1916832"/>
          <a:ext cx="6840760" cy="3240360"/>
        </p:xfrm>
        <a:graphic>
          <a:graphicData uri="http://schemas.openxmlformats.org/drawingml/2006/table">
            <a:tbl>
              <a:tblPr firstRow="1" bandRow="1">
                <a:tableStyleId>{69CF1AB2-1976-4502-BF36-3FF5EA218861}</a:tableStyleId>
              </a:tblPr>
              <a:tblGrid>
                <a:gridCol w="1255803"/>
                <a:gridCol w="2200581"/>
                <a:gridCol w="1671190"/>
                <a:gridCol w="1713186"/>
              </a:tblGrid>
              <a:tr h="810090">
                <a:tc>
                  <a:txBody>
                    <a:bodyPr/>
                    <a:lstStyle/>
                    <a:p>
                      <a:endParaRPr lang="en-GB" dirty="0"/>
                    </a:p>
                  </a:txBody>
                  <a:tcPr/>
                </a:tc>
                <a:tc gridSpan="3">
                  <a:txBody>
                    <a:bodyPr/>
                    <a:lstStyle/>
                    <a:p>
                      <a:pPr algn="ctr"/>
                      <a:r>
                        <a:rPr lang="en-GB" dirty="0" smtClean="0"/>
                        <a:t>Leaves</a:t>
                      </a:r>
                      <a:endParaRPr lang="en-GB" dirty="0"/>
                    </a:p>
                  </a:txBody>
                  <a:tcPr anchor="ctr"/>
                </a:tc>
                <a:tc hMerge="1">
                  <a:txBody>
                    <a:bodyPr/>
                    <a:lstStyle/>
                    <a:p>
                      <a:endParaRPr lang="en-GB" dirty="0"/>
                    </a:p>
                  </a:txBody>
                  <a:tcPr/>
                </a:tc>
                <a:tc hMerge="1">
                  <a:txBody>
                    <a:bodyPr/>
                    <a:lstStyle/>
                    <a:p>
                      <a:endParaRPr lang="en-GB" dirty="0"/>
                    </a:p>
                  </a:txBody>
                  <a:tcPr/>
                </a:tc>
              </a:tr>
              <a:tr h="810090">
                <a:tc rowSpan="3">
                  <a:txBody>
                    <a:bodyPr/>
                    <a:lstStyle/>
                    <a:p>
                      <a:pPr algn="ctr"/>
                      <a:r>
                        <a:rPr lang="en-GB" b="1" dirty="0" smtClean="0"/>
                        <a:t>Test</a:t>
                      </a:r>
                      <a:endParaRPr lang="en-GB" b="1" dirty="0"/>
                    </a:p>
                  </a:txBody>
                  <a:tcPr anchor="ctr"/>
                </a:tc>
                <a:tc>
                  <a:txBody>
                    <a:bodyPr/>
                    <a:lstStyle/>
                    <a:p>
                      <a:pPr algn="ctr"/>
                      <a:endParaRPr lang="en-GB" dirty="0"/>
                    </a:p>
                  </a:txBody>
                  <a:tcPr/>
                </a:tc>
                <a:tc>
                  <a:txBody>
                    <a:bodyPr/>
                    <a:lstStyle/>
                    <a:p>
                      <a:pPr algn="ctr"/>
                      <a:r>
                        <a:rPr lang="en-GB" dirty="0" smtClean="0"/>
                        <a:t>Round</a:t>
                      </a:r>
                      <a:endParaRPr lang="en-GB" dirty="0"/>
                    </a:p>
                  </a:txBody>
                  <a:tcPr/>
                </a:tc>
                <a:tc>
                  <a:txBody>
                    <a:bodyPr/>
                    <a:lstStyle/>
                    <a:p>
                      <a:pPr algn="ctr"/>
                      <a:r>
                        <a:rPr lang="en-GB" dirty="0" smtClean="0"/>
                        <a:t>Pointy</a:t>
                      </a:r>
                      <a:endParaRPr lang="en-GB" dirty="0"/>
                    </a:p>
                  </a:txBody>
                  <a:tcPr/>
                </a:tc>
              </a:tr>
              <a:tr h="810090">
                <a:tc vMerge="1">
                  <a:txBody>
                    <a:bodyPr/>
                    <a:lstStyle/>
                    <a:p>
                      <a:endParaRPr lang="en-GB" dirty="0"/>
                    </a:p>
                  </a:txBody>
                  <a:tcPr/>
                </a:tc>
                <a:tc>
                  <a:txBody>
                    <a:bodyPr/>
                    <a:lstStyle/>
                    <a:p>
                      <a:pPr algn="ctr"/>
                      <a:r>
                        <a:rPr lang="en-GB" dirty="0" smtClean="0"/>
                        <a:t>Round positive</a:t>
                      </a:r>
                      <a:endParaRPr lang="en-GB" dirty="0"/>
                    </a:p>
                  </a:txBody>
                  <a:tcPr/>
                </a:tc>
                <a:tc>
                  <a:txBody>
                    <a:bodyPr/>
                    <a:lstStyle/>
                    <a:p>
                      <a:pPr algn="ctr"/>
                      <a:r>
                        <a:rPr lang="en-GB" dirty="0" smtClean="0"/>
                        <a:t>60</a:t>
                      </a:r>
                      <a:endParaRPr lang="en-GB" dirty="0"/>
                    </a:p>
                  </a:txBody>
                  <a:tcPr/>
                </a:tc>
                <a:tc>
                  <a:txBody>
                    <a:bodyPr/>
                    <a:lstStyle/>
                    <a:p>
                      <a:pPr algn="ctr"/>
                      <a:r>
                        <a:rPr lang="en-GB" dirty="0" smtClean="0"/>
                        <a:t>15</a:t>
                      </a:r>
                      <a:endParaRPr lang="en-GB" dirty="0"/>
                    </a:p>
                  </a:txBody>
                  <a:tcPr/>
                </a:tc>
              </a:tr>
              <a:tr h="810090">
                <a:tc vMerge="1">
                  <a:txBody>
                    <a:bodyPr/>
                    <a:lstStyle/>
                    <a:p>
                      <a:endParaRPr lang="en-GB" dirty="0"/>
                    </a:p>
                  </a:txBody>
                  <a:tcPr/>
                </a:tc>
                <a:tc>
                  <a:txBody>
                    <a:bodyPr/>
                    <a:lstStyle/>
                    <a:p>
                      <a:pPr algn="ctr"/>
                      <a:r>
                        <a:rPr lang="en-GB" dirty="0" smtClean="0"/>
                        <a:t>Round negative</a:t>
                      </a:r>
                      <a:endParaRPr lang="en-GB" dirty="0"/>
                    </a:p>
                  </a:txBody>
                  <a:tcPr/>
                </a:tc>
                <a:tc>
                  <a:txBody>
                    <a:bodyPr/>
                    <a:lstStyle/>
                    <a:p>
                      <a:pPr algn="ctr"/>
                      <a:r>
                        <a:rPr lang="en-GB" dirty="0" smtClean="0"/>
                        <a:t>20</a:t>
                      </a:r>
                      <a:endParaRPr lang="en-GB" dirty="0"/>
                    </a:p>
                  </a:txBody>
                  <a:tcPr/>
                </a:tc>
                <a:tc>
                  <a:txBody>
                    <a:bodyPr/>
                    <a:lstStyle/>
                    <a:p>
                      <a:pPr algn="ctr"/>
                      <a:r>
                        <a:rPr lang="en-GB" dirty="0" smtClean="0"/>
                        <a:t>305</a:t>
                      </a:r>
                      <a:endParaRPr lang="en-GB" dirty="0"/>
                    </a:p>
                  </a:txBody>
                  <a:tcPr/>
                </a:tc>
              </a:tr>
            </a:tbl>
          </a:graphicData>
        </a:graphic>
      </p:graphicFrame>
    </p:spTree>
    <p:extLst>
      <p:ext uri="{BB962C8B-B14F-4D97-AF65-F5344CB8AC3E}">
        <p14:creationId xmlns:p14="http://schemas.microsoft.com/office/powerpoint/2010/main" val="415845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Plug in the numbers</a:t>
                </a:r>
              </a:p>
              <a:p>
                <a:r>
                  <a:rPr lang="en-GB" b="0" dirty="0" smtClean="0"/>
                  <a:t>Sensitivity = </a:t>
                </a:r>
                <a14:m>
                  <m:oMath xmlns:m="http://schemas.openxmlformats.org/officeDocument/2006/math">
                    <m:f>
                      <m:fPr>
                        <m:ctrlPr>
                          <a:rPr lang="en-GB" b="0" i="1" smtClean="0">
                            <a:latin typeface="Cambria Math"/>
                          </a:rPr>
                        </m:ctrlPr>
                      </m:fPr>
                      <m:num>
                        <m:r>
                          <a:rPr lang="en-GB" b="0" i="1" smtClean="0">
                            <a:latin typeface="Cambria Math"/>
                          </a:rPr>
                          <m:t>𝑇𝑃</m:t>
                        </m:r>
                      </m:num>
                      <m:den>
                        <m:r>
                          <a:rPr lang="en-GB" b="0" i="1" smtClean="0">
                            <a:latin typeface="Cambria Math"/>
                          </a:rPr>
                          <m:t>𝑇𝑃</m:t>
                        </m:r>
                        <m:r>
                          <a:rPr lang="en-GB" b="0" i="1" smtClean="0">
                            <a:latin typeface="Cambria Math"/>
                          </a:rPr>
                          <m:t>+</m:t>
                        </m:r>
                        <m:r>
                          <a:rPr lang="en-GB" b="0" i="1" smtClean="0">
                            <a:latin typeface="Cambria Math"/>
                          </a:rPr>
                          <m:t>𝐹𝑁</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60</m:t>
                        </m:r>
                      </m:num>
                      <m:den>
                        <m:r>
                          <a:rPr lang="en-GB" b="0" i="1" smtClean="0">
                            <a:latin typeface="Cambria Math"/>
                          </a:rPr>
                          <m:t>60+20</m:t>
                        </m:r>
                      </m:den>
                    </m:f>
                  </m:oMath>
                </a14:m>
                <a:r>
                  <a:rPr lang="en-GB" dirty="0" smtClean="0"/>
                  <a:t>=</a:t>
                </a:r>
                <a14:m>
                  <m:oMath xmlns:m="http://schemas.openxmlformats.org/officeDocument/2006/math">
                    <m:f>
                      <m:fPr>
                        <m:ctrlPr>
                          <a:rPr lang="en-GB" i="1" dirty="0" smtClean="0">
                            <a:latin typeface="Cambria Math"/>
                          </a:rPr>
                        </m:ctrlPr>
                      </m:fPr>
                      <m:num>
                        <m:r>
                          <a:rPr lang="en-GB" b="0" i="1" dirty="0" smtClean="0">
                            <a:latin typeface="Cambria Math"/>
                          </a:rPr>
                          <m:t>60</m:t>
                        </m:r>
                      </m:num>
                      <m:den>
                        <m:r>
                          <a:rPr lang="en-GB" b="0" i="1" dirty="0" smtClean="0">
                            <a:latin typeface="Cambria Math"/>
                          </a:rPr>
                          <m:t>80</m:t>
                        </m:r>
                      </m:den>
                    </m:f>
                    <m:r>
                      <a:rPr lang="en-GB" b="0" i="1" dirty="0" smtClean="0">
                        <a:latin typeface="Cambria Math"/>
                      </a:rPr>
                      <m:t>=75%</m:t>
                    </m:r>
                  </m:oMath>
                </a14:m>
                <a:endParaRPr lang="en-GB" dirty="0" smtClean="0"/>
              </a:p>
              <a:p>
                <a:r>
                  <a:rPr lang="en-GB" dirty="0" smtClean="0"/>
                  <a:t>Specificity = </a:t>
                </a:r>
                <a14:m>
                  <m:oMath xmlns:m="http://schemas.openxmlformats.org/officeDocument/2006/math">
                    <m:f>
                      <m:fPr>
                        <m:ctrlPr>
                          <a:rPr lang="en-GB" i="1" smtClean="0">
                            <a:latin typeface="Cambria Math"/>
                          </a:rPr>
                        </m:ctrlPr>
                      </m:fPr>
                      <m:num>
                        <m:r>
                          <a:rPr lang="en-GB" b="0" i="1" smtClean="0">
                            <a:latin typeface="Cambria Math"/>
                          </a:rPr>
                          <m:t>𝑇𝑁</m:t>
                        </m:r>
                      </m:num>
                      <m:den>
                        <m:r>
                          <a:rPr lang="en-GB" b="0" i="1" smtClean="0">
                            <a:latin typeface="Cambria Math"/>
                          </a:rPr>
                          <m:t>𝑇𝑁</m:t>
                        </m:r>
                        <m:r>
                          <a:rPr lang="en-GB" b="0" i="1" smtClean="0">
                            <a:latin typeface="Cambria Math"/>
                          </a:rPr>
                          <m:t>+</m:t>
                        </m:r>
                        <m:r>
                          <a:rPr lang="en-GB" b="0" i="1" smtClean="0">
                            <a:latin typeface="Cambria Math"/>
                          </a:rPr>
                          <m:t>𝐹𝑃</m:t>
                        </m:r>
                        <m:r>
                          <a:rPr lang="en-GB" b="0" i="1" smtClean="0">
                            <a:latin typeface="Cambria Math"/>
                          </a:rPr>
                          <m:t> </m:t>
                        </m:r>
                      </m:den>
                    </m:f>
                  </m:oMath>
                </a14:m>
                <a:r>
                  <a:rPr lang="en-GB" dirty="0" smtClean="0"/>
                  <a:t>=</a:t>
                </a:r>
                <a14:m>
                  <m:oMath xmlns:m="http://schemas.openxmlformats.org/officeDocument/2006/math">
                    <m:f>
                      <m:fPr>
                        <m:ctrlPr>
                          <a:rPr lang="en-GB" i="1" dirty="0" smtClean="0">
                            <a:latin typeface="Cambria Math"/>
                          </a:rPr>
                        </m:ctrlPr>
                      </m:fPr>
                      <m:num>
                        <m:r>
                          <a:rPr lang="en-GB" b="0" i="1" dirty="0" smtClean="0">
                            <a:latin typeface="Cambria Math"/>
                          </a:rPr>
                          <m:t>305</m:t>
                        </m:r>
                      </m:num>
                      <m:den>
                        <m:r>
                          <a:rPr lang="en-GB" b="0" i="1" dirty="0" smtClean="0">
                            <a:latin typeface="Cambria Math"/>
                          </a:rPr>
                          <m:t>305+15</m:t>
                        </m:r>
                      </m:den>
                    </m:f>
                  </m:oMath>
                </a14:m>
                <a:r>
                  <a:rPr lang="en-GB" dirty="0" smtClean="0"/>
                  <a:t>=</a:t>
                </a:r>
                <a14:m>
                  <m:oMath xmlns:m="http://schemas.openxmlformats.org/officeDocument/2006/math">
                    <m:f>
                      <m:fPr>
                        <m:ctrlPr>
                          <a:rPr lang="en-GB" i="1" dirty="0" smtClean="0">
                            <a:latin typeface="Cambria Math"/>
                          </a:rPr>
                        </m:ctrlPr>
                      </m:fPr>
                      <m:num>
                        <m:r>
                          <a:rPr lang="en-GB" b="0" i="1" dirty="0" smtClean="0">
                            <a:latin typeface="Cambria Math"/>
                          </a:rPr>
                          <m:t>305</m:t>
                        </m:r>
                      </m:num>
                      <m:den>
                        <m:r>
                          <a:rPr lang="en-GB" b="0" i="1" dirty="0" smtClean="0">
                            <a:latin typeface="Cambria Math"/>
                          </a:rPr>
                          <m:t>320</m:t>
                        </m:r>
                      </m:den>
                    </m:f>
                  </m:oMath>
                </a14:m>
                <a:r>
                  <a:rPr lang="en-GB" dirty="0" smtClean="0"/>
                  <a:t> = 95.3%</a:t>
                </a:r>
              </a:p>
              <a:p>
                <a:endParaRPr lang="en-GB"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1637310303"/>
              </p:ext>
            </p:extLst>
          </p:nvPr>
        </p:nvGraphicFramePr>
        <p:xfrm>
          <a:off x="5004048" y="4221088"/>
          <a:ext cx="3888433" cy="2304256"/>
        </p:xfrm>
        <a:graphic>
          <a:graphicData uri="http://schemas.openxmlformats.org/drawingml/2006/table">
            <a:tbl>
              <a:tblPr firstRow="1" bandRow="1">
                <a:tableStyleId>{69CF1AB2-1976-4502-BF36-3FF5EA218861}</a:tableStyleId>
              </a:tblPr>
              <a:tblGrid>
                <a:gridCol w="713825"/>
                <a:gridCol w="1250857"/>
                <a:gridCol w="949940"/>
                <a:gridCol w="973811"/>
              </a:tblGrid>
              <a:tr h="520040">
                <a:tc>
                  <a:txBody>
                    <a:bodyPr/>
                    <a:lstStyle/>
                    <a:p>
                      <a:endParaRPr lang="en-GB" dirty="0"/>
                    </a:p>
                  </a:txBody>
                  <a:tcPr/>
                </a:tc>
                <a:tc gridSpan="3">
                  <a:txBody>
                    <a:bodyPr/>
                    <a:lstStyle/>
                    <a:p>
                      <a:pPr algn="ctr"/>
                      <a:r>
                        <a:rPr lang="en-GB" dirty="0" smtClean="0"/>
                        <a:t>Leaves</a:t>
                      </a:r>
                      <a:endParaRPr lang="en-GB" dirty="0"/>
                    </a:p>
                  </a:txBody>
                  <a:tcPr anchor="ctr"/>
                </a:tc>
                <a:tc hMerge="1">
                  <a:txBody>
                    <a:bodyPr/>
                    <a:lstStyle/>
                    <a:p>
                      <a:endParaRPr lang="en-GB" dirty="0"/>
                    </a:p>
                  </a:txBody>
                  <a:tcPr/>
                </a:tc>
                <a:tc hMerge="1">
                  <a:txBody>
                    <a:bodyPr/>
                    <a:lstStyle/>
                    <a:p>
                      <a:endParaRPr lang="en-GB" dirty="0"/>
                    </a:p>
                  </a:txBody>
                  <a:tcPr/>
                </a:tc>
              </a:tr>
              <a:tr h="504056">
                <a:tc rowSpan="3">
                  <a:txBody>
                    <a:bodyPr/>
                    <a:lstStyle/>
                    <a:p>
                      <a:pPr algn="ctr"/>
                      <a:r>
                        <a:rPr lang="en-GB" b="1" dirty="0" smtClean="0"/>
                        <a:t>Test</a:t>
                      </a:r>
                      <a:endParaRPr lang="en-GB" b="1" dirty="0"/>
                    </a:p>
                  </a:txBody>
                  <a:tcPr anchor="ctr"/>
                </a:tc>
                <a:tc>
                  <a:txBody>
                    <a:bodyPr/>
                    <a:lstStyle/>
                    <a:p>
                      <a:pPr algn="ctr"/>
                      <a:endParaRPr lang="en-GB" dirty="0"/>
                    </a:p>
                  </a:txBody>
                  <a:tcPr/>
                </a:tc>
                <a:tc>
                  <a:txBody>
                    <a:bodyPr/>
                    <a:lstStyle/>
                    <a:p>
                      <a:pPr algn="ctr"/>
                      <a:r>
                        <a:rPr lang="en-GB" dirty="0" smtClean="0"/>
                        <a:t>Round</a:t>
                      </a:r>
                      <a:endParaRPr lang="en-GB" dirty="0"/>
                    </a:p>
                  </a:txBody>
                  <a:tcPr/>
                </a:tc>
                <a:tc>
                  <a:txBody>
                    <a:bodyPr/>
                    <a:lstStyle/>
                    <a:p>
                      <a:pPr algn="ctr"/>
                      <a:r>
                        <a:rPr lang="en-GB" dirty="0" smtClean="0"/>
                        <a:t>Pointy</a:t>
                      </a:r>
                      <a:endParaRPr lang="en-GB" dirty="0"/>
                    </a:p>
                  </a:txBody>
                  <a:tcPr/>
                </a:tc>
              </a:tr>
              <a:tr h="504056">
                <a:tc vMerge="1">
                  <a:txBody>
                    <a:bodyPr/>
                    <a:lstStyle/>
                    <a:p>
                      <a:endParaRPr lang="en-GB" dirty="0"/>
                    </a:p>
                  </a:txBody>
                  <a:tcPr/>
                </a:tc>
                <a:tc>
                  <a:txBody>
                    <a:bodyPr/>
                    <a:lstStyle/>
                    <a:p>
                      <a:pPr algn="ctr"/>
                      <a:r>
                        <a:rPr lang="en-GB" dirty="0" smtClean="0"/>
                        <a:t>Round positive</a:t>
                      </a:r>
                      <a:endParaRPr lang="en-GB" dirty="0"/>
                    </a:p>
                  </a:txBody>
                  <a:tcPr/>
                </a:tc>
                <a:tc>
                  <a:txBody>
                    <a:bodyPr/>
                    <a:lstStyle/>
                    <a:p>
                      <a:pPr algn="ctr"/>
                      <a:r>
                        <a:rPr lang="en-GB" dirty="0" smtClean="0"/>
                        <a:t>60</a:t>
                      </a:r>
                      <a:endParaRPr lang="en-GB" dirty="0"/>
                    </a:p>
                  </a:txBody>
                  <a:tcPr/>
                </a:tc>
                <a:tc>
                  <a:txBody>
                    <a:bodyPr/>
                    <a:lstStyle/>
                    <a:p>
                      <a:pPr algn="ctr"/>
                      <a:r>
                        <a:rPr lang="en-GB" dirty="0" smtClean="0"/>
                        <a:t>15</a:t>
                      </a:r>
                      <a:endParaRPr lang="en-GB" dirty="0"/>
                    </a:p>
                  </a:txBody>
                  <a:tcPr/>
                </a:tc>
              </a:tr>
              <a:tr h="504056">
                <a:tc vMerge="1">
                  <a:txBody>
                    <a:bodyPr/>
                    <a:lstStyle/>
                    <a:p>
                      <a:endParaRPr lang="en-GB" dirty="0"/>
                    </a:p>
                  </a:txBody>
                  <a:tcPr/>
                </a:tc>
                <a:tc>
                  <a:txBody>
                    <a:bodyPr/>
                    <a:lstStyle/>
                    <a:p>
                      <a:pPr algn="ctr"/>
                      <a:r>
                        <a:rPr lang="en-GB" dirty="0" smtClean="0"/>
                        <a:t>Round negative</a:t>
                      </a:r>
                      <a:endParaRPr lang="en-GB" dirty="0"/>
                    </a:p>
                  </a:txBody>
                  <a:tcPr/>
                </a:tc>
                <a:tc>
                  <a:txBody>
                    <a:bodyPr/>
                    <a:lstStyle/>
                    <a:p>
                      <a:pPr algn="ctr"/>
                      <a:r>
                        <a:rPr lang="en-GB" dirty="0" smtClean="0"/>
                        <a:t>20</a:t>
                      </a:r>
                      <a:endParaRPr lang="en-GB" dirty="0"/>
                    </a:p>
                  </a:txBody>
                  <a:tcPr/>
                </a:tc>
                <a:tc>
                  <a:txBody>
                    <a:bodyPr/>
                    <a:lstStyle/>
                    <a:p>
                      <a:pPr algn="ctr"/>
                      <a:r>
                        <a:rPr lang="en-GB" dirty="0" smtClean="0"/>
                        <a:t>305</a:t>
                      </a:r>
                      <a:endParaRPr lang="en-GB" dirty="0"/>
                    </a:p>
                  </a:txBody>
                  <a:tcPr/>
                </a:tc>
              </a:tr>
            </a:tbl>
          </a:graphicData>
        </a:graphic>
      </p:graphicFrame>
    </p:spTree>
    <p:extLst>
      <p:ext uri="{BB962C8B-B14F-4D97-AF65-F5344CB8AC3E}">
        <p14:creationId xmlns:p14="http://schemas.microsoft.com/office/powerpoint/2010/main" val="5742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PPV = </a:t>
                </a:r>
                <a14:m>
                  <m:oMath xmlns:m="http://schemas.openxmlformats.org/officeDocument/2006/math">
                    <m:f>
                      <m:fPr>
                        <m:ctrlPr>
                          <a:rPr lang="en-GB" i="1" smtClean="0">
                            <a:latin typeface="Cambria Math"/>
                          </a:rPr>
                        </m:ctrlPr>
                      </m:fPr>
                      <m:num>
                        <m:r>
                          <a:rPr lang="en-GB" b="0" i="1" smtClean="0">
                            <a:latin typeface="Cambria Math"/>
                          </a:rPr>
                          <m:t>𝑇𝑃</m:t>
                        </m:r>
                      </m:num>
                      <m:den>
                        <m:r>
                          <a:rPr lang="en-GB" b="0" i="1" smtClean="0">
                            <a:latin typeface="Cambria Math"/>
                          </a:rPr>
                          <m:t>𝑇𝑃</m:t>
                        </m:r>
                        <m:r>
                          <a:rPr lang="en-GB" b="0" i="1" smtClean="0">
                            <a:latin typeface="Cambria Math"/>
                          </a:rPr>
                          <m:t>+</m:t>
                        </m:r>
                        <m:r>
                          <a:rPr lang="en-GB" b="0" i="1" smtClean="0">
                            <a:latin typeface="Cambria Math"/>
                          </a:rPr>
                          <m:t>𝐹𝑃</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60</m:t>
                        </m:r>
                      </m:num>
                      <m:den>
                        <m:r>
                          <a:rPr lang="en-GB" b="0" i="1" smtClean="0">
                            <a:latin typeface="Cambria Math"/>
                          </a:rPr>
                          <m:t>60+15</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60</m:t>
                        </m:r>
                      </m:num>
                      <m:den>
                        <m:r>
                          <a:rPr lang="en-GB" b="0" i="1" smtClean="0">
                            <a:latin typeface="Cambria Math"/>
                          </a:rPr>
                          <m:t>75</m:t>
                        </m:r>
                      </m:den>
                    </m:f>
                  </m:oMath>
                </a14:m>
                <a:r>
                  <a:rPr lang="en-GB" dirty="0" smtClean="0"/>
                  <a:t> = 80%</a:t>
                </a:r>
              </a:p>
              <a:p>
                <a:r>
                  <a:rPr lang="en-GB" dirty="0" smtClean="0"/>
                  <a:t>NPV = </a:t>
                </a:r>
                <a14:m>
                  <m:oMath xmlns:m="http://schemas.openxmlformats.org/officeDocument/2006/math">
                    <m:f>
                      <m:fPr>
                        <m:ctrlPr>
                          <a:rPr lang="en-GB" i="1" smtClean="0">
                            <a:latin typeface="Cambria Math"/>
                          </a:rPr>
                        </m:ctrlPr>
                      </m:fPr>
                      <m:num>
                        <m:r>
                          <a:rPr lang="en-GB" b="0" i="1" smtClean="0">
                            <a:latin typeface="Cambria Math"/>
                          </a:rPr>
                          <m:t>𝑇𝑁</m:t>
                        </m:r>
                      </m:num>
                      <m:den>
                        <m:r>
                          <a:rPr lang="en-GB" b="0" i="1" smtClean="0">
                            <a:latin typeface="Cambria Math"/>
                          </a:rPr>
                          <m:t>𝑇𝑁</m:t>
                        </m:r>
                        <m:r>
                          <a:rPr lang="en-GB" b="0" i="1" smtClean="0">
                            <a:latin typeface="Cambria Math"/>
                          </a:rPr>
                          <m:t>+</m:t>
                        </m:r>
                        <m:r>
                          <a:rPr lang="en-GB" b="0" i="1" smtClean="0">
                            <a:latin typeface="Cambria Math"/>
                          </a:rPr>
                          <m:t>𝐹𝑁</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305</m:t>
                        </m:r>
                      </m:num>
                      <m:den>
                        <m:r>
                          <a:rPr lang="en-GB" b="0" i="1" smtClean="0">
                            <a:latin typeface="Cambria Math"/>
                          </a:rPr>
                          <m:t>305+20</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305</m:t>
                        </m:r>
                      </m:num>
                      <m:den>
                        <m:r>
                          <a:rPr lang="en-GB" b="0" i="1" smtClean="0">
                            <a:latin typeface="Cambria Math"/>
                          </a:rPr>
                          <m:t>325</m:t>
                        </m:r>
                      </m:den>
                    </m:f>
                  </m:oMath>
                </a14:m>
                <a:r>
                  <a:rPr lang="en-GB" dirty="0" smtClean="0"/>
                  <a:t> = 93.8%</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2302020492"/>
              </p:ext>
            </p:extLst>
          </p:nvPr>
        </p:nvGraphicFramePr>
        <p:xfrm>
          <a:off x="5004048" y="4221088"/>
          <a:ext cx="3888433" cy="2304256"/>
        </p:xfrm>
        <a:graphic>
          <a:graphicData uri="http://schemas.openxmlformats.org/drawingml/2006/table">
            <a:tbl>
              <a:tblPr firstRow="1" bandRow="1">
                <a:tableStyleId>{69CF1AB2-1976-4502-BF36-3FF5EA218861}</a:tableStyleId>
              </a:tblPr>
              <a:tblGrid>
                <a:gridCol w="713825"/>
                <a:gridCol w="1250857"/>
                <a:gridCol w="949940"/>
                <a:gridCol w="973811"/>
              </a:tblGrid>
              <a:tr h="520040">
                <a:tc>
                  <a:txBody>
                    <a:bodyPr/>
                    <a:lstStyle/>
                    <a:p>
                      <a:endParaRPr lang="en-GB" dirty="0"/>
                    </a:p>
                  </a:txBody>
                  <a:tcPr/>
                </a:tc>
                <a:tc gridSpan="3">
                  <a:txBody>
                    <a:bodyPr/>
                    <a:lstStyle/>
                    <a:p>
                      <a:pPr algn="ctr"/>
                      <a:r>
                        <a:rPr lang="en-GB" dirty="0" smtClean="0"/>
                        <a:t>Leaves</a:t>
                      </a:r>
                      <a:endParaRPr lang="en-GB" dirty="0"/>
                    </a:p>
                  </a:txBody>
                  <a:tcPr anchor="ctr"/>
                </a:tc>
                <a:tc hMerge="1">
                  <a:txBody>
                    <a:bodyPr/>
                    <a:lstStyle/>
                    <a:p>
                      <a:endParaRPr lang="en-GB" dirty="0"/>
                    </a:p>
                  </a:txBody>
                  <a:tcPr/>
                </a:tc>
                <a:tc hMerge="1">
                  <a:txBody>
                    <a:bodyPr/>
                    <a:lstStyle/>
                    <a:p>
                      <a:endParaRPr lang="en-GB" dirty="0"/>
                    </a:p>
                  </a:txBody>
                  <a:tcPr/>
                </a:tc>
              </a:tr>
              <a:tr h="504056">
                <a:tc rowSpan="3">
                  <a:txBody>
                    <a:bodyPr/>
                    <a:lstStyle/>
                    <a:p>
                      <a:pPr algn="ctr"/>
                      <a:r>
                        <a:rPr lang="en-GB" b="1" dirty="0" smtClean="0"/>
                        <a:t>Test</a:t>
                      </a:r>
                      <a:endParaRPr lang="en-GB" b="1" dirty="0"/>
                    </a:p>
                  </a:txBody>
                  <a:tcPr anchor="ctr"/>
                </a:tc>
                <a:tc>
                  <a:txBody>
                    <a:bodyPr/>
                    <a:lstStyle/>
                    <a:p>
                      <a:pPr algn="ctr"/>
                      <a:endParaRPr lang="en-GB" dirty="0"/>
                    </a:p>
                  </a:txBody>
                  <a:tcPr/>
                </a:tc>
                <a:tc>
                  <a:txBody>
                    <a:bodyPr/>
                    <a:lstStyle/>
                    <a:p>
                      <a:pPr algn="ctr"/>
                      <a:r>
                        <a:rPr lang="en-GB" dirty="0" smtClean="0"/>
                        <a:t>Round</a:t>
                      </a:r>
                      <a:endParaRPr lang="en-GB" dirty="0"/>
                    </a:p>
                  </a:txBody>
                  <a:tcPr/>
                </a:tc>
                <a:tc>
                  <a:txBody>
                    <a:bodyPr/>
                    <a:lstStyle/>
                    <a:p>
                      <a:pPr algn="ctr"/>
                      <a:r>
                        <a:rPr lang="en-GB" dirty="0" smtClean="0"/>
                        <a:t>Pointy</a:t>
                      </a:r>
                      <a:endParaRPr lang="en-GB" dirty="0"/>
                    </a:p>
                  </a:txBody>
                  <a:tcPr/>
                </a:tc>
              </a:tr>
              <a:tr h="504056">
                <a:tc vMerge="1">
                  <a:txBody>
                    <a:bodyPr/>
                    <a:lstStyle/>
                    <a:p>
                      <a:endParaRPr lang="en-GB" dirty="0"/>
                    </a:p>
                  </a:txBody>
                  <a:tcPr/>
                </a:tc>
                <a:tc>
                  <a:txBody>
                    <a:bodyPr/>
                    <a:lstStyle/>
                    <a:p>
                      <a:pPr algn="ctr"/>
                      <a:r>
                        <a:rPr lang="en-GB" dirty="0" smtClean="0"/>
                        <a:t>Round positive</a:t>
                      </a:r>
                      <a:endParaRPr lang="en-GB" dirty="0"/>
                    </a:p>
                  </a:txBody>
                  <a:tcPr/>
                </a:tc>
                <a:tc>
                  <a:txBody>
                    <a:bodyPr/>
                    <a:lstStyle/>
                    <a:p>
                      <a:pPr algn="ctr"/>
                      <a:r>
                        <a:rPr lang="en-GB" dirty="0" smtClean="0"/>
                        <a:t>60</a:t>
                      </a:r>
                      <a:endParaRPr lang="en-GB" dirty="0"/>
                    </a:p>
                  </a:txBody>
                  <a:tcPr/>
                </a:tc>
                <a:tc>
                  <a:txBody>
                    <a:bodyPr/>
                    <a:lstStyle/>
                    <a:p>
                      <a:pPr algn="ctr"/>
                      <a:r>
                        <a:rPr lang="en-GB" dirty="0" smtClean="0"/>
                        <a:t>15</a:t>
                      </a:r>
                      <a:endParaRPr lang="en-GB" dirty="0"/>
                    </a:p>
                  </a:txBody>
                  <a:tcPr/>
                </a:tc>
              </a:tr>
              <a:tr h="504056">
                <a:tc vMerge="1">
                  <a:txBody>
                    <a:bodyPr/>
                    <a:lstStyle/>
                    <a:p>
                      <a:endParaRPr lang="en-GB" dirty="0"/>
                    </a:p>
                  </a:txBody>
                  <a:tcPr/>
                </a:tc>
                <a:tc>
                  <a:txBody>
                    <a:bodyPr/>
                    <a:lstStyle/>
                    <a:p>
                      <a:pPr algn="ctr"/>
                      <a:r>
                        <a:rPr lang="en-GB" dirty="0" smtClean="0"/>
                        <a:t>Round negative</a:t>
                      </a:r>
                      <a:endParaRPr lang="en-GB" dirty="0"/>
                    </a:p>
                  </a:txBody>
                  <a:tcPr/>
                </a:tc>
                <a:tc>
                  <a:txBody>
                    <a:bodyPr/>
                    <a:lstStyle/>
                    <a:p>
                      <a:pPr algn="ctr"/>
                      <a:r>
                        <a:rPr lang="en-GB" dirty="0" smtClean="0"/>
                        <a:t>20</a:t>
                      </a:r>
                      <a:endParaRPr lang="en-GB" dirty="0"/>
                    </a:p>
                  </a:txBody>
                  <a:tcPr/>
                </a:tc>
                <a:tc>
                  <a:txBody>
                    <a:bodyPr/>
                    <a:lstStyle/>
                    <a:p>
                      <a:pPr algn="ctr"/>
                      <a:r>
                        <a:rPr lang="en-GB" dirty="0" smtClean="0"/>
                        <a:t>305</a:t>
                      </a:r>
                      <a:endParaRPr lang="en-GB" dirty="0"/>
                    </a:p>
                  </a:txBody>
                  <a:tcPr/>
                </a:tc>
              </a:tr>
            </a:tbl>
          </a:graphicData>
        </a:graphic>
      </p:graphicFrame>
    </p:spTree>
    <p:extLst>
      <p:ext uri="{BB962C8B-B14F-4D97-AF65-F5344CB8AC3E}">
        <p14:creationId xmlns:p14="http://schemas.microsoft.com/office/powerpoint/2010/main" val="218555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Based Practice</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942891396"/>
              </p:ext>
            </p:extLst>
          </p:nvPr>
        </p:nvGraphicFramePr>
        <p:xfrm>
          <a:off x="1691680" y="1628800"/>
          <a:ext cx="5544616" cy="4886120"/>
        </p:xfrm>
        <a:graphic>
          <a:graphicData uri="http://schemas.openxmlformats.org/drawingml/2006/table">
            <a:tbl>
              <a:tblPr firstRow="1" bandRow="1">
                <a:tableStyleId>{69CF1AB2-1976-4502-BF36-3FF5EA218861}</a:tableStyleId>
              </a:tblPr>
              <a:tblGrid>
                <a:gridCol w="2055169"/>
                <a:gridCol w="1868336"/>
                <a:gridCol w="1621111"/>
              </a:tblGrid>
              <a:tr h="1043373">
                <a:tc>
                  <a:txBody>
                    <a:bodyPr/>
                    <a:lstStyle/>
                    <a:p>
                      <a:pPr algn="ctr"/>
                      <a:endParaRPr lang="en-GB" sz="2400" dirty="0"/>
                    </a:p>
                  </a:txBody>
                  <a:tcPr/>
                </a:tc>
                <a:tc>
                  <a:txBody>
                    <a:bodyPr/>
                    <a:lstStyle/>
                    <a:p>
                      <a:pPr algn="ctr"/>
                      <a:r>
                        <a:rPr lang="en-GB" sz="2400" dirty="0" smtClean="0"/>
                        <a:t>Experimental group</a:t>
                      </a:r>
                    </a:p>
                    <a:p>
                      <a:pPr algn="ctr"/>
                      <a:r>
                        <a:rPr lang="en-GB" sz="2400" dirty="0" smtClean="0"/>
                        <a:t>(E)</a:t>
                      </a:r>
                      <a:endParaRPr lang="en-GB" sz="2400" dirty="0"/>
                    </a:p>
                  </a:txBody>
                  <a:tcPr/>
                </a:tc>
                <a:tc>
                  <a:txBody>
                    <a:bodyPr/>
                    <a:lstStyle/>
                    <a:p>
                      <a:pPr algn="ctr"/>
                      <a:r>
                        <a:rPr lang="en-GB" sz="2400" dirty="0" smtClean="0"/>
                        <a:t>Control</a:t>
                      </a:r>
                      <a:r>
                        <a:rPr lang="en-GB" sz="2400" baseline="0" dirty="0" smtClean="0"/>
                        <a:t> Group</a:t>
                      </a:r>
                    </a:p>
                    <a:p>
                      <a:pPr algn="ctr"/>
                      <a:r>
                        <a:rPr lang="en-GB" sz="2400" baseline="0" dirty="0" smtClean="0"/>
                        <a:t>(C)</a:t>
                      </a:r>
                      <a:endParaRPr lang="en-GB" sz="2400" dirty="0"/>
                    </a:p>
                  </a:txBody>
                  <a:tcPr/>
                </a:tc>
              </a:tr>
              <a:tr h="924350">
                <a:tc>
                  <a:txBody>
                    <a:bodyPr/>
                    <a:lstStyle/>
                    <a:p>
                      <a:pPr algn="ctr"/>
                      <a:r>
                        <a:rPr lang="en-GB" sz="2400" b="1" dirty="0" smtClean="0"/>
                        <a:t>Events</a:t>
                      </a:r>
                    </a:p>
                    <a:p>
                      <a:pPr algn="ctr"/>
                      <a:r>
                        <a:rPr lang="en-GB" sz="2400" b="1" dirty="0" smtClean="0"/>
                        <a:t>(E)</a:t>
                      </a:r>
                      <a:endParaRPr lang="en-GB" sz="2400" b="1" dirty="0"/>
                    </a:p>
                  </a:txBody>
                  <a:tcPr/>
                </a:tc>
                <a:tc>
                  <a:txBody>
                    <a:bodyPr/>
                    <a:lstStyle/>
                    <a:p>
                      <a:pPr algn="ctr"/>
                      <a:r>
                        <a:rPr lang="en-GB" sz="2400" dirty="0" smtClean="0"/>
                        <a:t>EE</a:t>
                      </a:r>
                      <a:endParaRPr lang="en-GB" sz="2400" dirty="0"/>
                    </a:p>
                  </a:txBody>
                  <a:tcPr/>
                </a:tc>
                <a:tc>
                  <a:txBody>
                    <a:bodyPr/>
                    <a:lstStyle/>
                    <a:p>
                      <a:pPr algn="ctr"/>
                      <a:r>
                        <a:rPr lang="en-GB" sz="2400" dirty="0" smtClean="0"/>
                        <a:t>CE</a:t>
                      </a:r>
                      <a:endParaRPr lang="en-GB" sz="2400" dirty="0"/>
                    </a:p>
                  </a:txBody>
                  <a:tcPr/>
                </a:tc>
              </a:tr>
              <a:tr h="924350">
                <a:tc>
                  <a:txBody>
                    <a:bodyPr/>
                    <a:lstStyle/>
                    <a:p>
                      <a:pPr algn="ctr"/>
                      <a:r>
                        <a:rPr lang="en-GB" sz="2400" b="1" dirty="0" smtClean="0"/>
                        <a:t>Non events</a:t>
                      </a:r>
                    </a:p>
                    <a:p>
                      <a:pPr algn="ctr"/>
                      <a:r>
                        <a:rPr lang="en-GB" sz="2400" b="1" dirty="0" smtClean="0"/>
                        <a:t>(N)</a:t>
                      </a:r>
                    </a:p>
                  </a:txBody>
                  <a:tcPr/>
                </a:tc>
                <a:tc>
                  <a:txBody>
                    <a:bodyPr/>
                    <a:lstStyle/>
                    <a:p>
                      <a:pPr algn="ctr"/>
                      <a:r>
                        <a:rPr lang="en-GB" sz="2400" dirty="0" smtClean="0"/>
                        <a:t>EN</a:t>
                      </a:r>
                      <a:endParaRPr lang="en-GB" sz="2400" dirty="0"/>
                    </a:p>
                  </a:txBody>
                  <a:tcPr/>
                </a:tc>
                <a:tc>
                  <a:txBody>
                    <a:bodyPr/>
                    <a:lstStyle/>
                    <a:p>
                      <a:pPr algn="ctr"/>
                      <a:r>
                        <a:rPr lang="en-GB" sz="2400" dirty="0" smtClean="0"/>
                        <a:t>CN</a:t>
                      </a:r>
                      <a:endParaRPr lang="en-GB" sz="2400" dirty="0"/>
                    </a:p>
                  </a:txBody>
                  <a:tcPr/>
                </a:tc>
              </a:tr>
              <a:tr h="924350">
                <a:tc>
                  <a:txBody>
                    <a:bodyPr/>
                    <a:lstStyle/>
                    <a:p>
                      <a:pPr algn="ctr"/>
                      <a:r>
                        <a:rPr lang="en-GB" sz="2400" b="1" dirty="0" smtClean="0"/>
                        <a:t>Total subjects</a:t>
                      </a:r>
                    </a:p>
                    <a:p>
                      <a:pPr algn="ctr"/>
                      <a:r>
                        <a:rPr lang="en-GB" sz="2400" b="1" dirty="0" smtClean="0"/>
                        <a:t>(S)</a:t>
                      </a:r>
                      <a:endParaRPr lang="en-GB" sz="2400" b="1" dirty="0"/>
                    </a:p>
                  </a:txBody>
                  <a:tcPr/>
                </a:tc>
                <a:tc>
                  <a:txBody>
                    <a:bodyPr/>
                    <a:lstStyle/>
                    <a:p>
                      <a:pPr algn="ctr"/>
                      <a:r>
                        <a:rPr lang="en-GB" sz="2400" dirty="0" smtClean="0"/>
                        <a:t>ES</a:t>
                      </a:r>
                      <a:endParaRPr lang="en-GB" sz="2400" dirty="0"/>
                    </a:p>
                  </a:txBody>
                  <a:tcPr/>
                </a:tc>
                <a:tc>
                  <a:txBody>
                    <a:bodyPr/>
                    <a:lstStyle/>
                    <a:p>
                      <a:pPr algn="ctr"/>
                      <a:r>
                        <a:rPr lang="en-GB" sz="2400" dirty="0" smtClean="0"/>
                        <a:t>CS</a:t>
                      </a:r>
                      <a:endParaRPr lang="en-GB" sz="2400" dirty="0"/>
                    </a:p>
                  </a:txBody>
                  <a:tcPr/>
                </a:tc>
              </a:tr>
              <a:tr h="924350">
                <a:tc>
                  <a:txBody>
                    <a:bodyPr/>
                    <a:lstStyle/>
                    <a:p>
                      <a:pPr algn="ctr"/>
                      <a:r>
                        <a:rPr lang="en-GB" sz="2400" b="1" dirty="0" smtClean="0"/>
                        <a:t>Event rate (ER)</a:t>
                      </a:r>
                      <a:endParaRPr lang="en-GB" sz="2400" b="1" dirty="0"/>
                    </a:p>
                  </a:txBody>
                  <a:tcPr/>
                </a:tc>
                <a:tc>
                  <a:txBody>
                    <a:bodyPr/>
                    <a:lstStyle/>
                    <a:p>
                      <a:pPr algn="ctr"/>
                      <a:r>
                        <a:rPr lang="en-GB" sz="2400" dirty="0" smtClean="0"/>
                        <a:t>EER</a:t>
                      </a:r>
                      <a:endParaRPr lang="en-GB" sz="2400" dirty="0"/>
                    </a:p>
                  </a:txBody>
                  <a:tcPr/>
                </a:tc>
                <a:tc>
                  <a:txBody>
                    <a:bodyPr/>
                    <a:lstStyle/>
                    <a:p>
                      <a:pPr algn="ctr"/>
                      <a:r>
                        <a:rPr lang="en-GB" sz="2400" dirty="0" smtClean="0"/>
                        <a:t>CER</a:t>
                      </a:r>
                      <a:endParaRPr lang="en-GB" sz="2400" dirty="0"/>
                    </a:p>
                  </a:txBody>
                  <a:tcPr/>
                </a:tc>
              </a:tr>
            </a:tbl>
          </a:graphicData>
        </a:graphic>
      </p:graphicFrame>
    </p:spTree>
    <p:extLst>
      <p:ext uri="{BB962C8B-B14F-4D97-AF65-F5344CB8AC3E}">
        <p14:creationId xmlns:p14="http://schemas.microsoft.com/office/powerpoint/2010/main" val="3635352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Absolute Risk Reduction</a:t>
            </a:r>
            <a:endParaRPr lang="en-GB" dirty="0"/>
          </a:p>
        </p:txBody>
      </p:sp>
      <p:sp>
        <p:nvSpPr>
          <p:cNvPr id="3" name="Content Placeholder 2"/>
          <p:cNvSpPr>
            <a:spLocks noGrp="1"/>
          </p:cNvSpPr>
          <p:nvPr>
            <p:ph idx="1"/>
          </p:nvPr>
        </p:nvSpPr>
        <p:spPr/>
        <p:txBody>
          <a:bodyPr/>
          <a:lstStyle/>
          <a:p>
            <a:r>
              <a:rPr lang="en-GB" dirty="0" smtClean="0"/>
              <a:t>The change in the risk of an outcome of a given treatment/activity in relation to a comparison treatment/activity. </a:t>
            </a:r>
          </a:p>
          <a:p>
            <a:pPr marL="0" indent="0">
              <a:buNone/>
            </a:pP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190350301"/>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2680701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2 of the AKT content guide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Covers research, statistics and epidemiology.</a:t>
            </a:r>
          </a:p>
          <a:p>
            <a:endParaRPr lang="en-GB" dirty="0"/>
          </a:p>
          <a:p>
            <a:r>
              <a:rPr lang="en-GB" dirty="0" smtClean="0"/>
              <a:t>10% of the exam</a:t>
            </a:r>
          </a:p>
          <a:p>
            <a:endParaRPr lang="en-GB" dirty="0"/>
          </a:p>
          <a:p>
            <a:r>
              <a:rPr lang="en-GB" dirty="0" smtClean="0"/>
              <a:t>‘This element is designed to examine the candidate’s ability to use evidence and data to underpin clinical decision making, and the possession of critical appraisal skills sufficient to recognise good evidence and adopt guidelines as appropriate’</a:t>
            </a:r>
            <a:endParaRPr lang="en-GB" dirty="0"/>
          </a:p>
        </p:txBody>
      </p:sp>
    </p:spTree>
    <p:extLst>
      <p:ext uri="{BB962C8B-B14F-4D97-AF65-F5344CB8AC3E}">
        <p14:creationId xmlns:p14="http://schemas.microsoft.com/office/powerpoint/2010/main" val="334645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Absolute Risk Reduction</a:t>
            </a:r>
            <a:endParaRPr lang="en-GB" dirty="0"/>
          </a:p>
        </p:txBody>
      </p:sp>
      <p:sp>
        <p:nvSpPr>
          <p:cNvPr id="3" name="Content Placeholder 2"/>
          <p:cNvSpPr>
            <a:spLocks noGrp="1"/>
          </p:cNvSpPr>
          <p:nvPr>
            <p:ph idx="1"/>
          </p:nvPr>
        </p:nvSpPr>
        <p:spPr/>
        <p:txBody>
          <a:bodyPr/>
          <a:lstStyle/>
          <a:p>
            <a:r>
              <a:rPr lang="en-GB" dirty="0" smtClean="0"/>
              <a:t>ARR = EER-CER</a:t>
            </a:r>
            <a:endParaRPr lang="en-GB" dirty="0"/>
          </a:p>
        </p:txBody>
      </p:sp>
      <mc:AlternateContent xmlns:mc="http://schemas.openxmlformats.org/markup-compatibility/2006">
        <mc:Choice xmlns:a14="http://schemas.microsoft.com/office/drawing/2010/main" Requires="a14">
          <p:graphicFrame>
            <p:nvGraphicFramePr>
              <p:cNvPr id="5" name="Content Placeholder 3"/>
              <p:cNvGraphicFramePr>
                <a:graphicFrameLocks/>
              </p:cNvGraphicFramePr>
              <p:nvPr>
                <p:extLst>
                  <p:ext uri="{D42A27DB-BD31-4B8C-83A1-F6EECF244321}">
                    <p14:modId xmlns:p14="http://schemas.microsoft.com/office/powerpoint/2010/main" val="3942862683"/>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14:m>
                            <m:oMath xmlns:m="http://schemas.openxmlformats.org/officeDocument/2006/math">
                              <m:f>
                                <m:fPr>
                                  <m:ctrlPr>
                                    <a:rPr lang="en-GB" sz="1400" i="1" smtClean="0">
                                      <a:latin typeface="Cambria Math"/>
                                    </a:rPr>
                                  </m:ctrlPr>
                                </m:fPr>
                                <m:num>
                                  <m:r>
                                    <a:rPr lang="en-GB" sz="1400" b="0" i="1" smtClean="0">
                                      <a:latin typeface="Cambria Math"/>
                                    </a:rPr>
                                    <m:t>𝐸𝐸</m:t>
                                  </m:r>
                                </m:num>
                                <m:den>
                                  <m:r>
                                    <a:rPr lang="en-GB" sz="1400" b="0" i="1" smtClean="0">
                                      <a:latin typeface="Cambria Math"/>
                                    </a:rPr>
                                    <m:t>𝐸𝑆</m:t>
                                  </m:r>
                                </m:den>
                              </m:f>
                            </m:oMath>
                          </a14:m>
                          <a:endParaRPr lang="en-GB" sz="1400" dirty="0"/>
                        </a:p>
                      </a:txBody>
                      <a:tcPr/>
                    </a:tc>
                    <a:tc>
                      <a:txBody>
                        <a:bodyPr/>
                        <a:lstStyle/>
                        <a:p>
                          <a:pPr algn="ctr"/>
                          <a:r>
                            <a:rPr lang="en-GB" sz="1400" dirty="0" smtClean="0"/>
                            <a:t>CER=</a:t>
                          </a:r>
                          <a14:m>
                            <m:oMath xmlns:m="http://schemas.openxmlformats.org/officeDocument/2006/math">
                              <m:f>
                                <m:fPr>
                                  <m:ctrlPr>
                                    <a:rPr lang="en-GB" sz="1400" i="1" smtClean="0">
                                      <a:latin typeface="Cambria Math"/>
                                    </a:rPr>
                                  </m:ctrlPr>
                                </m:fPr>
                                <m:num>
                                  <m:r>
                                    <a:rPr lang="en-GB" sz="1400" b="0" i="1" smtClean="0">
                                      <a:latin typeface="Cambria Math"/>
                                    </a:rPr>
                                    <m:t>𝐶</m:t>
                                  </m:r>
                                  <m:r>
                                    <a:rPr lang="en-GB" sz="1400" b="0" i="1" smtClean="0">
                                      <a:latin typeface="Cambria Math"/>
                                    </a:rPr>
                                    <m:t>𝐸</m:t>
                                  </m:r>
                                </m:num>
                                <m:den>
                                  <m:r>
                                    <a:rPr lang="en-GB" sz="1400" b="0" i="1" smtClean="0">
                                      <a:latin typeface="Cambria Math"/>
                                    </a:rPr>
                                    <m:t>𝐶</m:t>
                                  </m:r>
                                  <m:r>
                                    <a:rPr lang="en-GB" sz="1400" b="0" i="1" smtClean="0">
                                      <a:latin typeface="Cambria Math"/>
                                    </a:rPr>
                                    <m:t>𝑆</m:t>
                                  </m:r>
                                </m:den>
                              </m:f>
                            </m:oMath>
                          </a14:m>
                          <a:endParaRPr lang="en-GB" sz="1400" dirty="0"/>
                        </a:p>
                      </a:txBody>
                      <a:tcPr/>
                    </a:tc>
                  </a:tr>
                </a:tbl>
              </a:graphicData>
            </a:graphic>
          </p:graphicFrame>
        </mc:Choice>
        <mc:Fallback>
          <p:graphicFrame>
            <p:nvGraphicFramePr>
              <p:cNvPr id="5" name="Content Placeholder 3"/>
              <p:cNvGraphicFramePr>
                <a:graphicFrameLocks/>
              </p:cNvGraphicFramePr>
              <p:nvPr>
                <p:extLst>
                  <p:ext uri="{D42A27DB-BD31-4B8C-83A1-F6EECF244321}">
                    <p14:modId xmlns:p14="http://schemas.microsoft.com/office/powerpoint/2010/main" val="3942862683"/>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731520">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endParaRPr lang="en-US"/>
                        </a:p>
                      </a:txBody>
                      <a:tcPr>
                        <a:blipFill rotWithShape="1">
                          <a:blip r:embed="rId2"/>
                          <a:stretch>
                            <a:fillRect l="-109852" t="-418447" r="-87192"/>
                          </a:stretch>
                        </a:blipFill>
                      </a:tcPr>
                    </a:tc>
                    <a:tc>
                      <a:txBody>
                        <a:bodyPr/>
                        <a:lstStyle/>
                        <a:p>
                          <a:endParaRPr lang="en-US"/>
                        </a:p>
                      </a:txBody>
                      <a:tcPr>
                        <a:blipFill rotWithShape="1">
                          <a:blip r:embed="rId2"/>
                          <a:stretch>
                            <a:fillRect l="-242045" t="-418447" r="-568"/>
                          </a:stretch>
                        </a:blipFill>
                      </a:tcPr>
                    </a:tc>
                  </a:tr>
                </a:tbl>
              </a:graphicData>
            </a:graphic>
          </p:graphicFrame>
        </mc:Fallback>
      </mc:AlternateContent>
    </p:spTree>
    <p:extLst>
      <p:ext uri="{BB962C8B-B14F-4D97-AF65-F5344CB8AC3E}">
        <p14:creationId xmlns:p14="http://schemas.microsoft.com/office/powerpoint/2010/main" val="79933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Needed to Treat</a:t>
            </a:r>
            <a:endParaRPr lang="en-GB" dirty="0"/>
          </a:p>
        </p:txBody>
      </p:sp>
      <p:sp>
        <p:nvSpPr>
          <p:cNvPr id="3" name="Content Placeholder 2"/>
          <p:cNvSpPr>
            <a:spLocks noGrp="1"/>
          </p:cNvSpPr>
          <p:nvPr>
            <p:ph idx="1"/>
          </p:nvPr>
        </p:nvSpPr>
        <p:spPr/>
        <p:txBody>
          <a:bodyPr/>
          <a:lstStyle/>
          <a:p>
            <a:r>
              <a:rPr lang="en-GB" dirty="0" smtClean="0"/>
              <a:t>The average number of patients who need to be treated to prevent one additional bad outcome</a:t>
            </a: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444802602"/>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687287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Needed to Treat</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NNT = </a:t>
                </a:r>
                <a14:m>
                  <m:oMath xmlns:m="http://schemas.openxmlformats.org/officeDocument/2006/math">
                    <m:f>
                      <m:fPr>
                        <m:ctrlPr>
                          <a:rPr lang="en-GB" i="1" smtClean="0">
                            <a:latin typeface="Cambria Math"/>
                          </a:rPr>
                        </m:ctrlPr>
                      </m:fPr>
                      <m:num>
                        <m:r>
                          <a:rPr lang="en-GB" b="0" i="1" smtClean="0">
                            <a:latin typeface="Cambria Math"/>
                          </a:rPr>
                          <m:t>1</m:t>
                        </m:r>
                      </m:num>
                      <m:den>
                        <m:r>
                          <a:rPr lang="en-GB" b="0" i="1" smtClean="0">
                            <a:latin typeface="Cambria Math"/>
                          </a:rPr>
                          <m:t>𝐸𝐸𝑅</m:t>
                        </m:r>
                        <m:r>
                          <a:rPr lang="en-GB" b="0" i="1" smtClean="0">
                            <a:latin typeface="Cambria Math"/>
                          </a:rPr>
                          <m:t>−</m:t>
                        </m:r>
                        <m:r>
                          <a:rPr lang="en-GB" b="0" i="1" smtClean="0">
                            <a:latin typeface="Cambria Math"/>
                          </a:rPr>
                          <m:t>𝐶𝐸𝑅</m:t>
                        </m:r>
                      </m:den>
                    </m:f>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GB">
                    <a:noFill/>
                  </a:rPr>
                  <a:t> </a:t>
                </a:r>
              </a:p>
            </p:txBody>
          </p:sp>
        </mc:Fallback>
      </mc:AlternateContent>
      <p:graphicFrame>
        <p:nvGraphicFramePr>
          <p:cNvPr id="5" name="Content Placeholder 3"/>
          <p:cNvGraphicFramePr>
            <a:graphicFrameLocks/>
          </p:cNvGraphicFramePr>
          <p:nvPr>
            <p:extLst>
              <p:ext uri="{D42A27DB-BD31-4B8C-83A1-F6EECF244321}">
                <p14:modId xmlns:p14="http://schemas.microsoft.com/office/powerpoint/2010/main" val="2444802602"/>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7675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Needed to Treat</a:t>
            </a:r>
            <a:endParaRPr lang="en-GB" dirty="0"/>
          </a:p>
        </p:txBody>
      </p:sp>
      <p:sp>
        <p:nvSpPr>
          <p:cNvPr id="3" name="Content Placeholder 2"/>
          <p:cNvSpPr>
            <a:spLocks noGrp="1"/>
          </p:cNvSpPr>
          <p:nvPr>
            <p:ph idx="1"/>
          </p:nvPr>
        </p:nvSpPr>
        <p:spPr/>
        <p:txBody>
          <a:bodyPr/>
          <a:lstStyle/>
          <a:p>
            <a:r>
              <a:rPr lang="en-GB" dirty="0" smtClean="0"/>
              <a:t>For example  a drug will treat a disease. P</a:t>
            </a:r>
            <a:r>
              <a:rPr lang="en-GB" sz="2000" dirty="0" smtClean="0"/>
              <a:t>A</a:t>
            </a:r>
            <a:r>
              <a:rPr lang="en-GB" dirty="0" smtClean="0"/>
              <a:t> is the probability the drug will treat the disease. P</a:t>
            </a:r>
            <a:r>
              <a:rPr lang="en-GB" sz="2000" dirty="0" smtClean="0"/>
              <a:t>B</a:t>
            </a:r>
            <a:r>
              <a:rPr lang="en-GB" sz="2800" dirty="0" smtClean="0"/>
              <a:t> </a:t>
            </a:r>
            <a:r>
              <a:rPr lang="en-GB" dirty="0" smtClean="0"/>
              <a:t>is the probability the group still have the disease.</a:t>
            </a:r>
          </a:p>
        </p:txBody>
      </p:sp>
    </p:spTree>
    <p:extLst>
      <p:ext uri="{BB962C8B-B14F-4D97-AF65-F5344CB8AC3E}">
        <p14:creationId xmlns:p14="http://schemas.microsoft.com/office/powerpoint/2010/main" val="3419138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 Needed to Treat</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80416993"/>
              </p:ext>
            </p:extLst>
          </p:nvPr>
        </p:nvGraphicFramePr>
        <p:xfrm>
          <a:off x="683568" y="1412776"/>
          <a:ext cx="7776865" cy="5239771"/>
        </p:xfrm>
        <a:graphic>
          <a:graphicData uri="http://schemas.openxmlformats.org/drawingml/2006/table">
            <a:tbl>
              <a:tblPr/>
              <a:tblGrid>
                <a:gridCol w="1555373"/>
                <a:gridCol w="1555373"/>
                <a:gridCol w="1555373"/>
                <a:gridCol w="1555373"/>
                <a:gridCol w="1555373"/>
              </a:tblGrid>
              <a:tr h="565745">
                <a:tc>
                  <a:txBody>
                    <a:bodyPr/>
                    <a:lstStyle/>
                    <a:p>
                      <a:pPr algn="l"/>
                      <a:r>
                        <a:rPr lang="en-GB" sz="1600" dirty="0">
                          <a:solidFill>
                            <a:schemeClr val="bg1"/>
                          </a:solidFill>
                          <a:effectLst/>
                        </a:rPr>
                        <a:t>Description</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600">
                          <a:solidFill>
                            <a:schemeClr val="bg1"/>
                          </a:solidFill>
                          <a:effectLst/>
                        </a:rPr>
                        <a:t>P</a:t>
                      </a:r>
                      <a:r>
                        <a:rPr lang="en-GB" sz="1600" baseline="-25000">
                          <a:solidFill>
                            <a:schemeClr val="bg1"/>
                          </a:solidFill>
                          <a:effectLst/>
                        </a:rPr>
                        <a:t>A</a:t>
                      </a:r>
                      <a:endParaRPr lang="en-GB" sz="1600">
                        <a:solidFill>
                          <a:schemeClr val="bg1"/>
                        </a:solidFill>
                        <a:effectLst/>
                      </a:endParaRP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600">
                          <a:solidFill>
                            <a:schemeClr val="bg1"/>
                          </a:solidFill>
                          <a:effectLst/>
                        </a:rPr>
                        <a:t>P</a:t>
                      </a:r>
                      <a:r>
                        <a:rPr lang="en-GB" sz="1600" baseline="-25000">
                          <a:solidFill>
                            <a:schemeClr val="bg1"/>
                          </a:solidFill>
                          <a:effectLst/>
                        </a:rPr>
                        <a:t>B</a:t>
                      </a:r>
                      <a:endParaRPr lang="en-GB" sz="1600">
                        <a:solidFill>
                          <a:schemeClr val="bg1"/>
                        </a:solidFill>
                        <a:effectLst/>
                      </a:endParaRP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600">
                          <a:solidFill>
                            <a:schemeClr val="bg1"/>
                          </a:solidFill>
                          <a:effectLst/>
                        </a:rPr>
                        <a:t>NNT</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GB" sz="1200">
                          <a:solidFill>
                            <a:schemeClr val="bg1"/>
                          </a:solidFill>
                          <a:effectLst/>
                        </a:rPr>
                        <a:t>Interpretation</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565745">
                <a:tc>
                  <a:txBody>
                    <a:bodyPr/>
                    <a:lstStyle/>
                    <a:p>
                      <a:pPr algn="l"/>
                      <a:r>
                        <a:rPr lang="en-GB" sz="1600" dirty="0">
                          <a:solidFill>
                            <a:schemeClr val="bg1"/>
                          </a:solidFill>
                          <a:effectLst/>
                        </a:rPr>
                        <a:t>Perfect drug</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dirty="0">
                          <a:solidFill>
                            <a:schemeClr val="bg1"/>
                          </a:solidFill>
                          <a:effectLst/>
                        </a:rPr>
                        <a:t>0.0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dirty="0">
                          <a:solidFill>
                            <a:schemeClr val="bg1"/>
                          </a:solidFill>
                          <a:effectLst/>
                        </a:rPr>
                        <a:t>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a:solidFill>
                            <a:schemeClr val="bg1"/>
                          </a:solidFill>
                          <a:effectLst/>
                        </a:rPr>
                        <a:t>Everybody is cured with the pill; nobody without</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65745">
                <a:tc>
                  <a:txBody>
                    <a:bodyPr/>
                    <a:lstStyle/>
                    <a:p>
                      <a:pPr algn="l"/>
                      <a:r>
                        <a:rPr lang="en-GB" sz="1600">
                          <a:solidFill>
                            <a:schemeClr val="bg1"/>
                          </a:solidFill>
                          <a:effectLst/>
                        </a:rPr>
                        <a:t>Very good drug</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0.1</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0.9</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1.25</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solidFill>
                            <a:schemeClr val="bg1"/>
                          </a:solidFill>
                          <a:effectLst/>
                        </a:rPr>
                        <a:t>Ten take the pill; 8 cured by the pill, 1 cured by itself, 1 still sick.</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65745">
                <a:tc>
                  <a:txBody>
                    <a:bodyPr/>
                    <a:lstStyle/>
                    <a:p>
                      <a:pPr algn="l"/>
                      <a:r>
                        <a:rPr lang="en-GB" sz="1600">
                          <a:solidFill>
                            <a:schemeClr val="bg1"/>
                          </a:solidFill>
                          <a:effectLst/>
                        </a:rPr>
                        <a:t>Satisfactory drug</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0.3</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0.7</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2.5</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solidFill>
                            <a:schemeClr val="bg1"/>
                          </a:solidFill>
                          <a:effectLst/>
                        </a:rPr>
                        <a:t>Ten take the pill; 4 cured by the pill, 3 cured by itself, 3 still sick.</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65745">
                <a:tc>
                  <a:txBody>
                    <a:bodyPr/>
                    <a:lstStyle/>
                    <a:p>
                      <a:pPr algn="l"/>
                      <a:r>
                        <a:rPr lang="en-GB" sz="1600">
                          <a:solidFill>
                            <a:schemeClr val="bg1"/>
                          </a:solidFill>
                          <a:effectLst/>
                        </a:rPr>
                        <a:t>High placebo effect</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0.4</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0.5</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solidFill>
                            <a:schemeClr val="bg1"/>
                          </a:solidFill>
                          <a:effectLst/>
                        </a:rPr>
                        <a:t>Ten take the pill; 6 cured but 5 of those would be cured anyway.</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65745">
                <a:tc>
                  <a:txBody>
                    <a:bodyPr/>
                    <a:lstStyle/>
                    <a:p>
                      <a:pPr algn="l"/>
                      <a:r>
                        <a:rPr lang="en-GB" sz="1600" dirty="0">
                          <a:solidFill>
                            <a:schemeClr val="bg1"/>
                          </a:solidFill>
                          <a:effectLst/>
                        </a:rPr>
                        <a:t>Low cure rate</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0.8</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0.9</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dirty="0">
                          <a:solidFill>
                            <a:schemeClr val="bg1"/>
                          </a:solidFill>
                          <a:effectLst/>
                        </a:rPr>
                        <a:t>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solidFill>
                            <a:schemeClr val="bg1"/>
                          </a:solidFill>
                          <a:effectLst/>
                        </a:rPr>
                        <a:t>Ten take the pill, one is cured by the pill, one cured by itself, 8 still have the disease.</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65745">
                <a:tc>
                  <a:txBody>
                    <a:bodyPr/>
                    <a:lstStyle/>
                    <a:p>
                      <a:pPr algn="l"/>
                      <a:r>
                        <a:rPr lang="en-GB" sz="1600">
                          <a:solidFill>
                            <a:schemeClr val="bg1"/>
                          </a:solidFill>
                          <a:effectLst/>
                        </a:rPr>
                        <a:t>Goes away by itself</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0.1</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0.2</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solidFill>
                            <a:schemeClr val="bg1"/>
                          </a:solidFill>
                          <a:effectLst/>
                        </a:rPr>
                        <a:t>Ten take the pill and 9 are cured; but 8 would have been cured anyway.</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65745">
                <a:tc>
                  <a:txBody>
                    <a:bodyPr/>
                    <a:lstStyle/>
                    <a:p>
                      <a:pPr algn="l"/>
                      <a:r>
                        <a:rPr lang="en-GB" sz="1600" dirty="0">
                          <a:solidFill>
                            <a:schemeClr val="bg1"/>
                          </a:solidFill>
                          <a:effectLst/>
                        </a:rPr>
                        <a:t>Sabotages cure</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a:solidFill>
                            <a:schemeClr val="bg1"/>
                          </a:solidFill>
                          <a:effectLst/>
                        </a:rPr>
                        <a:t>0.9</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dirty="0">
                          <a:solidFill>
                            <a:schemeClr val="bg1"/>
                          </a:solidFill>
                          <a:effectLst/>
                        </a:rPr>
                        <a:t>0.8</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ctr"/>
                      <a:r>
                        <a:rPr lang="en-GB" sz="1600" dirty="0">
                          <a:solidFill>
                            <a:schemeClr val="bg1"/>
                          </a:solidFill>
                          <a:effectLst/>
                        </a:rPr>
                        <a:t>−10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GB" sz="1200" dirty="0">
                          <a:solidFill>
                            <a:schemeClr val="bg1"/>
                          </a:solidFill>
                          <a:effectLst/>
                        </a:rPr>
                        <a:t>Ten take the pill, two would have been cured without it, but with the pill, only one is cured, so NNH=10.</a:t>
                      </a:r>
                    </a:p>
                  </a:txBody>
                  <a:tcPr marL="11203" marR="11203" marT="5601" marB="5601"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1107883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Relative Risk</a:t>
            </a:r>
            <a:endParaRPr lang="en-GB" dirty="0"/>
          </a:p>
        </p:txBody>
      </p:sp>
      <p:sp>
        <p:nvSpPr>
          <p:cNvPr id="3" name="Content Placeholder 2"/>
          <p:cNvSpPr>
            <a:spLocks noGrp="1"/>
          </p:cNvSpPr>
          <p:nvPr>
            <p:ph idx="1"/>
          </p:nvPr>
        </p:nvSpPr>
        <p:spPr/>
        <p:txBody>
          <a:bodyPr/>
          <a:lstStyle/>
          <a:p>
            <a:r>
              <a:rPr lang="en-GB" dirty="0" smtClean="0"/>
              <a:t>The probability of an event occurring  in an exposed group to the probability occurring in a non exposed group.</a:t>
            </a:r>
          </a:p>
          <a:p>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2444802602"/>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2897493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Relative Risk</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Relative Risk = </a:t>
                </a:r>
                <a14:m>
                  <m:oMath xmlns:m="http://schemas.openxmlformats.org/officeDocument/2006/math">
                    <m:f>
                      <m:fPr>
                        <m:ctrlPr>
                          <a:rPr lang="en-GB" i="1" smtClean="0">
                            <a:latin typeface="Cambria Math"/>
                          </a:rPr>
                        </m:ctrlPr>
                      </m:fPr>
                      <m:num>
                        <m:r>
                          <a:rPr lang="en-GB" b="0" i="1" smtClean="0">
                            <a:latin typeface="Cambria Math"/>
                          </a:rPr>
                          <m:t>𝐸𝐸𝑅</m:t>
                        </m:r>
                      </m:num>
                      <m:den>
                        <m:r>
                          <a:rPr lang="en-GB" b="0" i="1" smtClean="0">
                            <a:latin typeface="Cambria Math"/>
                          </a:rPr>
                          <m:t>𝐶𝐸𝑅</m:t>
                        </m:r>
                      </m:den>
                    </m:f>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GB">
                    <a:noFill/>
                  </a:rPr>
                  <a:t> </a:t>
                </a:r>
              </a:p>
            </p:txBody>
          </p:sp>
        </mc:Fallback>
      </mc:AlternateContent>
      <p:graphicFrame>
        <p:nvGraphicFramePr>
          <p:cNvPr id="5" name="Content Placeholder 3"/>
          <p:cNvGraphicFramePr>
            <a:graphicFrameLocks/>
          </p:cNvGraphicFramePr>
          <p:nvPr>
            <p:extLst>
              <p:ext uri="{D42A27DB-BD31-4B8C-83A1-F6EECF244321}">
                <p14:modId xmlns:p14="http://schemas.microsoft.com/office/powerpoint/2010/main" val="2444802602"/>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19770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Odds Ratios</a:t>
            </a:r>
            <a:endParaRPr lang="en-GB" dirty="0"/>
          </a:p>
        </p:txBody>
      </p:sp>
      <p:sp>
        <p:nvSpPr>
          <p:cNvPr id="3" name="Content Placeholder 2"/>
          <p:cNvSpPr>
            <a:spLocks noGrp="1"/>
          </p:cNvSpPr>
          <p:nvPr>
            <p:ph idx="1"/>
          </p:nvPr>
        </p:nvSpPr>
        <p:spPr/>
        <p:txBody>
          <a:bodyPr/>
          <a:lstStyle/>
          <a:p>
            <a:r>
              <a:rPr lang="en-GB" dirty="0" smtClean="0"/>
              <a:t>A measure of association between an exposure and an outcome</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401332037"/>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489475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Odds Ratios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OR=</a:t>
                </a:r>
                <a14:m>
                  <m:oMath xmlns:m="http://schemas.openxmlformats.org/officeDocument/2006/math">
                    <m:f>
                      <m:fPr>
                        <m:ctrlPr>
                          <a:rPr lang="en-GB" i="1" smtClean="0">
                            <a:latin typeface="Cambria Math"/>
                          </a:rPr>
                        </m:ctrlPr>
                      </m:fPr>
                      <m:num>
                        <m:f>
                          <m:fPr>
                            <m:ctrlPr>
                              <a:rPr lang="en-GB" i="1" smtClean="0">
                                <a:latin typeface="Cambria Math"/>
                              </a:rPr>
                            </m:ctrlPr>
                          </m:fPr>
                          <m:num>
                            <m:r>
                              <a:rPr lang="en-GB" b="0" i="1" smtClean="0">
                                <a:latin typeface="Cambria Math"/>
                              </a:rPr>
                              <m:t>𝐸𝐸</m:t>
                            </m:r>
                          </m:num>
                          <m:den>
                            <m:r>
                              <a:rPr lang="en-GB" b="0" i="1" smtClean="0">
                                <a:latin typeface="Cambria Math"/>
                              </a:rPr>
                              <m:t>𝐸𝑁</m:t>
                            </m:r>
                          </m:den>
                        </m:f>
                      </m:num>
                      <m:den>
                        <m:f>
                          <m:fPr>
                            <m:ctrlPr>
                              <a:rPr lang="en-GB" i="1" smtClean="0">
                                <a:latin typeface="Cambria Math"/>
                              </a:rPr>
                            </m:ctrlPr>
                          </m:fPr>
                          <m:num>
                            <m:r>
                              <a:rPr lang="en-GB" b="0" i="1" smtClean="0">
                                <a:latin typeface="Cambria Math"/>
                              </a:rPr>
                              <m:t>𝐶𝐸</m:t>
                            </m:r>
                          </m:num>
                          <m:den>
                            <m:r>
                              <a:rPr lang="en-GB" b="0" i="1" smtClean="0">
                                <a:latin typeface="Cambria Math"/>
                              </a:rPr>
                              <m:t>𝐶𝑁</m:t>
                            </m:r>
                          </m:den>
                        </m:f>
                      </m:den>
                    </m:f>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3401332037"/>
              </p:ext>
            </p:extLst>
          </p:nvPr>
        </p:nvGraphicFramePr>
        <p:xfrm>
          <a:off x="4932040" y="3356992"/>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EE</a:t>
                      </a:r>
                      <a:endParaRPr lang="en-GB" sz="1400" dirty="0"/>
                    </a:p>
                  </a:txBody>
                  <a:tcPr/>
                </a:tc>
                <a:tc>
                  <a:txBody>
                    <a:bodyPr/>
                    <a:lstStyle/>
                    <a:p>
                      <a:pPr algn="ctr"/>
                      <a:r>
                        <a:rPr lang="en-GB" sz="1400" dirty="0" smtClean="0"/>
                        <a:t>CE</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EN</a:t>
                      </a:r>
                      <a:endParaRPr lang="en-GB" sz="1400" dirty="0"/>
                    </a:p>
                  </a:txBody>
                  <a:tcPr/>
                </a:tc>
                <a:tc>
                  <a:txBody>
                    <a:bodyPr/>
                    <a:lstStyle/>
                    <a:p>
                      <a:pPr algn="ctr"/>
                      <a:r>
                        <a:rPr lang="en-GB" sz="1400" dirty="0" smtClean="0"/>
                        <a:t>CN</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ES</a:t>
                      </a:r>
                      <a:endParaRPr lang="en-GB" sz="1400" dirty="0"/>
                    </a:p>
                  </a:txBody>
                  <a:tcPr/>
                </a:tc>
                <a:tc>
                  <a:txBody>
                    <a:bodyPr/>
                    <a:lstStyle/>
                    <a:p>
                      <a:pPr algn="ctr"/>
                      <a:r>
                        <a:rPr lang="en-GB" sz="1400" dirty="0" smtClean="0"/>
                        <a:t>CS</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EER</a:t>
                      </a:r>
                      <a:endParaRPr lang="en-GB" sz="1400" dirty="0"/>
                    </a:p>
                  </a:txBody>
                  <a:tcPr/>
                </a:tc>
                <a:tc>
                  <a:txBody>
                    <a:bodyPr/>
                    <a:lstStyle/>
                    <a:p>
                      <a:pPr algn="ctr"/>
                      <a:r>
                        <a:rPr lang="en-GB" sz="1400" dirty="0" smtClean="0"/>
                        <a:t>CER</a:t>
                      </a:r>
                      <a:endParaRPr lang="en-GB" sz="1400" dirty="0"/>
                    </a:p>
                  </a:txBody>
                  <a:tcPr/>
                </a:tc>
              </a:tr>
            </a:tbl>
          </a:graphicData>
        </a:graphic>
      </p:graphicFrame>
    </p:spTree>
    <p:extLst>
      <p:ext uri="{BB962C8B-B14F-4D97-AF65-F5344CB8AC3E}">
        <p14:creationId xmlns:p14="http://schemas.microsoft.com/office/powerpoint/2010/main" val="11297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smtClean="0"/>
              <a:t>200 rabbits are randomly allocated to two groups. They have all been exposed to a virus. 100 of the rabbits are given the treatment . 95 rabbits are cured. Of the 100 rabbits given a placebo, 10 are cured.</a:t>
            </a:r>
          </a:p>
          <a:p>
            <a:endParaRPr lang="en-GB" dirty="0"/>
          </a:p>
          <a:p>
            <a:r>
              <a:rPr lang="en-GB" dirty="0" smtClean="0"/>
              <a:t>Calculate the ARR, NNT, Relative risk and odds ratios.</a:t>
            </a:r>
            <a:endParaRPr lang="en-GB" dirty="0"/>
          </a:p>
        </p:txBody>
      </p:sp>
    </p:spTree>
    <p:extLst>
      <p:ext uri="{BB962C8B-B14F-4D97-AF65-F5344CB8AC3E}">
        <p14:creationId xmlns:p14="http://schemas.microsoft.com/office/powerpoint/2010/main" val="2265394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are going to cover:</a:t>
            </a:r>
            <a:endParaRPr lang="en-GB" dirty="0"/>
          </a:p>
        </p:txBody>
      </p:sp>
      <p:sp>
        <p:nvSpPr>
          <p:cNvPr id="3" name="Content Placeholder 2"/>
          <p:cNvSpPr>
            <a:spLocks noGrp="1"/>
          </p:cNvSpPr>
          <p:nvPr>
            <p:ph idx="1"/>
          </p:nvPr>
        </p:nvSpPr>
        <p:spPr>
          <a:xfrm>
            <a:off x="457200" y="2348880"/>
            <a:ext cx="8229600" cy="3777283"/>
          </a:xfrm>
        </p:spPr>
        <p:txBody>
          <a:bodyPr/>
          <a:lstStyle/>
          <a:p>
            <a:r>
              <a:rPr lang="en-GB" dirty="0" smtClean="0"/>
              <a:t>Some statistical terminology (not all of it )</a:t>
            </a:r>
          </a:p>
          <a:p>
            <a:r>
              <a:rPr lang="en-GB" dirty="0" smtClean="0"/>
              <a:t>Calculations for evidence based practice</a:t>
            </a:r>
          </a:p>
          <a:p>
            <a:r>
              <a:rPr lang="en-GB" dirty="0" smtClean="0"/>
              <a:t>Graphical representations</a:t>
            </a:r>
          </a:p>
          <a:p>
            <a:endParaRPr lang="en-GB" dirty="0" smtClean="0"/>
          </a:p>
          <a:p>
            <a:endParaRPr lang="en-GB" dirty="0"/>
          </a:p>
          <a:p>
            <a:r>
              <a:rPr lang="en-GB" dirty="0" smtClean="0"/>
              <a:t>General advice fo</a:t>
            </a:r>
            <a:r>
              <a:rPr lang="en-GB" dirty="0" smtClean="0"/>
              <a:t>r the AKT</a:t>
            </a:r>
            <a:endParaRPr lang="en-GB" dirty="0" smtClean="0"/>
          </a:p>
        </p:txBody>
      </p:sp>
    </p:spTree>
    <p:extLst>
      <p:ext uri="{BB962C8B-B14F-4D97-AF65-F5344CB8AC3E}">
        <p14:creationId xmlns:p14="http://schemas.microsoft.com/office/powerpoint/2010/main" val="1537489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574049389"/>
              </p:ext>
            </p:extLst>
          </p:nvPr>
        </p:nvGraphicFramePr>
        <p:xfrm>
          <a:off x="1691680" y="1628800"/>
          <a:ext cx="5544616" cy="4886120"/>
        </p:xfrm>
        <a:graphic>
          <a:graphicData uri="http://schemas.openxmlformats.org/drawingml/2006/table">
            <a:tbl>
              <a:tblPr firstRow="1" bandRow="1">
                <a:tableStyleId>{69CF1AB2-1976-4502-BF36-3FF5EA218861}</a:tableStyleId>
              </a:tblPr>
              <a:tblGrid>
                <a:gridCol w="2055169"/>
                <a:gridCol w="1868336"/>
                <a:gridCol w="1621111"/>
              </a:tblGrid>
              <a:tr h="1043373">
                <a:tc>
                  <a:txBody>
                    <a:bodyPr/>
                    <a:lstStyle/>
                    <a:p>
                      <a:pPr algn="ctr"/>
                      <a:endParaRPr lang="en-GB" sz="2400" dirty="0"/>
                    </a:p>
                  </a:txBody>
                  <a:tcPr/>
                </a:tc>
                <a:tc>
                  <a:txBody>
                    <a:bodyPr/>
                    <a:lstStyle/>
                    <a:p>
                      <a:pPr algn="ctr"/>
                      <a:r>
                        <a:rPr lang="en-GB" sz="2400" dirty="0" smtClean="0"/>
                        <a:t>Experimental group</a:t>
                      </a:r>
                    </a:p>
                    <a:p>
                      <a:pPr algn="ctr"/>
                      <a:r>
                        <a:rPr lang="en-GB" sz="2400" dirty="0" smtClean="0"/>
                        <a:t>(E)</a:t>
                      </a:r>
                      <a:endParaRPr lang="en-GB" sz="2400" dirty="0"/>
                    </a:p>
                  </a:txBody>
                  <a:tcPr/>
                </a:tc>
                <a:tc>
                  <a:txBody>
                    <a:bodyPr/>
                    <a:lstStyle/>
                    <a:p>
                      <a:pPr algn="ctr"/>
                      <a:r>
                        <a:rPr lang="en-GB" sz="2400" dirty="0" smtClean="0"/>
                        <a:t>Control</a:t>
                      </a:r>
                      <a:r>
                        <a:rPr lang="en-GB" sz="2400" baseline="0" dirty="0" smtClean="0"/>
                        <a:t> Group</a:t>
                      </a:r>
                    </a:p>
                    <a:p>
                      <a:pPr algn="ctr"/>
                      <a:r>
                        <a:rPr lang="en-GB" sz="2400" baseline="0" dirty="0" smtClean="0"/>
                        <a:t>(C)</a:t>
                      </a:r>
                      <a:endParaRPr lang="en-GB" sz="2400" dirty="0"/>
                    </a:p>
                  </a:txBody>
                  <a:tcPr/>
                </a:tc>
              </a:tr>
              <a:tr h="924350">
                <a:tc>
                  <a:txBody>
                    <a:bodyPr/>
                    <a:lstStyle/>
                    <a:p>
                      <a:pPr algn="ctr"/>
                      <a:r>
                        <a:rPr lang="en-GB" sz="2400" b="1" dirty="0" smtClean="0"/>
                        <a:t>Events</a:t>
                      </a:r>
                    </a:p>
                    <a:p>
                      <a:pPr algn="ctr"/>
                      <a:r>
                        <a:rPr lang="en-GB" sz="2400" b="1" dirty="0" smtClean="0"/>
                        <a:t>(E)</a:t>
                      </a:r>
                      <a:endParaRPr lang="en-GB" sz="2400" b="1" dirty="0"/>
                    </a:p>
                  </a:txBody>
                  <a:tcPr/>
                </a:tc>
                <a:tc>
                  <a:txBody>
                    <a:bodyPr/>
                    <a:lstStyle/>
                    <a:p>
                      <a:pPr algn="ctr"/>
                      <a:endParaRPr lang="en-GB" sz="2400" dirty="0"/>
                    </a:p>
                  </a:txBody>
                  <a:tcPr/>
                </a:tc>
                <a:tc>
                  <a:txBody>
                    <a:bodyPr/>
                    <a:lstStyle/>
                    <a:p>
                      <a:pPr algn="ctr"/>
                      <a:endParaRPr lang="en-GB" sz="2400" dirty="0"/>
                    </a:p>
                  </a:txBody>
                  <a:tcPr/>
                </a:tc>
              </a:tr>
              <a:tr h="924350">
                <a:tc>
                  <a:txBody>
                    <a:bodyPr/>
                    <a:lstStyle/>
                    <a:p>
                      <a:pPr algn="ctr"/>
                      <a:r>
                        <a:rPr lang="en-GB" sz="2400" b="1" dirty="0" smtClean="0"/>
                        <a:t>Non events</a:t>
                      </a:r>
                    </a:p>
                    <a:p>
                      <a:pPr algn="ctr"/>
                      <a:r>
                        <a:rPr lang="en-GB" sz="2400" b="1" dirty="0" smtClean="0"/>
                        <a:t>(N)</a:t>
                      </a:r>
                    </a:p>
                  </a:txBody>
                  <a:tcPr/>
                </a:tc>
                <a:tc>
                  <a:txBody>
                    <a:bodyPr/>
                    <a:lstStyle/>
                    <a:p>
                      <a:pPr algn="ctr"/>
                      <a:endParaRPr lang="en-GB" sz="2400" dirty="0"/>
                    </a:p>
                  </a:txBody>
                  <a:tcPr/>
                </a:tc>
                <a:tc>
                  <a:txBody>
                    <a:bodyPr/>
                    <a:lstStyle/>
                    <a:p>
                      <a:pPr algn="ctr"/>
                      <a:endParaRPr lang="en-GB" sz="2400" dirty="0"/>
                    </a:p>
                  </a:txBody>
                  <a:tcPr/>
                </a:tc>
              </a:tr>
              <a:tr h="924350">
                <a:tc>
                  <a:txBody>
                    <a:bodyPr/>
                    <a:lstStyle/>
                    <a:p>
                      <a:pPr algn="ctr"/>
                      <a:r>
                        <a:rPr lang="en-GB" sz="2400" b="1" dirty="0" smtClean="0"/>
                        <a:t>Total subjects</a:t>
                      </a:r>
                    </a:p>
                    <a:p>
                      <a:pPr algn="ctr"/>
                      <a:r>
                        <a:rPr lang="en-GB" sz="2400" b="1" dirty="0" smtClean="0"/>
                        <a:t>(S)</a:t>
                      </a:r>
                      <a:endParaRPr lang="en-GB" sz="2400" b="1" dirty="0"/>
                    </a:p>
                  </a:txBody>
                  <a:tcPr/>
                </a:tc>
                <a:tc>
                  <a:txBody>
                    <a:bodyPr/>
                    <a:lstStyle/>
                    <a:p>
                      <a:pPr algn="ctr"/>
                      <a:endParaRPr lang="en-GB" sz="2400" dirty="0"/>
                    </a:p>
                  </a:txBody>
                  <a:tcPr/>
                </a:tc>
                <a:tc>
                  <a:txBody>
                    <a:bodyPr/>
                    <a:lstStyle/>
                    <a:p>
                      <a:pPr algn="ctr"/>
                      <a:endParaRPr lang="en-GB" sz="2400" dirty="0"/>
                    </a:p>
                  </a:txBody>
                  <a:tcPr/>
                </a:tc>
              </a:tr>
              <a:tr h="924350">
                <a:tc>
                  <a:txBody>
                    <a:bodyPr/>
                    <a:lstStyle/>
                    <a:p>
                      <a:pPr algn="ctr"/>
                      <a:r>
                        <a:rPr lang="en-GB" sz="2400" b="1" dirty="0" smtClean="0"/>
                        <a:t>Event rate (ER)</a:t>
                      </a:r>
                      <a:endParaRPr lang="en-GB" sz="2400" b="1" dirty="0"/>
                    </a:p>
                  </a:txBody>
                  <a:tcPr/>
                </a:tc>
                <a:tc>
                  <a:txBody>
                    <a:bodyPr/>
                    <a:lstStyle/>
                    <a:p>
                      <a:pPr algn="ctr"/>
                      <a:endParaRPr lang="en-GB" sz="2400" dirty="0"/>
                    </a:p>
                  </a:txBody>
                  <a:tcPr/>
                </a:tc>
                <a:tc>
                  <a:txBody>
                    <a:bodyPr/>
                    <a:lstStyle/>
                    <a:p>
                      <a:pPr algn="ctr"/>
                      <a:endParaRPr lang="en-GB" sz="2400" dirty="0"/>
                    </a:p>
                  </a:txBody>
                  <a:tcPr/>
                </a:tc>
              </a:tr>
            </a:tbl>
          </a:graphicData>
        </a:graphic>
      </p:graphicFrame>
    </p:spTree>
    <p:extLst>
      <p:ext uri="{BB962C8B-B14F-4D97-AF65-F5344CB8AC3E}">
        <p14:creationId xmlns:p14="http://schemas.microsoft.com/office/powerpoint/2010/main" val="3610123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1289455952"/>
              </p:ext>
            </p:extLst>
          </p:nvPr>
        </p:nvGraphicFramePr>
        <p:xfrm>
          <a:off x="1691680" y="1628800"/>
          <a:ext cx="5544616" cy="4886120"/>
        </p:xfrm>
        <a:graphic>
          <a:graphicData uri="http://schemas.openxmlformats.org/drawingml/2006/table">
            <a:tbl>
              <a:tblPr firstRow="1" bandRow="1">
                <a:tableStyleId>{69CF1AB2-1976-4502-BF36-3FF5EA218861}</a:tableStyleId>
              </a:tblPr>
              <a:tblGrid>
                <a:gridCol w="2055169"/>
                <a:gridCol w="1868336"/>
                <a:gridCol w="1621111"/>
              </a:tblGrid>
              <a:tr h="1043373">
                <a:tc>
                  <a:txBody>
                    <a:bodyPr/>
                    <a:lstStyle/>
                    <a:p>
                      <a:pPr algn="ctr"/>
                      <a:endParaRPr lang="en-GB" sz="2400" dirty="0"/>
                    </a:p>
                  </a:txBody>
                  <a:tcPr/>
                </a:tc>
                <a:tc>
                  <a:txBody>
                    <a:bodyPr/>
                    <a:lstStyle/>
                    <a:p>
                      <a:pPr algn="ctr"/>
                      <a:r>
                        <a:rPr lang="en-GB" sz="2400" dirty="0" smtClean="0"/>
                        <a:t>Experimental group</a:t>
                      </a:r>
                    </a:p>
                    <a:p>
                      <a:pPr algn="ctr"/>
                      <a:r>
                        <a:rPr lang="en-GB" sz="2400" dirty="0" smtClean="0"/>
                        <a:t>(E)</a:t>
                      </a:r>
                      <a:endParaRPr lang="en-GB" sz="2400" dirty="0"/>
                    </a:p>
                  </a:txBody>
                  <a:tcPr/>
                </a:tc>
                <a:tc>
                  <a:txBody>
                    <a:bodyPr/>
                    <a:lstStyle/>
                    <a:p>
                      <a:pPr algn="ctr"/>
                      <a:r>
                        <a:rPr lang="en-GB" sz="2400" dirty="0" smtClean="0"/>
                        <a:t>Control</a:t>
                      </a:r>
                      <a:r>
                        <a:rPr lang="en-GB" sz="2400" baseline="0" dirty="0" smtClean="0"/>
                        <a:t> Group</a:t>
                      </a:r>
                    </a:p>
                    <a:p>
                      <a:pPr algn="ctr"/>
                      <a:r>
                        <a:rPr lang="en-GB" sz="2400" baseline="0" dirty="0" smtClean="0"/>
                        <a:t>(C)</a:t>
                      </a:r>
                      <a:endParaRPr lang="en-GB" sz="2400" dirty="0"/>
                    </a:p>
                  </a:txBody>
                  <a:tcPr/>
                </a:tc>
              </a:tr>
              <a:tr h="924350">
                <a:tc>
                  <a:txBody>
                    <a:bodyPr/>
                    <a:lstStyle/>
                    <a:p>
                      <a:pPr algn="ctr"/>
                      <a:r>
                        <a:rPr lang="en-GB" sz="2400" b="1" dirty="0" smtClean="0"/>
                        <a:t>Events</a:t>
                      </a:r>
                    </a:p>
                    <a:p>
                      <a:pPr algn="ctr"/>
                      <a:r>
                        <a:rPr lang="en-GB" sz="2400" b="1" dirty="0" smtClean="0"/>
                        <a:t>(E)</a:t>
                      </a:r>
                      <a:endParaRPr lang="en-GB" sz="2400" b="1" dirty="0"/>
                    </a:p>
                  </a:txBody>
                  <a:tcPr/>
                </a:tc>
                <a:tc>
                  <a:txBody>
                    <a:bodyPr/>
                    <a:lstStyle/>
                    <a:p>
                      <a:pPr algn="ctr"/>
                      <a:r>
                        <a:rPr lang="en-GB" sz="2400" dirty="0" smtClean="0"/>
                        <a:t>95</a:t>
                      </a:r>
                      <a:endParaRPr lang="en-GB" sz="2400" dirty="0"/>
                    </a:p>
                  </a:txBody>
                  <a:tcPr/>
                </a:tc>
                <a:tc>
                  <a:txBody>
                    <a:bodyPr/>
                    <a:lstStyle/>
                    <a:p>
                      <a:pPr algn="ctr"/>
                      <a:r>
                        <a:rPr lang="en-GB" sz="2400" dirty="0" smtClean="0"/>
                        <a:t>10</a:t>
                      </a:r>
                      <a:endParaRPr lang="en-GB" sz="2400" dirty="0"/>
                    </a:p>
                  </a:txBody>
                  <a:tcPr/>
                </a:tc>
              </a:tr>
              <a:tr h="924350">
                <a:tc>
                  <a:txBody>
                    <a:bodyPr/>
                    <a:lstStyle/>
                    <a:p>
                      <a:pPr algn="ctr"/>
                      <a:r>
                        <a:rPr lang="en-GB" sz="2400" b="1" dirty="0" smtClean="0"/>
                        <a:t>Non events</a:t>
                      </a:r>
                    </a:p>
                    <a:p>
                      <a:pPr algn="ctr"/>
                      <a:r>
                        <a:rPr lang="en-GB" sz="2400" b="1" dirty="0" smtClean="0"/>
                        <a:t>(N)</a:t>
                      </a:r>
                    </a:p>
                  </a:txBody>
                  <a:tcPr/>
                </a:tc>
                <a:tc>
                  <a:txBody>
                    <a:bodyPr/>
                    <a:lstStyle/>
                    <a:p>
                      <a:pPr algn="ctr"/>
                      <a:r>
                        <a:rPr lang="en-GB" sz="2400" dirty="0" smtClean="0"/>
                        <a:t>5</a:t>
                      </a:r>
                      <a:endParaRPr lang="en-GB" sz="2400" dirty="0"/>
                    </a:p>
                  </a:txBody>
                  <a:tcPr/>
                </a:tc>
                <a:tc>
                  <a:txBody>
                    <a:bodyPr/>
                    <a:lstStyle/>
                    <a:p>
                      <a:pPr algn="ctr"/>
                      <a:r>
                        <a:rPr lang="en-GB" sz="2400" dirty="0" smtClean="0"/>
                        <a:t>90</a:t>
                      </a:r>
                      <a:endParaRPr lang="en-GB" sz="2400" dirty="0"/>
                    </a:p>
                  </a:txBody>
                  <a:tcPr/>
                </a:tc>
              </a:tr>
              <a:tr h="924350">
                <a:tc>
                  <a:txBody>
                    <a:bodyPr/>
                    <a:lstStyle/>
                    <a:p>
                      <a:pPr algn="ctr"/>
                      <a:r>
                        <a:rPr lang="en-GB" sz="2400" b="1" dirty="0" smtClean="0"/>
                        <a:t>Total subjects</a:t>
                      </a:r>
                    </a:p>
                    <a:p>
                      <a:pPr algn="ctr"/>
                      <a:r>
                        <a:rPr lang="en-GB" sz="2400" b="1" dirty="0" smtClean="0"/>
                        <a:t>(S)</a:t>
                      </a:r>
                      <a:endParaRPr lang="en-GB" sz="2400" b="1" dirty="0"/>
                    </a:p>
                  </a:txBody>
                  <a:tcPr/>
                </a:tc>
                <a:tc>
                  <a:txBody>
                    <a:bodyPr/>
                    <a:lstStyle/>
                    <a:p>
                      <a:pPr algn="ctr"/>
                      <a:r>
                        <a:rPr lang="en-GB" sz="2400" dirty="0" smtClean="0"/>
                        <a:t>100</a:t>
                      </a:r>
                      <a:endParaRPr lang="en-GB" sz="2400" dirty="0"/>
                    </a:p>
                  </a:txBody>
                  <a:tcPr/>
                </a:tc>
                <a:tc>
                  <a:txBody>
                    <a:bodyPr/>
                    <a:lstStyle/>
                    <a:p>
                      <a:pPr algn="ctr"/>
                      <a:r>
                        <a:rPr lang="en-GB" sz="2400" dirty="0" smtClean="0"/>
                        <a:t>100</a:t>
                      </a:r>
                      <a:endParaRPr lang="en-GB" sz="2400" dirty="0"/>
                    </a:p>
                  </a:txBody>
                  <a:tcPr/>
                </a:tc>
              </a:tr>
              <a:tr h="924350">
                <a:tc>
                  <a:txBody>
                    <a:bodyPr/>
                    <a:lstStyle/>
                    <a:p>
                      <a:pPr algn="ctr"/>
                      <a:r>
                        <a:rPr lang="en-GB" sz="2400" b="1" dirty="0" smtClean="0"/>
                        <a:t>Event rate (ER)</a:t>
                      </a:r>
                      <a:endParaRPr lang="en-GB" sz="2400" b="1" dirty="0"/>
                    </a:p>
                  </a:txBody>
                  <a:tcPr/>
                </a:tc>
                <a:tc>
                  <a:txBody>
                    <a:bodyPr/>
                    <a:lstStyle/>
                    <a:p>
                      <a:pPr algn="ctr"/>
                      <a:r>
                        <a:rPr lang="en-GB" sz="2400" dirty="0" smtClean="0"/>
                        <a:t>0.95</a:t>
                      </a:r>
                      <a:endParaRPr lang="en-GB" sz="2400" dirty="0"/>
                    </a:p>
                  </a:txBody>
                  <a:tcPr/>
                </a:tc>
                <a:tc>
                  <a:txBody>
                    <a:bodyPr/>
                    <a:lstStyle/>
                    <a:p>
                      <a:pPr algn="ctr"/>
                      <a:r>
                        <a:rPr lang="en-GB" sz="2400" dirty="0" smtClean="0"/>
                        <a:t>0.1</a:t>
                      </a:r>
                      <a:endParaRPr lang="en-GB" sz="2400" dirty="0"/>
                    </a:p>
                  </a:txBody>
                  <a:tcPr/>
                </a:tc>
              </a:tr>
            </a:tbl>
          </a:graphicData>
        </a:graphic>
      </p:graphicFrame>
    </p:spTree>
    <p:extLst>
      <p:ext uri="{BB962C8B-B14F-4D97-AF65-F5344CB8AC3E}">
        <p14:creationId xmlns:p14="http://schemas.microsoft.com/office/powerpoint/2010/main" val="389132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p:sp>
        <p:nvSpPr>
          <p:cNvPr id="3" name="Content Placeholder 2"/>
          <p:cNvSpPr>
            <a:spLocks noGrp="1"/>
          </p:cNvSpPr>
          <p:nvPr>
            <p:ph idx="1"/>
          </p:nvPr>
        </p:nvSpPr>
        <p:spPr/>
        <p:txBody>
          <a:bodyPr/>
          <a:lstStyle/>
          <a:p>
            <a:r>
              <a:rPr lang="en-GB" dirty="0" smtClean="0"/>
              <a:t>How would you calculate ARR?</a:t>
            </a:r>
          </a:p>
          <a:p>
            <a:endParaRPr lang="en-GB" dirty="0" smtClean="0"/>
          </a:p>
          <a:p>
            <a:r>
              <a:rPr lang="en-GB" dirty="0" smtClean="0"/>
              <a:t>ARR = EER-CER = 0.85=85%</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733839491"/>
              </p:ext>
            </p:extLst>
          </p:nvPr>
        </p:nvGraphicFramePr>
        <p:xfrm>
          <a:off x="4932040" y="3608444"/>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95</a:t>
                      </a:r>
                      <a:endParaRPr lang="en-GB" sz="1400" dirty="0"/>
                    </a:p>
                  </a:txBody>
                  <a:tcPr/>
                </a:tc>
                <a:tc>
                  <a:txBody>
                    <a:bodyPr/>
                    <a:lstStyle/>
                    <a:p>
                      <a:pPr algn="ctr"/>
                      <a:r>
                        <a:rPr lang="en-GB" sz="1400" dirty="0" smtClean="0"/>
                        <a:t>10</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5</a:t>
                      </a:r>
                      <a:endParaRPr lang="en-GB" sz="1400" dirty="0"/>
                    </a:p>
                  </a:txBody>
                  <a:tcPr/>
                </a:tc>
                <a:tc>
                  <a:txBody>
                    <a:bodyPr/>
                    <a:lstStyle/>
                    <a:p>
                      <a:pPr algn="ctr"/>
                      <a:r>
                        <a:rPr lang="en-GB" sz="1400" dirty="0" smtClean="0"/>
                        <a:t>90</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100</a:t>
                      </a:r>
                      <a:endParaRPr lang="en-GB" sz="1400" dirty="0"/>
                    </a:p>
                  </a:txBody>
                  <a:tcPr/>
                </a:tc>
                <a:tc>
                  <a:txBody>
                    <a:bodyPr/>
                    <a:lstStyle/>
                    <a:p>
                      <a:pPr algn="ctr"/>
                      <a:r>
                        <a:rPr lang="en-GB" sz="1400" dirty="0" smtClean="0"/>
                        <a:t>100</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0.95</a:t>
                      </a:r>
                      <a:endParaRPr lang="en-GB" sz="1400" dirty="0"/>
                    </a:p>
                  </a:txBody>
                  <a:tcPr/>
                </a:tc>
                <a:tc>
                  <a:txBody>
                    <a:bodyPr/>
                    <a:lstStyle/>
                    <a:p>
                      <a:pPr algn="ctr"/>
                      <a:r>
                        <a:rPr lang="en-GB" sz="1400" dirty="0" smtClean="0"/>
                        <a:t>0.1</a:t>
                      </a:r>
                      <a:endParaRPr lang="en-GB" sz="1400" dirty="0"/>
                    </a:p>
                  </a:txBody>
                  <a:tcPr/>
                </a:tc>
              </a:tr>
            </a:tbl>
          </a:graphicData>
        </a:graphic>
      </p:graphicFrame>
    </p:spTree>
    <p:extLst>
      <p:ext uri="{BB962C8B-B14F-4D97-AF65-F5344CB8AC3E}">
        <p14:creationId xmlns:p14="http://schemas.microsoft.com/office/powerpoint/2010/main" val="42283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How would you calculate NNT?</a:t>
                </a:r>
              </a:p>
              <a:p>
                <a:endParaRPr lang="en-GB" dirty="0"/>
              </a:p>
              <a:p>
                <a:r>
                  <a:rPr lang="en-GB" dirty="0"/>
                  <a:t>NNT = </a:t>
                </a:r>
                <a14:m>
                  <m:oMath xmlns:m="http://schemas.openxmlformats.org/officeDocument/2006/math">
                    <m:f>
                      <m:fPr>
                        <m:ctrlPr>
                          <a:rPr lang="en-GB" i="1">
                            <a:latin typeface="Cambria Math"/>
                          </a:rPr>
                        </m:ctrlPr>
                      </m:fPr>
                      <m:num>
                        <m:r>
                          <a:rPr lang="en-GB" i="1">
                            <a:latin typeface="Cambria Math"/>
                          </a:rPr>
                          <m:t>1</m:t>
                        </m:r>
                      </m:num>
                      <m:den>
                        <m:r>
                          <a:rPr lang="en-GB" i="1">
                            <a:latin typeface="Cambria Math"/>
                          </a:rPr>
                          <m:t>𝐸𝐸𝑅</m:t>
                        </m:r>
                        <m:r>
                          <a:rPr lang="en-GB" i="1">
                            <a:latin typeface="Cambria Math"/>
                          </a:rPr>
                          <m:t>−</m:t>
                        </m:r>
                        <m:r>
                          <a:rPr lang="en-GB" i="1">
                            <a:latin typeface="Cambria Math"/>
                          </a:rPr>
                          <m:t>𝐶𝐸𝑅</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1</m:t>
                        </m:r>
                      </m:num>
                      <m:den>
                        <m:r>
                          <a:rPr lang="en-GB" b="0" i="1" smtClean="0">
                            <a:latin typeface="Cambria Math"/>
                          </a:rPr>
                          <m:t>0.85</m:t>
                        </m:r>
                      </m:den>
                    </m:f>
                    <m:r>
                      <a:rPr lang="en-GB" b="0" i="1" smtClean="0">
                        <a:latin typeface="Cambria Math"/>
                      </a:rPr>
                      <m:t>=1.17</m:t>
                    </m:r>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5" name="Content Placeholder 3"/>
          <p:cNvGraphicFramePr>
            <a:graphicFrameLocks/>
          </p:cNvGraphicFramePr>
          <p:nvPr>
            <p:extLst>
              <p:ext uri="{D42A27DB-BD31-4B8C-83A1-F6EECF244321}">
                <p14:modId xmlns:p14="http://schemas.microsoft.com/office/powerpoint/2010/main" val="2470078550"/>
              </p:ext>
            </p:extLst>
          </p:nvPr>
        </p:nvGraphicFramePr>
        <p:xfrm>
          <a:off x="4932040" y="3608444"/>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95</a:t>
                      </a:r>
                      <a:endParaRPr lang="en-GB" sz="1400" dirty="0"/>
                    </a:p>
                  </a:txBody>
                  <a:tcPr/>
                </a:tc>
                <a:tc>
                  <a:txBody>
                    <a:bodyPr/>
                    <a:lstStyle/>
                    <a:p>
                      <a:pPr algn="ctr"/>
                      <a:r>
                        <a:rPr lang="en-GB" sz="1400" dirty="0" smtClean="0"/>
                        <a:t>10</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5</a:t>
                      </a:r>
                      <a:endParaRPr lang="en-GB" sz="1400" dirty="0"/>
                    </a:p>
                  </a:txBody>
                  <a:tcPr/>
                </a:tc>
                <a:tc>
                  <a:txBody>
                    <a:bodyPr/>
                    <a:lstStyle/>
                    <a:p>
                      <a:pPr algn="ctr"/>
                      <a:r>
                        <a:rPr lang="en-GB" sz="1400" dirty="0" smtClean="0"/>
                        <a:t>90</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100</a:t>
                      </a:r>
                      <a:endParaRPr lang="en-GB" sz="1400" dirty="0"/>
                    </a:p>
                  </a:txBody>
                  <a:tcPr/>
                </a:tc>
                <a:tc>
                  <a:txBody>
                    <a:bodyPr/>
                    <a:lstStyle/>
                    <a:p>
                      <a:pPr algn="ctr"/>
                      <a:r>
                        <a:rPr lang="en-GB" sz="1400" dirty="0" smtClean="0"/>
                        <a:t>100</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0.95</a:t>
                      </a:r>
                      <a:endParaRPr lang="en-GB" sz="1400" dirty="0"/>
                    </a:p>
                  </a:txBody>
                  <a:tcPr/>
                </a:tc>
                <a:tc>
                  <a:txBody>
                    <a:bodyPr/>
                    <a:lstStyle/>
                    <a:p>
                      <a:pPr algn="ctr"/>
                      <a:r>
                        <a:rPr lang="en-GB" sz="1400" dirty="0" smtClean="0"/>
                        <a:t>0.1</a:t>
                      </a:r>
                      <a:endParaRPr lang="en-GB" sz="1400" dirty="0"/>
                    </a:p>
                  </a:txBody>
                  <a:tcPr/>
                </a:tc>
              </a:tr>
            </a:tbl>
          </a:graphicData>
        </a:graphic>
      </p:graphicFrame>
    </p:spTree>
    <p:extLst>
      <p:ext uri="{BB962C8B-B14F-4D97-AF65-F5344CB8AC3E}">
        <p14:creationId xmlns:p14="http://schemas.microsoft.com/office/powerpoint/2010/main" val="242988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How would you calculate relative risk?</a:t>
                </a:r>
              </a:p>
              <a:p>
                <a:endParaRPr lang="en-GB" dirty="0"/>
              </a:p>
              <a:p>
                <a:r>
                  <a:rPr lang="en-GB" dirty="0"/>
                  <a:t>Relative Risk = </a:t>
                </a:r>
                <a14:m>
                  <m:oMath xmlns:m="http://schemas.openxmlformats.org/officeDocument/2006/math">
                    <m:f>
                      <m:fPr>
                        <m:ctrlPr>
                          <a:rPr lang="en-GB" i="1">
                            <a:latin typeface="Cambria Math"/>
                          </a:rPr>
                        </m:ctrlPr>
                      </m:fPr>
                      <m:num>
                        <m:r>
                          <a:rPr lang="en-GB" i="1">
                            <a:latin typeface="Cambria Math"/>
                          </a:rPr>
                          <m:t>𝐸𝐸𝑅</m:t>
                        </m:r>
                      </m:num>
                      <m:den>
                        <m:r>
                          <a:rPr lang="en-GB" i="1">
                            <a:latin typeface="Cambria Math"/>
                          </a:rPr>
                          <m:t>𝐶𝐸𝑅</m:t>
                        </m:r>
                      </m:den>
                    </m:f>
                  </m:oMath>
                </a14:m>
                <a:r>
                  <a:rPr lang="en-GB" dirty="0" smtClean="0"/>
                  <a:t> = </a:t>
                </a:r>
                <a14:m>
                  <m:oMath xmlns:m="http://schemas.openxmlformats.org/officeDocument/2006/math">
                    <m:f>
                      <m:fPr>
                        <m:ctrlPr>
                          <a:rPr lang="en-GB" i="1" smtClean="0">
                            <a:latin typeface="Cambria Math"/>
                          </a:rPr>
                        </m:ctrlPr>
                      </m:fPr>
                      <m:num>
                        <m:r>
                          <a:rPr lang="en-GB" b="0" i="1" smtClean="0">
                            <a:latin typeface="Cambria Math"/>
                          </a:rPr>
                          <m:t>0.95</m:t>
                        </m:r>
                      </m:num>
                      <m:den>
                        <m:r>
                          <a:rPr lang="en-GB" b="0" i="1" smtClean="0">
                            <a:latin typeface="Cambria Math"/>
                          </a:rPr>
                          <m:t>0.1</m:t>
                        </m:r>
                      </m:den>
                    </m:f>
                    <m:r>
                      <a:rPr lang="en-GB" b="0" i="1" smtClean="0">
                        <a:latin typeface="Cambria Math"/>
                      </a:rPr>
                      <m:t>=9.5</m:t>
                    </m:r>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2721659449"/>
              </p:ext>
            </p:extLst>
          </p:nvPr>
        </p:nvGraphicFramePr>
        <p:xfrm>
          <a:off x="4932040" y="3608444"/>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95</a:t>
                      </a:r>
                      <a:endParaRPr lang="en-GB" sz="1400" dirty="0"/>
                    </a:p>
                  </a:txBody>
                  <a:tcPr/>
                </a:tc>
                <a:tc>
                  <a:txBody>
                    <a:bodyPr/>
                    <a:lstStyle/>
                    <a:p>
                      <a:pPr algn="ctr"/>
                      <a:r>
                        <a:rPr lang="en-GB" sz="1400" dirty="0" smtClean="0"/>
                        <a:t>10</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5</a:t>
                      </a:r>
                      <a:endParaRPr lang="en-GB" sz="1400" dirty="0"/>
                    </a:p>
                  </a:txBody>
                  <a:tcPr/>
                </a:tc>
                <a:tc>
                  <a:txBody>
                    <a:bodyPr/>
                    <a:lstStyle/>
                    <a:p>
                      <a:pPr algn="ctr"/>
                      <a:r>
                        <a:rPr lang="en-GB" sz="1400" dirty="0" smtClean="0"/>
                        <a:t>90</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100</a:t>
                      </a:r>
                      <a:endParaRPr lang="en-GB" sz="1400" dirty="0"/>
                    </a:p>
                  </a:txBody>
                  <a:tcPr/>
                </a:tc>
                <a:tc>
                  <a:txBody>
                    <a:bodyPr/>
                    <a:lstStyle/>
                    <a:p>
                      <a:pPr algn="ctr"/>
                      <a:r>
                        <a:rPr lang="en-GB" sz="1400" dirty="0" smtClean="0"/>
                        <a:t>100</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0.95</a:t>
                      </a:r>
                      <a:endParaRPr lang="en-GB" sz="1400" dirty="0"/>
                    </a:p>
                  </a:txBody>
                  <a:tcPr/>
                </a:tc>
                <a:tc>
                  <a:txBody>
                    <a:bodyPr/>
                    <a:lstStyle/>
                    <a:p>
                      <a:pPr algn="ctr"/>
                      <a:r>
                        <a:rPr lang="en-GB" sz="1400" dirty="0" smtClean="0"/>
                        <a:t>0.1</a:t>
                      </a:r>
                      <a:endParaRPr lang="en-GB" sz="1400" dirty="0"/>
                    </a:p>
                  </a:txBody>
                  <a:tcPr/>
                </a:tc>
              </a:tr>
            </a:tbl>
          </a:graphicData>
        </a:graphic>
      </p:graphicFrame>
    </p:spTree>
    <p:extLst>
      <p:ext uri="{BB962C8B-B14F-4D97-AF65-F5344CB8AC3E}">
        <p14:creationId xmlns:p14="http://schemas.microsoft.com/office/powerpoint/2010/main" val="33131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How would you calculate odds ratios?</a:t>
                </a:r>
              </a:p>
              <a:p>
                <a:endParaRPr lang="en-GB" dirty="0"/>
              </a:p>
              <a:p>
                <a:r>
                  <a:rPr lang="en-GB" dirty="0"/>
                  <a:t>OR=</a:t>
                </a:r>
                <a14:m>
                  <m:oMath xmlns:m="http://schemas.openxmlformats.org/officeDocument/2006/math">
                    <m:f>
                      <m:fPr>
                        <m:ctrlPr>
                          <a:rPr lang="en-GB" i="1">
                            <a:latin typeface="Cambria Math"/>
                          </a:rPr>
                        </m:ctrlPr>
                      </m:fPr>
                      <m:num>
                        <m:f>
                          <m:fPr>
                            <m:ctrlPr>
                              <a:rPr lang="en-GB" i="1">
                                <a:latin typeface="Cambria Math"/>
                              </a:rPr>
                            </m:ctrlPr>
                          </m:fPr>
                          <m:num>
                            <m:r>
                              <a:rPr lang="en-GB" i="1">
                                <a:latin typeface="Cambria Math"/>
                              </a:rPr>
                              <m:t>𝐸𝐸</m:t>
                            </m:r>
                          </m:num>
                          <m:den>
                            <m:r>
                              <a:rPr lang="en-GB" i="1">
                                <a:latin typeface="Cambria Math"/>
                              </a:rPr>
                              <m:t>𝐸𝑁</m:t>
                            </m:r>
                          </m:den>
                        </m:f>
                      </m:num>
                      <m:den>
                        <m:f>
                          <m:fPr>
                            <m:ctrlPr>
                              <a:rPr lang="en-GB" i="1">
                                <a:latin typeface="Cambria Math"/>
                              </a:rPr>
                            </m:ctrlPr>
                          </m:fPr>
                          <m:num>
                            <m:r>
                              <a:rPr lang="en-GB" i="1">
                                <a:latin typeface="Cambria Math"/>
                              </a:rPr>
                              <m:t>𝐶𝐸</m:t>
                            </m:r>
                          </m:num>
                          <m:den>
                            <m:r>
                              <a:rPr lang="en-GB" i="1">
                                <a:latin typeface="Cambria Math"/>
                              </a:rPr>
                              <m:t>𝐶𝑁</m:t>
                            </m:r>
                          </m:den>
                        </m:f>
                      </m:den>
                    </m:f>
                  </m:oMath>
                </a14:m>
                <a:r>
                  <a:rPr lang="en-GB" dirty="0" smtClean="0"/>
                  <a:t> </a:t>
                </a:r>
                <a14:m>
                  <m:oMath xmlns:m="http://schemas.openxmlformats.org/officeDocument/2006/math">
                    <m:r>
                      <a:rPr lang="en-GB" b="0" i="1" dirty="0" smtClean="0">
                        <a:latin typeface="Cambria Math"/>
                      </a:rPr>
                      <m:t>= </m:t>
                    </m:r>
                    <m:f>
                      <m:fPr>
                        <m:ctrlPr>
                          <a:rPr lang="en-GB" i="1">
                            <a:latin typeface="Cambria Math"/>
                          </a:rPr>
                        </m:ctrlPr>
                      </m:fPr>
                      <m:num>
                        <m:f>
                          <m:fPr>
                            <m:ctrlPr>
                              <a:rPr lang="en-GB" i="1">
                                <a:latin typeface="Cambria Math"/>
                              </a:rPr>
                            </m:ctrlPr>
                          </m:fPr>
                          <m:num>
                            <m:r>
                              <a:rPr lang="en-GB" b="0" i="1" smtClean="0">
                                <a:latin typeface="Cambria Math"/>
                              </a:rPr>
                              <m:t>95</m:t>
                            </m:r>
                          </m:num>
                          <m:den>
                            <m:r>
                              <a:rPr lang="en-GB" b="0" i="1" smtClean="0">
                                <a:latin typeface="Cambria Math"/>
                              </a:rPr>
                              <m:t>5</m:t>
                            </m:r>
                          </m:den>
                        </m:f>
                      </m:num>
                      <m:den>
                        <m:f>
                          <m:fPr>
                            <m:ctrlPr>
                              <a:rPr lang="en-GB" i="1">
                                <a:latin typeface="Cambria Math"/>
                              </a:rPr>
                            </m:ctrlPr>
                          </m:fPr>
                          <m:num>
                            <m:r>
                              <a:rPr lang="en-GB" b="0" i="1" smtClean="0">
                                <a:latin typeface="Cambria Math"/>
                              </a:rPr>
                              <m:t>10</m:t>
                            </m:r>
                          </m:num>
                          <m:den>
                            <m:r>
                              <a:rPr lang="en-GB" b="0" i="1" smtClean="0">
                                <a:latin typeface="Cambria Math"/>
                              </a:rPr>
                              <m:t>90</m:t>
                            </m:r>
                          </m:den>
                        </m:f>
                      </m:den>
                    </m:f>
                  </m:oMath>
                </a14:m>
                <a:r>
                  <a:rPr lang="en-GB" dirty="0"/>
                  <a:t> </a:t>
                </a:r>
                <a:r>
                  <a:rPr lang="en-GB" dirty="0" smtClean="0"/>
                  <a:t>= </a:t>
                </a:r>
                <a14:m>
                  <m:oMath xmlns:m="http://schemas.openxmlformats.org/officeDocument/2006/math">
                    <m:f>
                      <m:fPr>
                        <m:ctrlPr>
                          <a:rPr lang="en-GB" i="1" smtClean="0">
                            <a:latin typeface="Cambria Math"/>
                          </a:rPr>
                        </m:ctrlPr>
                      </m:fPr>
                      <m:num>
                        <m:r>
                          <a:rPr lang="en-GB" b="0" i="1" smtClean="0">
                            <a:latin typeface="Cambria Math"/>
                          </a:rPr>
                          <m:t>19</m:t>
                        </m:r>
                      </m:num>
                      <m:den>
                        <m:r>
                          <a:rPr lang="en-GB" b="0" i="1" smtClean="0">
                            <a:latin typeface="Cambria Math"/>
                          </a:rPr>
                          <m:t>0.11</m:t>
                        </m:r>
                      </m:den>
                    </m:f>
                  </m:oMath>
                </a14:m>
                <a:r>
                  <a:rPr lang="en-GB" dirty="0" smtClean="0"/>
                  <a:t>=171</a:t>
                </a: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2721659449"/>
              </p:ext>
            </p:extLst>
          </p:nvPr>
        </p:nvGraphicFramePr>
        <p:xfrm>
          <a:off x="4932040" y="3608444"/>
          <a:ext cx="3672408" cy="3249556"/>
        </p:xfrm>
        <a:graphic>
          <a:graphicData uri="http://schemas.openxmlformats.org/drawingml/2006/table">
            <a:tbl>
              <a:tblPr firstRow="1" bandRow="1">
                <a:tableStyleId>{69CF1AB2-1976-4502-BF36-3FF5EA218861}</a:tableStyleId>
              </a:tblPr>
              <a:tblGrid>
                <a:gridCol w="1361216"/>
                <a:gridCol w="1237469"/>
                <a:gridCol w="1073723"/>
              </a:tblGrid>
              <a:tr h="494545">
                <a:tc>
                  <a:txBody>
                    <a:bodyPr/>
                    <a:lstStyle/>
                    <a:p>
                      <a:pPr algn="ctr"/>
                      <a:endParaRPr lang="en-GB" sz="1400" dirty="0"/>
                    </a:p>
                  </a:txBody>
                  <a:tcPr/>
                </a:tc>
                <a:tc>
                  <a:txBody>
                    <a:bodyPr/>
                    <a:lstStyle/>
                    <a:p>
                      <a:pPr algn="ctr"/>
                      <a:r>
                        <a:rPr lang="en-GB" sz="1400" dirty="0" smtClean="0"/>
                        <a:t>Experimental group</a:t>
                      </a:r>
                    </a:p>
                    <a:p>
                      <a:pPr algn="ctr"/>
                      <a:r>
                        <a:rPr lang="en-GB" sz="1400" dirty="0" smtClean="0"/>
                        <a:t>(E)</a:t>
                      </a:r>
                      <a:endParaRPr lang="en-GB" sz="1400" dirty="0"/>
                    </a:p>
                  </a:txBody>
                  <a:tcPr/>
                </a:tc>
                <a:tc>
                  <a:txBody>
                    <a:bodyPr/>
                    <a:lstStyle/>
                    <a:p>
                      <a:pPr algn="ctr"/>
                      <a:r>
                        <a:rPr lang="en-GB" sz="1400" dirty="0" smtClean="0"/>
                        <a:t>Control</a:t>
                      </a:r>
                      <a:r>
                        <a:rPr lang="en-GB" sz="1400" baseline="0" dirty="0" smtClean="0"/>
                        <a:t> Group</a:t>
                      </a:r>
                    </a:p>
                    <a:p>
                      <a:pPr algn="ctr"/>
                      <a:r>
                        <a:rPr lang="en-GB" sz="1400" baseline="0" dirty="0" smtClean="0"/>
                        <a:t>(C)</a:t>
                      </a:r>
                      <a:endParaRPr lang="en-GB" sz="1400" dirty="0"/>
                    </a:p>
                  </a:txBody>
                  <a:tcPr/>
                </a:tc>
              </a:tr>
              <a:tr h="629509">
                <a:tc>
                  <a:txBody>
                    <a:bodyPr/>
                    <a:lstStyle/>
                    <a:p>
                      <a:pPr algn="ctr"/>
                      <a:r>
                        <a:rPr lang="en-GB" sz="1400" b="1" dirty="0" smtClean="0"/>
                        <a:t>Events</a:t>
                      </a:r>
                    </a:p>
                    <a:p>
                      <a:pPr algn="ctr"/>
                      <a:r>
                        <a:rPr lang="en-GB" sz="1400" b="1" dirty="0" smtClean="0"/>
                        <a:t>(E)</a:t>
                      </a:r>
                      <a:endParaRPr lang="en-GB" sz="1400" b="1" dirty="0"/>
                    </a:p>
                  </a:txBody>
                  <a:tcPr/>
                </a:tc>
                <a:tc>
                  <a:txBody>
                    <a:bodyPr/>
                    <a:lstStyle/>
                    <a:p>
                      <a:pPr algn="ctr"/>
                      <a:r>
                        <a:rPr lang="en-GB" sz="1400" dirty="0" smtClean="0"/>
                        <a:t>95</a:t>
                      </a:r>
                      <a:endParaRPr lang="en-GB" sz="1400" dirty="0"/>
                    </a:p>
                  </a:txBody>
                  <a:tcPr/>
                </a:tc>
                <a:tc>
                  <a:txBody>
                    <a:bodyPr/>
                    <a:lstStyle/>
                    <a:p>
                      <a:pPr algn="ctr"/>
                      <a:r>
                        <a:rPr lang="en-GB" sz="1400" dirty="0" smtClean="0"/>
                        <a:t>10</a:t>
                      </a:r>
                      <a:endParaRPr lang="en-GB" sz="1400" dirty="0"/>
                    </a:p>
                  </a:txBody>
                  <a:tcPr/>
                </a:tc>
              </a:tr>
              <a:tr h="629509">
                <a:tc>
                  <a:txBody>
                    <a:bodyPr/>
                    <a:lstStyle/>
                    <a:p>
                      <a:pPr algn="ctr"/>
                      <a:r>
                        <a:rPr lang="en-GB" sz="1400" b="1" dirty="0" smtClean="0"/>
                        <a:t>Non events</a:t>
                      </a:r>
                    </a:p>
                    <a:p>
                      <a:pPr algn="ctr"/>
                      <a:r>
                        <a:rPr lang="en-GB" sz="1400" b="1" dirty="0" smtClean="0"/>
                        <a:t>(N)</a:t>
                      </a:r>
                    </a:p>
                  </a:txBody>
                  <a:tcPr/>
                </a:tc>
                <a:tc>
                  <a:txBody>
                    <a:bodyPr/>
                    <a:lstStyle/>
                    <a:p>
                      <a:pPr algn="ctr"/>
                      <a:r>
                        <a:rPr lang="en-GB" sz="1400" dirty="0" smtClean="0"/>
                        <a:t>5</a:t>
                      </a:r>
                      <a:endParaRPr lang="en-GB" sz="1400" dirty="0"/>
                    </a:p>
                  </a:txBody>
                  <a:tcPr/>
                </a:tc>
                <a:tc>
                  <a:txBody>
                    <a:bodyPr/>
                    <a:lstStyle/>
                    <a:p>
                      <a:pPr algn="ctr"/>
                      <a:r>
                        <a:rPr lang="en-GB" sz="1400" dirty="0" smtClean="0"/>
                        <a:t>90</a:t>
                      </a:r>
                      <a:endParaRPr lang="en-GB" sz="1400" dirty="0"/>
                    </a:p>
                  </a:txBody>
                  <a:tcPr/>
                </a:tc>
              </a:tr>
              <a:tr h="629509">
                <a:tc>
                  <a:txBody>
                    <a:bodyPr/>
                    <a:lstStyle/>
                    <a:p>
                      <a:pPr algn="ctr"/>
                      <a:r>
                        <a:rPr lang="en-GB" sz="1400" b="1" dirty="0" smtClean="0"/>
                        <a:t>Total subjects</a:t>
                      </a:r>
                    </a:p>
                    <a:p>
                      <a:pPr algn="ctr"/>
                      <a:r>
                        <a:rPr lang="en-GB" sz="1400" b="1" dirty="0" smtClean="0"/>
                        <a:t>(S)</a:t>
                      </a:r>
                      <a:endParaRPr lang="en-GB" sz="1400" b="1" dirty="0"/>
                    </a:p>
                  </a:txBody>
                  <a:tcPr/>
                </a:tc>
                <a:tc>
                  <a:txBody>
                    <a:bodyPr/>
                    <a:lstStyle/>
                    <a:p>
                      <a:pPr algn="ctr"/>
                      <a:r>
                        <a:rPr lang="en-GB" sz="1400" dirty="0" smtClean="0"/>
                        <a:t>100</a:t>
                      </a:r>
                      <a:endParaRPr lang="en-GB" sz="1400" dirty="0"/>
                    </a:p>
                  </a:txBody>
                  <a:tcPr/>
                </a:tc>
                <a:tc>
                  <a:txBody>
                    <a:bodyPr/>
                    <a:lstStyle/>
                    <a:p>
                      <a:pPr algn="ctr"/>
                      <a:r>
                        <a:rPr lang="en-GB" sz="1400" dirty="0" smtClean="0"/>
                        <a:t>100</a:t>
                      </a:r>
                      <a:endParaRPr lang="en-GB" sz="1400" dirty="0"/>
                    </a:p>
                  </a:txBody>
                  <a:tcPr/>
                </a:tc>
              </a:tr>
              <a:tr h="629509">
                <a:tc>
                  <a:txBody>
                    <a:bodyPr/>
                    <a:lstStyle/>
                    <a:p>
                      <a:pPr algn="ctr"/>
                      <a:r>
                        <a:rPr lang="en-GB" sz="1400" b="1" dirty="0" smtClean="0"/>
                        <a:t>Event rate (ER)</a:t>
                      </a:r>
                      <a:endParaRPr lang="en-GB" sz="1400" b="1" dirty="0"/>
                    </a:p>
                  </a:txBody>
                  <a:tcPr/>
                </a:tc>
                <a:tc>
                  <a:txBody>
                    <a:bodyPr/>
                    <a:lstStyle/>
                    <a:p>
                      <a:pPr algn="ctr"/>
                      <a:r>
                        <a:rPr lang="en-GB" sz="1400" dirty="0" smtClean="0"/>
                        <a:t>0.95</a:t>
                      </a:r>
                      <a:endParaRPr lang="en-GB" sz="1400" dirty="0"/>
                    </a:p>
                  </a:txBody>
                  <a:tcPr/>
                </a:tc>
                <a:tc>
                  <a:txBody>
                    <a:bodyPr/>
                    <a:lstStyle/>
                    <a:p>
                      <a:pPr algn="ctr"/>
                      <a:r>
                        <a:rPr lang="en-GB" sz="1400" dirty="0" smtClean="0"/>
                        <a:t>0.1</a:t>
                      </a:r>
                      <a:endParaRPr lang="en-GB" sz="1400" dirty="0"/>
                    </a:p>
                  </a:txBody>
                  <a:tcPr/>
                </a:tc>
              </a:tr>
            </a:tbl>
          </a:graphicData>
        </a:graphic>
      </p:graphicFrame>
    </p:spTree>
    <p:extLst>
      <p:ext uri="{BB962C8B-B14F-4D97-AF65-F5344CB8AC3E}">
        <p14:creationId xmlns:p14="http://schemas.microsoft.com/office/powerpoint/2010/main" val="14507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Graphical Representations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694357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 distribution</a:t>
            </a:r>
            <a:endParaRPr lang="en-GB" dirty="0"/>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5245174" cy="27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03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Skewed distribution</a:t>
            </a:r>
            <a:endParaRPr lang="en-GB" dirty="0"/>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197" y="1916832"/>
            <a:ext cx="8046243" cy="369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96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Scatter diagrams</a:t>
            </a:r>
            <a:endParaRPr lang="en-GB" dirty="0"/>
          </a:p>
        </p:txBody>
      </p:sp>
      <p:pic>
        <p:nvPicPr>
          <p:cNvPr id="3074" name="Picture 2" descr="Image result for scatter  GDP healthca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637" y="1691481"/>
            <a:ext cx="580072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14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contingency table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8831859"/>
              </p:ext>
            </p:extLst>
          </p:nvPr>
        </p:nvGraphicFramePr>
        <p:xfrm>
          <a:off x="1115616" y="1916832"/>
          <a:ext cx="6840760" cy="3448980"/>
        </p:xfrm>
        <a:graphic>
          <a:graphicData uri="http://schemas.openxmlformats.org/drawingml/2006/table">
            <a:tbl>
              <a:tblPr firstRow="1" bandRow="1">
                <a:tableStyleId>{69CF1AB2-1976-4502-BF36-3FF5EA218861}</a:tableStyleId>
              </a:tblPr>
              <a:tblGrid>
                <a:gridCol w="1255803"/>
                <a:gridCol w="2200581"/>
                <a:gridCol w="1671190"/>
                <a:gridCol w="1713186"/>
              </a:tblGrid>
              <a:tr h="810090">
                <a:tc>
                  <a:txBody>
                    <a:bodyPr/>
                    <a:lstStyle/>
                    <a:p>
                      <a:endParaRPr lang="en-GB" dirty="0"/>
                    </a:p>
                  </a:txBody>
                  <a:tcPr/>
                </a:tc>
                <a:tc gridSpan="3">
                  <a:txBody>
                    <a:bodyPr/>
                    <a:lstStyle/>
                    <a:p>
                      <a:pPr algn="ctr"/>
                      <a:r>
                        <a:rPr lang="en-GB" dirty="0" smtClean="0"/>
                        <a:t>True condition</a:t>
                      </a:r>
                      <a:endParaRPr lang="en-GB" dirty="0"/>
                    </a:p>
                  </a:txBody>
                  <a:tcPr anchor="ctr"/>
                </a:tc>
                <a:tc hMerge="1">
                  <a:txBody>
                    <a:bodyPr/>
                    <a:lstStyle/>
                    <a:p>
                      <a:endParaRPr lang="en-GB" dirty="0"/>
                    </a:p>
                  </a:txBody>
                  <a:tcPr/>
                </a:tc>
                <a:tc hMerge="1">
                  <a:txBody>
                    <a:bodyPr/>
                    <a:lstStyle/>
                    <a:p>
                      <a:endParaRPr lang="en-GB" dirty="0"/>
                    </a:p>
                  </a:txBody>
                  <a:tcPr/>
                </a:tc>
              </a:tr>
              <a:tr h="810090">
                <a:tc rowSpan="3">
                  <a:txBody>
                    <a:bodyPr/>
                    <a:lstStyle/>
                    <a:p>
                      <a:pPr algn="ctr"/>
                      <a:r>
                        <a:rPr lang="en-GB" b="1" dirty="0" smtClean="0"/>
                        <a:t>Test condition</a:t>
                      </a:r>
                      <a:endParaRPr lang="en-GB" b="1" dirty="0"/>
                    </a:p>
                  </a:txBody>
                  <a:tcPr anchor="ctr"/>
                </a:tc>
                <a:tc>
                  <a:txBody>
                    <a:bodyPr/>
                    <a:lstStyle/>
                    <a:p>
                      <a:pPr algn="ctr"/>
                      <a:endParaRPr lang="en-GB" dirty="0"/>
                    </a:p>
                  </a:txBody>
                  <a:tcPr/>
                </a:tc>
                <a:tc>
                  <a:txBody>
                    <a:bodyPr/>
                    <a:lstStyle/>
                    <a:p>
                      <a:pPr algn="ctr"/>
                      <a:r>
                        <a:rPr lang="en-GB" dirty="0" smtClean="0"/>
                        <a:t>Positive</a:t>
                      </a:r>
                      <a:endParaRPr lang="en-GB" dirty="0"/>
                    </a:p>
                  </a:txBody>
                  <a:tcPr/>
                </a:tc>
                <a:tc>
                  <a:txBody>
                    <a:bodyPr/>
                    <a:lstStyle/>
                    <a:p>
                      <a:pPr algn="ctr"/>
                      <a:r>
                        <a:rPr lang="en-GB" dirty="0" smtClean="0"/>
                        <a:t>Negative</a:t>
                      </a:r>
                      <a:endParaRPr lang="en-GB" dirty="0"/>
                    </a:p>
                  </a:txBody>
                  <a:tcPr/>
                </a:tc>
              </a:tr>
              <a:tr h="810090">
                <a:tc vMerge="1">
                  <a:txBody>
                    <a:bodyPr/>
                    <a:lstStyle/>
                    <a:p>
                      <a:endParaRPr lang="en-GB" dirty="0"/>
                    </a:p>
                  </a:txBody>
                  <a:tcPr/>
                </a:tc>
                <a:tc>
                  <a:txBody>
                    <a:bodyPr/>
                    <a:lstStyle/>
                    <a:p>
                      <a:pPr algn="ctr"/>
                      <a:r>
                        <a:rPr lang="en-GB" dirty="0" smtClean="0"/>
                        <a:t>Positive</a:t>
                      </a:r>
                      <a:endParaRPr lang="en-GB" dirty="0"/>
                    </a:p>
                  </a:txBody>
                  <a:tcPr/>
                </a:tc>
                <a:tc>
                  <a:txBody>
                    <a:bodyPr/>
                    <a:lstStyle/>
                    <a:p>
                      <a:pPr algn="ctr"/>
                      <a:r>
                        <a:rPr lang="en-GB" dirty="0" smtClean="0"/>
                        <a:t>True positive (TP)</a:t>
                      </a:r>
                      <a:endParaRPr lang="en-GB" dirty="0"/>
                    </a:p>
                  </a:txBody>
                  <a:tcPr/>
                </a:tc>
                <a:tc>
                  <a:txBody>
                    <a:bodyPr/>
                    <a:lstStyle/>
                    <a:p>
                      <a:pPr algn="ctr"/>
                      <a:r>
                        <a:rPr lang="en-GB" dirty="0" smtClean="0"/>
                        <a:t>False positive</a:t>
                      </a:r>
                      <a:r>
                        <a:rPr lang="en-GB" baseline="0" dirty="0" smtClean="0"/>
                        <a:t> (FP)</a:t>
                      </a:r>
                    </a:p>
                    <a:p>
                      <a:pPr algn="ctr"/>
                      <a:r>
                        <a:rPr lang="en-GB" baseline="0" dirty="0" smtClean="0"/>
                        <a:t>Type 1 error</a:t>
                      </a:r>
                      <a:endParaRPr lang="en-GB" dirty="0"/>
                    </a:p>
                  </a:txBody>
                  <a:tcPr/>
                </a:tc>
              </a:tr>
              <a:tr h="810090">
                <a:tc vMerge="1">
                  <a:txBody>
                    <a:bodyPr/>
                    <a:lstStyle/>
                    <a:p>
                      <a:endParaRPr lang="en-GB" dirty="0"/>
                    </a:p>
                  </a:txBody>
                  <a:tcPr/>
                </a:tc>
                <a:tc>
                  <a:txBody>
                    <a:bodyPr/>
                    <a:lstStyle/>
                    <a:p>
                      <a:pPr algn="ctr"/>
                      <a:r>
                        <a:rPr lang="en-GB" dirty="0" smtClean="0"/>
                        <a:t>Negative</a:t>
                      </a:r>
                      <a:endParaRPr lang="en-GB" dirty="0"/>
                    </a:p>
                  </a:txBody>
                  <a:tcPr/>
                </a:tc>
                <a:tc>
                  <a:txBody>
                    <a:bodyPr/>
                    <a:lstStyle/>
                    <a:p>
                      <a:pPr algn="ctr"/>
                      <a:r>
                        <a:rPr lang="en-GB" dirty="0" smtClean="0"/>
                        <a:t>False negative</a:t>
                      </a:r>
                      <a:r>
                        <a:rPr lang="en-GB" baseline="0" dirty="0" smtClean="0"/>
                        <a:t> (FN)</a:t>
                      </a:r>
                    </a:p>
                    <a:p>
                      <a:pPr algn="ctr"/>
                      <a:r>
                        <a:rPr lang="en-GB" baseline="0" dirty="0" smtClean="0"/>
                        <a:t>Type 2 error</a:t>
                      </a:r>
                      <a:endParaRPr lang="en-GB" dirty="0"/>
                    </a:p>
                  </a:txBody>
                  <a:tcPr/>
                </a:tc>
                <a:tc>
                  <a:txBody>
                    <a:bodyPr/>
                    <a:lstStyle/>
                    <a:p>
                      <a:pPr algn="ctr"/>
                      <a:r>
                        <a:rPr lang="en-GB" dirty="0" smtClean="0"/>
                        <a:t>True negative</a:t>
                      </a:r>
                      <a:r>
                        <a:rPr lang="en-GB" baseline="0" dirty="0" smtClean="0"/>
                        <a:t> (TN)</a:t>
                      </a:r>
                      <a:endParaRPr lang="en-GB" dirty="0"/>
                    </a:p>
                  </a:txBody>
                  <a:tcPr/>
                </a:tc>
              </a:tr>
            </a:tbl>
          </a:graphicData>
        </a:graphic>
      </p:graphicFrame>
    </p:spTree>
    <p:extLst>
      <p:ext uri="{BB962C8B-B14F-4D97-AF65-F5344CB8AC3E}">
        <p14:creationId xmlns:p14="http://schemas.microsoft.com/office/powerpoint/2010/main" val="24122617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 plots</a:t>
            </a:r>
            <a:endParaRPr lang="en-GB" dirty="0"/>
          </a:p>
        </p:txBody>
      </p:sp>
      <p:pic>
        <p:nvPicPr>
          <p:cNvPr id="2050" name="Picture 2" descr="A box plot, titled &quot;Side-By-Side (Comparative) Boxplots - Age of Best Actor/Actress Oscar Winners (1970-2001). On the left is the axis labeled &quot;Age &quot;, And it goes from 20 to 80. There are two box-plots represented here, one for actors and one for actress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1556792"/>
            <a:ext cx="5154315" cy="428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941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Forest plots</a:t>
            </a:r>
            <a:endParaRPr lang="en-GB" dirty="0"/>
          </a:p>
        </p:txBody>
      </p:sp>
      <p:pic>
        <p:nvPicPr>
          <p:cNvPr id="3076" name="Picture 4"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61662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19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Funnel plots</a:t>
            </a:r>
            <a:endParaRPr lang="en-GB" dirty="0"/>
          </a:p>
        </p:txBody>
      </p:sp>
      <p:pic>
        <p:nvPicPr>
          <p:cNvPr id="4100" name="Picture 4" descr="http://www.bmj.com/content/bmj/343/bmj.d4002/F2.large.jpg?width=800&amp;height=6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64278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75489"/>
            <a:ext cx="4191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75489"/>
            <a:ext cx="4191000"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88668"/>
            <a:ext cx="4527778" cy="369332"/>
          </a:xfrm>
          <a:prstGeom prst="rect">
            <a:avLst/>
          </a:prstGeom>
        </p:spPr>
        <p:txBody>
          <a:bodyPr wrap="none">
            <a:spAutoFit/>
          </a:bodyPr>
          <a:lstStyle/>
          <a:p>
            <a:r>
              <a:rPr lang="en-GB" dirty="0"/>
              <a:t>http://www.bmj.com/content/343/bmj.d4002</a:t>
            </a:r>
          </a:p>
        </p:txBody>
      </p:sp>
    </p:spTree>
    <p:extLst>
      <p:ext uri="{BB962C8B-B14F-4D97-AF65-F5344CB8AC3E}">
        <p14:creationId xmlns:p14="http://schemas.microsoft.com/office/powerpoint/2010/main" val="58216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02"/>
                                        </p:tgtEl>
                                      </p:cBhvr>
                                    </p:animEffect>
                                    <p:set>
                                      <p:cBhvr>
                                        <p:cTn id="12" dur="1" fill="hold">
                                          <p:stCondLst>
                                            <p:cond delay="499"/>
                                          </p:stCondLst>
                                        </p:cTn>
                                        <p:tgtEl>
                                          <p:spTgt spid="410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100"/>
                                        </p:tgtEl>
                                      </p:cBhvr>
                                    </p:animEffect>
                                    <p:set>
                                      <p:cBhvr>
                                        <p:cTn id="22" dur="1" fill="hold">
                                          <p:stCondLst>
                                            <p:cond delay="499"/>
                                          </p:stCondLst>
                                        </p:cTn>
                                        <p:tgtEl>
                                          <p:spTgt spid="410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Cates diagrams</a:t>
            </a:r>
            <a:endParaRPr lang="en-GB" dirty="0"/>
          </a:p>
        </p:txBody>
      </p:sp>
      <p:pic>
        <p:nvPicPr>
          <p:cNvPr id="5122"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9737" y="1729581"/>
            <a:ext cx="572452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06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Kaplan Meier curves</a:t>
            </a:r>
            <a:endParaRPr lang="en-GB"/>
          </a:p>
        </p:txBody>
      </p:sp>
      <p:pic>
        <p:nvPicPr>
          <p:cNvPr id="6146" name="Picture 2" descr="Image result for kaplan meier cop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711" y="1600200"/>
            <a:ext cx="801457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33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We covered some terminology and calculations involved in the AKT</a:t>
            </a:r>
          </a:p>
          <a:p>
            <a:r>
              <a:rPr lang="en-GB" dirty="0" smtClean="0"/>
              <a:t>We also covered some diagrams and the interpretation of these diagrams</a:t>
            </a:r>
            <a:endParaRPr lang="en-GB" dirty="0"/>
          </a:p>
        </p:txBody>
      </p:sp>
    </p:spTree>
    <p:extLst>
      <p:ext uri="{BB962C8B-B14F-4D97-AF65-F5344CB8AC3E}">
        <p14:creationId xmlns:p14="http://schemas.microsoft.com/office/powerpoint/2010/main" val="34398606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 should I do?</a:t>
            </a:r>
            <a:endParaRPr lang="en-GB" dirty="0"/>
          </a:p>
        </p:txBody>
      </p:sp>
      <p:sp>
        <p:nvSpPr>
          <p:cNvPr id="3" name="Content Placeholder 2"/>
          <p:cNvSpPr>
            <a:spLocks noGrp="1"/>
          </p:cNvSpPr>
          <p:nvPr>
            <p:ph idx="1"/>
          </p:nvPr>
        </p:nvSpPr>
        <p:spPr/>
        <p:txBody>
          <a:bodyPr/>
          <a:lstStyle/>
          <a:p>
            <a:r>
              <a:rPr lang="en-GB" dirty="0" smtClean="0"/>
              <a:t>Go over section 2 of the AKT content guide.</a:t>
            </a:r>
          </a:p>
          <a:p>
            <a:r>
              <a:rPr lang="en-GB" dirty="0" smtClean="0"/>
              <a:t>Do lots of practice questions.</a:t>
            </a:r>
            <a:endParaRPr lang="en-GB" dirty="0"/>
          </a:p>
          <a:p>
            <a:r>
              <a:rPr lang="en-GB" dirty="0" smtClean="0"/>
              <a:t>Learn the statistical terminology (59+ terms)</a:t>
            </a:r>
          </a:p>
          <a:p>
            <a:r>
              <a:rPr lang="en-GB" dirty="0" smtClean="0"/>
              <a:t>Understand the principles of screening</a:t>
            </a:r>
          </a:p>
        </p:txBody>
      </p:sp>
    </p:spTree>
    <p:extLst>
      <p:ext uri="{BB962C8B-B14F-4D97-AF65-F5344CB8AC3E}">
        <p14:creationId xmlns:p14="http://schemas.microsoft.com/office/powerpoint/2010/main" val="15146040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about the administration section?</a:t>
            </a:r>
            <a:endParaRPr lang="en-GB" dirty="0"/>
          </a:p>
        </p:txBody>
      </p:sp>
      <p:sp>
        <p:nvSpPr>
          <p:cNvPr id="3" name="Content Placeholder 2"/>
          <p:cNvSpPr>
            <a:spLocks noGrp="1"/>
          </p:cNvSpPr>
          <p:nvPr>
            <p:ph idx="1"/>
          </p:nvPr>
        </p:nvSpPr>
        <p:spPr/>
        <p:txBody>
          <a:bodyPr>
            <a:normAutofit/>
          </a:bodyPr>
          <a:lstStyle/>
          <a:p>
            <a:r>
              <a:rPr lang="en-GB" dirty="0"/>
              <a:t>Oxford Handbook of GP first few chapters tells you most of what you need to know about section 3</a:t>
            </a:r>
            <a:r>
              <a:rPr lang="en-GB" dirty="0" smtClean="0"/>
              <a:t>.</a:t>
            </a:r>
          </a:p>
          <a:p>
            <a:endParaRPr lang="en-GB" dirty="0"/>
          </a:p>
        </p:txBody>
      </p:sp>
    </p:spTree>
    <p:extLst>
      <p:ext uri="{BB962C8B-B14F-4D97-AF65-F5344CB8AC3E}">
        <p14:creationId xmlns:p14="http://schemas.microsoft.com/office/powerpoint/2010/main" val="1664875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Learn (this is not an exhaustive list):</a:t>
            </a:r>
            <a:endParaRPr lang="en-GB" dirty="0"/>
          </a:p>
        </p:txBody>
      </p:sp>
      <p:sp>
        <p:nvSpPr>
          <p:cNvPr id="3" name="Content Placeholder 2"/>
          <p:cNvSpPr>
            <a:spLocks noGrp="1"/>
          </p:cNvSpPr>
          <p:nvPr>
            <p:ph idx="1"/>
          </p:nvPr>
        </p:nvSpPr>
        <p:spPr/>
        <p:txBody>
          <a:bodyPr>
            <a:normAutofit fontScale="92500" lnSpcReduction="20000"/>
          </a:bodyPr>
          <a:lstStyle/>
          <a:p>
            <a:pPr>
              <a:buFontTx/>
              <a:buChar char="-"/>
            </a:pPr>
            <a:r>
              <a:rPr lang="en-GB" dirty="0" smtClean="0"/>
              <a:t>DVLA </a:t>
            </a:r>
            <a:r>
              <a:rPr lang="en-GB" dirty="0"/>
              <a:t>fitness to drive </a:t>
            </a:r>
            <a:r>
              <a:rPr lang="en-GB" dirty="0" smtClean="0"/>
              <a:t>guidelines,</a:t>
            </a:r>
          </a:p>
          <a:p>
            <a:pPr>
              <a:buFontTx/>
              <a:buChar char="-"/>
            </a:pPr>
            <a:r>
              <a:rPr lang="en-GB" dirty="0" smtClean="0"/>
              <a:t>CAA </a:t>
            </a:r>
            <a:r>
              <a:rPr lang="en-GB" dirty="0"/>
              <a:t>fitness to fly </a:t>
            </a:r>
            <a:r>
              <a:rPr lang="en-GB" dirty="0" smtClean="0"/>
              <a:t>guidelines,</a:t>
            </a:r>
          </a:p>
          <a:p>
            <a:pPr>
              <a:buFontTx/>
              <a:buChar char="-"/>
            </a:pPr>
            <a:r>
              <a:rPr lang="en-GB" dirty="0" smtClean="0"/>
              <a:t>Childhood </a:t>
            </a:r>
            <a:r>
              <a:rPr lang="en-GB" dirty="0" err="1"/>
              <a:t>imms</a:t>
            </a:r>
            <a:r>
              <a:rPr lang="en-GB" dirty="0"/>
              <a:t> </a:t>
            </a:r>
            <a:r>
              <a:rPr lang="en-GB" dirty="0" smtClean="0"/>
              <a:t>schedule,</a:t>
            </a:r>
          </a:p>
          <a:p>
            <a:pPr>
              <a:buFontTx/>
              <a:buChar char="-"/>
            </a:pPr>
            <a:r>
              <a:rPr lang="en-GB" dirty="0" smtClean="0"/>
              <a:t>School </a:t>
            </a:r>
            <a:r>
              <a:rPr lang="en-GB" dirty="0"/>
              <a:t>exclusion </a:t>
            </a:r>
            <a:r>
              <a:rPr lang="en-GB" dirty="0" smtClean="0"/>
              <a:t>guidelines,</a:t>
            </a:r>
          </a:p>
          <a:p>
            <a:pPr>
              <a:buFontTx/>
              <a:buChar char="-"/>
            </a:pPr>
            <a:r>
              <a:rPr lang="en-GB" dirty="0" smtClean="0"/>
              <a:t>Child </a:t>
            </a:r>
            <a:r>
              <a:rPr lang="en-GB" dirty="0"/>
              <a:t>development </a:t>
            </a:r>
            <a:r>
              <a:rPr lang="en-GB" dirty="0" smtClean="0"/>
              <a:t>milestones,</a:t>
            </a:r>
          </a:p>
          <a:p>
            <a:pPr>
              <a:buFontTx/>
              <a:buChar char="-"/>
            </a:pPr>
            <a:r>
              <a:rPr lang="en-GB" dirty="0" smtClean="0"/>
              <a:t>UKMEC guidelines,</a:t>
            </a:r>
          </a:p>
          <a:p>
            <a:pPr>
              <a:buFontTx/>
              <a:buChar char="-"/>
            </a:pPr>
            <a:r>
              <a:rPr lang="en-GB" dirty="0" smtClean="0"/>
              <a:t>Emergency management,</a:t>
            </a:r>
          </a:p>
          <a:p>
            <a:pPr>
              <a:buFontTx/>
              <a:buChar char="-"/>
            </a:pPr>
            <a:r>
              <a:rPr lang="en-GB" dirty="0" smtClean="0"/>
              <a:t>Consultation models,</a:t>
            </a:r>
          </a:p>
          <a:p>
            <a:pPr>
              <a:buFontTx/>
              <a:buChar char="-"/>
            </a:pPr>
            <a:r>
              <a:rPr lang="en-GB" dirty="0" smtClean="0"/>
              <a:t>Any relevant CKS/NICE guidelines of common conditions.</a:t>
            </a:r>
            <a:endParaRPr lang="en-GB" dirty="0"/>
          </a:p>
          <a:p>
            <a:endParaRPr lang="en-GB" dirty="0"/>
          </a:p>
        </p:txBody>
      </p:sp>
    </p:spTree>
    <p:extLst>
      <p:ext uri="{BB962C8B-B14F-4D97-AF65-F5344CB8AC3E}">
        <p14:creationId xmlns:p14="http://schemas.microsoft.com/office/powerpoint/2010/main" val="319556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Ideas?</a:t>
            </a:r>
          </a:p>
          <a:p>
            <a:r>
              <a:rPr lang="en-GB" dirty="0" smtClean="0"/>
              <a:t>Concerns??</a:t>
            </a:r>
          </a:p>
          <a:p>
            <a:r>
              <a:rPr lang="en-GB" dirty="0" smtClean="0"/>
              <a:t>Expectations???</a:t>
            </a:r>
            <a:endParaRPr lang="en-GB" dirty="0"/>
          </a:p>
        </p:txBody>
      </p:sp>
    </p:spTree>
    <p:extLst>
      <p:ext uri="{BB962C8B-B14F-4D97-AF65-F5344CB8AC3E}">
        <p14:creationId xmlns:p14="http://schemas.microsoft.com/office/powerpoint/2010/main" val="2674752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null hypothesis</a:t>
            </a:r>
            <a:endParaRPr lang="en-GB" dirty="0"/>
          </a:p>
        </p:txBody>
      </p:sp>
      <p:sp>
        <p:nvSpPr>
          <p:cNvPr id="3" name="Content Placeholder 2"/>
          <p:cNvSpPr>
            <a:spLocks noGrp="1"/>
          </p:cNvSpPr>
          <p:nvPr>
            <p:ph idx="1"/>
          </p:nvPr>
        </p:nvSpPr>
        <p:spPr/>
        <p:txBody>
          <a:bodyPr/>
          <a:lstStyle/>
          <a:p>
            <a:r>
              <a:rPr lang="en-GB" dirty="0" smtClean="0"/>
              <a:t>No relationship between two measured phenomena.</a:t>
            </a:r>
          </a:p>
          <a:p>
            <a:endParaRPr lang="en-GB" dirty="0" smtClean="0"/>
          </a:p>
          <a:p>
            <a:r>
              <a:rPr lang="en-GB" dirty="0" smtClean="0"/>
              <a:t>Rejecting the null hypothesis leads to the conclusion that there is a relationship between the phenomena.</a:t>
            </a:r>
            <a:endParaRPr lang="en-GB" dirty="0"/>
          </a:p>
        </p:txBody>
      </p:sp>
    </p:spTree>
    <p:extLst>
      <p:ext uri="{BB962C8B-B14F-4D97-AF65-F5344CB8AC3E}">
        <p14:creationId xmlns:p14="http://schemas.microsoft.com/office/powerpoint/2010/main" val="26713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1 </a:t>
            </a:r>
            <a:r>
              <a:rPr lang="en-GB" dirty="0" err="1" smtClean="0"/>
              <a:t>vs</a:t>
            </a:r>
            <a:r>
              <a:rPr lang="en-GB" dirty="0" smtClean="0"/>
              <a:t> Type 2 error</a:t>
            </a:r>
            <a:endParaRPr lang="en-GB" dirty="0"/>
          </a:p>
        </p:txBody>
      </p:sp>
      <p:pic>
        <p:nvPicPr>
          <p:cNvPr id="2052"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5437" y="1634331"/>
            <a:ext cx="595312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Sensitivity</a:t>
            </a:r>
            <a:endParaRPr lang="en-GB" dirty="0"/>
          </a:p>
        </p:txBody>
      </p:sp>
      <p:sp>
        <p:nvSpPr>
          <p:cNvPr id="3" name="Content Placeholder 2"/>
          <p:cNvSpPr>
            <a:spLocks noGrp="1"/>
          </p:cNvSpPr>
          <p:nvPr>
            <p:ph idx="1"/>
          </p:nvPr>
        </p:nvSpPr>
        <p:spPr/>
        <p:txBody>
          <a:bodyPr/>
          <a:lstStyle/>
          <a:p>
            <a:r>
              <a:rPr lang="en-GB" dirty="0" smtClean="0"/>
              <a:t>Measures the proportion of positive patients that are correctly identified as such.</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802121836"/>
              </p:ext>
            </p:extLst>
          </p:nvPr>
        </p:nvGraphicFramePr>
        <p:xfrm>
          <a:off x="3851920" y="3861048"/>
          <a:ext cx="4968552" cy="2450657"/>
        </p:xfrm>
        <a:graphic>
          <a:graphicData uri="http://schemas.openxmlformats.org/drawingml/2006/table">
            <a:tbl>
              <a:tblPr firstRow="1" bandRow="1">
                <a:tableStyleId>{69CF1AB2-1976-4502-BF36-3FF5EA218861}</a:tableStyleId>
              </a:tblPr>
              <a:tblGrid>
                <a:gridCol w="1088477"/>
                <a:gridCol w="1287787"/>
                <a:gridCol w="1296144"/>
                <a:gridCol w="1296144"/>
              </a:tblGrid>
              <a:tr h="360040">
                <a:tc>
                  <a:txBody>
                    <a:bodyPr/>
                    <a:lstStyle/>
                    <a:p>
                      <a:endParaRPr lang="en-GB" sz="1400" dirty="0"/>
                    </a:p>
                  </a:txBody>
                  <a:tcPr/>
                </a:tc>
                <a:tc gridSpan="3">
                  <a:txBody>
                    <a:bodyPr/>
                    <a:lstStyle/>
                    <a:p>
                      <a:pPr algn="ctr"/>
                      <a:r>
                        <a:rPr lang="en-GB" sz="1400" dirty="0" smtClean="0"/>
                        <a:t>True condition</a:t>
                      </a:r>
                      <a:endParaRPr lang="en-GB" sz="1400" dirty="0"/>
                    </a:p>
                  </a:txBody>
                  <a:tcPr anchor="ctr"/>
                </a:tc>
                <a:tc hMerge="1">
                  <a:txBody>
                    <a:bodyPr/>
                    <a:lstStyle/>
                    <a:p>
                      <a:endParaRPr lang="en-GB" dirty="0"/>
                    </a:p>
                  </a:txBody>
                  <a:tcPr/>
                </a:tc>
                <a:tc hMerge="1">
                  <a:txBody>
                    <a:bodyPr/>
                    <a:lstStyle/>
                    <a:p>
                      <a:endParaRPr lang="en-GB" dirty="0"/>
                    </a:p>
                  </a:txBody>
                  <a:tcPr/>
                </a:tc>
              </a:tr>
              <a:tr h="627577">
                <a:tc rowSpan="3">
                  <a:txBody>
                    <a:bodyPr/>
                    <a:lstStyle/>
                    <a:p>
                      <a:pPr algn="ctr"/>
                      <a:r>
                        <a:rPr lang="en-GB" sz="1400" b="1" dirty="0" smtClean="0"/>
                        <a:t>Test condition</a:t>
                      </a:r>
                      <a:endParaRPr lang="en-GB" sz="1400" b="1" dirty="0"/>
                    </a:p>
                  </a:txBody>
                  <a:tcPr anchor="ctr"/>
                </a:tc>
                <a:tc>
                  <a:txBody>
                    <a:bodyPr/>
                    <a:lstStyle/>
                    <a:p>
                      <a:pPr algn="ctr"/>
                      <a:endParaRPr lang="en-GB" sz="1400" dirty="0"/>
                    </a:p>
                  </a:txBody>
                  <a:tcPr/>
                </a:tc>
                <a:tc>
                  <a:txBody>
                    <a:bodyPr/>
                    <a:lstStyle/>
                    <a:p>
                      <a:pPr algn="ctr"/>
                      <a:r>
                        <a:rPr lang="en-GB" sz="1400" dirty="0" smtClean="0"/>
                        <a:t>Positive</a:t>
                      </a:r>
                      <a:endParaRPr lang="en-GB" sz="1400" dirty="0"/>
                    </a:p>
                  </a:txBody>
                  <a:tcPr/>
                </a:tc>
                <a:tc>
                  <a:txBody>
                    <a:bodyPr/>
                    <a:lstStyle/>
                    <a:p>
                      <a:pPr algn="ctr"/>
                      <a:r>
                        <a:rPr lang="en-GB" sz="1400" dirty="0" smtClean="0"/>
                        <a:t>Negative</a:t>
                      </a:r>
                      <a:endParaRPr lang="en-GB" sz="1400" dirty="0"/>
                    </a:p>
                  </a:txBody>
                  <a:tcPr/>
                </a:tc>
              </a:tr>
              <a:tr h="627577">
                <a:tc vMerge="1">
                  <a:txBody>
                    <a:bodyPr/>
                    <a:lstStyle/>
                    <a:p>
                      <a:endParaRPr lang="en-GB" dirty="0"/>
                    </a:p>
                  </a:txBody>
                  <a:tcPr/>
                </a:tc>
                <a:tc>
                  <a:txBody>
                    <a:bodyPr/>
                    <a:lstStyle/>
                    <a:p>
                      <a:pPr algn="ctr"/>
                      <a:r>
                        <a:rPr lang="en-GB" sz="1400" dirty="0" smtClean="0"/>
                        <a:t>Positive</a:t>
                      </a:r>
                      <a:endParaRPr lang="en-GB" sz="1400" dirty="0"/>
                    </a:p>
                  </a:txBody>
                  <a:tcPr/>
                </a:tc>
                <a:tc>
                  <a:txBody>
                    <a:bodyPr/>
                    <a:lstStyle/>
                    <a:p>
                      <a:pPr algn="ctr"/>
                      <a:r>
                        <a:rPr lang="en-GB" sz="1400" dirty="0" smtClean="0"/>
                        <a:t>True positive (TP)</a:t>
                      </a:r>
                      <a:endParaRPr lang="en-GB" sz="1400" dirty="0"/>
                    </a:p>
                  </a:txBody>
                  <a:tcPr/>
                </a:tc>
                <a:tc>
                  <a:txBody>
                    <a:bodyPr/>
                    <a:lstStyle/>
                    <a:p>
                      <a:pPr algn="ctr"/>
                      <a:r>
                        <a:rPr lang="en-GB" sz="1400" dirty="0" smtClean="0"/>
                        <a:t>False positive</a:t>
                      </a:r>
                      <a:r>
                        <a:rPr lang="en-GB" sz="1400" baseline="0" dirty="0" smtClean="0"/>
                        <a:t> (FP)</a:t>
                      </a:r>
                    </a:p>
                    <a:p>
                      <a:pPr algn="ctr"/>
                      <a:r>
                        <a:rPr lang="en-GB" sz="1400" baseline="0" dirty="0" smtClean="0"/>
                        <a:t>Type 1 error</a:t>
                      </a:r>
                      <a:endParaRPr lang="en-GB" sz="1400" dirty="0"/>
                    </a:p>
                  </a:txBody>
                  <a:tcPr/>
                </a:tc>
              </a:tr>
              <a:tr h="637548">
                <a:tc vMerge="1">
                  <a:txBody>
                    <a:bodyPr/>
                    <a:lstStyle/>
                    <a:p>
                      <a:endParaRPr lang="en-GB" dirty="0"/>
                    </a:p>
                  </a:txBody>
                  <a:tcPr/>
                </a:tc>
                <a:tc>
                  <a:txBody>
                    <a:bodyPr/>
                    <a:lstStyle/>
                    <a:p>
                      <a:pPr algn="ctr"/>
                      <a:r>
                        <a:rPr lang="en-GB" sz="1400" dirty="0" smtClean="0"/>
                        <a:t>Negative</a:t>
                      </a:r>
                      <a:endParaRPr lang="en-GB" sz="1400" dirty="0"/>
                    </a:p>
                  </a:txBody>
                  <a:tcPr/>
                </a:tc>
                <a:tc>
                  <a:txBody>
                    <a:bodyPr/>
                    <a:lstStyle/>
                    <a:p>
                      <a:pPr algn="ctr"/>
                      <a:r>
                        <a:rPr lang="en-GB" sz="1400" dirty="0" smtClean="0"/>
                        <a:t>False negative</a:t>
                      </a:r>
                      <a:r>
                        <a:rPr lang="en-GB" sz="1400" baseline="0" dirty="0" smtClean="0"/>
                        <a:t> (FN)</a:t>
                      </a:r>
                    </a:p>
                    <a:p>
                      <a:pPr algn="ctr"/>
                      <a:r>
                        <a:rPr lang="en-GB" sz="1400" baseline="0" dirty="0" smtClean="0"/>
                        <a:t>Type 2 error</a:t>
                      </a:r>
                      <a:endParaRPr lang="en-GB" sz="1400" dirty="0"/>
                    </a:p>
                  </a:txBody>
                  <a:tcPr/>
                </a:tc>
                <a:tc>
                  <a:txBody>
                    <a:bodyPr/>
                    <a:lstStyle/>
                    <a:p>
                      <a:pPr algn="ctr"/>
                      <a:r>
                        <a:rPr lang="en-GB" sz="1400" dirty="0" smtClean="0"/>
                        <a:t>True negative</a:t>
                      </a:r>
                      <a:r>
                        <a:rPr lang="en-GB" sz="1400" baseline="0" dirty="0" smtClean="0"/>
                        <a:t> (TN)</a:t>
                      </a:r>
                      <a:endParaRPr lang="en-GB" sz="1400" dirty="0"/>
                    </a:p>
                  </a:txBody>
                  <a:tcPr/>
                </a:tc>
              </a:tr>
            </a:tbl>
          </a:graphicData>
        </a:graphic>
      </p:graphicFrame>
    </p:spTree>
    <p:extLst>
      <p:ext uri="{BB962C8B-B14F-4D97-AF65-F5344CB8AC3E}">
        <p14:creationId xmlns:p14="http://schemas.microsoft.com/office/powerpoint/2010/main" val="108494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Sensitivity</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How would you calculate it?</a:t>
                </a:r>
              </a:p>
              <a:p>
                <a:endParaRPr lang="en-GB" dirty="0"/>
              </a:p>
              <a:p>
                <a:r>
                  <a:rPr lang="en-GB" b="0" dirty="0" smtClean="0"/>
                  <a:t>Sensitivity = </a:t>
                </a:r>
                <a14:m>
                  <m:oMath xmlns:m="http://schemas.openxmlformats.org/officeDocument/2006/math">
                    <m:f>
                      <m:fPr>
                        <m:ctrlPr>
                          <a:rPr lang="en-GB" b="0" i="1" smtClean="0">
                            <a:latin typeface="Cambria Math"/>
                          </a:rPr>
                        </m:ctrlPr>
                      </m:fPr>
                      <m:num>
                        <m:r>
                          <a:rPr lang="en-GB" b="0" i="1" smtClean="0">
                            <a:latin typeface="Cambria Math"/>
                          </a:rPr>
                          <m:t>𝑇𝑃</m:t>
                        </m:r>
                      </m:num>
                      <m:den>
                        <m:r>
                          <a:rPr lang="en-GB" b="0" i="1" smtClean="0">
                            <a:latin typeface="Cambria Math"/>
                          </a:rPr>
                          <m:t>𝑇𝑃</m:t>
                        </m:r>
                        <m:r>
                          <a:rPr lang="en-GB" b="0" i="1" smtClean="0">
                            <a:latin typeface="Cambria Math"/>
                          </a:rPr>
                          <m:t>+</m:t>
                        </m:r>
                        <m:r>
                          <a:rPr lang="en-GB" b="0" i="1" smtClean="0">
                            <a:latin typeface="Cambria Math"/>
                          </a:rPr>
                          <m:t>𝐹𝑁</m:t>
                        </m:r>
                      </m:den>
                    </m:f>
                  </m:oMath>
                </a14:m>
                <a:endParaRPr lang="en-GB"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GB">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497953254"/>
              </p:ext>
            </p:extLst>
          </p:nvPr>
        </p:nvGraphicFramePr>
        <p:xfrm>
          <a:off x="3851920" y="3861048"/>
          <a:ext cx="4968552" cy="2450657"/>
        </p:xfrm>
        <a:graphic>
          <a:graphicData uri="http://schemas.openxmlformats.org/drawingml/2006/table">
            <a:tbl>
              <a:tblPr firstRow="1" bandRow="1">
                <a:tableStyleId>{69CF1AB2-1976-4502-BF36-3FF5EA218861}</a:tableStyleId>
              </a:tblPr>
              <a:tblGrid>
                <a:gridCol w="1088477"/>
                <a:gridCol w="1287787"/>
                <a:gridCol w="1296144"/>
                <a:gridCol w="1296144"/>
              </a:tblGrid>
              <a:tr h="360040">
                <a:tc>
                  <a:txBody>
                    <a:bodyPr/>
                    <a:lstStyle/>
                    <a:p>
                      <a:endParaRPr lang="en-GB" sz="1400" dirty="0"/>
                    </a:p>
                  </a:txBody>
                  <a:tcPr/>
                </a:tc>
                <a:tc gridSpan="3">
                  <a:txBody>
                    <a:bodyPr/>
                    <a:lstStyle/>
                    <a:p>
                      <a:pPr algn="ctr"/>
                      <a:r>
                        <a:rPr lang="en-GB" sz="1400" dirty="0" smtClean="0"/>
                        <a:t>True condition</a:t>
                      </a:r>
                      <a:endParaRPr lang="en-GB" sz="1400" dirty="0"/>
                    </a:p>
                  </a:txBody>
                  <a:tcPr anchor="ctr"/>
                </a:tc>
                <a:tc hMerge="1">
                  <a:txBody>
                    <a:bodyPr/>
                    <a:lstStyle/>
                    <a:p>
                      <a:endParaRPr lang="en-GB" dirty="0"/>
                    </a:p>
                  </a:txBody>
                  <a:tcPr/>
                </a:tc>
                <a:tc hMerge="1">
                  <a:txBody>
                    <a:bodyPr/>
                    <a:lstStyle/>
                    <a:p>
                      <a:endParaRPr lang="en-GB" dirty="0"/>
                    </a:p>
                  </a:txBody>
                  <a:tcPr/>
                </a:tc>
              </a:tr>
              <a:tr h="627577">
                <a:tc rowSpan="3">
                  <a:txBody>
                    <a:bodyPr/>
                    <a:lstStyle/>
                    <a:p>
                      <a:pPr algn="ctr"/>
                      <a:r>
                        <a:rPr lang="en-GB" sz="1400" b="1" dirty="0" smtClean="0"/>
                        <a:t>Test condition</a:t>
                      </a:r>
                      <a:endParaRPr lang="en-GB" sz="1400" b="1" dirty="0"/>
                    </a:p>
                  </a:txBody>
                  <a:tcPr anchor="ctr"/>
                </a:tc>
                <a:tc>
                  <a:txBody>
                    <a:bodyPr/>
                    <a:lstStyle/>
                    <a:p>
                      <a:pPr algn="ctr"/>
                      <a:endParaRPr lang="en-GB" sz="1400" dirty="0"/>
                    </a:p>
                  </a:txBody>
                  <a:tcPr/>
                </a:tc>
                <a:tc>
                  <a:txBody>
                    <a:bodyPr/>
                    <a:lstStyle/>
                    <a:p>
                      <a:pPr algn="ctr"/>
                      <a:r>
                        <a:rPr lang="en-GB" sz="1400" dirty="0" smtClean="0"/>
                        <a:t>Positive</a:t>
                      </a:r>
                      <a:endParaRPr lang="en-GB" sz="1400" dirty="0"/>
                    </a:p>
                  </a:txBody>
                  <a:tcPr/>
                </a:tc>
                <a:tc>
                  <a:txBody>
                    <a:bodyPr/>
                    <a:lstStyle/>
                    <a:p>
                      <a:pPr algn="ctr"/>
                      <a:r>
                        <a:rPr lang="en-GB" sz="1400" dirty="0" smtClean="0"/>
                        <a:t>Negative</a:t>
                      </a:r>
                      <a:endParaRPr lang="en-GB" sz="1400" dirty="0"/>
                    </a:p>
                  </a:txBody>
                  <a:tcPr/>
                </a:tc>
              </a:tr>
              <a:tr h="627577">
                <a:tc vMerge="1">
                  <a:txBody>
                    <a:bodyPr/>
                    <a:lstStyle/>
                    <a:p>
                      <a:endParaRPr lang="en-GB" dirty="0"/>
                    </a:p>
                  </a:txBody>
                  <a:tcPr/>
                </a:tc>
                <a:tc>
                  <a:txBody>
                    <a:bodyPr/>
                    <a:lstStyle/>
                    <a:p>
                      <a:pPr algn="ctr"/>
                      <a:r>
                        <a:rPr lang="en-GB" sz="1400" dirty="0" smtClean="0"/>
                        <a:t>Positive</a:t>
                      </a:r>
                      <a:endParaRPr lang="en-GB" sz="1400" dirty="0"/>
                    </a:p>
                  </a:txBody>
                  <a:tcPr/>
                </a:tc>
                <a:tc>
                  <a:txBody>
                    <a:bodyPr/>
                    <a:lstStyle/>
                    <a:p>
                      <a:pPr algn="ctr"/>
                      <a:r>
                        <a:rPr lang="en-GB" sz="1400" dirty="0" smtClean="0"/>
                        <a:t>True positive (TP)</a:t>
                      </a:r>
                      <a:endParaRPr lang="en-GB" sz="1400" dirty="0"/>
                    </a:p>
                  </a:txBody>
                  <a:tcPr/>
                </a:tc>
                <a:tc>
                  <a:txBody>
                    <a:bodyPr/>
                    <a:lstStyle/>
                    <a:p>
                      <a:pPr algn="ctr"/>
                      <a:r>
                        <a:rPr lang="en-GB" sz="1400" dirty="0" smtClean="0"/>
                        <a:t>False positive</a:t>
                      </a:r>
                      <a:r>
                        <a:rPr lang="en-GB" sz="1400" baseline="0" dirty="0" smtClean="0"/>
                        <a:t> (FP)</a:t>
                      </a:r>
                    </a:p>
                    <a:p>
                      <a:pPr algn="ctr"/>
                      <a:r>
                        <a:rPr lang="en-GB" sz="1400" baseline="0" dirty="0" smtClean="0"/>
                        <a:t>Type 1 error</a:t>
                      </a:r>
                      <a:endParaRPr lang="en-GB" sz="1400" dirty="0"/>
                    </a:p>
                  </a:txBody>
                  <a:tcPr/>
                </a:tc>
              </a:tr>
              <a:tr h="637548">
                <a:tc vMerge="1">
                  <a:txBody>
                    <a:bodyPr/>
                    <a:lstStyle/>
                    <a:p>
                      <a:endParaRPr lang="en-GB" dirty="0"/>
                    </a:p>
                  </a:txBody>
                  <a:tcPr/>
                </a:tc>
                <a:tc>
                  <a:txBody>
                    <a:bodyPr/>
                    <a:lstStyle/>
                    <a:p>
                      <a:pPr algn="ctr"/>
                      <a:r>
                        <a:rPr lang="en-GB" sz="1400" dirty="0" smtClean="0"/>
                        <a:t>Negative</a:t>
                      </a:r>
                      <a:endParaRPr lang="en-GB" sz="1400" dirty="0"/>
                    </a:p>
                  </a:txBody>
                  <a:tcPr/>
                </a:tc>
                <a:tc>
                  <a:txBody>
                    <a:bodyPr/>
                    <a:lstStyle/>
                    <a:p>
                      <a:pPr algn="ctr"/>
                      <a:r>
                        <a:rPr lang="en-GB" sz="1400" dirty="0" smtClean="0"/>
                        <a:t>False negative</a:t>
                      </a:r>
                      <a:r>
                        <a:rPr lang="en-GB" sz="1400" baseline="0" dirty="0" smtClean="0"/>
                        <a:t> (FN)</a:t>
                      </a:r>
                    </a:p>
                    <a:p>
                      <a:pPr algn="ctr"/>
                      <a:r>
                        <a:rPr lang="en-GB" sz="1400" baseline="0" dirty="0" smtClean="0"/>
                        <a:t>Type 2 error</a:t>
                      </a:r>
                      <a:endParaRPr lang="en-GB" sz="1400" dirty="0"/>
                    </a:p>
                  </a:txBody>
                  <a:tcPr/>
                </a:tc>
                <a:tc>
                  <a:txBody>
                    <a:bodyPr/>
                    <a:lstStyle/>
                    <a:p>
                      <a:pPr algn="ctr"/>
                      <a:r>
                        <a:rPr lang="en-GB" sz="1400" dirty="0" smtClean="0"/>
                        <a:t>True negative</a:t>
                      </a:r>
                      <a:r>
                        <a:rPr lang="en-GB" sz="1400" baseline="0" dirty="0" smtClean="0"/>
                        <a:t> (TN)</a:t>
                      </a:r>
                      <a:endParaRPr lang="en-GB" sz="1400" dirty="0"/>
                    </a:p>
                  </a:txBody>
                  <a:tcPr/>
                </a:tc>
              </a:tr>
            </a:tbl>
          </a:graphicData>
        </a:graphic>
      </p:graphicFrame>
    </p:spTree>
    <p:extLst>
      <p:ext uri="{BB962C8B-B14F-4D97-AF65-F5344CB8AC3E}">
        <p14:creationId xmlns:p14="http://schemas.microsoft.com/office/powerpoint/2010/main" val="3431824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Specificity</a:t>
            </a:r>
            <a:endParaRPr lang="en-GB" dirty="0"/>
          </a:p>
        </p:txBody>
      </p:sp>
      <p:sp>
        <p:nvSpPr>
          <p:cNvPr id="3" name="Content Placeholder 2"/>
          <p:cNvSpPr>
            <a:spLocks noGrp="1"/>
          </p:cNvSpPr>
          <p:nvPr>
            <p:ph idx="1"/>
          </p:nvPr>
        </p:nvSpPr>
        <p:spPr/>
        <p:txBody>
          <a:bodyPr/>
          <a:lstStyle/>
          <a:p>
            <a:r>
              <a:rPr lang="en-GB" dirty="0" smtClean="0"/>
              <a:t>Measures the proportion of negative patients that are correctly identified as such.</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298660142"/>
              </p:ext>
            </p:extLst>
          </p:nvPr>
        </p:nvGraphicFramePr>
        <p:xfrm>
          <a:off x="3851920" y="3861048"/>
          <a:ext cx="4968552" cy="2450657"/>
        </p:xfrm>
        <a:graphic>
          <a:graphicData uri="http://schemas.openxmlformats.org/drawingml/2006/table">
            <a:tbl>
              <a:tblPr firstRow="1" bandRow="1">
                <a:tableStyleId>{69CF1AB2-1976-4502-BF36-3FF5EA218861}</a:tableStyleId>
              </a:tblPr>
              <a:tblGrid>
                <a:gridCol w="1088477"/>
                <a:gridCol w="1287787"/>
                <a:gridCol w="1296144"/>
                <a:gridCol w="1296144"/>
              </a:tblGrid>
              <a:tr h="360040">
                <a:tc>
                  <a:txBody>
                    <a:bodyPr/>
                    <a:lstStyle/>
                    <a:p>
                      <a:endParaRPr lang="en-GB" sz="1400" dirty="0"/>
                    </a:p>
                  </a:txBody>
                  <a:tcPr/>
                </a:tc>
                <a:tc gridSpan="3">
                  <a:txBody>
                    <a:bodyPr/>
                    <a:lstStyle/>
                    <a:p>
                      <a:pPr algn="ctr"/>
                      <a:r>
                        <a:rPr lang="en-GB" sz="1400" dirty="0" smtClean="0"/>
                        <a:t>True condition</a:t>
                      </a:r>
                      <a:endParaRPr lang="en-GB" sz="1400" dirty="0"/>
                    </a:p>
                  </a:txBody>
                  <a:tcPr anchor="ctr"/>
                </a:tc>
                <a:tc hMerge="1">
                  <a:txBody>
                    <a:bodyPr/>
                    <a:lstStyle/>
                    <a:p>
                      <a:endParaRPr lang="en-GB" dirty="0"/>
                    </a:p>
                  </a:txBody>
                  <a:tcPr/>
                </a:tc>
                <a:tc hMerge="1">
                  <a:txBody>
                    <a:bodyPr/>
                    <a:lstStyle/>
                    <a:p>
                      <a:endParaRPr lang="en-GB" dirty="0"/>
                    </a:p>
                  </a:txBody>
                  <a:tcPr/>
                </a:tc>
              </a:tr>
              <a:tr h="627577">
                <a:tc rowSpan="3">
                  <a:txBody>
                    <a:bodyPr/>
                    <a:lstStyle/>
                    <a:p>
                      <a:pPr algn="ctr"/>
                      <a:r>
                        <a:rPr lang="en-GB" sz="1400" b="1" dirty="0" smtClean="0"/>
                        <a:t>Test condition</a:t>
                      </a:r>
                      <a:endParaRPr lang="en-GB" sz="1400" b="1" dirty="0"/>
                    </a:p>
                  </a:txBody>
                  <a:tcPr anchor="ctr"/>
                </a:tc>
                <a:tc>
                  <a:txBody>
                    <a:bodyPr/>
                    <a:lstStyle/>
                    <a:p>
                      <a:pPr algn="ctr"/>
                      <a:endParaRPr lang="en-GB" sz="1400" dirty="0"/>
                    </a:p>
                  </a:txBody>
                  <a:tcPr/>
                </a:tc>
                <a:tc>
                  <a:txBody>
                    <a:bodyPr/>
                    <a:lstStyle/>
                    <a:p>
                      <a:pPr algn="ctr"/>
                      <a:r>
                        <a:rPr lang="en-GB" sz="1400" dirty="0" smtClean="0"/>
                        <a:t>Positive</a:t>
                      </a:r>
                      <a:endParaRPr lang="en-GB" sz="1400" dirty="0"/>
                    </a:p>
                  </a:txBody>
                  <a:tcPr/>
                </a:tc>
                <a:tc>
                  <a:txBody>
                    <a:bodyPr/>
                    <a:lstStyle/>
                    <a:p>
                      <a:pPr algn="ctr"/>
                      <a:r>
                        <a:rPr lang="en-GB" sz="1400" dirty="0" smtClean="0"/>
                        <a:t>Negative</a:t>
                      </a:r>
                      <a:endParaRPr lang="en-GB" sz="1400" dirty="0"/>
                    </a:p>
                  </a:txBody>
                  <a:tcPr/>
                </a:tc>
              </a:tr>
              <a:tr h="627577">
                <a:tc vMerge="1">
                  <a:txBody>
                    <a:bodyPr/>
                    <a:lstStyle/>
                    <a:p>
                      <a:endParaRPr lang="en-GB" dirty="0"/>
                    </a:p>
                  </a:txBody>
                  <a:tcPr/>
                </a:tc>
                <a:tc>
                  <a:txBody>
                    <a:bodyPr/>
                    <a:lstStyle/>
                    <a:p>
                      <a:pPr algn="ctr"/>
                      <a:r>
                        <a:rPr lang="en-GB" sz="1400" dirty="0" smtClean="0"/>
                        <a:t>Positive</a:t>
                      </a:r>
                      <a:endParaRPr lang="en-GB" sz="1400" dirty="0"/>
                    </a:p>
                  </a:txBody>
                  <a:tcPr/>
                </a:tc>
                <a:tc>
                  <a:txBody>
                    <a:bodyPr/>
                    <a:lstStyle/>
                    <a:p>
                      <a:pPr algn="ctr"/>
                      <a:r>
                        <a:rPr lang="en-GB" sz="1400" dirty="0" smtClean="0"/>
                        <a:t>True positive (TP)</a:t>
                      </a:r>
                      <a:endParaRPr lang="en-GB" sz="1400" dirty="0"/>
                    </a:p>
                  </a:txBody>
                  <a:tcPr/>
                </a:tc>
                <a:tc>
                  <a:txBody>
                    <a:bodyPr/>
                    <a:lstStyle/>
                    <a:p>
                      <a:pPr algn="ctr"/>
                      <a:r>
                        <a:rPr lang="en-GB" sz="1400" dirty="0" smtClean="0"/>
                        <a:t>False positive</a:t>
                      </a:r>
                      <a:r>
                        <a:rPr lang="en-GB" sz="1400" baseline="0" dirty="0" smtClean="0"/>
                        <a:t> (FP)</a:t>
                      </a:r>
                    </a:p>
                    <a:p>
                      <a:pPr algn="ctr"/>
                      <a:r>
                        <a:rPr lang="en-GB" sz="1400" baseline="0" dirty="0" smtClean="0"/>
                        <a:t>Type 1 error</a:t>
                      </a:r>
                      <a:endParaRPr lang="en-GB" sz="1400" dirty="0"/>
                    </a:p>
                  </a:txBody>
                  <a:tcPr/>
                </a:tc>
              </a:tr>
              <a:tr h="637548">
                <a:tc vMerge="1">
                  <a:txBody>
                    <a:bodyPr/>
                    <a:lstStyle/>
                    <a:p>
                      <a:endParaRPr lang="en-GB" dirty="0"/>
                    </a:p>
                  </a:txBody>
                  <a:tcPr/>
                </a:tc>
                <a:tc>
                  <a:txBody>
                    <a:bodyPr/>
                    <a:lstStyle/>
                    <a:p>
                      <a:pPr algn="ctr"/>
                      <a:r>
                        <a:rPr lang="en-GB" sz="1400" dirty="0" smtClean="0"/>
                        <a:t>Negative</a:t>
                      </a:r>
                      <a:endParaRPr lang="en-GB" sz="1400" dirty="0"/>
                    </a:p>
                  </a:txBody>
                  <a:tcPr/>
                </a:tc>
                <a:tc>
                  <a:txBody>
                    <a:bodyPr/>
                    <a:lstStyle/>
                    <a:p>
                      <a:pPr algn="ctr"/>
                      <a:r>
                        <a:rPr lang="en-GB" sz="1400" dirty="0" smtClean="0"/>
                        <a:t>False negative</a:t>
                      </a:r>
                      <a:r>
                        <a:rPr lang="en-GB" sz="1400" baseline="0" dirty="0" smtClean="0"/>
                        <a:t> (FN)</a:t>
                      </a:r>
                    </a:p>
                    <a:p>
                      <a:pPr algn="ctr"/>
                      <a:r>
                        <a:rPr lang="en-GB" sz="1400" baseline="0" dirty="0" smtClean="0"/>
                        <a:t>Type 2 error</a:t>
                      </a:r>
                      <a:endParaRPr lang="en-GB" sz="1400" dirty="0"/>
                    </a:p>
                  </a:txBody>
                  <a:tcPr/>
                </a:tc>
                <a:tc>
                  <a:txBody>
                    <a:bodyPr/>
                    <a:lstStyle/>
                    <a:p>
                      <a:pPr algn="ctr"/>
                      <a:r>
                        <a:rPr lang="en-GB" sz="1400" dirty="0" smtClean="0"/>
                        <a:t>True negative</a:t>
                      </a:r>
                      <a:r>
                        <a:rPr lang="en-GB" sz="1400" baseline="0" dirty="0" smtClean="0"/>
                        <a:t> (TN)</a:t>
                      </a:r>
                      <a:endParaRPr lang="en-GB" sz="1400" dirty="0"/>
                    </a:p>
                  </a:txBody>
                  <a:tcPr/>
                </a:tc>
              </a:tr>
            </a:tbl>
          </a:graphicData>
        </a:graphic>
      </p:graphicFrame>
    </p:spTree>
    <p:extLst>
      <p:ext uri="{BB962C8B-B14F-4D97-AF65-F5344CB8AC3E}">
        <p14:creationId xmlns:p14="http://schemas.microsoft.com/office/powerpoint/2010/main" val="697594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1926</Words>
  <Application>Microsoft Office PowerPoint</Application>
  <PresentationFormat>On-screen Show (4:3)</PresentationFormat>
  <Paragraphs>571</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Some Statistics for the AKT</vt:lpstr>
      <vt:lpstr>Section 2 of the AKT content guide</vt:lpstr>
      <vt:lpstr>What we are going to cover:</vt:lpstr>
      <vt:lpstr>The contingency table</vt:lpstr>
      <vt:lpstr>The null hypothesis</vt:lpstr>
      <vt:lpstr>Type 1 vs Type 2 error</vt:lpstr>
      <vt:lpstr>Sensitivity</vt:lpstr>
      <vt:lpstr>Sensitivity</vt:lpstr>
      <vt:lpstr>Specificity</vt:lpstr>
      <vt:lpstr>Specificity</vt:lpstr>
      <vt:lpstr>Positive predictive and negative predictive values</vt:lpstr>
      <vt:lpstr>PPV and NPV</vt:lpstr>
      <vt:lpstr>Example</vt:lpstr>
      <vt:lpstr>Step 1</vt:lpstr>
      <vt:lpstr>Step 1</vt:lpstr>
      <vt:lpstr>Step 2</vt:lpstr>
      <vt:lpstr>Step 2</vt:lpstr>
      <vt:lpstr>Evidence Based Practice</vt:lpstr>
      <vt:lpstr>Absolute Risk Reduction</vt:lpstr>
      <vt:lpstr>Absolute Risk Reduction</vt:lpstr>
      <vt:lpstr>Number Needed to Treat</vt:lpstr>
      <vt:lpstr>Number Needed to Treat</vt:lpstr>
      <vt:lpstr>Number Needed to Treat</vt:lpstr>
      <vt:lpstr>Number Needed to Treat</vt:lpstr>
      <vt:lpstr>Relative Risk</vt:lpstr>
      <vt:lpstr>Relative Risk</vt:lpstr>
      <vt:lpstr>Odds Ratios</vt:lpstr>
      <vt:lpstr>Odds Ratios</vt:lpstr>
      <vt:lpstr>Example</vt:lpstr>
      <vt:lpstr>Step 1</vt:lpstr>
      <vt:lpstr>Step 1</vt:lpstr>
      <vt:lpstr>Step 2</vt:lpstr>
      <vt:lpstr>Step 2</vt:lpstr>
      <vt:lpstr>Step 2</vt:lpstr>
      <vt:lpstr>Step 2</vt:lpstr>
      <vt:lpstr>Graphical Representations</vt:lpstr>
      <vt:lpstr>Normal distribution</vt:lpstr>
      <vt:lpstr>Skewed distribution</vt:lpstr>
      <vt:lpstr>Scatter diagrams</vt:lpstr>
      <vt:lpstr>Box plots</vt:lpstr>
      <vt:lpstr>Forest plots</vt:lpstr>
      <vt:lpstr>Funnel plots</vt:lpstr>
      <vt:lpstr>Cates diagrams</vt:lpstr>
      <vt:lpstr>Kaplan Meier curves</vt:lpstr>
      <vt:lpstr>Conclusion</vt:lpstr>
      <vt:lpstr>What else should I do?</vt:lpstr>
      <vt:lpstr>What about the administration section?</vt:lpstr>
      <vt:lpstr>Learn (this is not an exhaustive list):</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family</dc:creator>
  <cp:lastModifiedBy>Shah family</cp:lastModifiedBy>
  <cp:revision>32</cp:revision>
  <dcterms:created xsi:type="dcterms:W3CDTF">2017-08-14T18:53:01Z</dcterms:created>
  <dcterms:modified xsi:type="dcterms:W3CDTF">2017-08-18T21:25:02Z</dcterms:modified>
</cp:coreProperties>
</file>