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8990"/>
    <a:srgbClr val="FEE705"/>
    <a:srgbClr val="FFE709"/>
    <a:srgbClr val="DDA147"/>
    <a:srgbClr val="B54C2D"/>
    <a:srgbClr val="B66952"/>
    <a:srgbClr val="B56D45"/>
    <a:srgbClr val="DF98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-87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lix Clay" userId="4604ab9e-02b9-43f3-be6a-aa77fbf34dea" providerId="ADAL" clId="{447C3F47-50C9-47ED-BB37-145E0215E4D1}"/>
    <pc:docChg chg="undo custSel addSld delSld">
      <pc:chgData name="Felix Clay" userId="4604ab9e-02b9-43f3-be6a-aa77fbf34dea" providerId="ADAL" clId="{447C3F47-50C9-47ED-BB37-145E0215E4D1}" dt="2021-09-29T09:27:55.616" v="23" actId="47"/>
      <pc:docMkLst>
        <pc:docMk/>
      </pc:docMkLst>
      <pc:sldChg chg="add del">
        <pc:chgData name="Felix Clay" userId="4604ab9e-02b9-43f3-be6a-aa77fbf34dea" providerId="ADAL" clId="{447C3F47-50C9-47ED-BB37-145E0215E4D1}" dt="2021-09-29T09:27:53.046" v="21" actId="47"/>
        <pc:sldMkLst>
          <pc:docMk/>
          <pc:sldMk cId="2439330700" sldId="256"/>
        </pc:sldMkLst>
      </pc:sldChg>
      <pc:sldChg chg="del">
        <pc:chgData name="Felix Clay" userId="4604ab9e-02b9-43f3-be6a-aa77fbf34dea" providerId="ADAL" clId="{447C3F47-50C9-47ED-BB37-145E0215E4D1}" dt="2021-09-29T09:27:42.447" v="3" actId="47"/>
        <pc:sldMkLst>
          <pc:docMk/>
          <pc:sldMk cId="2689089790" sldId="258"/>
        </pc:sldMkLst>
      </pc:sldChg>
      <pc:sldChg chg="del">
        <pc:chgData name="Felix Clay" userId="4604ab9e-02b9-43f3-be6a-aa77fbf34dea" providerId="ADAL" clId="{447C3F47-50C9-47ED-BB37-145E0215E4D1}" dt="2021-09-29T09:27:41.953" v="2" actId="47"/>
        <pc:sldMkLst>
          <pc:docMk/>
          <pc:sldMk cId="633738316" sldId="259"/>
        </pc:sldMkLst>
      </pc:sldChg>
      <pc:sldChg chg="del">
        <pc:chgData name="Felix Clay" userId="4604ab9e-02b9-43f3-be6a-aa77fbf34dea" providerId="ADAL" clId="{447C3F47-50C9-47ED-BB37-145E0215E4D1}" dt="2021-09-29T09:27:42.965" v="4" actId="47"/>
        <pc:sldMkLst>
          <pc:docMk/>
          <pc:sldMk cId="3235575239" sldId="260"/>
        </pc:sldMkLst>
      </pc:sldChg>
      <pc:sldChg chg="del">
        <pc:chgData name="Felix Clay" userId="4604ab9e-02b9-43f3-be6a-aa77fbf34dea" providerId="ADAL" clId="{447C3F47-50C9-47ED-BB37-145E0215E4D1}" dt="2021-09-29T09:27:43.446" v="5" actId="47"/>
        <pc:sldMkLst>
          <pc:docMk/>
          <pc:sldMk cId="2866192022" sldId="261"/>
        </pc:sldMkLst>
      </pc:sldChg>
      <pc:sldChg chg="del">
        <pc:chgData name="Felix Clay" userId="4604ab9e-02b9-43f3-be6a-aa77fbf34dea" providerId="ADAL" clId="{447C3F47-50C9-47ED-BB37-145E0215E4D1}" dt="2021-09-29T09:27:45.956" v="10" actId="47"/>
        <pc:sldMkLst>
          <pc:docMk/>
          <pc:sldMk cId="4280447737" sldId="262"/>
        </pc:sldMkLst>
      </pc:sldChg>
      <pc:sldChg chg="del">
        <pc:chgData name="Felix Clay" userId="4604ab9e-02b9-43f3-be6a-aa77fbf34dea" providerId="ADAL" clId="{447C3F47-50C9-47ED-BB37-145E0215E4D1}" dt="2021-09-29T09:27:44.438" v="7" actId="47"/>
        <pc:sldMkLst>
          <pc:docMk/>
          <pc:sldMk cId="1937740294" sldId="263"/>
        </pc:sldMkLst>
      </pc:sldChg>
      <pc:sldChg chg="del">
        <pc:chgData name="Felix Clay" userId="4604ab9e-02b9-43f3-be6a-aa77fbf34dea" providerId="ADAL" clId="{447C3F47-50C9-47ED-BB37-145E0215E4D1}" dt="2021-09-29T09:27:44.914" v="8" actId="47"/>
        <pc:sldMkLst>
          <pc:docMk/>
          <pc:sldMk cId="3617804687" sldId="264"/>
        </pc:sldMkLst>
      </pc:sldChg>
      <pc:sldChg chg="del">
        <pc:chgData name="Felix Clay" userId="4604ab9e-02b9-43f3-be6a-aa77fbf34dea" providerId="ADAL" clId="{447C3F47-50C9-47ED-BB37-145E0215E4D1}" dt="2021-09-29T09:27:45.412" v="9" actId="47"/>
        <pc:sldMkLst>
          <pc:docMk/>
          <pc:sldMk cId="291900759" sldId="265"/>
        </pc:sldMkLst>
      </pc:sldChg>
      <pc:sldChg chg="del">
        <pc:chgData name="Felix Clay" userId="4604ab9e-02b9-43f3-be6a-aa77fbf34dea" providerId="ADAL" clId="{447C3F47-50C9-47ED-BB37-145E0215E4D1}" dt="2021-09-29T09:27:46.564" v="11" actId="47"/>
        <pc:sldMkLst>
          <pc:docMk/>
          <pc:sldMk cId="380759377" sldId="266"/>
        </pc:sldMkLst>
      </pc:sldChg>
      <pc:sldChg chg="del">
        <pc:chgData name="Felix Clay" userId="4604ab9e-02b9-43f3-be6a-aa77fbf34dea" providerId="ADAL" clId="{447C3F47-50C9-47ED-BB37-145E0215E4D1}" dt="2021-09-29T09:27:43.915" v="6" actId="47"/>
        <pc:sldMkLst>
          <pc:docMk/>
          <pc:sldMk cId="2592709931" sldId="267"/>
        </pc:sldMkLst>
      </pc:sldChg>
      <pc:sldChg chg="del">
        <pc:chgData name="Felix Clay" userId="4604ab9e-02b9-43f3-be6a-aa77fbf34dea" providerId="ADAL" clId="{447C3F47-50C9-47ED-BB37-145E0215E4D1}" dt="2021-09-29T09:27:35.485" v="1" actId="47"/>
        <pc:sldMkLst>
          <pc:docMk/>
          <pc:sldMk cId="1695770511" sldId="268"/>
        </pc:sldMkLst>
      </pc:sldChg>
      <pc:sldChg chg="del">
        <pc:chgData name="Felix Clay" userId="4604ab9e-02b9-43f3-be6a-aa77fbf34dea" providerId="ADAL" clId="{447C3F47-50C9-47ED-BB37-145E0215E4D1}" dt="2021-09-29T09:27:33.178" v="0" actId="47"/>
        <pc:sldMkLst>
          <pc:docMk/>
          <pc:sldMk cId="2341227859" sldId="270"/>
        </pc:sldMkLst>
      </pc:sldChg>
      <pc:sldChg chg="del">
        <pc:chgData name="Felix Clay" userId="4604ab9e-02b9-43f3-be6a-aa77fbf34dea" providerId="ADAL" clId="{447C3F47-50C9-47ED-BB37-145E0215E4D1}" dt="2021-09-29T09:27:48.194" v="12" actId="47"/>
        <pc:sldMkLst>
          <pc:docMk/>
          <pc:sldMk cId="3833602709" sldId="271"/>
        </pc:sldMkLst>
      </pc:sldChg>
      <pc:sldChg chg="del">
        <pc:chgData name="Felix Clay" userId="4604ab9e-02b9-43f3-be6a-aa77fbf34dea" providerId="ADAL" clId="{447C3F47-50C9-47ED-BB37-145E0215E4D1}" dt="2021-09-29T09:27:48.461" v="13" actId="47"/>
        <pc:sldMkLst>
          <pc:docMk/>
          <pc:sldMk cId="306971307" sldId="272"/>
        </pc:sldMkLst>
      </pc:sldChg>
      <pc:sldChg chg="del">
        <pc:chgData name="Felix Clay" userId="4604ab9e-02b9-43f3-be6a-aa77fbf34dea" providerId="ADAL" clId="{447C3F47-50C9-47ED-BB37-145E0215E4D1}" dt="2021-09-29T09:27:48.675" v="14" actId="47"/>
        <pc:sldMkLst>
          <pc:docMk/>
          <pc:sldMk cId="400870802" sldId="273"/>
        </pc:sldMkLst>
      </pc:sldChg>
      <pc:sldChg chg="del">
        <pc:chgData name="Felix Clay" userId="4604ab9e-02b9-43f3-be6a-aa77fbf34dea" providerId="ADAL" clId="{447C3F47-50C9-47ED-BB37-145E0215E4D1}" dt="2021-09-29T09:27:48.874" v="15" actId="47"/>
        <pc:sldMkLst>
          <pc:docMk/>
          <pc:sldMk cId="636072737" sldId="274"/>
        </pc:sldMkLst>
      </pc:sldChg>
      <pc:sldChg chg="del">
        <pc:chgData name="Felix Clay" userId="4604ab9e-02b9-43f3-be6a-aa77fbf34dea" providerId="ADAL" clId="{447C3F47-50C9-47ED-BB37-145E0215E4D1}" dt="2021-09-29T09:27:49.012" v="16" actId="47"/>
        <pc:sldMkLst>
          <pc:docMk/>
          <pc:sldMk cId="2597793407" sldId="276"/>
        </pc:sldMkLst>
      </pc:sldChg>
      <pc:sldChg chg="del">
        <pc:chgData name="Felix Clay" userId="4604ab9e-02b9-43f3-be6a-aa77fbf34dea" providerId="ADAL" clId="{447C3F47-50C9-47ED-BB37-145E0215E4D1}" dt="2021-09-29T09:27:49.234" v="17" actId="47"/>
        <pc:sldMkLst>
          <pc:docMk/>
          <pc:sldMk cId="312481237" sldId="277"/>
        </pc:sldMkLst>
      </pc:sldChg>
      <pc:sldChg chg="add del">
        <pc:chgData name="Felix Clay" userId="4604ab9e-02b9-43f3-be6a-aa77fbf34dea" providerId="ADAL" clId="{447C3F47-50C9-47ED-BB37-145E0215E4D1}" dt="2021-09-29T09:27:55.616" v="23" actId="47"/>
        <pc:sldMkLst>
          <pc:docMk/>
          <pc:sldMk cId="3557759590" sldId="278"/>
        </pc:sldMkLst>
      </pc:sldChg>
      <pc:sldChg chg="del">
        <pc:chgData name="Felix Clay" userId="4604ab9e-02b9-43f3-be6a-aa77fbf34dea" providerId="ADAL" clId="{447C3F47-50C9-47ED-BB37-145E0215E4D1}" dt="2021-09-29T09:27:49.345" v="18" actId="47"/>
        <pc:sldMkLst>
          <pc:docMk/>
          <pc:sldMk cId="3328859369" sldId="280"/>
        </pc:sldMkLst>
      </pc:sldChg>
      <pc:sldMasterChg chg="delSldLayout">
        <pc:chgData name="Felix Clay" userId="4604ab9e-02b9-43f3-be6a-aa77fbf34dea" providerId="ADAL" clId="{447C3F47-50C9-47ED-BB37-145E0215E4D1}" dt="2021-09-29T09:27:46.564" v="11" actId="47"/>
        <pc:sldMasterMkLst>
          <pc:docMk/>
          <pc:sldMasterMk cId="3896135675" sldId="2147483717"/>
        </pc:sldMasterMkLst>
        <pc:sldLayoutChg chg="del">
          <pc:chgData name="Felix Clay" userId="4604ab9e-02b9-43f3-be6a-aa77fbf34dea" providerId="ADAL" clId="{447C3F47-50C9-47ED-BB37-145E0215E4D1}" dt="2021-09-29T09:27:45.956" v="10" actId="47"/>
          <pc:sldLayoutMkLst>
            <pc:docMk/>
            <pc:sldMasterMk cId="3896135675" sldId="2147483717"/>
            <pc:sldLayoutMk cId="1975608561" sldId="2147483729"/>
          </pc:sldLayoutMkLst>
        </pc:sldLayoutChg>
        <pc:sldLayoutChg chg="del">
          <pc:chgData name="Felix Clay" userId="4604ab9e-02b9-43f3-be6a-aa77fbf34dea" providerId="ADAL" clId="{447C3F47-50C9-47ED-BB37-145E0215E4D1}" dt="2021-09-29T09:27:46.564" v="11" actId="47"/>
          <pc:sldLayoutMkLst>
            <pc:docMk/>
            <pc:sldMasterMk cId="3896135675" sldId="2147483717"/>
            <pc:sldLayoutMk cId="4057417168" sldId="2147483730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DBB7AD-3A1D-4AC2-B70A-33FE35511A1F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B987B1-DFD4-43A7-BD6D-995E002B3B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8732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F74231-51A7-471E-AC0C-B5AD9C039F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641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BF5065-6799-4AFA-9614-E7B88FECEF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7C3B9C0-C405-404B-961D-2885E1DB5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B6A4986-7A23-4DE1-AAD7-87CFD0525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8747-4367-4BD2-8D51-C97E202738E2}" type="datetime1">
              <a:rPr lang="en-US" smtClean="0"/>
              <a:t>9/29/2021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4746C71-FE95-4F5F-A61D-1C15B7D87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5216615-05C3-4174-A73A-3C0BA339B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138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772067-53D2-4748-93E3-3BD863A48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BA97619-59FE-4D8A-845D-E74AF80A9C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7D5E1CF-EB2E-4498-9999-3B19DCE39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E833E-1B6D-415F-AD29-75AE8C43BD0D}" type="datetime1">
              <a:rPr lang="en-US" smtClean="0"/>
              <a:t>9/29/2021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90A06A6-7ADB-4DDB-B6BF-A858E6613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708171C-B74C-4DD6-8460-C02B10E0B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274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1F5B5F0-C7E0-4372-851F-53428AFEFE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F72E5DB-AD78-4120-9F74-1AB221F822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7E05B6A-B09A-4E4C-B827-D3E96EAB7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2596F-08A7-4B70-989A-F2B1CF31E66B}" type="datetime1">
              <a:rPr lang="en-US" smtClean="0"/>
              <a:t>9/29/2021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5054C61-584C-44F5-925D-8C0EE2327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4187714-F73E-4A1F-B53C-6207D034D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483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F9F5E4-EA4E-46FF-B6D3-68285577D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39877D2-AFF3-4562-893A-D8A309564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360CFC9-CA93-4C29-9D34-4B763AC6A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5A3C-5767-4844-A0A3-83778C2E5409}" type="datetime1">
              <a:rPr lang="en-US" smtClean="0"/>
              <a:t>9/29/2021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10CB943-5713-40FB-BA9B-C99029CA0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20F8F61-65DB-4766-A2C8-941CB26E5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995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100F7B-2F30-4FAD-BA24-AFF814C6B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400E6FC-AEE9-40C8-BC76-B5A87ABAD2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6F99173-4E8B-4218-967A-994188166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507A8-A5CF-4D38-AB86-7EDDA87A85D4}" type="datetime1">
              <a:rPr lang="en-US" smtClean="0"/>
              <a:t>9/29/2021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B24F845-A3F0-4603-BA27-7CA67C001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BE6BA65-607D-43C2-9F6A-F0A44E498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44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4D5197-274C-4958-8711-BC0C03891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568B4BA-6E22-443B-90C0-40A4FE1479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0311A29-8955-443C-B34A-1ADEE558E1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1CCA905-4137-44FE-9EB0-BF6785517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CD27C-8599-43EF-BA1D-14DDC1946E06}" type="datetime1">
              <a:rPr lang="en-US" smtClean="0"/>
              <a:t>9/29/2021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81D2C25-003B-4CFB-B4A3-ED182C3B7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E4CC51F-1400-467A-8F60-7BACA4E20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858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F896BB-A1EE-4131-9709-D0E96E4C0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4F12661-133C-41D9-832E-814EF6259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1DE7F78-2D24-44E2-BB06-56F9FC8F05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28D1375-456C-4490-B796-CCA4A9D3FD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6566A5A7-5FD5-4C69-AE63-8997C225C3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AAE14ACC-0848-46EF-8620-1825AB243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43D99-809A-49C0-96E5-4250D0B498EE}" type="datetime1">
              <a:rPr lang="en-US" smtClean="0"/>
              <a:t>9/29/2021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CC89114-A6A4-4B07-BF37-7CFF4A944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3D0F62E-151D-4910-ACDF-7ADB189A2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034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BCD4BB-C3E4-46DD-A05E-4B31359D7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5526127-1CC9-4D7E-9145-BDF5A0F1E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3DE9B-B678-4EFB-BB7D-A4370204A0B0}" type="datetime1">
              <a:rPr lang="en-US" smtClean="0"/>
              <a:t>9/29/2021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9DCA10A-D224-4905-BE54-58ED3ED60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E60D39F-24BF-4001-A70D-1FDE1DDA1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026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A0D044F-F989-4F89-AA82-229DBED94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812DA-F765-4142-A6A3-A8ED7235E082}" type="datetime1">
              <a:rPr lang="en-US" smtClean="0"/>
              <a:t>9/29/2021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8FE6E64-150E-421A-B19E-F2F63D90C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15367AD-E939-4CA1-A727-04C8A9183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336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9B54EA-C18D-42AE-AA1F-F36156256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1E09A87-D4CB-4495-B0A8-2E7FFA9C5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D16B3B7-4098-480D-B78A-4F56DEB476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91F4ABB-C6D7-45E7-8B3E-A6DA0A43E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77FD-7DE6-41D4-930D-AC99F5AFE54E}" type="datetime1">
              <a:rPr lang="en-US" smtClean="0"/>
              <a:t>9/29/2021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A1DCBF3-532F-436C-BFCD-B70B5CCF1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D7ED0D0-AC92-4142-A12A-4C8E1E13E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422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F36E9F-6A1B-427A-AFC5-F58396C0E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FAEEBDE-114D-4C44-A843-34F5F35A9E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722735C-B6B1-4139-9E9D-B48A5EF48E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BD9C8A3-0B9B-4812-AC1E-625D9B64A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5526-7079-4B7B-987C-1B5FAE11A0FF}" type="datetime1">
              <a:rPr lang="en-US" smtClean="0"/>
              <a:t>9/29/2021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478C845-F133-49EF-BEB0-0F67CF08D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4132FDB-410F-497D-9079-C387F6AC4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498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7211450-F550-456C-BBF1-6F6B2B325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90DE9EB-BB5B-46CA-A253-DEA67DE40A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ED3B9EC-73AE-4B28-9302-4289C21960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ED0CC-082F-4160-86E5-0D6041F12778}" type="datetime1">
              <a:rPr lang="en-US" smtClean="0"/>
              <a:t>9/29/2021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894D209-D436-48A4-BA52-02B642A30A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FDAC620-71DE-4ED8-8DD7-9EBB7DFC15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135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jpeg"/><Relationship Id="rId3" Type="http://schemas.openxmlformats.org/officeDocument/2006/relationships/image" Target="../media/image1.jpeg"/><Relationship Id="rId7" Type="http://schemas.openxmlformats.org/officeDocument/2006/relationships/hyperlink" Target="http://www.tinyurl.com/SISEPA" TargetMode="External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hyperlink" Target="mailto:felix.clay@cpft.nhs.uk" TargetMode="External"/><Relationship Id="rId11" Type="http://schemas.openxmlformats.org/officeDocument/2006/relationships/image" Target="../media/image7.jpeg"/><Relationship Id="rId5" Type="http://schemas.openxmlformats.org/officeDocument/2006/relationships/image" Target="../media/image3.png"/><Relationship Id="rId10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uk psychiatry training">
            <a:extLst>
              <a:ext uri="{FF2B5EF4-FFF2-40B4-BE49-F238E27FC236}">
                <a16:creationId xmlns:a16="http://schemas.microsoft.com/office/drawing/2014/main" xmlns="" id="{4EF9FC01-1080-4B40-A851-AECBA7E0AF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673" y="1026099"/>
            <a:ext cx="2971386" cy="1239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xmlns="" id="{59299445-484C-4AFE-A865-E24AC271C418}"/>
              </a:ext>
            </a:extLst>
          </p:cNvPr>
          <p:cNvSpPr/>
          <p:nvPr/>
        </p:nvSpPr>
        <p:spPr>
          <a:xfrm>
            <a:off x="1974504" y="1042959"/>
            <a:ext cx="581892" cy="1170468"/>
          </a:xfrm>
          <a:prstGeom prst="roundRect">
            <a:avLst>
              <a:gd name="adj" fmla="val 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xmlns="" id="{0D160895-384C-4FC7-9391-425D6419C41F}"/>
              </a:ext>
            </a:extLst>
          </p:cNvPr>
          <p:cNvGrpSpPr/>
          <p:nvPr/>
        </p:nvGrpSpPr>
        <p:grpSpPr>
          <a:xfrm>
            <a:off x="6314985" y="3018783"/>
            <a:ext cx="3039906" cy="2098187"/>
            <a:chOff x="15639409" y="5953390"/>
            <a:chExt cx="7510399" cy="4002951"/>
          </a:xfrm>
        </p:grpSpPr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xmlns="" id="{5587BD37-B2E4-4FC5-B3FE-172BC6026AF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639409" y="5953390"/>
              <a:ext cx="7017818" cy="3877855"/>
            </a:xfrm>
            <a:prstGeom prst="rect">
              <a:avLst/>
            </a:prstGeom>
          </p:spPr>
        </p:pic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xmlns="" id="{BE3E5277-BD8F-4276-8B00-53203295E770}"/>
                </a:ext>
              </a:extLst>
            </p:cNvPr>
            <p:cNvSpPr txBox="1"/>
            <p:nvPr/>
          </p:nvSpPr>
          <p:spPr>
            <a:xfrm>
              <a:off x="20127937" y="9457238"/>
              <a:ext cx="3021871" cy="499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u="sng" dirty="0">
                  <a:cs typeface="Times New Roman" panose="02020603050405020304" pitchFamily="18" charset="0"/>
                </a:rPr>
                <a:t>Table 3: SIS Use</a:t>
              </a:r>
            </a:p>
          </p:txBody>
        </p:sp>
      </p:grpSp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D45961D9-B731-49CD-913C-AC1BFAC09D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90702" y="4618259"/>
            <a:ext cx="2579363" cy="1469822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xmlns="" id="{CD5F5AD1-C305-4815-9B2D-DDD22D09CC1A}"/>
              </a:ext>
            </a:extLst>
          </p:cNvPr>
          <p:cNvSpPr txBox="1">
            <a:spLocks/>
          </p:cNvSpPr>
          <p:nvPr/>
        </p:nvSpPr>
        <p:spPr>
          <a:xfrm>
            <a:off x="0" y="6176963"/>
            <a:ext cx="12192000" cy="681037"/>
          </a:xfrm>
          <a:prstGeom prst="rect">
            <a:avLst/>
          </a:prstGeom>
          <a:solidFill>
            <a:schemeClr val="accent5">
              <a:lumMod val="75000"/>
            </a:schemeClr>
          </a:solidFill>
          <a:ln w="50800">
            <a:noFill/>
          </a:ln>
        </p:spPr>
        <p:txBody>
          <a:bodyPr vert="horz" lIns="438912" tIns="219456" rIns="438912" bIns="219456" rtlCol="0" anchor="ctr">
            <a:noAutofit/>
          </a:bodyPr>
          <a:lstStyle>
            <a:lvl1pPr algn="ctr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solidFill>
                  <a:schemeClr val="bg1"/>
                </a:solidFill>
              </a:rPr>
              <a:t/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de-DE" sz="1200" dirty="0">
                <a:solidFill>
                  <a:schemeClr val="bg1"/>
                </a:solidFill>
                <a:sym typeface="Times New Roman" charset="0"/>
              </a:rPr>
              <a:t>Copyright © 2020 </a:t>
            </a:r>
          </a:p>
          <a:p>
            <a:r>
              <a:rPr lang="de-DE" sz="1200" dirty="0">
                <a:solidFill>
                  <a:schemeClr val="bg1"/>
                </a:solidFill>
                <a:sym typeface="Times New Roman" charset="0"/>
              </a:rPr>
              <a:t>Contact: </a:t>
            </a:r>
            <a:r>
              <a:rPr lang="en-GB" sz="1200" dirty="0">
                <a:solidFill>
                  <a:schemeClr val="bg1"/>
                </a:solidFill>
                <a:latin typeface="+mn-lt"/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felix.clay@cpft.nhs.uk</a:t>
            </a:r>
            <a:endParaRPr lang="en-GB" sz="1200" dirty="0">
              <a:solidFill>
                <a:schemeClr val="bg1"/>
              </a:solidFill>
              <a:latin typeface="+mn-lt"/>
            </a:endParaRPr>
          </a:p>
          <a:p>
            <a:r>
              <a:rPr lang="en-GB" sz="1200" dirty="0">
                <a:solidFill>
                  <a:schemeClr val="bg1"/>
                </a:solidFill>
                <a:latin typeface="+mn-lt"/>
              </a:rPr>
              <a:t>E-meeting: Monday 12</a:t>
            </a:r>
            <a:r>
              <a:rPr lang="en-GB" sz="1200" baseline="30000" dirty="0">
                <a:solidFill>
                  <a:schemeClr val="bg1"/>
                </a:solidFill>
                <a:latin typeface="+mn-lt"/>
              </a:rPr>
              <a:t>th</a:t>
            </a:r>
            <a:r>
              <a:rPr lang="en-GB" sz="1200" dirty="0">
                <a:solidFill>
                  <a:schemeClr val="bg1"/>
                </a:solidFill>
                <a:latin typeface="+mn-lt"/>
              </a:rPr>
              <a:t> April 13:00-14:00 CEST: </a:t>
            </a:r>
            <a:r>
              <a:rPr lang="en-GB" sz="1200" u="sng" dirty="0">
                <a:solidFill>
                  <a:schemeClr val="bg1"/>
                </a:solidFill>
                <a:latin typeface="+mn-lt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tinyurl.com/SISEPA  </a:t>
            </a:r>
            <a:endParaRPr lang="de-DE" sz="1200" u="sng" dirty="0">
              <a:solidFill>
                <a:schemeClr val="bg1"/>
              </a:solidFill>
            </a:endParaRPr>
          </a:p>
          <a:p>
            <a:endParaRPr lang="en-US" altLang="en-US" sz="11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9B368796-AA21-4365-B457-7B180C710EE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82406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50800">
            <a:noFill/>
          </a:ln>
        </p:spPr>
        <p:txBody>
          <a:bodyPr vert="horz" lIns="438912" tIns="219456" rIns="438912" bIns="219456" rtlCol="0" anchor="ctr">
            <a:noAutofit/>
          </a:bodyPr>
          <a:lstStyle>
            <a:lvl1pPr algn="ctr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en-US" sz="9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06EF4AF8-8D1A-407C-9376-F01BA64CAF6D}"/>
              </a:ext>
            </a:extLst>
          </p:cNvPr>
          <p:cNvSpPr txBox="1"/>
          <p:nvPr/>
        </p:nvSpPr>
        <p:spPr>
          <a:xfrm>
            <a:off x="0" y="853947"/>
            <a:ext cx="2940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00" b="1" dirty="0"/>
              <a:t>Background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FF7DB92A-AFA7-411B-BCB4-94470CF5EE34}"/>
              </a:ext>
            </a:extLst>
          </p:cNvPr>
          <p:cNvSpPr txBox="1"/>
          <p:nvPr/>
        </p:nvSpPr>
        <p:spPr>
          <a:xfrm>
            <a:off x="3175681" y="1820963"/>
            <a:ext cx="2941411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1100" b="1" dirty="0"/>
              <a:t>Results: Demographics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BBECEE13-3D23-4FAB-8146-18AE324BDF00}"/>
              </a:ext>
            </a:extLst>
          </p:cNvPr>
          <p:cNvSpPr txBox="1"/>
          <p:nvPr/>
        </p:nvSpPr>
        <p:spPr>
          <a:xfrm>
            <a:off x="0" y="6646322"/>
            <a:ext cx="44467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00" b="1" dirty="0">
                <a:solidFill>
                  <a:srgbClr val="FFFF00"/>
                </a:solidFill>
              </a:rPr>
              <a:t>References at: 	</a:t>
            </a:r>
            <a:r>
              <a:rPr lang="en-GB" sz="11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GB" sz="1100" u="sng" dirty="0">
                <a:solidFill>
                  <a:schemeClr val="bg1"/>
                </a:solidFill>
                <a:latin typeface="+mn-lt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tinyurl.com/SISEPA 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6249033A-ACAC-42D3-A96E-B050DD049D3A}"/>
              </a:ext>
            </a:extLst>
          </p:cNvPr>
          <p:cNvSpPr txBox="1"/>
          <p:nvPr/>
        </p:nvSpPr>
        <p:spPr>
          <a:xfrm>
            <a:off x="6230606" y="818940"/>
            <a:ext cx="3066691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1100" b="1" dirty="0"/>
              <a:t>Results: Use of SIS and Support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3C99F2F0-15B4-4D54-8C57-A2FE9C565C15}"/>
              </a:ext>
            </a:extLst>
          </p:cNvPr>
          <p:cNvSpPr txBox="1"/>
          <p:nvPr/>
        </p:nvSpPr>
        <p:spPr>
          <a:xfrm>
            <a:off x="6203724" y="5154692"/>
            <a:ext cx="2940600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rgbClr val="323130"/>
                </a:solidFill>
                <a:latin typeface="+mn-lt"/>
              </a:rPr>
              <a:t>Clinical commitments/ difficulty ringfencing time were barriers to use of SIS for many ST’s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rgbClr val="323130"/>
                </a:solidFill>
                <a:latin typeface="+mn-lt"/>
              </a:rPr>
              <a:t>ST’s felt moderately able to utilise SIS as intended 4.7/6 (0 not at all</a:t>
            </a:r>
            <a:r>
              <a:rPr lang="en-GB" sz="1100" dirty="0">
                <a:solidFill>
                  <a:srgbClr val="323130"/>
                </a:solidFill>
                <a:latin typeface="+mn-lt"/>
                <a:sym typeface="Wingdings" panose="05000000000000000000" pitchFamily="2" charset="2"/>
              </a:rPr>
              <a:t>6 always)</a:t>
            </a:r>
            <a:r>
              <a:rPr lang="en-GB" sz="1100" dirty="0">
                <a:solidFill>
                  <a:schemeClr val="tx1"/>
                </a:solidFill>
                <a:latin typeface="+mn-lt"/>
              </a:rPr>
              <a:t>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074674FE-9BDF-4EF2-9940-A573905785E5}"/>
              </a:ext>
            </a:extLst>
          </p:cNvPr>
          <p:cNvSpPr txBox="1"/>
          <p:nvPr/>
        </p:nvSpPr>
        <p:spPr>
          <a:xfrm>
            <a:off x="9213545" y="4108006"/>
            <a:ext cx="2759963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1100" b="1" dirty="0"/>
              <a:t>Summary and next steps</a:t>
            </a:r>
          </a:p>
        </p:txBody>
      </p:sp>
      <p:sp>
        <p:nvSpPr>
          <p:cNvPr id="27" name="AutoShape 1">
            <a:extLst>
              <a:ext uri="{FF2B5EF4-FFF2-40B4-BE49-F238E27FC236}">
                <a16:creationId xmlns:a16="http://schemas.microsoft.com/office/drawing/2014/main" xmlns="" id="{E87DD2D4-398F-42F3-96F9-66174D19D92F}"/>
              </a:ext>
            </a:extLst>
          </p:cNvPr>
          <p:cNvSpPr>
            <a:spLocks/>
          </p:cNvSpPr>
          <p:nvPr/>
        </p:nvSpPr>
        <p:spPr bwMode="auto">
          <a:xfrm>
            <a:off x="8911041" y="6372105"/>
            <a:ext cx="3008077" cy="29075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b"/>
          <a:lstStyle/>
          <a:p>
            <a:pPr algn="r">
              <a:lnSpc>
                <a:spcPct val="110000"/>
              </a:lnSpc>
              <a:defRPr/>
            </a:pPr>
            <a:r>
              <a:rPr lang="de-DE" b="1" dirty="0">
                <a:latin typeface="Helvetica"/>
                <a:cs typeface="Helvetica"/>
                <a:sym typeface="Times New Roman" charset="0"/>
              </a:rPr>
              <a:t>here could be your Logo</a:t>
            </a:r>
            <a:endParaRPr lang="de-DE" dirty="0">
              <a:latin typeface="Helvetica"/>
              <a:cs typeface="Helvetica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A521791-B0A1-4F93-8917-F8D75E810718}"/>
              </a:ext>
            </a:extLst>
          </p:cNvPr>
          <p:cNvSpPr txBox="1"/>
          <p:nvPr/>
        </p:nvSpPr>
        <p:spPr>
          <a:xfrm>
            <a:off x="4196603" y="279577"/>
            <a:ext cx="80128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Dr Felix Clay, Specialist Trainee in Old Age Psychiatry, Cambridge &amp; Peterborough Foundation Trust (CPFT); </a:t>
            </a:r>
            <a:r>
              <a:rPr lang="en-GB" sz="1050" b="0" i="0" dirty="0">
                <a:solidFill>
                  <a:schemeClr val="bg1">
                    <a:lumMod val="95000"/>
                  </a:schemeClr>
                </a:solidFill>
                <a:effectLst/>
                <a:latin typeface="+mn-lt"/>
              </a:rPr>
              <a:t>Dr Marija Farrugia, Specialist </a:t>
            </a:r>
            <a:r>
              <a:rPr lang="en-GB" sz="1050" dirty="0">
                <a:solidFill>
                  <a:schemeClr val="bg1">
                    <a:lumMod val="95000"/>
                  </a:schemeClr>
                </a:solidFill>
              </a:rPr>
              <a:t>T</a:t>
            </a:r>
            <a:r>
              <a:rPr lang="en-GB" sz="1050" b="0" i="0" dirty="0">
                <a:solidFill>
                  <a:schemeClr val="bg1">
                    <a:lumMod val="95000"/>
                  </a:schemeClr>
                </a:solidFill>
                <a:effectLst/>
                <a:latin typeface="+mn-lt"/>
              </a:rPr>
              <a:t>rainee in General Adult </a:t>
            </a:r>
            <a:r>
              <a:rPr lang="en-GB" sz="1050" dirty="0">
                <a:solidFill>
                  <a:schemeClr val="bg1">
                    <a:lumMod val="95000"/>
                  </a:schemeClr>
                </a:solidFill>
              </a:rPr>
              <a:t>&amp; </a:t>
            </a:r>
            <a:r>
              <a:rPr lang="en-GB" sz="1050" b="0" i="0" dirty="0">
                <a:solidFill>
                  <a:schemeClr val="bg1">
                    <a:lumMod val="95000"/>
                  </a:schemeClr>
                </a:solidFill>
                <a:effectLst/>
                <a:latin typeface="+mn-lt"/>
              </a:rPr>
              <a:t>Old Age Psychiatry, Specialist Trainees Chief Resident, CPFT; Dr Rebecca Jacob, Consultant Psychiatrist &amp; Training Programme Director, CPFT</a:t>
            </a:r>
          </a:p>
          <a:p>
            <a:endParaRPr lang="en-GB" sz="105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6990AD97-0429-4AD7-9BCA-DA6A74761658}"/>
              </a:ext>
            </a:extLst>
          </p:cNvPr>
          <p:cNvSpPr txBox="1"/>
          <p:nvPr/>
        </p:nvSpPr>
        <p:spPr>
          <a:xfrm>
            <a:off x="23657" y="2543498"/>
            <a:ext cx="2062236" cy="195438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100" dirty="0"/>
              <a:t>UK Psychiatry Specialist Trainees (ST’s) are allocated the equivalent of one day per week for </a:t>
            </a:r>
            <a:r>
              <a:rPr lang="en-US" sz="1100" i="1" dirty="0">
                <a:solidFill>
                  <a:schemeClr val="accent1">
                    <a:lumMod val="75000"/>
                  </a:schemeClr>
                </a:solidFill>
              </a:rPr>
              <a:t>“a clinical or clinically related area of service which cannot be provided within the training post but which is of direct relevance to the prospective career pathway of the trainee”.</a:t>
            </a:r>
            <a:r>
              <a:rPr lang="en-US" sz="1100" i="1" baseline="30000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sz="11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127670BB-4081-47F8-955B-F1B310B4524C}"/>
              </a:ext>
            </a:extLst>
          </p:cNvPr>
          <p:cNvSpPr txBox="1"/>
          <p:nvPr/>
        </p:nvSpPr>
        <p:spPr>
          <a:xfrm>
            <a:off x="39586" y="5094734"/>
            <a:ext cx="3116573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100" dirty="0"/>
              <a:t>To clarify how SIS are spent by East of England Psychiatry ST’s including: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100" dirty="0"/>
              <a:t>How trainees are supported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100" dirty="0"/>
              <a:t>Barriers/tensions to maximizing use of SIS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100" dirty="0"/>
              <a:t>Methods for evidencing achievements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100" dirty="0"/>
              <a:t>What might improve this component of training.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99D555B4-F085-4A4B-8747-06DD9A79F4E8}"/>
              </a:ext>
            </a:extLst>
          </p:cNvPr>
          <p:cNvSpPr txBox="1"/>
          <p:nvPr/>
        </p:nvSpPr>
        <p:spPr>
          <a:xfrm>
            <a:off x="3201039" y="854494"/>
            <a:ext cx="2940600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1100" b="1" dirty="0"/>
              <a:t>Methods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52EBE69A-0982-415F-9EFF-630F2B3F3514}"/>
              </a:ext>
            </a:extLst>
          </p:cNvPr>
          <p:cNvSpPr txBox="1"/>
          <p:nvPr/>
        </p:nvSpPr>
        <p:spPr>
          <a:xfrm>
            <a:off x="3201039" y="1059120"/>
            <a:ext cx="2940600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1100" dirty="0"/>
              <a:t>An electronic Microsoft Forms survey was sent to all Psychiatry ST’s in the East of England. Results were collected anonymously.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57625372-D328-4A35-9FC0-2C03CBC5CAB8}"/>
              </a:ext>
            </a:extLst>
          </p:cNvPr>
          <p:cNvSpPr txBox="1"/>
          <p:nvPr/>
        </p:nvSpPr>
        <p:spPr>
          <a:xfrm>
            <a:off x="3201039" y="2017351"/>
            <a:ext cx="2941411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1100" dirty="0"/>
              <a:t>24 responses from across the region &amp; training grades: 67% Fulltime, 33% Less than full time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330861A6-7B1F-476D-BC68-1CC5A1369372}"/>
              </a:ext>
            </a:extLst>
          </p:cNvPr>
          <p:cNvSpPr txBox="1"/>
          <p:nvPr/>
        </p:nvSpPr>
        <p:spPr>
          <a:xfrm>
            <a:off x="6203724" y="1073795"/>
            <a:ext cx="3066691" cy="212365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100" dirty="0"/>
              <a:t>A wide variety of experiences were gained:  From formal courses (Psychotherapy, Teaching, Geriatric Medicine Diploma) to broadening Clinical Experience &amp; Research (Contributing/ Principal Investigator) with a significant minority also completing overflow training work not completed in clinical days.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100" dirty="0"/>
              <a:t>58% have SIS Personal Development Plan (PDP)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100" dirty="0"/>
              <a:t>92% of Clinical Supervisors were supportive of SIS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100" dirty="0"/>
              <a:t>58% discuss SIS with supervisors at least every 6 months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98A9234A-BFBC-4069-B8BA-BF6A348CC08E}"/>
              </a:ext>
            </a:extLst>
          </p:cNvPr>
          <p:cNvSpPr txBox="1"/>
          <p:nvPr/>
        </p:nvSpPr>
        <p:spPr>
          <a:xfrm>
            <a:off x="9213545" y="4303945"/>
            <a:ext cx="296772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100" dirty="0"/>
              <a:t>Most ST’s in the East of England utilize SIS effectively but many find it hard to boundary and plan this time.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100" dirty="0"/>
              <a:t>Newly starting ST’s requested more support to guide SIS.</a:t>
            </a:r>
          </a:p>
          <a:p>
            <a:pPr algn="just"/>
            <a:r>
              <a:rPr lang="en-US" sz="1100" dirty="0"/>
              <a:t>Within our region we are now: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100" dirty="0"/>
              <a:t>Including SIS guidance within ST induction &amp; encouraging structured supervision.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100" dirty="0"/>
              <a:t>Creating a database of opportunities to encourage experience &amp; support recruitment.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091EE8D8-89BA-4297-9C23-CA78CE009F4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743325" y="6251303"/>
            <a:ext cx="3368634" cy="523574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7EDD32C6-A636-4C69-8740-4CFD22518CD8}"/>
              </a:ext>
            </a:extLst>
          </p:cNvPr>
          <p:cNvSpPr txBox="1"/>
          <p:nvPr/>
        </p:nvSpPr>
        <p:spPr>
          <a:xfrm>
            <a:off x="0" y="6148185"/>
            <a:ext cx="380010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00" b="1" dirty="0">
                <a:solidFill>
                  <a:srgbClr val="FFFF00"/>
                </a:solidFill>
              </a:rPr>
              <a:t>Thanks to: </a:t>
            </a:r>
            <a:r>
              <a:rPr lang="en-US" sz="1100" dirty="0">
                <a:solidFill>
                  <a:schemeClr val="bg1"/>
                </a:solidFill>
              </a:rPr>
              <a:t>East of England ST’s who contributed to this survey &amp; Regional Training </a:t>
            </a:r>
            <a:r>
              <a:rPr lang="en-US" sz="1100" dirty="0" err="1">
                <a:solidFill>
                  <a:schemeClr val="bg1"/>
                </a:solidFill>
              </a:rPr>
              <a:t>Programme</a:t>
            </a:r>
            <a:r>
              <a:rPr lang="en-US" sz="1100" dirty="0">
                <a:solidFill>
                  <a:schemeClr val="bg1"/>
                </a:solidFill>
              </a:rPr>
              <a:t> Director Dr David Middleton who is helping improve SIS resources in the region.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902682D7-358E-4081-B12C-E0E4DEA9EF9B}"/>
              </a:ext>
            </a:extLst>
          </p:cNvPr>
          <p:cNvSpPr txBox="1"/>
          <p:nvPr/>
        </p:nvSpPr>
        <p:spPr>
          <a:xfrm>
            <a:off x="-17431" y="-30592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Are UK Psychiatry Specialist Trainees using Special Interest Sessions to develop their Career Pathways as intended? If not what might help?  </a:t>
            </a:r>
            <a:endParaRPr lang="en-GB" sz="105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xmlns="" id="{9F120B07-57B7-49F4-8811-90C10AAEF2B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081269" y="2776939"/>
            <a:ext cx="1117929" cy="142174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D9DA2CC-4B24-4641-B2B0-8A22F4384E59}"/>
              </a:ext>
            </a:extLst>
          </p:cNvPr>
          <p:cNvSpPr txBox="1"/>
          <p:nvPr/>
        </p:nvSpPr>
        <p:spPr>
          <a:xfrm>
            <a:off x="37098" y="4379936"/>
            <a:ext cx="319797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100" dirty="0"/>
              <a:t>Very little information is available on how ST’s </a:t>
            </a:r>
            <a:r>
              <a:rPr lang="en-US" sz="1100" dirty="0" err="1"/>
              <a:t>utilise</a:t>
            </a:r>
            <a:r>
              <a:rPr lang="en-US" sz="1100" dirty="0"/>
              <a:t> Special Interest Sessions (SIS) &amp; whether they meet this goal.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0E417F2A-76A1-4380-8FD6-5434249DF9AB}"/>
              </a:ext>
            </a:extLst>
          </p:cNvPr>
          <p:cNvSpPr txBox="1"/>
          <p:nvPr/>
        </p:nvSpPr>
        <p:spPr>
          <a:xfrm>
            <a:off x="-7821" y="4922133"/>
            <a:ext cx="2940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00" b="1" dirty="0"/>
              <a:t>Aims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xmlns="" id="{0E881D5E-D2E9-44DC-A2A5-493E1C2276C9}"/>
              </a:ext>
            </a:extLst>
          </p:cNvPr>
          <p:cNvGrpSpPr/>
          <p:nvPr/>
        </p:nvGrpSpPr>
        <p:grpSpPr>
          <a:xfrm>
            <a:off x="3290702" y="2495046"/>
            <a:ext cx="2686428" cy="1651733"/>
            <a:chOff x="5569527" y="27164911"/>
            <a:chExt cx="10291184" cy="7440715"/>
          </a:xfrm>
        </p:grpSpPr>
        <p:pic>
          <p:nvPicPr>
            <p:cNvPr id="49" name="Picture 48">
              <a:extLst>
                <a:ext uri="{FF2B5EF4-FFF2-40B4-BE49-F238E27FC236}">
                  <a16:creationId xmlns:a16="http://schemas.microsoft.com/office/drawing/2014/main" xmlns="" id="{C1C1E069-ABE0-457C-9F9C-7FD9D6C388F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5569527" y="27164911"/>
              <a:ext cx="10291184" cy="7440715"/>
            </a:xfrm>
            <a:prstGeom prst="rect">
              <a:avLst/>
            </a:prstGeom>
          </p:spPr>
        </p:pic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xmlns="" id="{32AD2EB4-69DC-41D9-A6A1-FAD9D73FFCE0}"/>
                </a:ext>
              </a:extLst>
            </p:cNvPr>
            <p:cNvSpPr txBox="1"/>
            <p:nvPr/>
          </p:nvSpPr>
          <p:spPr>
            <a:xfrm>
              <a:off x="12620076" y="27325299"/>
              <a:ext cx="3229527" cy="14278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u="sng" dirty="0">
                  <a:cs typeface="Times New Roman" panose="02020603050405020304" pitchFamily="18" charset="0"/>
                </a:rPr>
                <a:t>Table 1: Level and speciality of trainees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C6EF538-38F3-449F-BFB4-413E92F81F1D}"/>
              </a:ext>
            </a:extLst>
          </p:cNvPr>
          <p:cNvSpPr txBox="1"/>
          <p:nvPr/>
        </p:nvSpPr>
        <p:spPr>
          <a:xfrm>
            <a:off x="3248183" y="4369616"/>
            <a:ext cx="268642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tx1"/>
                </a:solidFill>
                <a:latin typeface="+mn-lt"/>
              </a:rPr>
              <a:t>83% of ST’s were allocated SIS as recommended.</a:t>
            </a:r>
          </a:p>
          <a:p>
            <a:endParaRPr lang="en-GB" sz="110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C11B5527-E58B-420F-8262-AFB7E77F42A4}"/>
              </a:ext>
            </a:extLst>
          </p:cNvPr>
          <p:cNvSpPr txBox="1"/>
          <p:nvPr/>
        </p:nvSpPr>
        <p:spPr>
          <a:xfrm>
            <a:off x="3290702" y="5743829"/>
            <a:ext cx="1561323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u="sng" dirty="0">
                <a:cs typeface="Times New Roman" panose="02020603050405020304" pitchFamily="18" charset="0"/>
              </a:rPr>
              <a:t>Table 2: SIS Allocation</a:t>
            </a:r>
          </a:p>
        </p:txBody>
      </p:sp>
      <p:pic>
        <p:nvPicPr>
          <p:cNvPr id="61" name="Picture 4">
            <a:extLst>
              <a:ext uri="{FF2B5EF4-FFF2-40B4-BE49-F238E27FC236}">
                <a16:creationId xmlns:a16="http://schemas.microsoft.com/office/drawing/2014/main" xmlns="" id="{23341DD7-A54E-40BE-9600-45E4F4C8FB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4170" y="6218773"/>
            <a:ext cx="442158" cy="442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Flowchart: Sequential Access Storage 55">
            <a:extLst>
              <a:ext uri="{FF2B5EF4-FFF2-40B4-BE49-F238E27FC236}">
                <a16:creationId xmlns:a16="http://schemas.microsoft.com/office/drawing/2014/main" xmlns="" id="{807E17DA-7726-4B62-B783-771E9F548E8E}"/>
              </a:ext>
            </a:extLst>
          </p:cNvPr>
          <p:cNvSpPr/>
          <p:nvPr/>
        </p:nvSpPr>
        <p:spPr>
          <a:xfrm rot="5400000">
            <a:off x="9781671" y="1557460"/>
            <a:ext cx="1818001" cy="2786749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88C60EAB-E182-4DA0-A1D1-D366505031A4}"/>
              </a:ext>
            </a:extLst>
          </p:cNvPr>
          <p:cNvSpPr txBox="1"/>
          <p:nvPr/>
        </p:nvSpPr>
        <p:spPr>
          <a:xfrm>
            <a:off x="9540931" y="3075870"/>
            <a:ext cx="240303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  <a:latin typeface="+mn-lt"/>
              </a:rPr>
              <a:t>‘Think! What range of experiences will enhance your consultant identity?’</a:t>
            </a:r>
          </a:p>
          <a:p>
            <a:endParaRPr lang="en-US" sz="11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xmlns="" id="{01F4F6F2-5C9B-45A4-BFA2-B993EAB58994}"/>
              </a:ext>
            </a:extLst>
          </p:cNvPr>
          <p:cNvSpPr txBox="1"/>
          <p:nvPr/>
        </p:nvSpPr>
        <p:spPr>
          <a:xfrm>
            <a:off x="9357923" y="2521944"/>
            <a:ext cx="2786751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  <a:latin typeface="+mn-lt"/>
              </a:rPr>
              <a:t>‘Plan early and boundary this protected time.’</a:t>
            </a:r>
          </a:p>
          <a:p>
            <a:r>
              <a:rPr lang="en-US" sz="1100" dirty="0">
                <a:solidFill>
                  <a:schemeClr val="bg1"/>
                </a:solidFill>
                <a:latin typeface="+mn-lt"/>
              </a:rPr>
              <a:t>‘Discuss plans/ challenges / setbacks with your supervisors as soon as possible.’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xmlns="" id="{20244262-6488-4605-91D6-9226F85ED01D}"/>
              </a:ext>
            </a:extLst>
          </p:cNvPr>
          <p:cNvSpPr txBox="1"/>
          <p:nvPr/>
        </p:nvSpPr>
        <p:spPr>
          <a:xfrm>
            <a:off x="10117297" y="2111309"/>
            <a:ext cx="1668483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  <a:latin typeface="+mn-lt"/>
              </a:rPr>
              <a:t>Trainees advised: </a:t>
            </a: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xmlns="" id="{37D0B21F-AF5F-47DB-B810-28B91AA2EC81}"/>
              </a:ext>
            </a:extLst>
          </p:cNvPr>
          <p:cNvGrpSpPr/>
          <p:nvPr/>
        </p:nvGrpSpPr>
        <p:grpSpPr>
          <a:xfrm>
            <a:off x="9409132" y="829252"/>
            <a:ext cx="2564376" cy="1171703"/>
            <a:chOff x="16776944" y="21668510"/>
            <a:chExt cx="9502455" cy="5325326"/>
          </a:xfrm>
        </p:grpSpPr>
        <p:pic>
          <p:nvPicPr>
            <p:cNvPr id="68" name="Picture 67">
              <a:extLst>
                <a:ext uri="{FF2B5EF4-FFF2-40B4-BE49-F238E27FC236}">
                  <a16:creationId xmlns:a16="http://schemas.microsoft.com/office/drawing/2014/main" xmlns="" id="{14BADA44-99D5-4FE0-9EF2-3F84E4EA5FA4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16776944" y="21668510"/>
              <a:ext cx="9502455" cy="5325326"/>
            </a:xfrm>
            <a:prstGeom prst="rect">
              <a:avLst/>
            </a:prstGeom>
          </p:spPr>
        </p:pic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xmlns="" id="{A7B58E03-5003-4A8C-9CBC-77E75D7473A4}"/>
                </a:ext>
              </a:extLst>
            </p:cNvPr>
            <p:cNvSpPr txBox="1"/>
            <p:nvPr/>
          </p:nvSpPr>
          <p:spPr>
            <a:xfrm>
              <a:off x="16823557" y="21726323"/>
              <a:ext cx="834943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u="sng" dirty="0">
                  <a:cs typeface="Times New Roman" panose="02020603050405020304" pitchFamily="18" charset="0"/>
                </a:rPr>
                <a:t>Table 4: Barriers to use of SIS</a:t>
              </a:r>
            </a:p>
          </p:txBody>
        </p:sp>
      </p:grpSp>
      <p:pic>
        <p:nvPicPr>
          <p:cNvPr id="72" name="Picture 2" descr="Here's How to Distinguish between Psychologists, Therapists, and  Psychiatrists">
            <a:extLst>
              <a:ext uri="{FF2B5EF4-FFF2-40B4-BE49-F238E27FC236}">
                <a16:creationId xmlns:a16="http://schemas.microsoft.com/office/drawing/2014/main" xmlns="" id="{7AC91A9C-5F80-4959-AEEB-0D77D4ACAF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7525" y="3106992"/>
            <a:ext cx="921430" cy="761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2BB8143D-D0F0-499E-8DF1-05E77ABD0D71}"/>
              </a:ext>
            </a:extLst>
          </p:cNvPr>
          <p:cNvSpPr txBox="1"/>
          <p:nvPr/>
        </p:nvSpPr>
        <p:spPr>
          <a:xfrm>
            <a:off x="20101" y="2206782"/>
            <a:ext cx="326770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100" dirty="0"/>
              <a:t>Enrichment activities are a significant factor in Psychiatry Training Recruitment and Retention</a:t>
            </a:r>
            <a:r>
              <a:rPr lang="en-US" sz="1100" baseline="300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439330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</TotalTime>
  <Words>542</Words>
  <Application>Microsoft Office PowerPoint</Application>
  <PresentationFormat>Custom</PresentationFormat>
  <Paragraphs>45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get the most out of your Special Interest Sessions.</dc:title>
  <dc:creator>Marija Farrugia</dc:creator>
  <cp:lastModifiedBy>Saunders Jo</cp:lastModifiedBy>
  <cp:revision>14</cp:revision>
  <dcterms:created xsi:type="dcterms:W3CDTF">2020-10-06T19:32:44Z</dcterms:created>
  <dcterms:modified xsi:type="dcterms:W3CDTF">2021-09-29T10:46:03Z</dcterms:modified>
</cp:coreProperties>
</file>