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notesSlides/notesSlide9.xml" ContentType="application/vnd.openxmlformats-officedocument.presentationml.notesSlide+xml"/>
  <Override PartName="/ppt/ink/ink2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84" r:id="rId4"/>
    <p:sldId id="257" r:id="rId5"/>
    <p:sldId id="271" r:id="rId6"/>
    <p:sldId id="259" r:id="rId7"/>
    <p:sldId id="260" r:id="rId8"/>
    <p:sldId id="262" r:id="rId9"/>
    <p:sldId id="263" r:id="rId10"/>
    <p:sldId id="265" r:id="rId11"/>
    <p:sldId id="267" r:id="rId12"/>
    <p:sldId id="268" r:id="rId13"/>
    <p:sldId id="272" r:id="rId14"/>
    <p:sldId id="286" r:id="rId15"/>
    <p:sldId id="288" r:id="rId16"/>
    <p:sldId id="289" r:id="rId17"/>
    <p:sldId id="290" r:id="rId18"/>
    <p:sldId id="291" r:id="rId19"/>
    <p:sldId id="273" r:id="rId20"/>
    <p:sldId id="274" r:id="rId21"/>
    <p:sldId id="275" r:id="rId22"/>
    <p:sldId id="277" r:id="rId23"/>
    <p:sldId id="276" r:id="rId24"/>
    <p:sldId id="278" r:id="rId25"/>
    <p:sldId id="269" r:id="rId26"/>
    <p:sldId id="270" r:id="rId27"/>
    <p:sldId id="280" r:id="rId28"/>
    <p:sldId id="282" r:id="rId29"/>
    <p:sldId id="283" r:id="rId30"/>
    <p:sldId id="266" r:id="rId31"/>
    <p:sldId id="287" r:id="rId32"/>
    <p:sldId id="264" r:id="rId33"/>
    <p:sldId id="279" r:id="rId34"/>
    <p:sldId id="281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ghilardi's" initials="tg" lastIdx="1" clrIdx="0">
    <p:extLst>
      <p:ext uri="{19B8F6BF-5375-455C-9EA6-DF929625EA0E}">
        <p15:presenceInfo xmlns:p15="http://schemas.microsoft.com/office/powerpoint/2012/main" userId="the ghilardi'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FF6"/>
    <a:srgbClr val="EF193D"/>
    <a:srgbClr val="DE2A2A"/>
    <a:srgbClr val="A5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22T16:22:17.350" idx="1">
    <p:pos x="10" y="10"/>
    <p:text>also teenager cancer trust for equivalent for teenagers.</p:text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0:59:21.063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648EDE-5B4C-4F69-BF79-1CF0221CC96F}" emma:medium="tactile" emma:mode="ink">
          <msink:context xmlns:msink="http://schemas.microsoft.com/ink/2010/main" type="writingRegion" rotatedBoundingBox="8746,6232 10029,6232 10029,6284 8746,6284"/>
        </emma:interpretation>
      </emma:emma>
    </inkml:annotationXML>
    <inkml:traceGroup>
      <inkml:annotationXML>
        <emma:emma xmlns:emma="http://www.w3.org/2003/04/emma" version="1.0">
          <emma:interpretation id="{42071B06-2D5E-48A1-AFEB-C77A8599B77D}" emma:medium="tactile" emma:mode="ink">
            <msink:context xmlns:msink="http://schemas.microsoft.com/ink/2010/main" type="paragraph" rotatedBoundingBox="8746,6232 10029,6232 10029,6284 8746,6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645EF-8910-43BC-A21E-486660004BF4}" emma:medium="tactile" emma:mode="ink">
              <msink:context xmlns:msink="http://schemas.microsoft.com/ink/2010/main" type="line" rotatedBoundingBox="8746,6232 10029,6232 10029,6284 8746,6284"/>
            </emma:interpretation>
          </emma:emma>
        </inkml:annotationXML>
        <inkml:traceGroup>
          <inkml:annotationXML>
            <emma:emma xmlns:emma="http://www.w3.org/2003/04/emma" version="1.0">
              <emma:interpretation id="{6F910295-D2E6-4078-82D3-CD92F0CF8783}" emma:medium="tactile" emma:mode="ink">
                <msink:context xmlns:msink="http://schemas.microsoft.com/ink/2010/main" type="inkWord" rotatedBoundingBox="8746,6232 10029,6232 10029,6284 8746,6284"/>
              </emma:interpretation>
            </emma:emma>
          </inkml:annotationXML>
          <inkml:trace contextRef="#ctx0" brushRef="#br0">0 52 0,'26'0'47,"0"0"171,0 0-202,1 0 0,-1 0-16,0 0 15,26 0 1,-25 0-16,51 0 15,-26 0-15,27 0 16,26 0 0,26 0-16,26-26 15,0 26 1,-26 0-16,-53 0 16,-25 0-1,-27-26-15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0:58:27.779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193AFF-5911-48B3-9503-5147D8380F60}" emma:medium="tactile" emma:mode="ink">
          <msink:context xmlns:msink="http://schemas.microsoft.com/ink/2010/main" type="inkDrawing" rotatedBoundingBox="8981,3976 14714,3782 14717,3866 8983,4060" shapeName="Other"/>
        </emma:interpretation>
      </emma:emma>
    </inkml:annotationXML>
    <inkml:trace contextRef="#ctx0" brushRef="#br0">0 188 0,'52'0'172,"0"0"-157,79 0 1,53 0-16,104-53 15,26 53 1,-52 0-16,0 0 16,52 0-1,0 0-15,53 0 16,-106 0 0,-103 0-16,-1 0 15,-105 0 1,27-26-16,-27 26 15,0 0-15,1 0 16,-27 0 0,26 0-16,-26 0 15,1-26 1,-1 26 0,0 0-1,53 0 1,-1 0-1,53-26-15,-52 26 16,78-26 0,0 26-16,26 0 15,-26 0 1,-52 0-16,26 0 16,-26 0-1,26-26-15,-53 26 16,53 0-1,-52 0-15,25 0 16,-25 0 0,26 0-16,-53 0 15,-26 0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27:57.097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C63899-A5A6-4855-B475-9D6194C5AF85}" emma:medium="tactile" emma:mode="ink">
          <msink:context xmlns:msink="http://schemas.microsoft.com/ink/2010/main" type="inkDrawing" rotatedBoundingBox="13099,5426 18950,5505 18949,5543 13098,5463" shapeName="Other"/>
        </emma:interpretation>
      </emma:emma>
    </inkml:annotationXML>
    <inkml:trace contextRef="#ctx0" brushRef="#br0">0 105 0,'57'0'234,"29"0"-218,0 0-16,-29 0 31,28 0-31,-28 0 16,0 0-1,1 0-15,-1 0 16,0 0-1,28 0-15,-28 0 16,29 0 0,-29 0-16,29 0 0,-29 0 15,0 0 1,0 0-16,0 0 16,0 0-1,-28 0-15,-1 0 16,29 0-1,0 0 1,0 0-16,-28 0 16,28 0-1,-28 0-15,-1 0 16,1 0 0,28 0-1,0 0 1,0 28-16,28-28 15,-27 0-15,-1 0 16,-29 0-16,1 0 16,-1 0-1,1 0 1,28 0 0,57 0-16,-28 0 15,-1 0-15,1 0 16,-1 0-1,-27 0-15,-1 0 16,-29 0-16,29 0 16,0 0 15,-28 0-31,28 0 16,0 0-1,-28 0 1,-1 0-16,29 0 15,-28 29 1,-1-29-16,1 0 16,-1 0-1,1 0 48,57 0-63,-29 0 31,28 0-31,29 0 16,1 0-16,-58 0 15,28 0 1,-28 0-16,29 0 16,-29 0-1,-28 0-15,-1 0 16,29 0-16,-28 0 15,28 0 1,-29 0-16,1 0 16,28 0-16,-29 0 15,30 0 1,56 0-16,-29 0 16,-28 0-16,29 0 15,0 0 1,-29 0-16,28 0 15,1 0 1,-29 0-16,0 0 16,0 0-1,0 0 1,-28 0-16,-1 0 16,29 0-1,1 0-15,-1 0 16,0 0-1,-29 0-15,29 0 16,-28 0 0,-115 28 46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28:06.11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7C2CCB-6A74-46A6-9FC8-8EC9CA766BE9}" emma:medium="tactile" emma:mode="ink">
          <msink:context xmlns:msink="http://schemas.microsoft.com/ink/2010/main" type="inkDrawing" rotatedBoundingBox="27343,6414 30965,6592 30959,6696 27338,6518" shapeName="Other"/>
        </emma:interpretation>
      </emma:emma>
    </inkml:annotationXML>
    <inkml:trace contextRef="#ctx0" brushRef="#br0">0 6 0,'29'0'109,"57"0"-93,28 0-1,57 0-15,0 0 16,57 0-16,-28 0 15,-86 0-15,29 0 16,85 57 0,-56-28-16,-30-29 15,-56 28 1,57-28-16,-86 29 16,0-29-1,0 0-15,0 0 0,-28 0 16,85 0-1,0 0 1,57 0-16,86 0 16,-29 0-16,-57 0 15,-56-29 17,-1 29-32,-57 0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28:16.73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7AD6B8-517F-4834-854D-DC3DBB0818B7}" emma:medium="tactile" emma:mode="ink">
          <msink:context xmlns:msink="http://schemas.microsoft.com/ink/2010/main" type="inkDrawing" rotatedBoundingBox="11587,7455 14184,7480 14183,7509 11586,7484" shapeName="Other"/>
        </emma:interpretation>
      </emma:emma>
    </inkml:annotationXML>
    <inkml:trace contextRef="#ctx0" brushRef="#br0">0 33 0,'28'0'125,"29"0"-109,29 0-1,28 0-15,-28 0 16,-1 0-16,29 0 15,1 0 1,-30 0-16,-28 0 16,0 0-1,0 0-15,-28 0 32,28 0-32,-28 0 15,28 0 1,0 0-16,28 0 15,-28 0 1,1 0-16,-1 0 31,-29 0-31,1 0 16,-1 0 0,29 0-1,-28 0-15,28 0 16,-29 0-1,30 0-15,-1 0 16,-29 0-16,1 0 16,-1 0-1,1 0-15,-1 0 16,1 0 0,57 0-1,-1 0-15,-28 0 31,0 29-31,0-29 16,-28 0 0,28 0 46,-28 0-62,28 0 16,0 0-1,-29 0 1,1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28:21.395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E5ECDB-DBC6-4C7F-97AA-C61D1FF71B0C}" emma:medium="tactile" emma:mode="ink">
          <msink:context xmlns:msink="http://schemas.microsoft.com/ink/2010/main" type="inkDrawing" rotatedBoundingBox="24971,9772 27394,9652 27397,9718 24974,9838" shapeName="Other"/>
        </emma:interpretation>
      </emma:emma>
    </inkml:annotationXML>
    <inkml:trace contextRef="#ctx0" brushRef="#br0">0 86 0,'57'0'125,"0"0"-125,28 0 15,1 0-15,57 0 16,-58 0 0,29 0-16,-56 0 15,27 0-15,-28 0 16,-28 0 0,28 0-16,-29 0 15,29 0-15,1-29 16,-1 1-1,28 28-15,-28 0 16,29 0 0,-29-29-16,0 29 31,0 0-31,0 0 16,0 0-16,29 0 15,-29 0 1,0 0-16,0 0 15,0 0 1,0 0-16,-28 0 109,28 0-77,0 0-32,-28 0 15,-1 0-15,1 0 16,-1 0 0,29 0 93,-28 0-93,28 0-16,-29 0 31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28:28.292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4EE497-DD15-4F9A-AF75-049E51E01449}" emma:medium="tactile" emma:mode="ink">
          <msink:context xmlns:msink="http://schemas.microsoft.com/ink/2010/main" type="writingRegion" rotatedBoundingBox="4994,13042 6621,13042 6621,13057 4994,13057"/>
        </emma:interpretation>
      </emma:emma>
    </inkml:annotationXML>
    <inkml:traceGroup>
      <inkml:annotationXML>
        <emma:emma xmlns:emma="http://www.w3.org/2003/04/emma" version="1.0">
          <emma:interpretation id="{A0F97272-8CC4-4569-AB39-B025A0D575D8}" emma:medium="tactile" emma:mode="ink">
            <msink:context xmlns:msink="http://schemas.microsoft.com/ink/2010/main" type="paragraph" rotatedBoundingBox="4994,13042 6621,13042 6621,13057 4994,13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31D7A-41AD-434A-8393-5BC087C90CD9}" emma:medium="tactile" emma:mode="ink">
              <msink:context xmlns:msink="http://schemas.microsoft.com/ink/2010/main" type="line" rotatedBoundingBox="4994,13042 6621,13042 6621,13057 4994,13057"/>
            </emma:interpretation>
          </emma:emma>
        </inkml:annotationXML>
        <inkml:traceGroup>
          <inkml:annotationXML>
            <emma:emma xmlns:emma="http://www.w3.org/2003/04/emma" version="1.0">
              <emma:interpretation id="{DCBBBEFE-B1DD-4927-BDBF-410A5B6F2D54}" emma:medium="tactile" emma:mode="ink">
                <msink:context xmlns:msink="http://schemas.microsoft.com/ink/2010/main" type="inkWord" rotatedBoundingBox="4994,13042 6621,13042 6621,13057 4994,13057"/>
              </emma:interpretation>
            </emma:emma>
          </inkml:annotationXML>
          <inkml:trace contextRef="#ctx0" brushRef="#br0">0 0 0,'29'0'78,"28"0"-63,28 0 1,1 0 0,28 0-16,-57 0 15,29 0-15,-1 0 16,-28 0 0,29 0-16,0 0 15,-29 0 1,-29 0-16,29 0 15,1 0-15,-30 0 16,1 0-16,-1 0 16,1 0-1,28 0-15,-29 0 16,1 0 0,-1 0-16,29 0 109,1 0-109,-1 0 16,-29 0-16,29 0 15,-28 0 1,28 0-16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28:25.70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37825E-AD38-4D79-A243-895DFD6F3772}" emma:medium="tactile" emma:mode="ink">
          <msink:context xmlns:msink="http://schemas.microsoft.com/ink/2010/main" type="inkDrawing" rotatedBoundingBox="27454,11955 28909,11915 28910,11945 27455,11986" shapeName="Other"/>
        </emma:interpretation>
      </emma:emma>
    </inkml:annotationXML>
    <inkml:trace contextRef="#ctx0" brushRef="#br0">0 74 0,'28'-28'0,"1"28"63,-1 0-63,86 0 31,0 0-31,58 0 16,-30 0-16,-27 0 31,-58 0-31,28 0 16,-56 0-1,-1 0-15,1 0 31,-29-29 1,57 29 46,29 0-63,-1 0-15,29 0 16,-85 0-16,-1 0 31,1 0-31,0 0 78,-1 0-78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30:50.21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38DFFC7-D947-41A1-819B-57695E47D705}" emma:medium="tactile" emma:mode="ink">
          <msink:context xmlns:msink="http://schemas.microsoft.com/ink/2010/main" type="inkDrawing" rotatedBoundingBox="33419,17666 33434,17666 33434,17681 33419,17681" shapeName="Other">
            <msink:destinationLink direction="with" ref="{32D5604A-B118-4264-B91C-72D2AF4BD28B}"/>
          </msink:context>
        </emma:interpretation>
      </emma:emma>
    </inkml:annotationXML>
    <inkml:trace contextRef="#ctx0" brushRef="#br0">0 0 0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1:35:39.417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2D5604A-B118-4264-B91C-72D2AF4BD28B}" emma:medium="tactile" emma:mode="ink">
          <msink:context xmlns:msink="http://schemas.microsoft.com/ink/2010/main" type="inkDrawing" rotatedBoundingBox="27206,13224 29505,13076 29527,13415 27228,13563" semanticType="callout" shapeName="Other">
            <msink:sourceLink direction="with" ref="{738DFFC7-D947-41A1-819B-57695E47D705}"/>
          </msink:context>
        </emma:interpretation>
      </emma:emma>
    </inkml:annotationXML>
    <inkml:trace contextRef="#ctx0" brushRef="#br0">114 149 0,'29'0'156,"28"0"-156,0 0 16,0 0-1,0 0-15,29-29 16,-29 29 0,29-28-16,-1 28 15,29 0 1,-28 0-16,0 0 0,-1 0 15,-28 0 1,29 0-16,28 0 16,-57-29-1,29 29-15,-29 0 16,0 0 0,0-29-1,29 29 1,-1 0-16,1 0 0,-29-28 15,57 28-15,-57 0 16,-28 0 0,-1 0 499,1 0-499,-1 0-16,1 0 16,-29 28 46,28-28 63,-28 29-94,0 0 32,0-1-16,0 1 15,0-1-46,0 1 31,0-1 31,-28-28 187,-58 0-265,-56 0 16,27 0-16,30 29 16,-29-29-1,28 0-15,29 0 16,-29 0 15,58 0-31,-1 28 16,1-28 15,-29 29-31,28-1 16,-28-28-16,0 0 15,0 29 1,-29-29-16,58 0 16,-29 0-16,-29 0 31,57 0-31,-28 0 15,29 0 1,-29 0 15,28 0-31,-28 0 16,29 0 0,-1 0-16,0 0 15,1 0 32,-1 0-47,-28 0 16,0-29-1,0 29-15,0 0 16,29-28 0,-1 28-16,29-29 15,29 29 360,-1 0-375,29 0 16,-28 0-1,-1 0-15,29 0 16,0 0-16,0 0 16,86 0-16,-57 0 15,-29 0 1,28 0-16,-27 0 16,-1 0-1,28 0-15,-28 0 31,-28 0-31,-1 0 16,-56 0 125,-29 0-141,-57 0 15,-29 29 1,29-29-16,-29 0 16,57 0-16,29 0 15,0 0-15,29 0 16,56 0 62,86 0-62,58 0-1,142 0-15,-86 0 16,-57 0-1,0 0-15,-28 0 16,-114 0-16,28 0 16,-29 0 46,29 0-62,0 0 31,29 0-31,-29 0 16,0 0 0,-28 0-16,-1 0 15,1 0-15,-58 0 203,-28 0-203,-28 0 32,-30 0-17,30 0-15,28 0 16,-29 0-16,1 28 16,27-28-1,-27 0-15,28 29 16,0-29-1,-58 0-15,30 0 16,-1 0-16,1 0 16,-1 0-16,29 0 15,0 0 1,-29 0-16,29 0 16,0 0-1,29 0-15,-1 0 31,0 28-15,1-28 0,-29 0-16,28 0 15,-28 0 1,29 0 0,-29 0-16,0 0 15,-1 0 1,30 0-1,-1 0-15,1 29 125,-29-29-125,28 0 16,58 0 156,-1 0-156,1 0 62,-29-29 0,0 1-47,0-1 47,0 1 0,0-1-31,0 1-16,0-1 63,0 1-31,0-1-32,0 1-15,57 28 171,0 0-171,29 0-16,-1 0 15,58 0-15,-115 0 16,30 0 0,56 0-16,-86 0 15,29 0 1,0 0-16,-28 0 15,28 0 1,0 0-16,29 0 0,-1 0 16,29 0-1,-85 0-15,85 0 16,-57 0 0,0 0-1,-28 0 16,-29 28 48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8T13:56:47.202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7274F7-ED5D-448B-B1F1-9B61AAF6D3F2}" emma:medium="tactile" emma:mode="ink">
          <msink:context xmlns:msink="http://schemas.microsoft.com/ink/2010/main" type="inkDrawing" rotatedBoundingBox="9535,12916 11476,13004 11471,13100 9530,13011" shapeName="Other"/>
        </emma:interpretation>
      </emma:emma>
    </inkml:annotationXML>
    <inkml:trace contextRef="#ctx0" brushRef="#br0">0 49 0,'28'0'31,"1"0"-31,-1 0 94,1 0-94,0 0 63,-1 0-48,29 0 1,-28 0 0,-1 0-1,1 0 1,-1 0-1,1 0 1,-1 0-16,1 0 16,57 0-1,-29 0 1,0 0-16,0 0 16,0 0-1,0 0-15,0 0 16,0 0-1,0 0-15,0 0 16,-28 0-16,28 0 47,0 0-47,-29 0 16,30 0-1,-30 0-15,29 0 16,0 0-16,0 0 15,0 0-15,-57 29 16,58-1 0,-1-28-16,-29 29 15,1-29 1,28 0-16,-29 0 31,1 0-31,-1 0 31,1 0-31,-1 0 16,1 0 0,0 0-16,-58 28 250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0:59:24.083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6DF9D3-D1A9-4630-9504-D9D76ABC0CDD}" emma:medium="tactile" emma:mode="ink">
          <msink:context xmlns:msink="http://schemas.microsoft.com/ink/2010/main" type="inkDrawing" rotatedBoundingBox="7095,16854 10002,16822 10003,16862 7096,16894" shapeName="Other"/>
        </emma:interpretation>
      </emma:emma>
    </inkml:annotationXML>
    <inkml:trace contextRef="#ctx0" brushRef="#br0">0 77 0,'26'0'125,"1"0"-78,25 0-32,26 0 1,1 0-16,0 0 16,52 0-16,-53 0 15,1 0 1,-1 0-16,53 0 15,-26 0 1,26 0-16,-26 0 16,52 0-1,-26 0-15,-27-26 16,1 26 0,-26 0-16,25 0 15,-25 0 1,26 0-16,-27 0 15,-25 0 1,-1 0-16,27 0 16,-1 0-1,-26 0-15,1 0 16,-27 0 0,26 0-16,-25 0 15,-1 0 79,0 0-78,0 0-1,26 0-15,1 0 16,-1 0-1,-26 0 1,1 0 0,-1 0-1,-26 26 110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3T13:48:57.301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837DCD-7A6D-4044-8D0E-8B12B8A86295}" emma:medium="tactile" emma:mode="ink">
          <msink:context xmlns:msink="http://schemas.microsoft.com/ink/2010/main" type="writingRegion" rotatedBoundingBox="2568,6250 4566,6250 4566,6592 2568,6592"/>
        </emma:interpretation>
      </emma:emma>
    </inkml:annotationXML>
    <inkml:traceGroup>
      <inkml:annotationXML>
        <emma:emma xmlns:emma="http://www.w3.org/2003/04/emma" version="1.0">
          <emma:interpretation id="{CD16FDAC-4EB1-489B-9AC0-8749FD49932C}" emma:medium="tactile" emma:mode="ink">
            <msink:context xmlns:msink="http://schemas.microsoft.com/ink/2010/main" type="paragraph" rotatedBoundingBox="2568,6250 4566,6250 4566,6592 2568,6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04D3ED-37E6-465D-8F31-E5DB0BD1FD2D}" emma:medium="tactile" emma:mode="ink">
              <msink:context xmlns:msink="http://schemas.microsoft.com/ink/2010/main" type="line" rotatedBoundingBox="2568,6250 4566,6250 4566,6592 2568,6592"/>
            </emma:interpretation>
          </emma:emma>
        </inkml:annotationXML>
        <inkml:traceGroup>
          <inkml:annotationXML>
            <emma:emma xmlns:emma="http://www.w3.org/2003/04/emma" version="1.0">
              <emma:interpretation id="{56A86CB9-9C8C-4FE2-8912-E31BAD3FEB22}" emma:medium="tactile" emma:mode="ink">
                <msink:context xmlns:msink="http://schemas.microsoft.com/ink/2010/main" type="inkWord" rotatedBoundingBox="2568,6250 4566,6250 4566,6592 2568,6592"/>
              </emma:interpretation>
            </emma:emma>
          </inkml:annotationXML>
          <inkml:trace contextRef="#ctx0" brushRef="#br0">57 345 0,'-28'0'47,"-1"-28"-47,86-1 140,-28 29-124,-1 0-16,1 0 15,-1 0 1,1 0-16,28-28 16,29-1-1,-29 1-15,28-1 16,-28 29 0,1 0-16,-1-28 15,0 28 1,0 0-16,-57-29 15,28 29 1,29-28-16,1-1 16,-1 29-1,28 0-15,-28-29 16,0 29 0,0 0-16,-28 0 15,57 0-15,-29 0 16,-29 0-1,29 0-15,-28 0 16,-1 0 0,1 0-16,-1 0 15,1-28 1,0 28-16,-1 0 31,1 0-15,-1 0-1,1 0-15,-1 0 32,1 0-32,-29 28 15,28-28 1,1 0-16,-29 29 31,28-29-31,1 0 16,-1 29 15,1-29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0:58:40.950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E37928-9E4F-429E-9C31-A0C1AF4F05B5}" emma:medium="tactile" emma:mode="ink">
          <msink:context xmlns:msink="http://schemas.microsoft.com/ink/2010/main" type="inkDrawing" rotatedBoundingBox="14375,3996 20293,3952 20294,3991 14376,4036" shapeName="Other"/>
        </emma:interpretation>
      </emma:emma>
    </inkml:annotationXML>
    <inkml:trace contextRef="#ctx0" brushRef="#br0">0 54 0,'78'0'110,"53"0"-95,53 0 1,130 0-16,105 0 15,-53 0 1,53 0-16,-52 0 16,340 0-16,-183 0 15,-1 0 1,-104-26-16,0 26 16,-157 0-1,-105 0-15,-78 0 16,-27 0 124,79 0-124,-26 0-16,26-27 16,-79 27-1,1 0-15,-27 0 32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0:58:48.418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D9EB30-1BE6-42FC-BE2D-02A4E5788037}" emma:medium="tactile" emma:mode="ink">
          <msink:context xmlns:msink="http://schemas.microsoft.com/ink/2010/main" type="inkDrawing" rotatedBoundingBox="2460,3836 10368,3794 10369,3840 2461,3882" shapeName="Other"/>
        </emma:interpretation>
      </emma:emma>
    </inkml:annotationXML>
    <inkml:trace contextRef="#ctx0" brushRef="#br0">0 53 0,'105'0'141,"52"0"-141,53 0 15,156 0 1,1 0-16,104 0 15,-52 0-15,367 0 16,78 0 0,0 0-16,0 0 15,-104 0 1,-106-26-16,-183 26 16,-130-27-1,-184 27-15,-105 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1:04:28.187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B7FA03-3EAB-480C-9155-2FA2CF6FCE6B}" emma:medium="tactile" emma:mode="ink">
          <msink:context xmlns:msink="http://schemas.microsoft.com/ink/2010/main" type="inkDrawing" rotatedBoundingBox="9478,15787 17569,15729 17570,15773 9479,15831" shapeName="Other"/>
        </emma:interpretation>
      </emma:emma>
    </inkml:annotationXML>
    <inkml:trace contextRef="#ctx0" brushRef="#br0">0 62 0,'26'0'94,"27"0"-79,-1 0-15,0 0 16,1 0 0,51 0-16,54 0 15,-54 0 1,27 0-16,-52 0 15,26 0-15,78 0 16,-78 0 0,52 0-16,0 0 15,-26 0 1,-26 0-16,-27 0 16,27 0-1,-27 0-15,-25 0 16,25 0-16,27 0 15,26 0 1,-52 0-16,51 0 16,-25 0-1,26 0-15,-52 0 16,-1 0 0,53 0-16,-26 0 15,0 0 1,52 0-16,26 0 15,-104 0 1,25 0-16,-25 0 16,-27 0-16,1 0 15,-1 0 1,0 0-16,1 0 16,25 0-1,1 0-15,26 0 16,-1 0-1,-25 0-15,52 0 16,-53 0 0,1 0-16,-27 0 15,27 0-15,26 0 16,-79 0 0,79 0-16,-1 0 15,27 0 1,-26 0-16,-26 0 15,51 0 1,-51 0-16,-27-26 16,1 26-1,-1 0-15,-26 0 16,27 0 0,-27 0-16,0 0 31,0 0-31,27 0 15,-27 0 1,52 0 0,27 0-16,26 0 15,-52 0 1,25 0-16,1 0 16,-79 0-1,27 0-15,-1-26 16,-26 26-16,0 0 15,1 0 1,25 0-16,-26 0 16,0 0-1,27 0-15,-1 0 16,79 0 0,-79 0-16,27 0 15,-1 0 1,-25 0-16,-1 0 15,1 0-15,-1 0 16,-26 0 0,0 0-16,0 0 15,1 0 1,-1 0 0,0 0 249,0 0-265,0 0 31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1:04:41.666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566439-AE0A-4D47-9243-EC5E7D898B92}" emma:medium="tactile" emma:mode="ink">
          <msink:context xmlns:msink="http://schemas.microsoft.com/ink/2010/main" type="inkDrawing" rotatedBoundingBox="19974,12049 21307,11794 21319,11859 19987,12114" shapeName="Other"/>
        </emma:interpretation>
      </emma:emma>
    </inkml:annotationXML>
    <inkml:trace contextRef="#ctx0" brushRef="#br0">0 236 0,'53'0'125,"-1"0"-110,1 0-15,25 0 16,-25-26 0,77-27-16,-51 27 15,52 26-15,-26-52 16,-1 26-1,-25 26-15,-27 0 16,1-27 0,-1 27-16,-26 0 15,0 0 1,27 0 15,-27 0-31,26 0 16,-25 0-1,-1 0-15,-26-26 16,26 26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1:00:57.777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0CD3FE-B44F-43D2-A01E-8F9924144A7F}" emma:medium="tactile" emma:mode="ink">
          <msink:context xmlns:msink="http://schemas.microsoft.com/ink/2010/main" type="inkDrawing" rotatedBoundingBox="18957,12408 22466,12374 22467,12400 18958,12433" shapeName="Other"/>
        </emma:interpretation>
      </emma:emma>
    </inkml:annotationXML>
    <inkml:trace contextRef="#ctx0" brushRef="#br0">0 36 0,'26'0'125,"1"0"-93,-1 0-32,0 0 31,0 0-15,79 0-1,0 0-15,-27 0 16,79 0-1,-26 0-15,-26 0 16,-26 0 0,51 0-16,-77 0 15,-1 0-15,-26 0 16,1 0 0,25 0-1,-26 0 1,27 0-16,-27 0 15,0 0 1,0 0-16,0 0 16,27 0-1,-27 0-15,0 0 16,0 0 0,0 0-16,1 0 15,25 0 1,-26 0-16,27 0 15,-1 0 1,0 0-16,27 0 16,-27 0-1,27 0-15,-53 0 16,26 0 0,27 0-16,-27 0 15,27 0 1,-27 0-16,27-26 15,-27 26 1,53 0-16,0 0 16,-27 0-1,27 0-15,-53 0 16,1 0-16,-1 0 16,-26 0-1,27 0-15,-1 0 16,-26 0-1,0 0-15,0 0 16,27 0 0,-1 0-16,-26 0 15,1 0 1,-1 0-16,0 0 16,0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1:01:00.925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219265-E31C-4E3F-808B-5925A2DFB69F}" emma:medium="tactile" emma:mode="ink">
          <msink:context xmlns:msink="http://schemas.microsoft.com/ink/2010/main" type="inkDrawing" rotatedBoundingBox="21862,17391 25421,17182 25426,17260 21866,17469" shapeName="Other"/>
        </emma:interpretation>
      </emma:emma>
    </inkml:annotationXML>
    <inkml:trace contextRef="#ctx0" brushRef="#br0">0 199 0,'26'0'125,"26"0"-93,-25 0-32,-1 0 15,26 0-15,53 0 16,0 0 0,26 0-16,-27-26 15,27 26 1,-26-26-16,26 26 15,26-27 1,-52 27-16,26 0 16,-53-52-1,53 52-15,-52 0 16,-1 0 0,-25 0-16,-1-26 15,0 26 1,-25 0-16,25 0 15,-26 0 1,27 0 0,-1 0-16,0 0 15,1 0 1,-1 0-16,0 0 16,27 0-1,-27 0-15,-26 0 16,53-26-1,0 26-15,-27 0 16,0 0 0,1 0-16,-1 0 15,0 0 1,1 0-16,-1 0 16,27 0-1,-27 0-15,0 0 16,1 0-1,-1 0-15,1 0 16,-1 0 0,-26 0-1,0 0 1,1 0-16,-1 0 47,0 0-16,0 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1:01:03.525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D8413C-099A-4B52-8998-A9129BB3657D}" emma:medium="tactile" emma:mode="ink">
          <msink:context xmlns:msink="http://schemas.microsoft.com/ink/2010/main" type="inkDrawing" rotatedBoundingBox="21995,17989 25503,17786 25508,17864 22000,18067" shapeName="Other"/>
        </emma:interpretation>
      </emma:emma>
    </inkml:annotationXML>
    <inkml:trace contextRef="#ctx0" brushRef="#br0">0 188 0,'26'0'47,"0"0"-16,0 0-15,1 0-1,-1 0 1,26 0-16,79 0 15,-52 0 1,25 0-16,27 0 16,-26 0-1,26 0-15,-53 0 16,1 0 0,-27 0-16,1 0 15,-1 0-15,1 0 16,-1 0-1,26 0-15,-25-26 16,-1 26 15,1 0-31,-1 0 16,0 0-16,27 0 16,-1-26-1,-25 26-15,-1 0 16,1 0-1,-1 0-15,0 0 16,-26 0 0,1 0-16,51-27 15,-52 27 1,79 0-16,-26 0 16,-1 0-1,53 0-15,-78-26 16,25 26-1,-26 0-15,1 0 16,-27 0-16,0 0 31,0-26-31,1 26 16,25 0 0,-26 0-1,0-26 1,0 26-1,1 0 1,-1 0-16,0 0 16,0 0-1,0 0 1,-26-26 31,53 26 297,-1 0-329,1 0-15,-1 0 16,-26 0-1,26 0-15,-25 0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0:58:17.626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FEE51D-594C-4F30-9A37-920AC4A8F178}" emma:medium="tactile" emma:mode="ink">
          <msink:context xmlns:msink="http://schemas.microsoft.com/ink/2010/main" type="inkDrawing" rotatedBoundingBox="14216,4257 21886,3954 21895,4175 14225,4478" shapeName="Other"/>
        </emma:interpretation>
      </emma:emma>
    </inkml:annotationXML>
    <inkml:trace contextRef="#ctx0" brushRef="#br0">52 419 0,'0'-26'15,"0"0"1,0 0-1,-26-27 1,0 27 0,26 0-1,26 26 48,0 0-48,0 0-15,105 0 16,52 0 0,236 0-16,0-53 15,79 1 1,445 52-16,130-52 16,-104 52-1,-183-53-15,-132 53 16,-78 0-16,-104 0 15,-158 0 1,-157-26-16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7-06-22T21:07:30.622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689C20-F23D-4DBE-891B-78CFFD2BC132}" emma:medium="tactile" emma:mode="ink">
          <msink:context xmlns:msink="http://schemas.microsoft.com/ink/2010/main" type="inkDrawing" rotatedBoundingBox="9191,6283 11259,6262 11260,6302 9191,6324" shapeName="Other"/>
        </emma:interpretation>
      </emma:emma>
    </inkml:annotationXML>
    <inkml:trace contextRef="#ctx0" brushRef="#br0">0 14 0,'26'0'94,"0"0"-79,1 0-15,-1 26 32,0-26-17,0 0 1,53 0 0,-27 0-16,27 0 15,-1 0 1,53 0-16,-52 0 15,-1 0 1,1 0-16,26 0 16,-27 0-1,27 0-15,-27 0 16,-25 0-16,52 0 16,-53-26-1,-26 26 1,0 0-1,0 0 1,1 0 0,-1 0-16,26 0 15,1 0 1,-1 0 0,0 0-16,1 0 15,-27 0 1,0 0-16,0 0 15,0 0 110,27 0-125,-27 0 16,26 0 0,-25 0-16,-1 0 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2FE3-1347-4FB4-A264-64D8B6BBFE8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97B7-49B1-426F-897E-11613922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Takes 30 mins-</a:t>
            </a:r>
          </a:p>
          <a:p>
            <a:r>
              <a:rPr lang="en-GB" dirty="0"/>
              <a:t>Encourage everyone to embed this knowledge by doing it tonight – obtaining </a:t>
            </a:r>
            <a:r>
              <a:rPr lang="en-GB" dirty="0" err="1"/>
              <a:t>ecert</a:t>
            </a:r>
            <a:r>
              <a:rPr lang="en-GB" dirty="0"/>
              <a:t> for </a:t>
            </a:r>
            <a:r>
              <a:rPr lang="en-GB" dirty="0" err="1"/>
              <a:t>eportfolio</a:t>
            </a:r>
            <a:endParaRPr lang="en-GB" dirty="0"/>
          </a:p>
          <a:p>
            <a:r>
              <a:rPr lang="en-GB" dirty="0"/>
              <a:t>Takes 30 mins and brilliant way to review this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09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 tissue sarcoma – usually head and neck </a:t>
            </a:r>
          </a:p>
          <a:p>
            <a:r>
              <a:rPr lang="en-GB" dirty="0"/>
              <a:t>5 </a:t>
            </a:r>
            <a:r>
              <a:rPr lang="en-GB" dirty="0" err="1"/>
              <a:t>yr</a:t>
            </a:r>
            <a:r>
              <a:rPr lang="en-GB" dirty="0"/>
              <a:t> survival 71 % but if over 10 years drops to 50%</a:t>
            </a:r>
          </a:p>
          <a:p>
            <a:endParaRPr lang="en-GB" dirty="0"/>
          </a:p>
          <a:p>
            <a:r>
              <a:rPr lang="en-GB" dirty="0"/>
              <a:t>Osteosarcoma 5 </a:t>
            </a:r>
            <a:r>
              <a:rPr lang="en-GB" dirty="0" err="1"/>
              <a:t>yr</a:t>
            </a:r>
            <a:r>
              <a:rPr lang="en-GB" dirty="0"/>
              <a:t> survival 65%</a:t>
            </a:r>
          </a:p>
          <a:p>
            <a:r>
              <a:rPr lang="en-GB" dirty="0" err="1"/>
              <a:t>Ewings</a:t>
            </a:r>
            <a:r>
              <a:rPr lang="en-GB" dirty="0"/>
              <a:t> sarcoma 5 years survival 68%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40 children a year</a:t>
            </a:r>
          </a:p>
          <a:p>
            <a:r>
              <a:rPr lang="en-GB" dirty="0"/>
              <a:t>Usually presents at 4 months of age</a:t>
            </a:r>
          </a:p>
          <a:p>
            <a:r>
              <a:rPr lang="en-GB" dirty="0"/>
              <a:t>Local </a:t>
            </a:r>
            <a:r>
              <a:rPr lang="en-GB" dirty="0" err="1"/>
              <a:t>lazer</a:t>
            </a:r>
            <a:r>
              <a:rPr lang="en-GB" dirty="0"/>
              <a:t> or enucleation</a:t>
            </a:r>
          </a:p>
          <a:p>
            <a:r>
              <a:rPr lang="en-GB" dirty="0"/>
              <a:t>5 year survival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9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improve</a:t>
            </a:r>
          </a:p>
          <a:p>
            <a:r>
              <a:rPr lang="en-GB" dirty="0"/>
              <a:t>Teenager website- snap shot</a:t>
            </a:r>
          </a:p>
          <a:p>
            <a:endParaRPr lang="en-GB" dirty="0"/>
          </a:p>
          <a:p>
            <a:r>
              <a:rPr lang="en-GB" dirty="0"/>
              <a:t>Teenagers can be embarrassed </a:t>
            </a:r>
            <a:r>
              <a:rPr lang="en-GB" dirty="0" err="1"/>
              <a:t>esp</a:t>
            </a:r>
            <a:r>
              <a:rPr lang="en-GB" dirty="0"/>
              <a:t> re privates and may not volunteer info. </a:t>
            </a:r>
          </a:p>
          <a:p>
            <a:endParaRPr lang="en-GB" dirty="0"/>
          </a:p>
          <a:p>
            <a:r>
              <a:rPr lang="en-GB" dirty="0"/>
              <a:t>They are scared and worry about what the doctor will find</a:t>
            </a:r>
          </a:p>
          <a:p>
            <a:endParaRPr lang="en-GB" dirty="0"/>
          </a:p>
          <a:p>
            <a:r>
              <a:rPr lang="en-GB" dirty="0"/>
              <a:t>Lack confidence and may not want to worry their families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4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not sure pick up the phone speak to the paediatrician and oncologist, make </a:t>
            </a:r>
            <a:r>
              <a:rPr lang="en-GB" dirty="0" err="1"/>
              <a:t>th</a:t>
            </a:r>
            <a:r>
              <a:rPr lang="en-GB" dirty="0"/>
              <a:t> best choices and support the family and child to stay well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51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3/10 children will not survive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3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Q1)12</a:t>
            </a:r>
          </a:p>
          <a:p>
            <a:r>
              <a:rPr lang="en-GB" dirty="0"/>
              <a:t>2)C</a:t>
            </a:r>
          </a:p>
          <a:p>
            <a:r>
              <a:rPr lang="en-GB" dirty="0"/>
              <a:t>3) B show graph and explain this affects outcome and as GPs this is where we can do better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common is it ?</a:t>
            </a:r>
          </a:p>
          <a:p>
            <a:r>
              <a:rPr lang="en-GB" dirty="0" err="1"/>
              <a:t>Uk</a:t>
            </a:r>
            <a:r>
              <a:rPr lang="en-GB" dirty="0"/>
              <a:t> annually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7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58% solid tumours we tend to think only of haematology in this age group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8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Girls – carcinoma due to cervical CA</a:t>
            </a:r>
          </a:p>
          <a:p>
            <a:r>
              <a:rPr lang="en-GB" dirty="0"/>
              <a:t>Boys – germ cell tumours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5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Nice guidelines</a:t>
            </a:r>
          </a:p>
          <a:p>
            <a:pPr marL="228600" indent="-228600">
              <a:buAutoNum type="arabicParenR"/>
            </a:pPr>
            <a:r>
              <a:rPr lang="en-GB" dirty="0"/>
              <a:t>EYES-</a:t>
            </a:r>
            <a:r>
              <a:rPr lang="en-GB" dirty="0">
                <a:sym typeface="Wingdings" panose="05000000000000000000" pitchFamily="2" charset="2"/>
              </a:rPr>
              <a:t> absent Red Reflex __&gt; ? Retinoblastoma</a:t>
            </a:r>
          </a:p>
          <a:p>
            <a:pPr marL="228600" indent="-228600">
              <a:buAutoNum type="arabicParenR"/>
            </a:pPr>
            <a:r>
              <a:rPr lang="en-GB" dirty="0"/>
              <a:t>Refer </a:t>
            </a:r>
            <a:r>
              <a:rPr lang="en-GB" dirty="0" err="1"/>
              <a:t>abdo</a:t>
            </a:r>
            <a:r>
              <a:rPr lang="en-GB" dirty="0"/>
              <a:t> mass or organ enlarged for ? Cause </a:t>
            </a:r>
            <a:r>
              <a:rPr lang="en-GB" dirty="0" err="1"/>
              <a:t>aand</a:t>
            </a:r>
            <a:r>
              <a:rPr lang="en-GB" dirty="0"/>
              <a:t> ? Neuroblastoma</a:t>
            </a:r>
          </a:p>
          <a:p>
            <a:pPr marL="228600" indent="-228600">
              <a:buAutoNum type="arabicParenR"/>
            </a:pPr>
            <a:r>
              <a:rPr lang="en-GB" dirty="0"/>
              <a:t>Refer within 48 hours if unexplained haematuria if abdominal mass or enlarged organ ? Wilms tumour</a:t>
            </a:r>
          </a:p>
          <a:p>
            <a:pPr marL="228600" indent="-228600">
              <a:buAutoNum type="arabicParenR"/>
            </a:pPr>
            <a:r>
              <a:rPr lang="en-GB" dirty="0"/>
              <a:t>Unexplained lump increasing in size or bone pain- bone sarcoma or soft tissue sarcoma consider </a:t>
            </a:r>
            <a:r>
              <a:rPr lang="en-GB" dirty="0" err="1"/>
              <a:t>xray</a:t>
            </a:r>
            <a:r>
              <a:rPr lang="en-GB" dirty="0"/>
              <a:t> or us </a:t>
            </a:r>
          </a:p>
          <a:p>
            <a:pPr marL="228600" indent="-228600">
              <a:buAutoNum type="arabicParenR"/>
            </a:pPr>
            <a:r>
              <a:rPr lang="en-GB" dirty="0"/>
              <a:t>Urgent referral for </a:t>
            </a:r>
            <a:r>
              <a:rPr lang="en-GB" dirty="0" err="1"/>
              <a:t>lymphadenopthay</a:t>
            </a:r>
            <a:r>
              <a:rPr lang="en-GB" dirty="0"/>
              <a:t> or splenomegaly ? Lymphoma</a:t>
            </a:r>
          </a:p>
          <a:p>
            <a:pPr marL="228600" indent="-228600">
              <a:buAutoNum type="arabicParenR"/>
            </a:pPr>
            <a:r>
              <a:rPr lang="en-GB" dirty="0"/>
              <a:t>Unexplained bleeding bruising unexplained </a:t>
            </a:r>
            <a:r>
              <a:rPr lang="en-GB" dirty="0" err="1"/>
              <a:t>pectechia</a:t>
            </a:r>
            <a:r>
              <a:rPr lang="en-GB" dirty="0"/>
              <a:t> /HSM refer, </a:t>
            </a:r>
            <a:r>
              <a:rPr lang="en-GB" dirty="0" err="1"/>
              <a:t>persistant</a:t>
            </a:r>
            <a:r>
              <a:rPr lang="en-GB" dirty="0"/>
              <a:t> infection, lethargy, pallor bone pain, </a:t>
            </a:r>
            <a:r>
              <a:rPr lang="en-GB" dirty="0" err="1"/>
              <a:t>hepatosplenmegaly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leukaemia others urgent FBC and film  note can be normal if suspicious refer.</a:t>
            </a:r>
          </a:p>
          <a:p>
            <a:pPr marL="228600" indent="-228600"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Abnormal cerebellar signs or central neuro- remember head tilt….headaches early morning vomiting , sudden vision change new onset squint</a:t>
            </a:r>
          </a:p>
          <a:p>
            <a:pPr marL="228600" indent="-228600"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Systemic- </a:t>
            </a:r>
            <a:r>
              <a:rPr lang="en-GB" dirty="0" err="1">
                <a:sym typeface="Wingdings" panose="05000000000000000000" pitchFamily="2" charset="2"/>
              </a:rPr>
              <a:t>wt</a:t>
            </a:r>
            <a:r>
              <a:rPr lang="en-GB" dirty="0">
                <a:sym typeface="Wingdings" panose="05000000000000000000" pitchFamily="2" charset="2"/>
              </a:rPr>
              <a:t> loss, fevers pallor, lethargy</a:t>
            </a:r>
          </a:p>
          <a:p>
            <a:pPr marL="228600" indent="-228600">
              <a:buAutoNum type="arabicParenR"/>
            </a:pPr>
            <a:endParaRPr lang="en-GB" dirty="0">
              <a:sym typeface="Wingdings" panose="05000000000000000000" pitchFamily="2" charset="2"/>
            </a:endParaRPr>
          </a:p>
          <a:p>
            <a:pPr marL="228600" indent="-228600"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Also think refractory constipation- solid tumours mass effect</a:t>
            </a:r>
          </a:p>
          <a:p>
            <a:pPr marL="228600" indent="-228600"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Swollen </a:t>
            </a:r>
            <a:r>
              <a:rPr lang="en-GB" dirty="0" err="1">
                <a:sym typeface="Wingdings" panose="05000000000000000000" pitchFamily="2" charset="2"/>
              </a:rPr>
              <a:t>abdo</a:t>
            </a:r>
            <a:r>
              <a:rPr lang="en-GB" dirty="0">
                <a:sym typeface="Wingdings" panose="05000000000000000000" pitchFamily="2" charset="2"/>
              </a:rPr>
              <a:t>, bleeding gums, in urine, anorexia nausea, </a:t>
            </a:r>
          </a:p>
          <a:p>
            <a:pPr marL="228600" indent="-228600">
              <a:buAutoNum type="arabicParenR"/>
            </a:pPr>
            <a:r>
              <a:rPr lang="en-GB" dirty="0" err="1">
                <a:sym typeface="Wingdings" panose="05000000000000000000" pitchFamily="2" charset="2"/>
              </a:rPr>
              <a:t>Unresolving</a:t>
            </a:r>
            <a:r>
              <a:rPr lang="en-GB" dirty="0">
                <a:sym typeface="Wingdings" panose="05000000000000000000" pitchFamily="2" charset="2"/>
              </a:rPr>
              <a:t> limp or leg pain.</a:t>
            </a: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3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Negative US do not exclude a soft tissue sarcoma</a:t>
            </a:r>
          </a:p>
          <a:p>
            <a:r>
              <a:rPr lang="en-GB" dirty="0"/>
              <a:t>Normal FBC does not rule out leukaemia may be early and blasts may not be in blood stream yet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2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Acute lymphoblastic </a:t>
            </a:r>
            <a:r>
              <a:rPr lang="en-GB" dirty="0" err="1"/>
              <a:t>leuk</a:t>
            </a:r>
            <a:r>
              <a:rPr lang="en-GB" dirty="0"/>
              <a:t> – 31% of all </a:t>
            </a:r>
            <a:r>
              <a:rPr lang="en-GB" dirty="0" err="1"/>
              <a:t>childhoor</a:t>
            </a:r>
            <a:r>
              <a:rPr lang="en-GB" dirty="0"/>
              <a:t> cancer </a:t>
            </a:r>
          </a:p>
          <a:p>
            <a:r>
              <a:rPr lang="en-GB" dirty="0"/>
              <a:t>87% b cell and 13% T cell  </a:t>
            </a:r>
          </a:p>
          <a:p>
            <a:r>
              <a:rPr lang="en-GB" dirty="0"/>
              <a:t>leukaemia 400 new children/</a:t>
            </a:r>
            <a:r>
              <a:rPr lang="en-GB" dirty="0" err="1"/>
              <a:t>yr</a:t>
            </a:r>
            <a:r>
              <a:rPr lang="en-GB" dirty="0"/>
              <a:t> peak age 2-3 boys 4x greater</a:t>
            </a:r>
          </a:p>
          <a:p>
            <a:r>
              <a:rPr lang="en-GB" dirty="0"/>
              <a:t>Survival rates approaching 90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2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common solid tumour of childhood</a:t>
            </a:r>
          </a:p>
          <a:p>
            <a:r>
              <a:rPr lang="en-GB" dirty="0"/>
              <a:t>400 new cases/year</a:t>
            </a:r>
          </a:p>
          <a:p>
            <a:r>
              <a:rPr lang="en-GB" dirty="0"/>
              <a:t>¼ of all childhood cancers</a:t>
            </a:r>
          </a:p>
          <a:p>
            <a:endParaRPr lang="en-GB" dirty="0"/>
          </a:p>
          <a:p>
            <a:r>
              <a:rPr lang="en-GB" dirty="0"/>
              <a:t>Varied and subtle presentation</a:t>
            </a:r>
          </a:p>
          <a:p>
            <a:endParaRPr lang="en-GB" dirty="0"/>
          </a:p>
          <a:p>
            <a:r>
              <a:rPr lang="en-GB" dirty="0"/>
              <a:t>List common obvious symptoms headache vomiting early morning, unsteadiness, visual symptoms, </a:t>
            </a:r>
          </a:p>
          <a:p>
            <a:endParaRPr lang="en-GB" dirty="0"/>
          </a:p>
          <a:p>
            <a:r>
              <a:rPr lang="en-GB" dirty="0" err="1"/>
              <a:t>Supratentorial</a:t>
            </a:r>
            <a:r>
              <a:rPr lang="en-GB" dirty="0"/>
              <a:t> and posterior fossa</a:t>
            </a:r>
          </a:p>
          <a:p>
            <a:r>
              <a:rPr lang="en-GB" dirty="0"/>
              <a:t>Various types including astrocytoma, meningioma, medulla </a:t>
            </a:r>
            <a:r>
              <a:rPr lang="en-GB" dirty="0" err="1"/>
              <a:t>blastoma</a:t>
            </a:r>
            <a:r>
              <a:rPr lang="en-GB" dirty="0"/>
              <a:t>, primitive neuroectodermal tumours, pontine gliomas </a:t>
            </a:r>
          </a:p>
          <a:p>
            <a:endParaRPr lang="en-GB" dirty="0"/>
          </a:p>
          <a:p>
            <a:r>
              <a:rPr lang="en-GB" dirty="0"/>
              <a:t>Astrocytoma low grade- 95%</a:t>
            </a:r>
            <a:r>
              <a:rPr lang="en-GB" dirty="0">
                <a:sym typeface="Wingdings" panose="05000000000000000000" pitchFamily="2" charset="2"/>
              </a:rPr>
              <a:t> high grade 20%</a:t>
            </a:r>
          </a:p>
          <a:p>
            <a:r>
              <a:rPr lang="en-GB" dirty="0">
                <a:sym typeface="Wingdings" panose="05000000000000000000" pitchFamily="2" charset="2"/>
              </a:rPr>
              <a:t>Survival rates depend on the type of tumour and the stage.,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Embryological tumours, usually unilateral</a:t>
            </a:r>
          </a:p>
          <a:p>
            <a:endParaRPr lang="en-GB" dirty="0"/>
          </a:p>
          <a:p>
            <a:r>
              <a:rPr lang="en-GB" dirty="0" err="1"/>
              <a:t>Tx</a:t>
            </a:r>
            <a:r>
              <a:rPr lang="en-GB" dirty="0"/>
              <a:t>; nephrectomy chemo plus mins radiation if aggressive</a:t>
            </a:r>
          </a:p>
          <a:p>
            <a:r>
              <a:rPr lang="en-GB" dirty="0"/>
              <a:t>5% </a:t>
            </a:r>
            <a:r>
              <a:rPr lang="en-GB" dirty="0" err="1"/>
              <a:t>wilms</a:t>
            </a:r>
            <a:r>
              <a:rPr lang="en-GB" dirty="0"/>
              <a:t> have anaplastic histology worse outcome with bilateral disease also poor, other renal tumours poor prog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97B7-49B1-426F-897E-1161392266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0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60DD-9289-47D9-96B6-766CDCF45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6CFCF-9C46-4B04-AF46-2DB1962C4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26B0E-3958-4463-BD88-3D9DF953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CC8E-8D8C-4AFA-9677-7B786D4F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6B378-4250-40B6-80FF-CC4FBED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5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D583-F12B-4F6A-B753-4E0BF9D4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158AA-C911-4E4B-BFD1-08DD22993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357E4-93B6-4789-B7DA-BA8962E7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97010-F441-42C1-80D4-803AA62B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2999-BCFA-4EFB-83D8-48C66D91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8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3B176-0938-4780-909B-E0A2EB4C7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CF30A-C1D2-4D31-98CF-2C7356E30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576F-0F28-4270-B445-27C0FBE5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153D-DFEE-473A-AA25-1DE13250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F072-1C4D-46E8-BE65-CA300782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9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B6C5-B5BB-4CBA-BBFF-804EABA9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C6AAF-6714-471B-AA03-D5E9FBFA0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52D81-2D9E-4070-9B7B-4C12B52F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E748D-BB8E-4D25-9DC8-9A43277C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D5EC-7A5F-4FDB-9135-EC5802E6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5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7E1-7F9C-4323-829E-B7B12A4A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9861D-28F6-45BE-B107-05C68E41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3144B-ABC6-4F7A-8035-F3B4F32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71FF4-CF44-4F37-B80D-AD070588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BFB16-8E45-408D-AB67-F60D4E31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9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41A5-A9FF-4E34-A4A2-61BDC312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D9D5-C29B-4A51-B36C-382F3053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A0AB7-3E6D-4C2E-9FEF-C53FF4FEB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E7C57-4F03-41D0-A19C-D4976544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38F54-73AE-4891-A426-A6383B5D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3EE7D-1A84-4790-A9E2-0E95554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8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F6E7-1CA8-4C4E-B365-DDC894A4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59D7-6CFC-4116-AC3F-5DB4DCE65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FAE50-8594-4E18-B86C-2E74F0497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FE1CB-A9DF-4C26-9AEA-E18716F54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23F27-B588-4D77-92D2-630C8B1EB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DFF83-C05A-4363-81AD-89639EC0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B38C2-E32D-4A40-AB48-873F1B68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3D916-749A-48D1-9056-8918C044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4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DC11-7CE6-40BD-BFD7-8AC41E7C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A9B83-4F4D-41D3-B0D4-6321EBAF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1B921-384F-4748-9583-470C98BC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129F9-9B16-4A24-8A0B-8C9CA149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CC5DF-449D-4FA1-9A82-B784BA1F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ABBC-1ACE-4295-A5AF-4722494F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47B57-431D-46B6-BBB1-8BB1014C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6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ACAA-5320-4FB9-830B-F6A6D0D8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750A-1F87-4BD5-9595-D08247BF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97CBE-DFC1-4D75-AF8B-A727FECB9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F757F-9418-4907-9DD7-48BE33A8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B169E-4274-4A35-88A4-63C6ADCE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1B83F-056A-43FD-9DA8-A07A8C59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7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F729-21B7-467C-BCE4-D75AECE9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C1C68-20C7-4AAF-8A5A-F1083EF3F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344CE-BE7C-4C29-B777-C14A40CC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675E-2278-429D-BA44-791D6064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D0FB6-1DF8-4AAF-82CA-4623A01D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611CE-B2F0-48EF-8AA7-8DD0B3F1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3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C65FC-B883-48D9-B1F6-71811EAB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1DADD-78E7-4211-91B4-2F3F82F4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8C21-1AE7-485E-A2D7-48C12A0B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B39F-47A4-4C47-BE18-47B487D7BF25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5E37-B95C-4DE5-9BB4-5DD3E177E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1186F-3E4C-467D-B2F1-6827BCDB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9BE9-3A64-47EB-BCFB-DC3B96C7C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1.emf"/><Relationship Id="rId4" Type="http://schemas.openxmlformats.org/officeDocument/2006/relationships/customXml" Target="../ink/ink5.xml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" Type="http://schemas.openxmlformats.org/officeDocument/2006/relationships/image" Target="../media/image9.png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19.emf"/><Relationship Id="rId4" Type="http://schemas.openxmlformats.org/officeDocument/2006/relationships/image" Target="../media/image10.emf"/><Relationship Id="rId9" Type="http://schemas.openxmlformats.org/officeDocument/2006/relationships/customXml" Target="../ink/ink14.xml"/><Relationship Id="rId1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acekellyladybird.co.uk/storyofgrac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AF44-6F7F-47F0-AECF-BBAC76A61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Childhood Cancer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3B329-0A58-475F-A147-560C8E6B5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398000" cy="2300922"/>
          </a:xfrm>
        </p:spPr>
        <p:txBody>
          <a:bodyPr>
            <a:normAutofit fontScale="70000" lnSpcReduction="2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sz="3600" dirty="0">
                <a:solidFill>
                  <a:schemeClr val="bg1"/>
                </a:solidFill>
              </a:rPr>
              <a:t>Dr Sarah Taaffe</a:t>
            </a:r>
          </a:p>
          <a:p>
            <a:pPr algn="r"/>
            <a:r>
              <a:rPr lang="en-GB" sz="3600" dirty="0">
                <a:solidFill>
                  <a:schemeClr val="bg1"/>
                </a:solidFill>
              </a:rPr>
              <a:t>ST4 Commissioning Fellow</a:t>
            </a: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sz="2300" i="1" dirty="0">
                <a:solidFill>
                  <a:schemeClr val="bg1"/>
                </a:solidFill>
              </a:rPr>
              <a:t>Grace Kelly </a:t>
            </a:r>
            <a:r>
              <a:rPr lang="en-GB" sz="2300" i="1" dirty="0" err="1">
                <a:solidFill>
                  <a:schemeClr val="bg1"/>
                </a:solidFill>
              </a:rPr>
              <a:t>LadyBird</a:t>
            </a:r>
            <a:r>
              <a:rPr lang="en-GB" sz="2300" i="1" dirty="0">
                <a:solidFill>
                  <a:schemeClr val="bg1"/>
                </a:solidFill>
              </a:rPr>
              <a:t> Trust</a:t>
            </a:r>
          </a:p>
          <a:p>
            <a:pPr algn="r"/>
            <a:r>
              <a:rPr lang="en-GB" sz="2300" i="1" dirty="0">
                <a:solidFill>
                  <a:schemeClr val="bg1"/>
                </a:solidFill>
              </a:rPr>
              <a:t>RCGP Child and Young Persons Cancer E-learning Session</a:t>
            </a: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6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24"/>
          <a:stretch/>
        </p:blipFill>
        <p:spPr>
          <a:xfrm>
            <a:off x="-520531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9FE59-AF2F-496F-AB22-A2732EF0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6" y="3800475"/>
            <a:ext cx="4487577" cy="21593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DANGER: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overlap with minor illness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self limiting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non specific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504700" y="724223"/>
            <a:ext cx="5120113" cy="590517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endParaRPr lang="en-US" sz="3200" b="1" dirty="0"/>
          </a:p>
          <a:p>
            <a:r>
              <a:rPr lang="en-US" sz="3200" dirty="0">
                <a:solidFill>
                  <a:schemeClr val="bg1"/>
                </a:solidFill>
              </a:rPr>
              <a:t>Safety net very well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 vigilant and aware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persistent, unusual or unexplained symptoms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Repeat presentations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Pain that wakes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PARENTAL CONCERN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6770EE-48A5-4A1B-82BB-0D01A00C6F35}"/>
                  </a:ext>
                </a:extLst>
              </p14:cNvPr>
              <p14:cNvContentPartPr/>
              <p14:nvPr/>
            </p14:nvContentPartPr>
            <p14:xfrm>
              <a:off x="6824913" y="4455212"/>
              <a:ext cx="126360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6770EE-48A5-4A1B-82BB-0D01A00C6F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1913" y="4392212"/>
                <a:ext cx="1389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A4FB3F-6FB9-4FB4-A447-DA13F4BD77F2}"/>
                  </a:ext>
                </a:extLst>
              </p14:cNvPr>
              <p14:cNvContentPartPr/>
              <p14:nvPr/>
            </p14:nvContentPartPr>
            <p14:xfrm>
              <a:off x="7871433" y="6206612"/>
              <a:ext cx="1282320" cy="72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A4FB3F-6FB9-4FB4-A447-DA13F4BD77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8433" y="6143612"/>
                <a:ext cx="14079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9C3A04-DD2E-4F2B-8D4D-040BBD38FCD7}"/>
                  </a:ext>
                </a:extLst>
              </p14:cNvPr>
              <p14:cNvContentPartPr/>
              <p14:nvPr/>
            </p14:nvContentPartPr>
            <p14:xfrm>
              <a:off x="7918593" y="6408572"/>
              <a:ext cx="1263600" cy="69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9C3A04-DD2E-4F2B-8D4D-040BBD38FC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5593" y="6345572"/>
                <a:ext cx="1389240" cy="1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18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563A-A0AC-467B-99BA-EA0262E8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1CF9-18C0-400F-8D61-1CE56333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Symptoms can </a:t>
            </a:r>
            <a:r>
              <a:rPr lang="en-GB" dirty="0" err="1">
                <a:solidFill>
                  <a:schemeClr val="bg1"/>
                </a:solidFill>
              </a:rPr>
              <a:t>mimick</a:t>
            </a:r>
            <a:r>
              <a:rPr lang="en-GB" dirty="0">
                <a:solidFill>
                  <a:schemeClr val="bg1"/>
                </a:solidFill>
              </a:rPr>
              <a:t> routine childhood illness</a:t>
            </a:r>
          </a:p>
          <a:p>
            <a:r>
              <a:rPr lang="en-GB" dirty="0">
                <a:solidFill>
                  <a:schemeClr val="bg1"/>
                </a:solidFill>
              </a:rPr>
              <a:t>Nodes – very common in childhood….</a:t>
            </a:r>
          </a:p>
          <a:p>
            <a:r>
              <a:rPr lang="en-GB" dirty="0">
                <a:solidFill>
                  <a:schemeClr val="bg1"/>
                </a:solidFill>
              </a:rPr>
              <a:t> malignant tend to enlarge and persist over time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 painless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</a:rPr>
              <a:t>One study- suggests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nodes &gt;3cm present for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 &gt; 4 weeks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Supraclavicular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Deranged bloods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MSK symptoms may overlap with sarcoma </a:t>
            </a:r>
          </a:p>
          <a:p>
            <a:r>
              <a:rPr lang="en-GB" dirty="0">
                <a:solidFill>
                  <a:schemeClr val="bg1"/>
                </a:solidFill>
              </a:rPr>
              <a:t>Remember over 16 may need 2WW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38A699-D3EB-4A3C-AF97-618EE95E4257}"/>
                  </a:ext>
                </a:extLst>
              </p14:cNvPr>
              <p14:cNvContentPartPr/>
              <p14:nvPr/>
            </p14:nvContentPartPr>
            <p14:xfrm>
              <a:off x="5118873" y="1461092"/>
              <a:ext cx="2762280" cy="151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38A699-D3EB-4A3C-AF97-618EE95E42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5873" y="1398092"/>
                <a:ext cx="28879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D393FF-3221-451E-8E82-DD3663212F32}"/>
                  </a:ext>
                </a:extLst>
              </p14:cNvPr>
              <p14:cNvContentPartPr/>
              <p14:nvPr/>
            </p14:nvContentPartPr>
            <p14:xfrm>
              <a:off x="3308793" y="2257412"/>
              <a:ext cx="745200" cy="2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D393FF-3221-451E-8E82-DD3663212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5793" y="2194412"/>
                <a:ext cx="87084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59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DA22-B501-48FD-9F7E-1CDE3DE6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TOP TIPS- Consider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AE1D-D0B9-4FB7-B3C2-DB69A9350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Presents 3-4 times with same complaint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ASK have you been here with this before- ? Other </a:t>
            </a:r>
            <a:r>
              <a:rPr lang="en-GB" dirty="0" err="1">
                <a:solidFill>
                  <a:schemeClr val="bg1"/>
                </a:solidFill>
              </a:rPr>
              <a:t>clinicans</a:t>
            </a:r>
            <a:r>
              <a:rPr lang="en-GB" dirty="0">
                <a:solidFill>
                  <a:schemeClr val="bg1"/>
                </a:solidFill>
              </a:rPr>
              <a:t> involved. </a:t>
            </a:r>
          </a:p>
          <a:p>
            <a:r>
              <a:rPr lang="en-GB" dirty="0">
                <a:solidFill>
                  <a:schemeClr val="bg1"/>
                </a:solidFill>
              </a:rPr>
              <a:t>Unexplained persistent or extreme</a:t>
            </a:r>
          </a:p>
          <a:p>
            <a:r>
              <a:rPr lang="en-GB" b="1" dirty="0">
                <a:solidFill>
                  <a:schemeClr val="bg1"/>
                </a:solidFill>
              </a:rPr>
              <a:t>ASK </a:t>
            </a:r>
            <a:r>
              <a:rPr lang="en-GB" dirty="0">
                <a:solidFill>
                  <a:schemeClr val="bg1"/>
                </a:solidFill>
              </a:rPr>
              <a:t>family </a:t>
            </a:r>
            <a:r>
              <a:rPr lang="en-GB" dirty="0" err="1">
                <a:solidFill>
                  <a:schemeClr val="bg1"/>
                </a:solidFill>
              </a:rPr>
              <a:t>hx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LISTEN</a:t>
            </a:r>
            <a:r>
              <a:rPr lang="en-GB" dirty="0">
                <a:solidFill>
                  <a:schemeClr val="bg1"/>
                </a:solidFill>
              </a:rPr>
              <a:t> carefully to parents. </a:t>
            </a:r>
          </a:p>
          <a:p>
            <a:r>
              <a:rPr lang="en-GB" b="1" dirty="0">
                <a:solidFill>
                  <a:schemeClr val="bg1"/>
                </a:solidFill>
              </a:rPr>
              <a:t>DISCUSS</a:t>
            </a:r>
            <a:r>
              <a:rPr lang="en-GB" dirty="0">
                <a:solidFill>
                  <a:schemeClr val="bg1"/>
                </a:solidFill>
              </a:rPr>
              <a:t> with Paediatrics or Teenage Services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NB: some cancers present slowly- do not be falsely reassured if symptoms present for some time.. </a:t>
            </a:r>
            <a:r>
              <a:rPr lang="en-GB" dirty="0" err="1">
                <a:solidFill>
                  <a:schemeClr val="bg1"/>
                </a:solidFill>
              </a:rPr>
              <a:t>I.e</a:t>
            </a:r>
            <a:r>
              <a:rPr lang="en-GB" dirty="0">
                <a:solidFill>
                  <a:schemeClr val="bg1"/>
                </a:solidFill>
              </a:rPr>
              <a:t> Sarcoma , lymphoma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17896C-74B3-48A6-B41F-63EE7F5E09E7}"/>
                  </a:ext>
                </a:extLst>
              </p14:cNvPr>
              <p14:cNvContentPartPr/>
              <p14:nvPr/>
            </p14:nvContentPartPr>
            <p14:xfrm>
              <a:off x="3233553" y="1374692"/>
              <a:ext cx="2064600" cy="6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17896C-74B3-48A6-B41F-63EE7F5E0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0553" y="1311692"/>
                <a:ext cx="219024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95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D27-1EDD-4130-A6A9-D0C0A8D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7FCA04E-5008-4494-8513-C584BC932EC8}"/>
              </a:ext>
            </a:extLst>
          </p:cNvPr>
          <p:cNvSpPr/>
          <p:nvPr/>
        </p:nvSpPr>
        <p:spPr>
          <a:xfrm>
            <a:off x="3955774" y="3468757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3CE12-382E-4FA8-BA0D-7E838AEBD521}"/>
              </a:ext>
            </a:extLst>
          </p:cNvPr>
          <p:cNvSpPr/>
          <p:nvPr/>
        </p:nvSpPr>
        <p:spPr>
          <a:xfrm>
            <a:off x="924338" y="2147888"/>
            <a:ext cx="4621696" cy="3041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Pallor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Persistent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Bone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Unexplained pyrexia and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Lymphadenopathy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Night sweats  Weight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Hepatosplenomegaly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Unexplained bruising , petechiae and bleeding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84AA4-12D7-4C10-A63F-E734AC852BF5}"/>
              </a:ext>
            </a:extLst>
          </p:cNvPr>
          <p:cNvSpPr/>
          <p:nvPr/>
        </p:nvSpPr>
        <p:spPr>
          <a:xfrm>
            <a:off x="924338" y="1233488"/>
            <a:ext cx="4611757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Leukaemia and lymphoma: what should we be looking for?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9A92C9-3911-4584-B607-762FDEE5F275}"/>
              </a:ext>
            </a:extLst>
          </p:cNvPr>
          <p:cNvSpPr/>
          <p:nvPr/>
        </p:nvSpPr>
        <p:spPr>
          <a:xfrm>
            <a:off x="6241906" y="1233488"/>
            <a:ext cx="4303643" cy="14511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ALL </a:t>
            </a:r>
            <a:r>
              <a:rPr lang="en-GB" dirty="0"/>
              <a:t>: 	B-cell and T-cell</a:t>
            </a:r>
          </a:p>
          <a:p>
            <a:r>
              <a:rPr lang="en-GB" dirty="0" err="1"/>
              <a:t>Tx</a:t>
            </a:r>
            <a:r>
              <a:rPr lang="en-GB" dirty="0"/>
              <a:t>: 	Remission induction</a:t>
            </a:r>
          </a:p>
          <a:p>
            <a:r>
              <a:rPr lang="en-GB" dirty="0"/>
              <a:t>	Consolidation</a:t>
            </a:r>
          </a:p>
          <a:p>
            <a:r>
              <a:rPr lang="en-GB" dirty="0"/>
              <a:t>	Maintenance</a:t>
            </a:r>
          </a:p>
          <a:p>
            <a:r>
              <a:rPr lang="en-GB" dirty="0" err="1"/>
              <a:t>HighRisk</a:t>
            </a:r>
            <a:r>
              <a:rPr lang="en-GB" dirty="0"/>
              <a:t>:	Stem-cell transplant.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BC1C41C-8700-42D6-8FF0-A19E736B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ED6F2F-264C-4A39-A968-7ADA48354B41}"/>
              </a:ext>
            </a:extLst>
          </p:cNvPr>
          <p:cNvSpPr/>
          <p:nvPr/>
        </p:nvSpPr>
        <p:spPr>
          <a:xfrm>
            <a:off x="6241906" y="3298167"/>
            <a:ext cx="4293572" cy="13745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AML:  	</a:t>
            </a:r>
            <a:r>
              <a:rPr lang="en-GB" dirty="0" err="1"/>
              <a:t>Myeloblasts</a:t>
            </a:r>
            <a:r>
              <a:rPr lang="en-GB" dirty="0"/>
              <a:t>, 6 months </a:t>
            </a:r>
            <a:r>
              <a:rPr lang="en-GB" dirty="0" err="1"/>
              <a:t>tx</a:t>
            </a:r>
            <a:endParaRPr lang="en-GB" dirty="0"/>
          </a:p>
          <a:p>
            <a:r>
              <a:rPr lang="en-GB" dirty="0"/>
              <a:t>	 ¼ relapse</a:t>
            </a:r>
          </a:p>
          <a:p>
            <a:r>
              <a:rPr lang="en-GB" dirty="0"/>
              <a:t>	Less positive outcome than 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D8D06-7F93-4E23-B970-EB776A38F268}"/>
              </a:ext>
            </a:extLst>
          </p:cNvPr>
          <p:cNvSpPr/>
          <p:nvPr/>
        </p:nvSpPr>
        <p:spPr>
          <a:xfrm>
            <a:off x="6231834" y="5286264"/>
            <a:ext cx="4303643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CML:	Rare in children 	</a:t>
            </a:r>
          </a:p>
        </p:txBody>
      </p:sp>
    </p:spTree>
    <p:extLst>
      <p:ext uri="{BB962C8B-B14F-4D97-AF65-F5344CB8AC3E}">
        <p14:creationId xmlns:p14="http://schemas.microsoft.com/office/powerpoint/2010/main" val="98259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E6DCF5-50DB-45BC-8F16-81FFA7E64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 rot="10800000">
            <a:off x="20" y="10"/>
            <a:ext cx="12191980" cy="6955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67E6FED-356D-489A-9E0D-AE2E5FF73C26}"/>
                  </a:ext>
                </a:extLst>
              </p14:cNvPr>
              <p14:cNvContentPartPr/>
              <p14:nvPr/>
            </p14:nvContentPartPr>
            <p14:xfrm>
              <a:off x="4715745" y="1924637"/>
              <a:ext cx="2130480" cy="68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67E6FED-356D-489A-9E0D-AE2E5FF73C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305" y="1896197"/>
                <a:ext cx="2187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EEB3F2D-698A-4284-AE0A-D122F1C8445E}"/>
                  </a:ext>
                </a:extLst>
              </p14:cNvPr>
              <p14:cNvContentPartPr/>
              <p14:nvPr/>
            </p14:nvContentPartPr>
            <p14:xfrm>
              <a:off x="9842505" y="2329997"/>
              <a:ext cx="1305360" cy="54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EEB3F2D-698A-4284-AE0A-D122F1C844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14065" y="2301557"/>
                <a:ext cx="1362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5E6F5E-0925-45C5-8CFA-DBA7DC330AF8}"/>
                  </a:ext>
                </a:extLst>
              </p14:cNvPr>
              <p14:cNvContentPartPr/>
              <p14:nvPr/>
            </p14:nvContentPartPr>
            <p14:xfrm>
              <a:off x="4171425" y="2679917"/>
              <a:ext cx="935280" cy="2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5E6F5E-0925-45C5-8CFA-DBA7DC330A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2985" y="2651477"/>
                <a:ext cx="992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2B81B37-91EF-4C5B-8BFE-6E5BAB488A3D}"/>
                  </a:ext>
                </a:extLst>
              </p14:cNvPr>
              <p14:cNvContentPartPr/>
              <p14:nvPr/>
            </p14:nvContentPartPr>
            <p14:xfrm>
              <a:off x="8990025" y="3493157"/>
              <a:ext cx="873360" cy="4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2B81B37-91EF-4C5B-8BFE-6E5BAB488A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1585" y="3464717"/>
                <a:ext cx="930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954DAD6-4F6B-492B-BDF1-BE16D74A4143}"/>
                  </a:ext>
                </a:extLst>
              </p14:cNvPr>
              <p14:cNvContentPartPr/>
              <p14:nvPr/>
            </p14:nvContentPartPr>
            <p14:xfrm>
              <a:off x="1797945" y="4695197"/>
              <a:ext cx="5860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954DAD6-4F6B-492B-BDF1-BE16D74A41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69505" y="4666757"/>
                <a:ext cx="642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7BEF7B8-4C7A-4B65-BF14-FFA86DE4BAA0}"/>
                  </a:ext>
                </a:extLst>
              </p14:cNvPr>
              <p14:cNvContentPartPr/>
              <p14:nvPr/>
            </p14:nvContentPartPr>
            <p14:xfrm>
              <a:off x="9883905" y="4288397"/>
              <a:ext cx="52416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7BEF7B8-4C7A-4B65-BF14-FFA86DE4BA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55465" y="4259957"/>
                <a:ext cx="581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BEDF834-4141-4285-8660-5E8992AC0C58}"/>
                  </a:ext>
                </a:extLst>
              </p14:cNvPr>
              <p14:cNvContentPartPr/>
              <p14:nvPr/>
            </p14:nvContentPartPr>
            <p14:xfrm>
              <a:off x="12030945" y="6359837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BEDF834-4141-4285-8660-5E8992AC0C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92785" y="6321677"/>
                <a:ext cx="76320" cy="7632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FD1AC41-6D1F-43C8-8876-A5F658A3EC72}"/>
              </a:ext>
            </a:extLst>
          </p:cNvPr>
          <p:cNvSpPr txBox="1"/>
          <p:nvPr/>
        </p:nvSpPr>
        <p:spPr>
          <a:xfrm>
            <a:off x="7921375" y="6359837"/>
            <a:ext cx="220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Becanceraware.org</a:t>
            </a:r>
          </a:p>
          <a:p>
            <a:r>
              <a:rPr lang="en-GB" dirty="0"/>
              <a:t>Mother Tracy Padgett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73B0148-5944-45F4-9BB6-0E028421FE44}"/>
                  </a:ext>
                </a:extLst>
              </p14:cNvPr>
              <p14:cNvContentPartPr/>
              <p14:nvPr/>
            </p14:nvContentPartPr>
            <p14:xfrm>
              <a:off x="9801465" y="4713698"/>
              <a:ext cx="823680" cy="156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73B0148-5944-45F4-9BB6-0E028421FE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63305" y="4675538"/>
                <a:ext cx="8996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5E60-09FE-4C59-9BBD-677201F2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9A3C-1790-4485-A8CD-CC19AC2D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8000" b="1" dirty="0">
                <a:solidFill>
                  <a:schemeClr val="bg1"/>
                </a:solidFill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392547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AE0449-EF7F-44B9-9FCD-BB77FD221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392" y="643467"/>
            <a:ext cx="10619215" cy="55710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33745-97D0-4E79-81AC-1CDBFBD6DEA4}"/>
              </a:ext>
            </a:extLst>
          </p:cNvPr>
          <p:cNvSpPr/>
          <p:nvPr/>
        </p:nvSpPr>
        <p:spPr>
          <a:xfrm>
            <a:off x="5928189" y="955497"/>
            <a:ext cx="5167901" cy="225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F9A4B0-0252-4BF9-BF53-0423E81E3864}"/>
              </a:ext>
            </a:extLst>
          </p:cNvPr>
          <p:cNvSpPr/>
          <p:nvPr/>
        </p:nvSpPr>
        <p:spPr>
          <a:xfrm>
            <a:off x="5928189" y="3311104"/>
            <a:ext cx="5280917" cy="23332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EF33-6040-4713-B496-12316231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049B8F-7387-46B1-9E4A-2E6E2995F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181" y="2670"/>
            <a:ext cx="6813260" cy="676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D808CA-9C39-4FE3-88F5-3BDCB82BD57D}"/>
              </a:ext>
            </a:extLst>
          </p:cNvPr>
          <p:cNvSpPr/>
          <p:nvPr/>
        </p:nvSpPr>
        <p:spPr>
          <a:xfrm>
            <a:off x="2151795" y="2801043"/>
            <a:ext cx="3258198" cy="196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746DDC-6B97-4405-BE33-A47B803C40D8}"/>
              </a:ext>
            </a:extLst>
          </p:cNvPr>
          <p:cNvSpPr/>
          <p:nvPr/>
        </p:nvSpPr>
        <p:spPr>
          <a:xfrm>
            <a:off x="5753528" y="2702103"/>
            <a:ext cx="2609635" cy="23373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AFABB8-5209-4D83-BA49-9E66E74389FC}"/>
              </a:ext>
            </a:extLst>
          </p:cNvPr>
          <p:cNvSpPr/>
          <p:nvPr/>
        </p:nvSpPr>
        <p:spPr>
          <a:xfrm>
            <a:off x="2383604" y="5311739"/>
            <a:ext cx="3904180" cy="1325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90E0-687F-44FE-B56E-CA067C09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764A-0507-43B5-A247-24579D7D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8010B0-BBD7-46D5-9BF1-CC928BD01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33763"/>
              </p:ext>
            </p:extLst>
          </p:nvPr>
        </p:nvGraphicFramePr>
        <p:xfrm>
          <a:off x="1878124" y="1206053"/>
          <a:ext cx="812799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391224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410884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97465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Toddler 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Child 4-10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&gt;10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61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Developmental dysplasia of the 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Toddler Fracture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Transient synovitis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Child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Transient synovitis</a:t>
                      </a:r>
                    </a:p>
                    <a:p>
                      <a:r>
                        <a:rPr lang="en-GB" dirty="0"/>
                        <a:t>Perthes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SUFE</a:t>
                      </a:r>
                    </a:p>
                    <a:p>
                      <a:r>
                        <a:rPr lang="en-GB" dirty="0"/>
                        <a:t>Overuse stress fractures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0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dirty="0"/>
                        <a:t>All ages: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Infection- Osteomyelitis/Septic Arthritis, soft tissue, vial myositis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Trauma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NAI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MALIGNANCY- ALL, bone tumours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Rheumatological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Surgical- Appendicitis, testicular torsion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Vasculitis, Sickle Cell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49372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F5962E14-1045-48D8-80AE-1B171EF89C42}"/>
              </a:ext>
            </a:extLst>
          </p:cNvPr>
          <p:cNvSpPr/>
          <p:nvPr/>
        </p:nvSpPr>
        <p:spPr>
          <a:xfrm>
            <a:off x="838200" y="414107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6540-287F-4530-B3E2-0DB37592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Brain tumour Symptom </a:t>
            </a:r>
            <a:r>
              <a:rPr lang="en-GB" dirty="0" err="1">
                <a:solidFill>
                  <a:schemeClr val="bg1"/>
                </a:solidFill>
              </a:rPr>
              <a:t>Card</a:t>
            </a:r>
            <a:r>
              <a:rPr lang="en-GB" dirty="0" err="1"/>
              <a:t>B</a:t>
            </a:r>
            <a:br>
              <a:rPr lang="en-GB" dirty="0"/>
            </a:br>
            <a:r>
              <a:rPr lang="en-GB" sz="3200" dirty="0">
                <a:solidFill>
                  <a:schemeClr val="bg1"/>
                </a:solidFill>
              </a:rPr>
              <a:t>HeadSmart.org.uk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5307DA-6065-4B37-86C9-411F5C832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106" y="1690688"/>
            <a:ext cx="10460219" cy="4836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8DB8E0-2944-4D7D-A334-16133298306D}"/>
              </a:ext>
            </a:extLst>
          </p:cNvPr>
          <p:cNvSpPr/>
          <p:nvPr/>
        </p:nvSpPr>
        <p:spPr>
          <a:xfrm>
            <a:off x="1087106" y="1690684"/>
            <a:ext cx="3433523" cy="4925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SUBTLE</a:t>
            </a:r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71F14-776C-4E69-B1A8-F78033CE53C0}"/>
              </a:ext>
            </a:extLst>
          </p:cNvPr>
          <p:cNvSpPr/>
          <p:nvPr/>
        </p:nvSpPr>
        <p:spPr>
          <a:xfrm>
            <a:off x="4520628" y="1690686"/>
            <a:ext cx="3585682" cy="4925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VARIED</a:t>
            </a:r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BAC67-D5F9-4D35-B77D-BC08A8D22965}"/>
              </a:ext>
            </a:extLst>
          </p:cNvPr>
          <p:cNvSpPr/>
          <p:nvPr/>
        </p:nvSpPr>
        <p:spPr>
          <a:xfrm>
            <a:off x="8113804" y="1690684"/>
            <a:ext cx="3433522" cy="4925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THINK ABOUT IT </a:t>
            </a:r>
          </a:p>
        </p:txBody>
      </p:sp>
    </p:spTree>
    <p:extLst>
      <p:ext uri="{BB962C8B-B14F-4D97-AF65-F5344CB8AC3E}">
        <p14:creationId xmlns:p14="http://schemas.microsoft.com/office/powerpoint/2010/main" val="26578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4968-0216-42E1-8998-FD3AA8CAE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Background- Why this topic………………..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types of cancer affect what age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When to think about cancers in children</a:t>
            </a:r>
          </a:p>
          <a:p>
            <a:r>
              <a:rPr lang="en-GB" dirty="0">
                <a:solidFill>
                  <a:schemeClr val="bg1"/>
                </a:solidFill>
              </a:rPr>
              <a:t>What can they present with</a:t>
            </a:r>
          </a:p>
          <a:p>
            <a:r>
              <a:rPr lang="en-GB" dirty="0">
                <a:solidFill>
                  <a:schemeClr val="bg1"/>
                </a:solidFill>
              </a:rPr>
              <a:t>What should worry you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How can you help?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0B74EB-4E7E-4665-B9A7-D7B4E2D5D775}"/>
              </a:ext>
            </a:extLst>
          </p:cNvPr>
          <p:cNvSpPr/>
          <p:nvPr/>
        </p:nvSpPr>
        <p:spPr>
          <a:xfrm rot="19816726">
            <a:off x="7216968" y="2383403"/>
            <a:ext cx="3793787" cy="2390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RESOURCES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340603-726F-49DF-9C07-E6FA8D84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0006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I plan to cover in this session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26DD28-A48E-47C7-A586-7F6BA4339818}"/>
                  </a:ext>
                </a:extLst>
              </p14:cNvPr>
              <p14:cNvContentPartPr/>
              <p14:nvPr/>
            </p14:nvContentPartPr>
            <p14:xfrm>
              <a:off x="3148593" y="2243732"/>
              <a:ext cx="46224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26DD28-A48E-47C7-A586-7F6BA43398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593" y="2180732"/>
                <a:ext cx="587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3F8D1E-A960-4D57-8E30-EEB1FA48CA3A}"/>
                  </a:ext>
                </a:extLst>
              </p14:cNvPr>
              <p14:cNvContentPartPr/>
              <p14:nvPr/>
            </p14:nvContentPartPr>
            <p14:xfrm>
              <a:off x="2554593" y="6043172"/>
              <a:ext cx="1046880" cy="2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3F8D1E-A960-4D57-8E30-EEB1FA48CA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1593" y="5980172"/>
                <a:ext cx="117252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4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FD1C-5D51-4157-9580-3B6B41B7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LYMPHOMA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4DAF5-FB60-4143-9FE5-993E8312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THIRD MOST COMMON TYPE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Hodgkin: The Reed Sternberg Cell- 41% of all. 5 </a:t>
            </a:r>
            <a:r>
              <a:rPr lang="en-GB" dirty="0" err="1">
                <a:solidFill>
                  <a:schemeClr val="bg1"/>
                </a:solidFill>
              </a:rPr>
              <a:t>yr</a:t>
            </a:r>
            <a:r>
              <a:rPr lang="en-GB" dirty="0">
                <a:solidFill>
                  <a:schemeClr val="bg1"/>
                </a:solidFill>
              </a:rPr>
              <a:t> survival 96%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Painless lymphadenopathy of single gland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Fevers, night sweats, weight loss, itching and cough SOB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Non </a:t>
            </a:r>
            <a:r>
              <a:rPr lang="en-GB" dirty="0" err="1">
                <a:solidFill>
                  <a:schemeClr val="bg1"/>
                </a:solidFill>
              </a:rPr>
              <a:t>Hodgkins</a:t>
            </a:r>
            <a:r>
              <a:rPr lang="en-GB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B-cell or T cell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Survival 885 at 5 years.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9ADE4-CFF4-4F39-9423-CD452D60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66" y="3845477"/>
            <a:ext cx="5013434" cy="30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9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2BB6-9341-440D-9E2C-FF0B71FC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Neuroblastoma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56D7-76FA-4406-B2C2-B585588E0A8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commonest solid organ tumour (100/year)</a:t>
            </a:r>
          </a:p>
          <a:p>
            <a:r>
              <a:rPr lang="en-GB" dirty="0">
                <a:solidFill>
                  <a:schemeClr val="bg1"/>
                </a:solidFill>
              </a:rPr>
              <a:t>Neural crest cells</a:t>
            </a:r>
          </a:p>
          <a:p>
            <a:r>
              <a:rPr lang="en-GB" dirty="0">
                <a:solidFill>
                  <a:schemeClr val="bg1"/>
                </a:solidFill>
              </a:rPr>
              <a:t>Mostly originating from adrenal glands but can be nerve tissue in any area of the body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Symptoms are vague pain anorexia </a:t>
            </a:r>
            <a:r>
              <a:rPr lang="en-GB" dirty="0" err="1">
                <a:solidFill>
                  <a:schemeClr val="bg1"/>
                </a:solidFill>
              </a:rPr>
              <a:t>abdo</a:t>
            </a:r>
            <a:r>
              <a:rPr lang="en-GB" dirty="0">
                <a:solidFill>
                  <a:schemeClr val="bg1"/>
                </a:solidFill>
              </a:rPr>
              <a:t> swelling</a:t>
            </a:r>
          </a:p>
          <a:p>
            <a:r>
              <a:rPr lang="en-GB" dirty="0">
                <a:solidFill>
                  <a:schemeClr val="bg1"/>
                </a:solidFill>
              </a:rPr>
              <a:t>If in the neck the child may be breathless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788E2D-AA63-4263-8942-050328BE0898}"/>
                  </a:ext>
                </a:extLst>
              </p14:cNvPr>
              <p14:cNvContentPartPr/>
              <p14:nvPr/>
            </p14:nvContentPartPr>
            <p14:xfrm>
              <a:off x="3431625" y="4657037"/>
              <a:ext cx="689400" cy="5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788E2D-AA63-4263-8942-050328BE08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8625" y="4594037"/>
                <a:ext cx="8150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0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8DEA-FCCD-44FB-81EE-7FF2C4F5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5EE3-1D66-4AE3-BC55-69B30875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90% Wilms tumours-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10% very aggressive- malignant rhabdoid tumours**, renal cell ca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Pyrexia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Pallor, lethargy, anorexia,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Haematuria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Abdominal Distension, constipation,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High BP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Associated syndromes WAGR Beckwith-</a:t>
            </a:r>
            <a:r>
              <a:rPr lang="en-GB" dirty="0" err="1">
                <a:solidFill>
                  <a:schemeClr val="bg1"/>
                </a:solidFill>
              </a:rPr>
              <a:t>Weidemann</a:t>
            </a:r>
            <a:r>
              <a:rPr lang="en-GB" dirty="0">
                <a:solidFill>
                  <a:schemeClr val="bg1"/>
                </a:solidFill>
              </a:rPr>
              <a:t> Syndrome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E0F287-EE85-4C63-90F5-78BFBC646037}"/>
                  </a:ext>
                </a:extLst>
              </p14:cNvPr>
              <p14:cNvContentPartPr/>
              <p14:nvPr/>
            </p14:nvContentPartPr>
            <p14:xfrm>
              <a:off x="924585" y="2248997"/>
              <a:ext cx="719640" cy="12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E0F287-EE85-4C63-90F5-78BFBC6460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585" y="2185997"/>
                <a:ext cx="84528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3D94-25FB-4A1C-9F90-13B00032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Sarcoma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06ED-7D90-4754-B20C-B0E226F7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Soft tissue </a:t>
            </a:r>
            <a:r>
              <a:rPr lang="en-GB" dirty="0">
                <a:solidFill>
                  <a:schemeClr val="bg1"/>
                </a:solidFill>
              </a:rPr>
              <a:t>– Rhabdomyosarcoma- </a:t>
            </a:r>
          </a:p>
          <a:p>
            <a:r>
              <a:rPr lang="en-GB" dirty="0">
                <a:solidFill>
                  <a:schemeClr val="bg1"/>
                </a:solidFill>
              </a:rPr>
              <a:t>presentation depends on age and site.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Bone- </a:t>
            </a:r>
          </a:p>
          <a:p>
            <a:r>
              <a:rPr lang="en-GB" dirty="0" err="1">
                <a:solidFill>
                  <a:schemeClr val="bg1"/>
                </a:solidFill>
              </a:rPr>
              <a:t>Osteo</a:t>
            </a:r>
            <a:r>
              <a:rPr lang="en-GB" dirty="0">
                <a:solidFill>
                  <a:schemeClr val="bg1"/>
                </a:solidFill>
              </a:rPr>
              <a:t> sarcoma</a:t>
            </a:r>
          </a:p>
          <a:p>
            <a:r>
              <a:rPr lang="en-GB" dirty="0" err="1">
                <a:solidFill>
                  <a:schemeClr val="bg1"/>
                </a:solidFill>
              </a:rPr>
              <a:t>Ewings</a:t>
            </a:r>
            <a:r>
              <a:rPr lang="en-GB" dirty="0">
                <a:solidFill>
                  <a:schemeClr val="bg1"/>
                </a:solidFill>
              </a:rPr>
              <a:t> sarcoma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Bone pain, swelling, erythema pathological #</a:t>
            </a:r>
          </a:p>
          <a:p>
            <a:r>
              <a:rPr lang="en-GB" dirty="0">
                <a:solidFill>
                  <a:schemeClr val="bg1"/>
                </a:solidFill>
              </a:rPr>
              <a:t>Often coincidental sports injury.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3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A2B5-8D07-4BC5-958C-F988F5C0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Retinoblastoma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FE2C-4C38-4B04-8316-F5F965837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40</a:t>
            </a:r>
          </a:p>
          <a:p>
            <a:r>
              <a:rPr lang="en-GB" dirty="0">
                <a:solidFill>
                  <a:schemeClr val="bg1"/>
                </a:solidFill>
              </a:rPr>
              <a:t>4</a:t>
            </a:r>
          </a:p>
          <a:p>
            <a:r>
              <a:rPr lang="en-GB" dirty="0">
                <a:solidFill>
                  <a:schemeClr val="bg1"/>
                </a:solidFill>
              </a:rPr>
              <a:t>40% heritable- screened regularly during first 5 years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How does it present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persons eyes&#10;&#10;Description generated with very high confidence">
            <a:extLst>
              <a:ext uri="{FF2B5EF4-FFF2-40B4-BE49-F238E27FC236}">
                <a16:creationId xmlns:a16="http://schemas.microsoft.com/office/drawing/2014/main" id="{D5270AA1-E993-440B-BFD5-540813F09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2765"/>
          <a:stretch/>
        </p:blipFill>
        <p:spPr>
          <a:xfrm>
            <a:off x="5529941" y="3657599"/>
            <a:ext cx="4086679" cy="19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9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9BF3-952B-46F2-94D2-82D13004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D597-253D-4AE8-9861-BFC2C39C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6600" b="1" dirty="0">
                <a:solidFill>
                  <a:schemeClr val="bg1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56136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B86E-96BB-43D3-ADA1-AF19481D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    </a:t>
            </a:r>
            <a:r>
              <a:rPr lang="en-GB" sz="6000" b="1" dirty="0">
                <a:solidFill>
                  <a:schemeClr val="bg1"/>
                </a:solidFill>
              </a:rPr>
              <a:t>TIPS to help young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EF6C2-C752-4009-8ECB-8BDA52E660B2}"/>
              </a:ext>
            </a:extLst>
          </p:cNvPr>
          <p:cNvSpPr/>
          <p:nvPr/>
        </p:nvSpPr>
        <p:spPr>
          <a:xfrm>
            <a:off x="1274917" y="154276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Offer to see alone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F1EA30A-E2D3-4D48-9F86-7C26C3BFF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149451">
            <a:off x="-114294" y="3264496"/>
            <a:ext cx="4003230" cy="43513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5F49FA-6888-40F7-9A39-A8A9C0AECFE4}"/>
              </a:ext>
            </a:extLst>
          </p:cNvPr>
          <p:cNvSpPr/>
          <p:nvPr/>
        </p:nvSpPr>
        <p:spPr>
          <a:xfrm>
            <a:off x="2398150" y="2506662"/>
            <a:ext cx="2325533" cy="2026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Listen ,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Safety net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Time frame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5DA39B1-A6BE-4DCF-B168-014AA5032B52}"/>
              </a:ext>
            </a:extLst>
          </p:cNvPr>
          <p:cNvSpPr/>
          <p:nvPr/>
        </p:nvSpPr>
        <p:spPr>
          <a:xfrm>
            <a:off x="3475576" y="4466490"/>
            <a:ext cx="2535746" cy="103167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Symptoms Diary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79DB7BD-D915-43F9-BA31-7133DFAEF2EC}"/>
              </a:ext>
            </a:extLst>
          </p:cNvPr>
          <p:cNvSpPr/>
          <p:nvPr/>
        </p:nvSpPr>
        <p:spPr>
          <a:xfrm rot="957620">
            <a:off x="5381391" y="3529012"/>
            <a:ext cx="3414713" cy="2928937"/>
          </a:xfrm>
          <a:prstGeom prst="triangle">
            <a:avLst/>
          </a:prstGeom>
          <a:solidFill>
            <a:srgbClr val="A559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ADDRESS YOUNG PERSON  NOT PARENT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20FC7820-4C01-4E4E-8E92-01888E390976}"/>
              </a:ext>
            </a:extLst>
          </p:cNvPr>
          <p:cNvSpPr/>
          <p:nvPr/>
        </p:nvSpPr>
        <p:spPr>
          <a:xfrm rot="2294708">
            <a:off x="6241213" y="1540093"/>
            <a:ext cx="2979582" cy="2723567"/>
          </a:xfrm>
          <a:prstGeom prst="plus">
            <a:avLst>
              <a:gd name="adj" fmla="val 290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  <a:p>
            <a:pPr algn="ctr"/>
            <a:r>
              <a:rPr lang="en-GB" sz="2800" b="1" dirty="0"/>
              <a:t>Be clear why carrying out tests</a:t>
            </a:r>
          </a:p>
          <a:p>
            <a:pPr algn="ctr"/>
            <a:r>
              <a:rPr lang="en-GB" sz="2800" b="1" dirty="0"/>
              <a:t>What results may show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294C6-84DC-4891-A435-E86EC16A2D73}"/>
              </a:ext>
            </a:extLst>
          </p:cNvPr>
          <p:cNvSpPr txBox="1"/>
          <p:nvPr/>
        </p:nvSpPr>
        <p:spPr>
          <a:xfrm rot="18637874">
            <a:off x="-157214" y="4497260"/>
            <a:ext cx="274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Persistent back pain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7A510C-4A45-41A7-AE4D-14419503DC3C}"/>
              </a:ext>
            </a:extLst>
          </p:cNvPr>
          <p:cNvSpPr/>
          <p:nvPr/>
        </p:nvSpPr>
        <p:spPr>
          <a:xfrm>
            <a:off x="8699063" y="1542760"/>
            <a:ext cx="3388161" cy="16277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Empower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Confidence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Will return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701F426-BFFB-4BD0-913C-C2615A9898CA}"/>
              </a:ext>
            </a:extLst>
          </p:cNvPr>
          <p:cNvSpPr/>
          <p:nvPr/>
        </p:nvSpPr>
        <p:spPr>
          <a:xfrm>
            <a:off x="8272331" y="3371850"/>
            <a:ext cx="3277830" cy="2700338"/>
          </a:xfrm>
          <a:prstGeom prst="cloud">
            <a:avLst/>
          </a:prstGeom>
          <a:solidFill>
            <a:srgbClr val="92E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EXPLORE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their needs, understanding and Q’s</a:t>
            </a:r>
          </a:p>
        </p:txBody>
      </p:sp>
    </p:spTree>
    <p:extLst>
      <p:ext uri="{BB962C8B-B14F-4D97-AF65-F5344CB8AC3E}">
        <p14:creationId xmlns:p14="http://schemas.microsoft.com/office/powerpoint/2010/main" val="22669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9ACD-108D-4692-ABB5-3D28519C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Families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46AB7-5E10-49C5-92D9-0F96530A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Be flexible kind and understanding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Be ready to listen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Risk of anxiety and depression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Be available to these children and parents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Vaccinations of children with cancer may need repeating post </a:t>
            </a:r>
            <a:r>
              <a:rPr lang="en-GB" dirty="0" err="1">
                <a:solidFill>
                  <a:schemeClr val="bg1"/>
                </a:solidFill>
              </a:rPr>
              <a:t>tx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Remember Live vaccines – avoid for 6 months post </a:t>
            </a:r>
            <a:r>
              <a:rPr lang="en-GB" dirty="0" err="1">
                <a:solidFill>
                  <a:schemeClr val="bg1"/>
                </a:solidFill>
              </a:rPr>
              <a:t>tx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Non live </a:t>
            </a:r>
            <a:r>
              <a:rPr lang="en-GB" dirty="0" err="1">
                <a:solidFill>
                  <a:schemeClr val="bg1"/>
                </a:solidFill>
              </a:rPr>
              <a:t>influ</a:t>
            </a:r>
            <a:r>
              <a:rPr lang="en-GB" dirty="0">
                <a:solidFill>
                  <a:schemeClr val="bg1"/>
                </a:solidFill>
              </a:rPr>
              <a:t> recommended annually during chemo and for 6 months post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5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F406-0573-40F9-A923-D3C2197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E07F-4063-49FE-B9DB-4D8634BF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If  a family loose a child they will be devastated</a:t>
            </a:r>
          </a:p>
          <a:p>
            <a:r>
              <a:rPr lang="en-GB" dirty="0">
                <a:solidFill>
                  <a:schemeClr val="bg1"/>
                </a:solidFill>
              </a:rPr>
              <a:t>Be their strength don’t let little things make it worse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Small note on screen so aware when next reviewed.</a:t>
            </a:r>
          </a:p>
          <a:p>
            <a:r>
              <a:rPr lang="en-GB" dirty="0">
                <a:solidFill>
                  <a:schemeClr val="bg1"/>
                </a:solidFill>
              </a:rPr>
              <a:t>Named GP</a:t>
            </a:r>
          </a:p>
          <a:p>
            <a:r>
              <a:rPr lang="en-GB" dirty="0">
                <a:solidFill>
                  <a:schemeClr val="bg1"/>
                </a:solidFill>
              </a:rPr>
              <a:t>Easy access in initial period to ease the pain for the family.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4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B4A2-F76D-414E-8361-AAC88E4C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Survivors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E7BF-673C-4019-AABC-08765343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When children get better they just want a normal life.</a:t>
            </a:r>
          </a:p>
          <a:p>
            <a:r>
              <a:rPr lang="en-GB" dirty="0">
                <a:solidFill>
                  <a:schemeClr val="bg1"/>
                </a:solidFill>
              </a:rPr>
              <a:t>PTSD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Isolation</a:t>
            </a:r>
          </a:p>
          <a:p>
            <a:r>
              <a:rPr lang="en-GB" dirty="0">
                <a:solidFill>
                  <a:schemeClr val="bg1"/>
                </a:solidFill>
              </a:rPr>
              <a:t>Bullying</a:t>
            </a:r>
          </a:p>
          <a:p>
            <a:r>
              <a:rPr lang="en-GB" dirty="0">
                <a:solidFill>
                  <a:schemeClr val="bg1"/>
                </a:solidFill>
              </a:rPr>
              <a:t>Depression</a:t>
            </a:r>
          </a:p>
          <a:p>
            <a:r>
              <a:rPr lang="en-GB" dirty="0">
                <a:solidFill>
                  <a:schemeClr val="bg1"/>
                </a:solidFill>
              </a:rPr>
              <a:t>Neurocognitive sequalae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Refer and support as needed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4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CE8C-95ED-4622-9DD8-CB7B7DC5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7841ED-D858-4FB4-BE6D-8674CDC84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082" y="0"/>
            <a:ext cx="4835386" cy="6961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D2957-A3A5-4BF4-AA23-33646D8B5330}"/>
              </a:ext>
            </a:extLst>
          </p:cNvPr>
          <p:cNvSpPr txBox="1"/>
          <p:nvPr/>
        </p:nvSpPr>
        <p:spPr>
          <a:xfrm>
            <a:off x="6204815" y="2857432"/>
            <a:ext cx="54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https://www.gracekellyladybird.co.uk/storyofgrace</a:t>
            </a:r>
            <a:endParaRPr lang="en-GB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1ADD78-DE6C-473F-A81E-5F6A3B5E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00" y="365125"/>
            <a:ext cx="1578867" cy="11277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A5DDC-6677-45C2-B70F-30EF81F2932A}"/>
              </a:ext>
            </a:extLst>
          </p:cNvPr>
          <p:cNvSpPr/>
          <p:nvPr/>
        </p:nvSpPr>
        <p:spPr>
          <a:xfrm>
            <a:off x="10677948" y="0"/>
            <a:ext cx="1514052" cy="1525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2A80A8A-6F0C-493F-A753-E32DC1E5A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92" y="86237"/>
            <a:ext cx="1774150" cy="1267250"/>
          </a:xfrm>
          <a:prstGeom prst="rect">
            <a:avLst/>
          </a:prstGeom>
        </p:spPr>
      </p:pic>
      <p:sp>
        <p:nvSpPr>
          <p:cNvPr id="12" name="TextBox 11">
            <a:hlinkClick r:id="rId4"/>
            <a:extLst>
              <a:ext uri="{FF2B5EF4-FFF2-40B4-BE49-F238E27FC236}">
                <a16:creationId xmlns:a16="http://schemas.microsoft.com/office/drawing/2014/main" id="{D020EB56-1BD7-48F3-A3FD-82A246323304}"/>
              </a:ext>
            </a:extLst>
          </p:cNvPr>
          <p:cNvSpPr txBox="1"/>
          <p:nvPr/>
        </p:nvSpPr>
        <p:spPr>
          <a:xfrm>
            <a:off x="6146760" y="2581911"/>
            <a:ext cx="54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5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95A4-0204-4B6C-8218-02E779E6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8E1CD3-27C8-460C-8A3D-90C9738E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6B6869-4C9A-4697-BF3F-35259D304B97}"/>
                  </a:ext>
                </a:extLst>
              </p14:cNvPr>
              <p14:cNvContentPartPr/>
              <p14:nvPr/>
            </p14:nvContentPartPr>
            <p14:xfrm>
              <a:off x="5175393" y="1422932"/>
              <a:ext cx="213084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6B6869-4C9A-4697-BF3F-35259D304B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2393" y="1359932"/>
                <a:ext cx="225648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926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647C-815C-4E66-846D-6CF9E1D4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C15E5AD-9F12-445B-84E7-3B66E42A8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57" y="466725"/>
            <a:ext cx="9117742" cy="5811838"/>
          </a:xfrm>
        </p:spPr>
      </p:pic>
    </p:spTree>
    <p:extLst>
      <p:ext uri="{BB962C8B-B14F-4D97-AF65-F5344CB8AC3E}">
        <p14:creationId xmlns:p14="http://schemas.microsoft.com/office/powerpoint/2010/main" val="30552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ED92-F17C-4D69-8335-873C3879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4A2E-BD47-4CD4-81DC-4FBE80FD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Grace Kelly </a:t>
            </a:r>
            <a:r>
              <a:rPr lang="en-GB" dirty="0" err="1">
                <a:solidFill>
                  <a:schemeClr val="bg1"/>
                </a:solidFill>
              </a:rPr>
              <a:t>LadyBird</a:t>
            </a:r>
            <a:r>
              <a:rPr lang="en-GB" dirty="0">
                <a:solidFill>
                  <a:schemeClr val="bg1"/>
                </a:solidFill>
              </a:rPr>
              <a:t> Trust www.gracekellyladybird.co.uk</a:t>
            </a:r>
          </a:p>
          <a:p>
            <a:r>
              <a:rPr lang="en-GB" dirty="0">
                <a:solidFill>
                  <a:schemeClr val="bg1"/>
                </a:solidFill>
              </a:rPr>
              <a:t>InnovAiT,10(4), 209-217 Childhood cancer in GP; Is it really that Rare</a:t>
            </a:r>
          </a:p>
          <a:p>
            <a:r>
              <a:rPr lang="en-GB" dirty="0">
                <a:solidFill>
                  <a:schemeClr val="bg1"/>
                </a:solidFill>
              </a:rPr>
              <a:t>RCGP Child and Young Persons Cancer module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RCGP Tool Kits –  </a:t>
            </a:r>
            <a:r>
              <a:rPr lang="en-GB" dirty="0" err="1">
                <a:solidFill>
                  <a:schemeClr val="bg1"/>
                </a:solidFill>
              </a:rPr>
              <a:t>i.e</a:t>
            </a:r>
            <a:r>
              <a:rPr lang="en-GB" dirty="0">
                <a:solidFill>
                  <a:schemeClr val="bg1"/>
                </a:solidFill>
              </a:rPr>
              <a:t> Brain tumours link</a:t>
            </a:r>
          </a:p>
          <a:p>
            <a:r>
              <a:rPr lang="en-GB" dirty="0">
                <a:solidFill>
                  <a:schemeClr val="bg1"/>
                </a:solidFill>
              </a:rPr>
              <a:t> Teenager Cancer Trust www.teenagercancertrust.org </a:t>
            </a:r>
          </a:p>
          <a:p>
            <a:r>
              <a:rPr lang="en-GB" dirty="0">
                <a:solidFill>
                  <a:schemeClr val="bg1"/>
                </a:solidFill>
              </a:rPr>
              <a:t>Headsmart.org.uk </a:t>
            </a:r>
          </a:p>
          <a:p>
            <a:r>
              <a:rPr lang="en-GB" dirty="0" err="1">
                <a:solidFill>
                  <a:schemeClr val="bg1"/>
                </a:solidFill>
              </a:rPr>
              <a:t>Clic</a:t>
            </a:r>
            <a:r>
              <a:rPr lang="en-GB" dirty="0">
                <a:solidFill>
                  <a:schemeClr val="bg1"/>
                </a:solidFill>
              </a:rPr>
              <a:t> Sargent www.clicsargent.org.uk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D320FE-3FDB-4D90-808D-4A1E10F1BA63}"/>
                  </a:ext>
                </a:extLst>
              </p14:cNvPr>
              <p14:cNvContentPartPr/>
              <p14:nvPr/>
            </p14:nvContentPartPr>
            <p14:xfrm>
              <a:off x="885993" y="1366772"/>
              <a:ext cx="2847240" cy="2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D320FE-3FDB-4D90-808D-4A1E10F1B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993" y="1303772"/>
                <a:ext cx="297288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00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1905-4D94-490D-82D4-0D6BA1F7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BC83-C452-4A1E-B631-EE7738460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Childrens</a:t>
            </a:r>
            <a:r>
              <a:rPr lang="en-GB" dirty="0">
                <a:solidFill>
                  <a:schemeClr val="bg1"/>
                </a:solidFill>
              </a:rPr>
              <a:t> Cancer and Leukaemia Group www.cclg.org.uk info on dx treatments, and palliation etc for parents and GPs</a:t>
            </a:r>
          </a:p>
          <a:p>
            <a:r>
              <a:rPr lang="en-GB" dirty="0">
                <a:solidFill>
                  <a:schemeClr val="bg1"/>
                </a:solidFill>
              </a:rPr>
              <a:t>The Rainbow Trust http://rainbowtrust.org.uk , supports life limited children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Bereaved Parents </a:t>
            </a:r>
          </a:p>
          <a:p>
            <a:r>
              <a:rPr lang="en-GB" dirty="0">
                <a:solidFill>
                  <a:schemeClr val="bg1"/>
                </a:solidFill>
              </a:rPr>
              <a:t>The compassionate friends offers help and support after the death of a child, www.tcf.org.uk</a:t>
            </a:r>
          </a:p>
          <a:p>
            <a:r>
              <a:rPr lang="en-GB" dirty="0">
                <a:solidFill>
                  <a:schemeClr val="bg1"/>
                </a:solidFill>
              </a:rPr>
              <a:t>A Child of Mine www.achildofmine.org.uk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7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E146-0422-4FB1-BDAF-A01B5BB5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16F3-E626-478F-B757-C3893F60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Pallative</a:t>
            </a:r>
            <a:r>
              <a:rPr lang="en-GB" dirty="0">
                <a:solidFill>
                  <a:schemeClr val="bg1"/>
                </a:solidFill>
              </a:rPr>
              <a:t> care support for doctors- Together for Short Lives </a:t>
            </a:r>
          </a:p>
          <a:p>
            <a:r>
              <a:rPr lang="en-GB" dirty="0">
                <a:solidFill>
                  <a:schemeClr val="bg1"/>
                </a:solidFill>
              </a:rPr>
              <a:t>The Limping Child, InnovAiT, 7(12), 744-749</a:t>
            </a:r>
          </a:p>
        </p:txBody>
      </p:sp>
    </p:spTree>
    <p:extLst>
      <p:ext uri="{BB962C8B-B14F-4D97-AF65-F5344CB8AC3E}">
        <p14:creationId xmlns:p14="http://schemas.microsoft.com/office/powerpoint/2010/main" val="2516867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01EA-7F9B-4728-A22C-9D3A7D88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0927-B185-4679-A5F5-4A6AC8D5C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Because the children of today 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ALL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 deserve to have a tomorrow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893586-94AA-4803-B666-86DA513AFD53}"/>
              </a:ext>
            </a:extLst>
          </p:cNvPr>
          <p:cNvSpPr/>
          <p:nvPr/>
        </p:nvSpPr>
        <p:spPr>
          <a:xfrm>
            <a:off x="10499035" y="0"/>
            <a:ext cx="1692965" cy="18486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D0A71-61F7-4D2E-A39A-6E1CDE2B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10" y="230188"/>
            <a:ext cx="177409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5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5482-C1E0-442C-848F-5B09397D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D204-213D-45E1-B4D6-CEA53E6A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Rare but potentially fatal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Child 		0-14 years:    		1756</a:t>
            </a:r>
          </a:p>
          <a:p>
            <a:r>
              <a:rPr lang="en-GB" dirty="0">
                <a:solidFill>
                  <a:schemeClr val="bg1"/>
                </a:solidFill>
              </a:rPr>
              <a:t>Young person	15-24 years: 		2405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bg1"/>
                </a:solidFill>
              </a:rPr>
              <a:t>							12 children/day</a:t>
            </a: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Every 2.5 years per GP practice.</a:t>
            </a:r>
          </a:p>
          <a:p>
            <a:r>
              <a:rPr lang="en-GB" dirty="0">
                <a:solidFill>
                  <a:schemeClr val="bg1"/>
                </a:solidFill>
              </a:rPr>
              <a:t>Most common medical cause of death in children 0-14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B0F2CB-67D8-413C-B363-F62CAF9DA458}"/>
                  </a:ext>
                </a:extLst>
              </p14:cNvPr>
              <p14:cNvContentPartPr/>
              <p14:nvPr/>
            </p14:nvContentPartPr>
            <p14:xfrm>
              <a:off x="3412473" y="5661932"/>
              <a:ext cx="2913120" cy="3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B0F2CB-67D8-413C-B363-F62CAF9DA4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9473" y="5598932"/>
                <a:ext cx="30387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D3CFFF-56CB-4CCD-B5B8-94025EA58019}"/>
                  </a:ext>
                </a:extLst>
              </p14:cNvPr>
              <p14:cNvContentPartPr/>
              <p14:nvPr/>
            </p14:nvContentPartPr>
            <p14:xfrm>
              <a:off x="7192473" y="4260812"/>
              <a:ext cx="481320" cy="8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D3CFFF-56CB-4CCD-B5B8-94025EA580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9473" y="4197812"/>
                <a:ext cx="60696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73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C021-A006-446A-8AD3-E2F23844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304D93-33B8-4C69-94F9-109AA935C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88" y="360496"/>
            <a:ext cx="9272588" cy="61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EF64-D1AC-4AB9-AE97-8E5B158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Cancer in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DE7F-A92A-46C6-BC72-1876DAEE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911" y="1761781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01044-C855-4369-8FAE-0DED021BE68C}"/>
              </a:ext>
            </a:extLst>
          </p:cNvPr>
          <p:cNvSpPr/>
          <p:nvPr/>
        </p:nvSpPr>
        <p:spPr>
          <a:xfrm>
            <a:off x="1212572" y="1903793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Leukaemia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3491C-A0A6-47EA-9F38-101F14103A4F}"/>
              </a:ext>
            </a:extLst>
          </p:cNvPr>
          <p:cNvSpPr/>
          <p:nvPr/>
        </p:nvSpPr>
        <p:spPr>
          <a:xfrm>
            <a:off x="1212572" y="3342861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Bone tumours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E8E43-45EF-4C05-80E7-4301049CDEE2}"/>
              </a:ext>
            </a:extLst>
          </p:cNvPr>
          <p:cNvSpPr/>
          <p:nvPr/>
        </p:nvSpPr>
        <p:spPr>
          <a:xfrm>
            <a:off x="1690092" y="4924674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Carcinoma</a:t>
            </a:r>
          </a:p>
          <a:p>
            <a:pPr algn="ctr"/>
            <a:r>
              <a:rPr lang="en-GB" sz="2000" b="1" dirty="0"/>
              <a:t>Malignant Melanoma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DB56A-99C9-4D1F-AE9E-516E407D52C9}"/>
              </a:ext>
            </a:extLst>
          </p:cNvPr>
          <p:cNvSpPr/>
          <p:nvPr/>
        </p:nvSpPr>
        <p:spPr>
          <a:xfrm>
            <a:off x="3515135" y="1917943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Lymphoma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38D8A-B95F-485C-A270-75AB8BAC1F0B}"/>
              </a:ext>
            </a:extLst>
          </p:cNvPr>
          <p:cNvSpPr/>
          <p:nvPr/>
        </p:nvSpPr>
        <p:spPr>
          <a:xfrm>
            <a:off x="3515135" y="3357011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Soft tissue Sarcoma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D6E1A0-A07B-4736-9D69-244A5C3D2C47}"/>
              </a:ext>
            </a:extLst>
          </p:cNvPr>
          <p:cNvSpPr/>
          <p:nvPr/>
        </p:nvSpPr>
        <p:spPr>
          <a:xfrm>
            <a:off x="5907154" y="1917943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Germ cell tumours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867C37-48F0-4DD4-A835-DF95EA041AD2}"/>
              </a:ext>
            </a:extLst>
          </p:cNvPr>
          <p:cNvSpPr/>
          <p:nvPr/>
        </p:nvSpPr>
        <p:spPr>
          <a:xfrm>
            <a:off x="5907154" y="3357011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Brain CNS &amp; Intracranial tumours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52037-AB2A-4C32-A4DA-0BBC45D761F4}"/>
              </a:ext>
            </a:extLst>
          </p:cNvPr>
          <p:cNvSpPr/>
          <p:nvPr/>
        </p:nvSpPr>
        <p:spPr>
          <a:xfrm>
            <a:off x="8299173" y="1917943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Hepatic Tumours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736116-4CA6-40AA-B69E-7A3EF933CA5E}"/>
              </a:ext>
            </a:extLst>
          </p:cNvPr>
          <p:cNvSpPr/>
          <p:nvPr/>
        </p:nvSpPr>
        <p:spPr>
          <a:xfrm>
            <a:off x="8299173" y="3357011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Renal </a:t>
            </a:r>
            <a:r>
              <a:rPr lang="en-GB" sz="2000" b="1" dirty="0" err="1"/>
              <a:t>i.e</a:t>
            </a:r>
            <a:r>
              <a:rPr lang="en-GB" sz="2000" b="1" dirty="0"/>
              <a:t> Wilms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FE28A4-0A72-4C2E-B007-F3E697875EB0}"/>
              </a:ext>
            </a:extLst>
          </p:cNvPr>
          <p:cNvSpPr/>
          <p:nvPr/>
        </p:nvSpPr>
        <p:spPr>
          <a:xfrm>
            <a:off x="4316889" y="4941377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Neuroblastoma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D1AAA-2B31-4B62-B7D7-63033036B060}"/>
              </a:ext>
            </a:extLst>
          </p:cNvPr>
          <p:cNvSpPr/>
          <p:nvPr/>
        </p:nvSpPr>
        <p:spPr>
          <a:xfrm>
            <a:off x="6871249" y="4860097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Retinoblastoma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221BF4-5911-4C1E-BCF0-EF12081A4F3A}"/>
              </a:ext>
            </a:extLst>
          </p:cNvPr>
          <p:cNvSpPr/>
          <p:nvPr/>
        </p:nvSpPr>
        <p:spPr>
          <a:xfrm>
            <a:off x="1212572" y="1896718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Leukaemia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8F7E5C-6F9A-48BD-98E5-14567E73A2AE}"/>
              </a:ext>
            </a:extLst>
          </p:cNvPr>
          <p:cNvSpPr/>
          <p:nvPr/>
        </p:nvSpPr>
        <p:spPr>
          <a:xfrm>
            <a:off x="3515135" y="1910868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Lymphoma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063CC83-822D-493B-BFF5-15D080D7E424}"/>
              </a:ext>
            </a:extLst>
          </p:cNvPr>
          <p:cNvSpPr txBox="1">
            <a:spLocks/>
          </p:cNvSpPr>
          <p:nvPr/>
        </p:nvSpPr>
        <p:spPr>
          <a:xfrm>
            <a:off x="533400" y="18967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D6C2419-D7BF-4109-934B-8710672FE3DA}"/>
              </a:ext>
            </a:extLst>
          </p:cNvPr>
          <p:cNvSpPr txBox="1">
            <a:spLocks/>
          </p:cNvSpPr>
          <p:nvPr/>
        </p:nvSpPr>
        <p:spPr>
          <a:xfrm>
            <a:off x="371058" y="1967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6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0F732-6151-48CF-803F-6AD040D2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Young people aged 15-24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F1F9444-90D5-49DD-B6AF-1A40524BD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9172" y="2664804"/>
            <a:ext cx="2982048" cy="13861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010EFF-CE40-4ACE-BC52-E0BF6F3A6011}"/>
              </a:ext>
            </a:extLst>
          </p:cNvPr>
          <p:cNvSpPr txBox="1"/>
          <p:nvPr/>
        </p:nvSpPr>
        <p:spPr>
          <a:xfrm>
            <a:off x="8022244" y="1111325"/>
            <a:ext cx="211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LYMPHOMA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8DBF51-615E-49B2-A4F4-49F654CB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627904"/>
            <a:ext cx="3149672" cy="14206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FC7F7-816D-4C2E-BD9E-88A3580BF2BE}"/>
              </a:ext>
            </a:extLst>
          </p:cNvPr>
          <p:cNvSpPr/>
          <p:nvPr/>
        </p:nvSpPr>
        <p:spPr>
          <a:xfrm>
            <a:off x="7409172" y="4667231"/>
            <a:ext cx="2982048" cy="12458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Germ Cell </a:t>
            </a:r>
          </a:p>
          <a:p>
            <a:pPr algn="ctr"/>
            <a:r>
              <a:rPr lang="en-GB" sz="2800" b="1" dirty="0"/>
              <a:t>Tumours</a:t>
            </a:r>
          </a:p>
        </p:txBody>
      </p:sp>
    </p:spTree>
    <p:extLst>
      <p:ext uri="{BB962C8B-B14F-4D97-AF65-F5344CB8AC3E}">
        <p14:creationId xmlns:p14="http://schemas.microsoft.com/office/powerpoint/2010/main" val="284871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E46490-F178-4CA7-B031-858F7C43AAE7}"/>
              </a:ext>
            </a:extLst>
          </p:cNvPr>
          <p:cNvSpPr/>
          <p:nvPr/>
        </p:nvSpPr>
        <p:spPr>
          <a:xfrm>
            <a:off x="2634277" y="3123308"/>
            <a:ext cx="1928191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Abdominal Mass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34ECD2-E3F5-4082-9231-D66893E7BE92}"/>
              </a:ext>
            </a:extLst>
          </p:cNvPr>
          <p:cNvSpPr/>
          <p:nvPr/>
        </p:nvSpPr>
        <p:spPr>
          <a:xfrm>
            <a:off x="2686252" y="567904"/>
            <a:ext cx="1616665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EYES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DD4DD5-96B7-4A47-9ABD-9EC094282C8A}"/>
              </a:ext>
            </a:extLst>
          </p:cNvPr>
          <p:cNvSpPr/>
          <p:nvPr/>
        </p:nvSpPr>
        <p:spPr>
          <a:xfrm>
            <a:off x="10302240" y="27025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9110F-4471-4725-8D23-6B2BA3046250}"/>
              </a:ext>
            </a:extLst>
          </p:cNvPr>
          <p:cNvSpPr/>
          <p:nvPr/>
        </p:nvSpPr>
        <p:spPr>
          <a:xfrm>
            <a:off x="762000" y="2070018"/>
            <a:ext cx="1671477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Palpable Mass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05FCD2-7EE0-4909-8A52-B74DBE267761}"/>
              </a:ext>
            </a:extLst>
          </p:cNvPr>
          <p:cNvSpPr/>
          <p:nvPr/>
        </p:nvSpPr>
        <p:spPr>
          <a:xfrm rot="10800000" flipV="1">
            <a:off x="9916160" y="5394960"/>
            <a:ext cx="2072640" cy="11328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Systemic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B192E8-7A90-4D71-AA69-E23F8A7F3E8C}"/>
              </a:ext>
            </a:extLst>
          </p:cNvPr>
          <p:cNvSpPr/>
          <p:nvPr/>
        </p:nvSpPr>
        <p:spPr>
          <a:xfrm>
            <a:off x="8148320" y="355600"/>
            <a:ext cx="215392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BRAIN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4E3606-75C8-4057-BC0E-D1158F154CF0}"/>
              </a:ext>
            </a:extLst>
          </p:cNvPr>
          <p:cNvSpPr/>
          <p:nvPr/>
        </p:nvSpPr>
        <p:spPr>
          <a:xfrm>
            <a:off x="9225280" y="2208908"/>
            <a:ext cx="135128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PALLOR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8C6F1F-5646-4DA4-AC07-609B29CCA237}"/>
              </a:ext>
            </a:extLst>
          </p:cNvPr>
          <p:cNvSpPr/>
          <p:nvPr/>
        </p:nvSpPr>
        <p:spPr>
          <a:xfrm>
            <a:off x="8261772" y="4155440"/>
            <a:ext cx="2924388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Genito-Urinary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F8E3A8-0E0B-453D-9200-A719F472C774}"/>
              </a:ext>
            </a:extLst>
          </p:cNvPr>
          <p:cNvSpPr/>
          <p:nvPr/>
        </p:nvSpPr>
        <p:spPr>
          <a:xfrm>
            <a:off x="1867434" y="4764312"/>
            <a:ext cx="174984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CC160C-0EA3-4F03-AADE-A7FC24237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4234" y="567904"/>
            <a:ext cx="3094182" cy="6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4AA5-1E72-4D46-ABCD-D4036CFD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34" y="8529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9600" b="1" dirty="0">
                <a:solidFill>
                  <a:schemeClr val="accent4"/>
                </a:solidFill>
              </a:rPr>
              <a:t>C</a:t>
            </a:r>
            <a:r>
              <a:rPr lang="en-GB" b="1" i="1" dirty="0">
                <a:solidFill>
                  <a:schemeClr val="bg1"/>
                </a:solidFill>
              </a:rPr>
              <a:t>oncern</a:t>
            </a:r>
            <a:br>
              <a:rPr lang="en-GB" b="1" i="1" dirty="0">
                <a:solidFill>
                  <a:schemeClr val="accent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9AA8-FBEE-4744-BC35-06AF203B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200850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8000" b="1" i="1" dirty="0">
                <a:solidFill>
                  <a:schemeClr val="accent4"/>
                </a:solidFill>
              </a:rPr>
              <a:t>A</a:t>
            </a:r>
            <a:r>
              <a:rPr lang="en-GB" sz="3200" b="1" i="1" dirty="0">
                <a:solidFill>
                  <a:schemeClr val="bg1"/>
                </a:solidFill>
              </a:rPr>
              <a:t>norexia</a:t>
            </a:r>
          </a:p>
          <a:p>
            <a:pPr marL="0" indent="0" algn="ctr">
              <a:buNone/>
            </a:pPr>
            <a:r>
              <a:rPr lang="en-GB" sz="8000" b="1" i="1" dirty="0">
                <a:solidFill>
                  <a:schemeClr val="accent4"/>
                </a:solidFill>
              </a:rPr>
              <a:t>	N</a:t>
            </a:r>
            <a:r>
              <a:rPr lang="en-GB" sz="3200" b="1" i="1" dirty="0">
                <a:solidFill>
                  <a:schemeClr val="bg1"/>
                </a:solidFill>
              </a:rPr>
              <a:t>o of Attendances</a:t>
            </a:r>
          </a:p>
          <a:p>
            <a:pPr marL="0" indent="0" algn="ctr">
              <a:buNone/>
            </a:pPr>
            <a:r>
              <a:rPr lang="en-GB" sz="8000" b="1" i="1" dirty="0">
                <a:solidFill>
                  <a:schemeClr val="accent4"/>
                </a:solidFill>
              </a:rPr>
              <a:t>C</a:t>
            </a:r>
            <a:r>
              <a:rPr lang="en-GB" sz="3200" b="1" i="1" dirty="0">
                <a:solidFill>
                  <a:schemeClr val="bg1"/>
                </a:solidFill>
              </a:rPr>
              <a:t>omplexion</a:t>
            </a:r>
          </a:p>
          <a:p>
            <a:pPr marL="0" indent="0" algn="ctr">
              <a:buNone/>
            </a:pPr>
            <a:r>
              <a:rPr lang="en-GB" sz="8000" b="1" i="1" dirty="0">
                <a:solidFill>
                  <a:schemeClr val="accent4"/>
                </a:solidFill>
              </a:rPr>
              <a:t>E</a:t>
            </a:r>
            <a:r>
              <a:rPr lang="en-GB" sz="3200" b="1" i="1" dirty="0">
                <a:solidFill>
                  <a:schemeClr val="bg1"/>
                </a:solidFill>
              </a:rPr>
              <a:t>xhaustion</a:t>
            </a:r>
          </a:p>
          <a:p>
            <a:pPr marL="0" indent="0" algn="ctr">
              <a:buNone/>
            </a:pPr>
            <a:r>
              <a:rPr lang="en-GB" sz="8000" b="1" i="1" dirty="0">
                <a:solidFill>
                  <a:schemeClr val="accent4"/>
                </a:solidFill>
              </a:rPr>
              <a:t>	R</a:t>
            </a:r>
            <a:r>
              <a:rPr lang="en-GB" sz="3200" b="1" i="1" dirty="0">
                <a:solidFill>
                  <a:schemeClr val="bg1"/>
                </a:solidFill>
              </a:rPr>
              <a:t>ecurrent Pyrexia </a:t>
            </a:r>
            <a:endParaRPr lang="en-GB" sz="8600" b="1" i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8000" b="1" i="1" dirty="0">
              <a:solidFill>
                <a:schemeClr val="accent4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728E93-8D18-4ACB-8CF2-73E98CF13E38}"/>
              </a:ext>
            </a:extLst>
          </p:cNvPr>
          <p:cNvSpPr/>
          <p:nvPr/>
        </p:nvSpPr>
        <p:spPr>
          <a:xfrm>
            <a:off x="3078480" y="781685"/>
            <a:ext cx="2011680" cy="10339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10BBB-25EB-4238-8BA8-AEA6C399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08" y="2725662"/>
            <a:ext cx="20301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1453</Words>
  <Application>Microsoft Office PowerPoint</Application>
  <PresentationFormat>Widescreen</PresentationFormat>
  <Paragraphs>329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Childhood Cancer </vt:lpstr>
      <vt:lpstr>What I plan to cover in this session</vt:lpstr>
      <vt:lpstr>PowerPoint Presentation</vt:lpstr>
      <vt:lpstr>Background</vt:lpstr>
      <vt:lpstr>PowerPoint Presentation</vt:lpstr>
      <vt:lpstr>Cancer in children </vt:lpstr>
      <vt:lpstr>                  Young people aged 15-24</vt:lpstr>
      <vt:lpstr>PowerPoint Presentation</vt:lpstr>
      <vt:lpstr>Concern </vt:lpstr>
      <vt:lpstr>DANGER:  overlap with minor illness  self limiting non specific</vt:lpstr>
      <vt:lpstr>Overlap</vt:lpstr>
      <vt:lpstr>TOP TIPS- Consider referral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tumour Symptom CardB HeadSmart.org.uk</vt:lpstr>
      <vt:lpstr>LYMPHOMA</vt:lpstr>
      <vt:lpstr>Neuroblastoma</vt:lpstr>
      <vt:lpstr>Renal</vt:lpstr>
      <vt:lpstr>Sarcoma</vt:lpstr>
      <vt:lpstr>Retinoblastoma</vt:lpstr>
      <vt:lpstr>PowerPoint Presentation</vt:lpstr>
      <vt:lpstr>    TIPS to help young people</vt:lpstr>
      <vt:lpstr>Families </vt:lpstr>
      <vt:lpstr>PowerPoint Presentation</vt:lpstr>
      <vt:lpstr>Survivors</vt:lpstr>
      <vt:lpstr>QUIZ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cancer</dc:title>
  <dc:creator>the ghilardi's</dc:creator>
  <cp:lastModifiedBy>the ghilardi's</cp:lastModifiedBy>
  <cp:revision>60</cp:revision>
  <dcterms:created xsi:type="dcterms:W3CDTF">2017-06-22T12:44:38Z</dcterms:created>
  <dcterms:modified xsi:type="dcterms:W3CDTF">2017-06-29T09:27:00Z</dcterms:modified>
</cp:coreProperties>
</file>