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61" r:id="rId3"/>
    <p:sldId id="257" r:id="rId4"/>
    <p:sldId id="260" r:id="rId5"/>
    <p:sldId id="258" r:id="rId6"/>
    <p:sldId id="263" r:id="rId7"/>
    <p:sldId id="259" r:id="rId8"/>
    <p:sldId id="262" r:id="rId9"/>
    <p:sldId id="264" r:id="rId10"/>
    <p:sldId id="265" r:id="rId11"/>
    <p:sldId id="268" r:id="rId12"/>
    <p:sldId id="267" r:id="rId13"/>
    <p:sldId id="269" r:id="rId14"/>
    <p:sldId id="270" r:id="rId15"/>
    <p:sldId id="271" r:id="rId16"/>
    <p:sldId id="272" r:id="rId17"/>
    <p:sldId id="273" r:id="rId18"/>
    <p:sldId id="275" r:id="rId19"/>
    <p:sldId id="274" r:id="rId20"/>
    <p:sldId id="266" r:id="rId21"/>
    <p:sldId id="276" r:id="rId22"/>
    <p:sldId id="277" r:id="rId23"/>
    <p:sldId id="278" r:id="rId24"/>
    <p:sldId id="279" r:id="rId25"/>
    <p:sldId id="280" r:id="rId26"/>
    <p:sldId id="281" r:id="rId27"/>
    <p:sldId id="284" r:id="rId28"/>
    <p:sldId id="296" r:id="rId29"/>
    <p:sldId id="297" r:id="rId30"/>
    <p:sldId id="298" r:id="rId31"/>
    <p:sldId id="299" r:id="rId32"/>
    <p:sldId id="300" r:id="rId33"/>
    <p:sldId id="301" r:id="rId34"/>
    <p:sldId id="304" r:id="rId35"/>
    <p:sldId id="305" r:id="rId36"/>
    <p:sldId id="306" r:id="rId37"/>
    <p:sldId id="307" r:id="rId38"/>
    <p:sldId id="308" r:id="rId39"/>
    <p:sldId id="309" r:id="rId40"/>
    <p:sldId id="310" r:id="rId41"/>
    <p:sldId id="311" r:id="rId42"/>
    <p:sldId id="312" r:id="rId43"/>
    <p:sldId id="290" r:id="rId44"/>
    <p:sldId id="291" r:id="rId45"/>
    <p:sldId id="292" r:id="rId46"/>
    <p:sldId id="293" r:id="rId47"/>
    <p:sldId id="282" r:id="rId48"/>
    <p:sldId id="285" r:id="rId49"/>
    <p:sldId id="286" r:id="rId50"/>
    <p:sldId id="287" r:id="rId51"/>
    <p:sldId id="302" r:id="rId52"/>
    <p:sldId id="303" r:id="rId53"/>
    <p:sldId id="288" r:id="rId54"/>
    <p:sldId id="289" r:id="rId55"/>
    <p:sldId id="294" r:id="rId56"/>
    <p:sldId id="29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sha.nhs.uk\nhsl\Shared\Medical%20Director\Pharmaceutical%20Adviser\Respiratory\Prescribing%20data\National%20Respiratory%20data.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clustered"/>
        <c:varyColors val="0"/>
        <c:ser>
          <c:idx val="0"/>
          <c:order val="0"/>
          <c:tx>
            <c:strRef>
              <c:f>'National data'!$C$27</c:f>
              <c:strCache>
                <c:ptCount val="1"/>
                <c:pt idx="0">
                  <c:v>2010</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'National data'!$B$28:$B$34</c:f>
              <c:strCache>
                <c:ptCount val="7"/>
                <c:pt idx="0">
                  <c:v>Gastro-intestinal system</c:v>
                </c:pt>
                <c:pt idx="1">
                  <c:v>Nutrition &amp; blood</c:v>
                </c:pt>
                <c:pt idx="2">
                  <c:v>Endocrine system</c:v>
                </c:pt>
                <c:pt idx="3">
                  <c:v>Respiratory system</c:v>
                </c:pt>
                <c:pt idx="4">
                  <c:v>Cardiovascular system</c:v>
                </c:pt>
                <c:pt idx="5">
                  <c:v>Central nervous system</c:v>
                </c:pt>
                <c:pt idx="6">
                  <c:v>Others</c:v>
                </c:pt>
              </c:strCache>
            </c:strRef>
          </c:cat>
          <c:val>
            <c:numRef>
              <c:f>'National data'!$C$28:$C$34</c:f>
              <c:numCache>
                <c:formatCode>General</c:formatCode>
                <c:ptCount val="7"/>
                <c:pt idx="0">
                  <c:v>6.29</c:v>
                </c:pt>
                <c:pt idx="1">
                  <c:v>11.360000000000024</c:v>
                </c:pt>
                <c:pt idx="2">
                  <c:v>12.729999999999999</c:v>
                </c:pt>
                <c:pt idx="3">
                  <c:v>17.16</c:v>
                </c:pt>
                <c:pt idx="4">
                  <c:v>5.3</c:v>
                </c:pt>
                <c:pt idx="5">
                  <c:v>11.46</c:v>
                </c:pt>
                <c:pt idx="6">
                  <c:v>11.07</c:v>
                </c:pt>
              </c:numCache>
            </c:numRef>
          </c:val>
          <c:extLst>
            <c:ext xmlns:c16="http://schemas.microsoft.com/office/drawing/2014/chart" uri="{C3380CC4-5D6E-409C-BE32-E72D297353CC}">
              <c16:uniqueId val="{00000000-2E2C-43F0-B91F-2AD8AE683607}"/>
            </c:ext>
          </c:extLst>
        </c:ser>
        <c:ser>
          <c:idx val="1"/>
          <c:order val="1"/>
          <c:tx>
            <c:strRef>
              <c:f>'National data'!$D$27</c:f>
              <c:strCache>
                <c:ptCount val="1"/>
                <c:pt idx="0">
                  <c:v>2009</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'National data'!$B$28:$B$34</c:f>
              <c:strCache>
                <c:ptCount val="7"/>
                <c:pt idx="0">
                  <c:v>Gastro-intestinal system</c:v>
                </c:pt>
                <c:pt idx="1">
                  <c:v>Nutrition &amp; blood</c:v>
                </c:pt>
                <c:pt idx="2">
                  <c:v>Endocrine system</c:v>
                </c:pt>
                <c:pt idx="3">
                  <c:v>Respiratory system</c:v>
                </c:pt>
                <c:pt idx="4">
                  <c:v>Cardiovascular system</c:v>
                </c:pt>
                <c:pt idx="5">
                  <c:v>Central nervous system</c:v>
                </c:pt>
                <c:pt idx="6">
                  <c:v>Others</c:v>
                </c:pt>
              </c:strCache>
            </c:strRef>
          </c:cat>
          <c:val>
            <c:numRef>
              <c:f>'National data'!$D$28:$D$34</c:f>
              <c:numCache>
                <c:formatCode>General</c:formatCode>
                <c:ptCount val="7"/>
                <c:pt idx="0">
                  <c:v>6.41</c:v>
                </c:pt>
                <c:pt idx="1">
                  <c:v>11.350000000000026</c:v>
                </c:pt>
                <c:pt idx="2">
                  <c:v>12.38</c:v>
                </c:pt>
                <c:pt idx="3">
                  <c:v>17.02</c:v>
                </c:pt>
                <c:pt idx="4">
                  <c:v>5.87</c:v>
                </c:pt>
                <c:pt idx="5">
                  <c:v>11.53</c:v>
                </c:pt>
                <c:pt idx="6">
                  <c:v>10.91</c:v>
                </c:pt>
              </c:numCache>
            </c:numRef>
          </c:val>
          <c:extLst>
            <c:ext xmlns:c16="http://schemas.microsoft.com/office/drawing/2014/chart" uri="{C3380CC4-5D6E-409C-BE32-E72D297353CC}">
              <c16:uniqueId val="{00000001-2E2C-43F0-B91F-2AD8AE683607}"/>
            </c:ext>
          </c:extLst>
        </c:ser>
        <c:dLbls>
          <c:showLegendKey val="0"/>
          <c:showVal val="0"/>
          <c:showCatName val="0"/>
          <c:showSerName val="0"/>
          <c:showPercent val="0"/>
          <c:showBubbleSize val="0"/>
        </c:dLbls>
        <c:gapWidth val="150"/>
        <c:axId val="723327520"/>
        <c:axId val="723327912"/>
      </c:barChart>
      <c:catAx>
        <c:axId val="723327520"/>
        <c:scaling>
          <c:orientation val="minMax"/>
        </c:scaling>
        <c:delete val="0"/>
        <c:axPos val="l"/>
        <c:numFmt formatCode="General" sourceLinked="0"/>
        <c:majorTickMark val="out"/>
        <c:minorTickMark val="none"/>
        <c:tickLblPos val="nextTo"/>
        <c:crossAx val="723327912"/>
        <c:crosses val="autoZero"/>
        <c:auto val="1"/>
        <c:lblAlgn val="ctr"/>
        <c:lblOffset val="100"/>
        <c:noMultiLvlLbl val="0"/>
      </c:catAx>
      <c:valAx>
        <c:axId val="723327912"/>
        <c:scaling>
          <c:orientation val="minMax"/>
          <c:max val="18"/>
          <c:min val="0"/>
        </c:scaling>
        <c:delete val="0"/>
        <c:axPos val="b"/>
        <c:title>
          <c:tx>
            <c:rich>
              <a:bodyPr/>
              <a:lstStyle/>
              <a:p>
                <a:pPr>
                  <a:defRPr/>
                </a:pPr>
                <a:r>
                  <a:rPr lang="en-US"/>
                  <a:t>Average net ingredient cost per item (£)</a:t>
                </a:r>
              </a:p>
            </c:rich>
          </c:tx>
          <c:overlay val="0"/>
        </c:title>
        <c:numFmt formatCode="#,##0.00" sourceLinked="0"/>
        <c:majorTickMark val="out"/>
        <c:minorTickMark val="none"/>
        <c:tickLblPos val="nextTo"/>
        <c:crossAx val="723327520"/>
        <c:crosses val="autoZero"/>
        <c:crossBetween val="between"/>
      </c:valAx>
    </c:plotArea>
    <c:legend>
      <c:legendPos val="r"/>
      <c:layout>
        <c:manualLayout>
          <c:xMode val="edge"/>
          <c:yMode val="edge"/>
          <c:x val="6.7017459119426692E-2"/>
          <c:y val="0.82095391790626049"/>
          <c:w val="6.1196913628017824E-2"/>
          <c:h val="8.0813069187633035E-2"/>
        </c:manualLayout>
      </c:layout>
      <c:overlay val="0"/>
    </c:legend>
    <c:plotVisOnly val="1"/>
    <c:dispBlanksAs val="gap"/>
    <c:showDLblsOverMax val="0"/>
  </c:chart>
  <c:txPr>
    <a:bodyPr/>
    <a:lstStyle/>
    <a:p>
      <a:pPr>
        <a:defRPr sz="1200" baseline="0">
          <a:latin typeface="Arial"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51314009604833"/>
          <c:y val="0.11478590392339302"/>
          <c:w val="0.82866153546260601"/>
          <c:h val="0.72580113004606561"/>
        </c:manualLayout>
      </c:layout>
      <c:barChart>
        <c:barDir val="col"/>
        <c:grouping val="clustered"/>
        <c:varyColors val="0"/>
        <c:ser>
          <c:idx val="0"/>
          <c:order val="0"/>
          <c:tx>
            <c:strRef>
              <c:f>Sheet1!$B$1</c:f>
              <c:strCache>
                <c:ptCount val="1"/>
                <c:pt idx="0">
                  <c:v>Series 1</c:v>
                </c:pt>
              </c:strCache>
            </c:strRef>
          </c:tx>
          <c:spPr>
            <a:ln>
              <a:noFill/>
            </a:ln>
            <a:scene3d>
              <a:camera prst="orthographicFront"/>
              <a:lightRig rig="balanced" dir="t">
                <a:rot lat="0" lon="0" rev="8700000"/>
              </a:lightRig>
            </a:scene3d>
            <a:sp3d/>
          </c:spPr>
          <c:invertIfNegative val="0"/>
          <c:dPt>
            <c:idx val="0"/>
            <c:invertIfNegative val="0"/>
            <c:bubble3D val="0"/>
            <c:spPr>
              <a:solidFill>
                <a:schemeClr val="accent1"/>
              </a:solidFill>
              <a:ln>
                <a:noFill/>
              </a:ln>
              <a:scene3d>
                <a:camera prst="orthographicFront"/>
                <a:lightRig rig="balanced" dir="t">
                  <a:rot lat="0" lon="0" rev="8700000"/>
                </a:lightRig>
              </a:scene3d>
              <a:sp3d/>
            </c:spPr>
            <c:extLst>
              <c:ext xmlns:c16="http://schemas.microsoft.com/office/drawing/2014/chart" uri="{C3380CC4-5D6E-409C-BE32-E72D297353CC}">
                <c16:uniqueId val="{00000001-5604-4A15-B836-4B8039750D21}"/>
              </c:ext>
            </c:extLst>
          </c:dPt>
          <c:dPt>
            <c:idx val="1"/>
            <c:invertIfNegative val="0"/>
            <c:bubble3D val="0"/>
            <c:spPr>
              <a:solidFill>
                <a:schemeClr val="accent2"/>
              </a:solidFill>
              <a:ln>
                <a:noFill/>
              </a:ln>
              <a:scene3d>
                <a:camera prst="orthographicFront"/>
                <a:lightRig rig="balanced" dir="t">
                  <a:rot lat="0" lon="0" rev="8700000"/>
                </a:lightRig>
              </a:scene3d>
              <a:sp3d/>
            </c:spPr>
            <c:extLst>
              <c:ext xmlns:c16="http://schemas.microsoft.com/office/drawing/2014/chart" uri="{C3380CC4-5D6E-409C-BE32-E72D297353CC}">
                <c16:uniqueId val="{00000003-5604-4A15-B836-4B8039750D21}"/>
              </c:ext>
            </c:extLst>
          </c:dPt>
          <c:dPt>
            <c:idx val="2"/>
            <c:invertIfNegative val="0"/>
            <c:bubble3D val="0"/>
            <c:spPr>
              <a:solidFill>
                <a:schemeClr val="accent3"/>
              </a:solidFill>
              <a:ln>
                <a:noFill/>
              </a:ln>
              <a:scene3d>
                <a:camera prst="orthographicFront"/>
                <a:lightRig rig="balanced" dir="t">
                  <a:rot lat="0" lon="0" rev="8700000"/>
                </a:lightRig>
              </a:scene3d>
              <a:sp3d/>
            </c:spPr>
            <c:extLst>
              <c:ext xmlns:c16="http://schemas.microsoft.com/office/drawing/2014/chart" uri="{C3380CC4-5D6E-409C-BE32-E72D297353CC}">
                <c16:uniqueId val="{00000005-5604-4A15-B836-4B8039750D21}"/>
              </c:ext>
            </c:extLst>
          </c:dPt>
          <c:dPt>
            <c:idx val="3"/>
            <c:invertIfNegative val="0"/>
            <c:bubble3D val="0"/>
            <c:spPr>
              <a:solidFill>
                <a:schemeClr val="accent4"/>
              </a:solidFill>
              <a:ln>
                <a:noFill/>
              </a:ln>
              <a:scene3d>
                <a:camera prst="orthographicFront"/>
                <a:lightRig rig="balanced" dir="t">
                  <a:rot lat="0" lon="0" rev="8700000"/>
                </a:lightRig>
              </a:scene3d>
              <a:sp3d/>
            </c:spPr>
            <c:extLst>
              <c:ext xmlns:c16="http://schemas.microsoft.com/office/drawing/2014/chart" uri="{C3380CC4-5D6E-409C-BE32-E72D297353CC}">
                <c16:uniqueId val="{00000007-5604-4A15-B836-4B8039750D21}"/>
              </c:ext>
            </c:extLst>
          </c:dPt>
          <c:dPt>
            <c:idx val="4"/>
            <c:invertIfNegative val="0"/>
            <c:bubble3D val="0"/>
            <c:spPr>
              <a:solidFill>
                <a:srgbClr val="FF6600"/>
              </a:solidFill>
              <a:ln>
                <a:noFill/>
              </a:ln>
              <a:scene3d>
                <a:camera prst="orthographicFront"/>
                <a:lightRig rig="balanced" dir="t">
                  <a:rot lat="0" lon="0" rev="8700000"/>
                </a:lightRig>
              </a:scene3d>
              <a:sp3d/>
            </c:spPr>
            <c:extLst>
              <c:ext xmlns:c16="http://schemas.microsoft.com/office/drawing/2014/chart" uri="{C3380CC4-5D6E-409C-BE32-E72D297353CC}">
                <c16:uniqueId val="{00000009-5604-4A15-B836-4B8039750D21}"/>
              </c:ext>
            </c:extLst>
          </c:dPt>
          <c:dLbls>
            <c:spPr>
              <a:noFill/>
              <a:ln w="25319">
                <a:noFill/>
              </a:ln>
            </c:spPr>
            <c:txPr>
              <a:bodyPr wrap="square" lIns="38100" tIns="19050" rIns="38100" bIns="19050" anchor="ctr">
                <a:spAutoFit/>
              </a:bodyPr>
              <a:lstStyle/>
              <a:p>
                <a:pPr>
                  <a:defRPr sz="1400">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PBO</c:v>
                </c:pt>
                <c:pt idx="1">
                  <c:v>FO 12</c:v>
                </c:pt>
                <c:pt idx="2">
                  <c:v>AB 400</c:v>
                </c:pt>
                <c:pt idx="3">
                  <c:v>FDC 12</c:v>
                </c:pt>
              </c:strCache>
            </c:strRef>
          </c:cat>
          <c:val>
            <c:numRef>
              <c:f>Sheet1!$B$2:$B$5</c:f>
              <c:numCache>
                <c:formatCode>General</c:formatCode>
                <c:ptCount val="4"/>
                <c:pt idx="0">
                  <c:v>-49</c:v>
                </c:pt>
                <c:pt idx="1">
                  <c:v>21</c:v>
                </c:pt>
                <c:pt idx="2">
                  <c:v>61</c:v>
                </c:pt>
                <c:pt idx="3">
                  <c:v>90</c:v>
                </c:pt>
              </c:numCache>
            </c:numRef>
          </c:val>
          <c:extLst>
            <c:ext xmlns:c16="http://schemas.microsoft.com/office/drawing/2014/chart" uri="{C3380CC4-5D6E-409C-BE32-E72D297353CC}">
              <c16:uniqueId val="{0000000A-5604-4A15-B836-4B8039750D21}"/>
            </c:ext>
          </c:extLst>
        </c:ser>
        <c:dLbls>
          <c:showLegendKey val="0"/>
          <c:showVal val="0"/>
          <c:showCatName val="0"/>
          <c:showSerName val="0"/>
          <c:showPercent val="0"/>
          <c:showBubbleSize val="0"/>
        </c:dLbls>
        <c:gapWidth val="30"/>
        <c:overlap val="-30"/>
        <c:axId val="814988600"/>
        <c:axId val="814983504"/>
      </c:barChart>
      <c:catAx>
        <c:axId val="814988600"/>
        <c:scaling>
          <c:orientation val="minMax"/>
        </c:scaling>
        <c:delete val="0"/>
        <c:axPos val="b"/>
        <c:numFmt formatCode="General" sourceLinked="0"/>
        <c:majorTickMark val="out"/>
        <c:minorTickMark val="none"/>
        <c:tickLblPos val="none"/>
        <c:spPr>
          <a:ln w="28575" cap="sq">
            <a:solidFill>
              <a:schemeClr val="tx1"/>
            </a:solidFill>
            <a:miter lim="800000"/>
          </a:ln>
        </c:spPr>
        <c:crossAx val="814983504"/>
        <c:crosses val="autoZero"/>
        <c:auto val="1"/>
        <c:lblAlgn val="ctr"/>
        <c:lblOffset val="100"/>
        <c:noMultiLvlLbl val="0"/>
      </c:catAx>
      <c:valAx>
        <c:axId val="814983504"/>
        <c:scaling>
          <c:orientation val="minMax"/>
        </c:scaling>
        <c:delete val="0"/>
        <c:axPos val="l"/>
        <c:numFmt formatCode="General" sourceLinked="1"/>
        <c:majorTickMark val="out"/>
        <c:minorTickMark val="none"/>
        <c:tickLblPos val="nextTo"/>
        <c:spPr>
          <a:ln w="28575" cap="sq">
            <a:solidFill>
              <a:schemeClr val="tx1"/>
            </a:solidFill>
            <a:miter lim="800000"/>
          </a:ln>
        </c:spPr>
        <c:txPr>
          <a:bodyPr/>
          <a:lstStyle/>
          <a:p>
            <a:pPr>
              <a:defRPr sz="1400"/>
            </a:pPr>
            <a:endParaRPr lang="en-US"/>
          </a:p>
        </c:txPr>
        <c:crossAx val="814988600"/>
        <c:crosses val="autoZero"/>
        <c:crossBetween val="between"/>
        <c:minorUnit val="0.31680000000000252"/>
      </c:valAx>
      <c:spPr>
        <a:noFill/>
        <a:ln w="25383">
          <a:noFill/>
        </a:ln>
      </c:spPr>
    </c:plotArea>
    <c:plotVisOnly val="1"/>
    <c:dispBlanksAs val="gap"/>
    <c:showDLblsOverMax val="0"/>
  </c:chart>
  <c:txPr>
    <a:bodyPr/>
    <a:lstStyle/>
    <a:p>
      <a:pPr>
        <a:defRPr sz="1789"/>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96497476996226"/>
          <c:y val="0.12075562821705312"/>
          <c:w val="0.83219961744794391"/>
          <c:h val="0.7379458235365548"/>
        </c:manualLayout>
      </c:layout>
      <c:barChart>
        <c:barDir val="col"/>
        <c:grouping val="clustered"/>
        <c:varyColors val="0"/>
        <c:ser>
          <c:idx val="0"/>
          <c:order val="0"/>
          <c:tx>
            <c:strRef>
              <c:f>Sheet1!$B$1</c:f>
              <c:strCache>
                <c:ptCount val="1"/>
                <c:pt idx="0">
                  <c:v>Column1</c:v>
                </c:pt>
              </c:strCache>
            </c:strRef>
          </c:tx>
          <c:spPr>
            <a:ln>
              <a:noFill/>
            </a:ln>
            <a:effectLst/>
            <a:scene3d>
              <a:camera prst="orthographicFront"/>
              <a:lightRig rig="balanced" dir="t">
                <a:rot lat="0" lon="0" rev="8700000"/>
              </a:lightRig>
            </a:scene3d>
            <a:sp3d/>
          </c:spPr>
          <c:invertIfNegative val="0"/>
          <c:dPt>
            <c:idx val="0"/>
            <c:invertIfNegative val="0"/>
            <c:bubble3D val="0"/>
            <c:spPr>
              <a:solidFill>
                <a:schemeClr val="accent1"/>
              </a:solidFill>
              <a:ln>
                <a:noFill/>
              </a:ln>
              <a:effectLst/>
              <a:scene3d>
                <a:camera prst="orthographicFront"/>
                <a:lightRig rig="balanced" dir="t">
                  <a:rot lat="0" lon="0" rev="8700000"/>
                </a:lightRig>
              </a:scene3d>
              <a:sp3d/>
            </c:spPr>
            <c:extLst>
              <c:ext xmlns:c16="http://schemas.microsoft.com/office/drawing/2014/chart" uri="{C3380CC4-5D6E-409C-BE32-E72D297353CC}">
                <c16:uniqueId val="{00000001-0A6E-4E2D-B757-9768943805AE}"/>
              </c:ext>
            </c:extLst>
          </c:dPt>
          <c:dPt>
            <c:idx val="1"/>
            <c:invertIfNegative val="0"/>
            <c:bubble3D val="0"/>
            <c:spPr>
              <a:solidFill>
                <a:schemeClr val="accent2"/>
              </a:solidFill>
              <a:ln>
                <a:noFill/>
              </a:ln>
              <a:effectLst/>
              <a:scene3d>
                <a:camera prst="orthographicFront"/>
                <a:lightRig rig="balanced" dir="t">
                  <a:rot lat="0" lon="0" rev="8700000"/>
                </a:lightRig>
              </a:scene3d>
              <a:sp3d/>
            </c:spPr>
            <c:extLst>
              <c:ext xmlns:c16="http://schemas.microsoft.com/office/drawing/2014/chart" uri="{C3380CC4-5D6E-409C-BE32-E72D297353CC}">
                <c16:uniqueId val="{00000003-0A6E-4E2D-B757-9768943805AE}"/>
              </c:ext>
            </c:extLst>
          </c:dPt>
          <c:dPt>
            <c:idx val="2"/>
            <c:invertIfNegative val="0"/>
            <c:bubble3D val="0"/>
            <c:spPr>
              <a:solidFill>
                <a:schemeClr val="accent3"/>
              </a:solidFill>
              <a:ln>
                <a:noFill/>
              </a:ln>
              <a:effectLst/>
              <a:scene3d>
                <a:camera prst="orthographicFront"/>
                <a:lightRig rig="balanced" dir="t">
                  <a:rot lat="0" lon="0" rev="8700000"/>
                </a:lightRig>
              </a:scene3d>
              <a:sp3d/>
            </c:spPr>
            <c:extLst>
              <c:ext xmlns:c16="http://schemas.microsoft.com/office/drawing/2014/chart" uri="{C3380CC4-5D6E-409C-BE32-E72D297353CC}">
                <c16:uniqueId val="{00000005-0A6E-4E2D-B757-9768943805AE}"/>
              </c:ext>
            </c:extLst>
          </c:dPt>
          <c:dPt>
            <c:idx val="3"/>
            <c:invertIfNegative val="0"/>
            <c:bubble3D val="0"/>
            <c:spPr>
              <a:solidFill>
                <a:schemeClr val="accent4"/>
              </a:solidFill>
              <a:ln>
                <a:noFill/>
              </a:ln>
              <a:effectLst/>
              <a:scene3d>
                <a:camera prst="orthographicFront"/>
                <a:lightRig rig="balanced" dir="t">
                  <a:rot lat="0" lon="0" rev="8700000"/>
                </a:lightRig>
              </a:scene3d>
              <a:sp3d/>
            </c:spPr>
            <c:extLst>
              <c:ext xmlns:c16="http://schemas.microsoft.com/office/drawing/2014/chart" uri="{C3380CC4-5D6E-409C-BE32-E72D297353CC}">
                <c16:uniqueId val="{00000007-0A6E-4E2D-B757-9768943805AE}"/>
              </c:ext>
            </c:extLst>
          </c:dPt>
          <c:dPt>
            <c:idx val="4"/>
            <c:invertIfNegative val="0"/>
            <c:bubble3D val="0"/>
            <c:spPr>
              <a:solidFill>
                <a:srgbClr val="FF6600"/>
              </a:solidFill>
              <a:ln>
                <a:noFill/>
              </a:ln>
              <a:effectLst/>
              <a:scene3d>
                <a:camera prst="orthographicFront"/>
                <a:lightRig rig="balanced" dir="t">
                  <a:rot lat="0" lon="0" rev="8700000"/>
                </a:lightRig>
              </a:scene3d>
              <a:sp3d/>
            </c:spPr>
            <c:extLst>
              <c:ext xmlns:c16="http://schemas.microsoft.com/office/drawing/2014/chart" uri="{C3380CC4-5D6E-409C-BE32-E72D297353CC}">
                <c16:uniqueId val="{00000009-0A6E-4E2D-B757-9768943805AE}"/>
              </c:ext>
            </c:extLst>
          </c:dPt>
          <c:dLbls>
            <c:dLbl>
              <c:idx val="0"/>
              <c:layout>
                <c:manualLayout>
                  <c:x val="-4.5163713125784362E-3"/>
                  <c:y val="6.95776454208815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6E-4E2D-B757-9768943805AE}"/>
                </c:ext>
              </c:extLst>
            </c:dLbl>
            <c:spPr>
              <a:noFill/>
              <a:ln w="25349">
                <a:noFill/>
              </a:ln>
            </c:spPr>
            <c:txPr>
              <a:bodyPr wrap="square" lIns="38100" tIns="19050" rIns="38100" bIns="19050" anchor="ctr">
                <a:spAutoFit/>
              </a:bodyPr>
              <a:lstStyle/>
              <a:p>
                <a:pPr>
                  <a:defRPr sz="1399">
                    <a:solidFill>
                      <a:schemeClr val="bg1"/>
                    </a:solidFill>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Placebo</c:v>
                </c:pt>
                <c:pt idx="1">
                  <c:v>Formoterol 12</c:v>
                </c:pt>
                <c:pt idx="2">
                  <c:v>AB 400</c:v>
                </c:pt>
                <c:pt idx="3">
                  <c:v>FDC 12</c:v>
                </c:pt>
              </c:strCache>
            </c:strRef>
          </c:cat>
          <c:val>
            <c:numRef>
              <c:f>Sheet1!$B$2:$B$5</c:f>
              <c:numCache>
                <c:formatCode>General</c:formatCode>
                <c:ptCount val="4"/>
                <c:pt idx="0">
                  <c:v>-33</c:v>
                </c:pt>
                <c:pt idx="1">
                  <c:v>145</c:v>
                </c:pt>
                <c:pt idx="2">
                  <c:v>141</c:v>
                </c:pt>
                <c:pt idx="3">
                  <c:v>259</c:v>
                </c:pt>
              </c:numCache>
            </c:numRef>
          </c:val>
          <c:extLst>
            <c:ext xmlns:c16="http://schemas.microsoft.com/office/drawing/2014/chart" uri="{C3380CC4-5D6E-409C-BE32-E72D297353CC}">
              <c16:uniqueId val="{0000000A-0A6E-4E2D-B757-9768943805AE}"/>
            </c:ext>
          </c:extLst>
        </c:ser>
        <c:dLbls>
          <c:showLegendKey val="0"/>
          <c:showVal val="0"/>
          <c:showCatName val="0"/>
          <c:showSerName val="0"/>
          <c:showPercent val="0"/>
          <c:showBubbleSize val="0"/>
        </c:dLbls>
        <c:gapWidth val="30"/>
        <c:overlap val="-30"/>
        <c:axId val="815033288"/>
        <c:axId val="815035248"/>
      </c:barChart>
      <c:catAx>
        <c:axId val="815033288"/>
        <c:scaling>
          <c:orientation val="minMax"/>
        </c:scaling>
        <c:delete val="0"/>
        <c:axPos val="b"/>
        <c:numFmt formatCode="General" sourceLinked="0"/>
        <c:majorTickMark val="out"/>
        <c:minorTickMark val="none"/>
        <c:tickLblPos val="none"/>
        <c:spPr>
          <a:solidFill>
            <a:schemeClr val="tx1"/>
          </a:solidFill>
          <a:ln w="28563" cap="sq">
            <a:solidFill>
              <a:schemeClr val="tx1"/>
            </a:solidFill>
            <a:miter lim="800000"/>
          </a:ln>
        </c:spPr>
        <c:crossAx val="815035248"/>
        <c:crosses val="autoZero"/>
        <c:auto val="1"/>
        <c:lblAlgn val="ctr"/>
        <c:lblOffset val="100"/>
        <c:noMultiLvlLbl val="0"/>
      </c:catAx>
      <c:valAx>
        <c:axId val="815035248"/>
        <c:scaling>
          <c:orientation val="minMax"/>
        </c:scaling>
        <c:delete val="0"/>
        <c:axPos val="l"/>
        <c:numFmt formatCode="General" sourceLinked="1"/>
        <c:majorTickMark val="out"/>
        <c:minorTickMark val="none"/>
        <c:tickLblPos val="nextTo"/>
        <c:spPr>
          <a:ln w="28563" cap="sq">
            <a:solidFill>
              <a:schemeClr val="tx1"/>
            </a:solidFill>
            <a:miter lim="800000"/>
          </a:ln>
        </c:spPr>
        <c:txPr>
          <a:bodyPr/>
          <a:lstStyle/>
          <a:p>
            <a:pPr>
              <a:defRPr sz="1399"/>
            </a:pPr>
            <a:endParaRPr lang="en-US"/>
          </a:p>
        </c:txPr>
        <c:crossAx val="815033288"/>
        <c:crosses val="autoZero"/>
        <c:crossBetween val="between"/>
        <c:minorUnit val="0.65780000000000605"/>
      </c:valAx>
      <c:spPr>
        <a:noFill/>
        <a:ln w="25389">
          <a:noFill/>
        </a:ln>
      </c:spPr>
    </c:plotArea>
    <c:plotVisOnly val="1"/>
    <c:dispBlanksAs val="gap"/>
    <c:showDLblsOverMax val="0"/>
  </c:chart>
  <c:txPr>
    <a:bodyPr/>
    <a:lstStyle/>
    <a:p>
      <a:pPr>
        <a:defRPr sz="1787"/>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868447518826"/>
          <c:y val="5.7085729452357813E-2"/>
          <c:w val="0.86034366031349419"/>
          <c:h val="0.86920232205200798"/>
        </c:manualLayout>
      </c:layout>
      <c:barChart>
        <c:barDir val="col"/>
        <c:grouping val="clustered"/>
        <c:varyColors val="0"/>
        <c:ser>
          <c:idx val="0"/>
          <c:order val="0"/>
          <c:tx>
            <c:strRef>
              <c:f>Sheet1!$B$1</c:f>
              <c:strCache>
                <c:ptCount val="1"/>
                <c:pt idx="0">
                  <c:v>Series 1</c:v>
                </c:pt>
              </c:strCache>
            </c:strRef>
          </c:tx>
          <c:spPr>
            <a:scene3d>
              <a:camera prst="orthographicFront"/>
              <a:lightRig rig="balanced" dir="t">
                <a:rot lat="0" lon="0" rev="8700000"/>
              </a:lightRig>
            </a:scene3d>
            <a:sp3d/>
          </c:spPr>
          <c:invertIfNegative val="0"/>
          <c:dPt>
            <c:idx val="0"/>
            <c:invertIfNegative val="0"/>
            <c:bubble3D val="0"/>
            <c:spPr>
              <a:solidFill>
                <a:schemeClr val="accent1"/>
              </a:solidFill>
              <a:scene3d>
                <a:camera prst="orthographicFront"/>
                <a:lightRig rig="balanced" dir="t">
                  <a:rot lat="0" lon="0" rev="8700000"/>
                </a:lightRig>
              </a:scene3d>
              <a:sp3d/>
            </c:spPr>
            <c:extLst>
              <c:ext xmlns:c16="http://schemas.microsoft.com/office/drawing/2014/chart" uri="{C3380CC4-5D6E-409C-BE32-E72D297353CC}">
                <c16:uniqueId val="{00000001-42FC-4FAF-A836-28B070440D11}"/>
              </c:ext>
            </c:extLst>
          </c:dPt>
          <c:dPt>
            <c:idx val="1"/>
            <c:invertIfNegative val="0"/>
            <c:bubble3D val="0"/>
            <c:spPr>
              <a:solidFill>
                <a:schemeClr val="accent2"/>
              </a:solidFill>
              <a:ln>
                <a:solidFill>
                  <a:srgbClr val="FF781D"/>
                </a:solidFill>
              </a:ln>
              <a:scene3d>
                <a:camera prst="orthographicFront"/>
                <a:lightRig rig="balanced" dir="t">
                  <a:rot lat="0" lon="0" rev="8700000"/>
                </a:lightRig>
              </a:scene3d>
              <a:sp3d/>
            </c:spPr>
            <c:extLst>
              <c:ext xmlns:c16="http://schemas.microsoft.com/office/drawing/2014/chart" uri="{C3380CC4-5D6E-409C-BE32-E72D297353CC}">
                <c16:uniqueId val="{00000003-42FC-4FAF-A836-28B070440D11}"/>
              </c:ext>
            </c:extLst>
          </c:dPt>
          <c:dPt>
            <c:idx val="2"/>
            <c:invertIfNegative val="0"/>
            <c:bubble3D val="0"/>
            <c:spPr>
              <a:solidFill>
                <a:schemeClr val="accent3"/>
              </a:solidFill>
              <a:ln>
                <a:solidFill>
                  <a:srgbClr val="00B050"/>
                </a:solidFill>
              </a:ln>
              <a:scene3d>
                <a:camera prst="orthographicFront"/>
                <a:lightRig rig="balanced" dir="t">
                  <a:rot lat="0" lon="0" rev="8700000"/>
                </a:lightRig>
              </a:scene3d>
              <a:sp3d/>
            </c:spPr>
            <c:extLst>
              <c:ext xmlns:c16="http://schemas.microsoft.com/office/drawing/2014/chart" uri="{C3380CC4-5D6E-409C-BE32-E72D297353CC}">
                <c16:uniqueId val="{00000005-42FC-4FAF-A836-28B070440D11}"/>
              </c:ext>
            </c:extLst>
          </c:dPt>
          <c:dPt>
            <c:idx val="3"/>
            <c:invertIfNegative val="0"/>
            <c:bubble3D val="0"/>
            <c:spPr>
              <a:solidFill>
                <a:schemeClr val="accent4"/>
              </a:solidFill>
              <a:ln>
                <a:solidFill>
                  <a:srgbClr val="00B0F0"/>
                </a:solidFill>
              </a:ln>
              <a:scene3d>
                <a:camera prst="orthographicFront"/>
                <a:lightRig rig="balanced" dir="t">
                  <a:rot lat="0" lon="0" rev="8700000"/>
                </a:lightRig>
              </a:scene3d>
              <a:sp3d/>
            </c:spPr>
            <c:extLst>
              <c:ext xmlns:c16="http://schemas.microsoft.com/office/drawing/2014/chart" uri="{C3380CC4-5D6E-409C-BE32-E72D297353CC}">
                <c16:uniqueId val="{00000007-42FC-4FAF-A836-28B070440D11}"/>
              </c:ext>
            </c:extLst>
          </c:dPt>
          <c:dPt>
            <c:idx val="4"/>
            <c:invertIfNegative val="0"/>
            <c:bubble3D val="0"/>
            <c:spPr>
              <a:solidFill>
                <a:srgbClr val="FF6600"/>
              </a:solidFill>
              <a:scene3d>
                <a:camera prst="orthographicFront"/>
                <a:lightRig rig="balanced" dir="t">
                  <a:rot lat="0" lon="0" rev="8700000"/>
                </a:lightRig>
              </a:scene3d>
              <a:sp3d/>
            </c:spPr>
            <c:extLst>
              <c:ext xmlns:c16="http://schemas.microsoft.com/office/drawing/2014/chart" uri="{C3380CC4-5D6E-409C-BE32-E72D297353CC}">
                <c16:uniqueId val="{00000009-42FC-4FAF-A836-28B070440D11}"/>
              </c:ext>
            </c:extLst>
          </c:dPt>
          <c:dLbls>
            <c:dLbl>
              <c:idx val="0"/>
              <c:tx>
                <c:rich>
                  <a:bodyPr/>
                  <a:lstStyle/>
                  <a:p>
                    <a:pPr>
                      <a:defRPr sz="1200">
                        <a:solidFill>
                          <a:schemeClr val="bg1"/>
                        </a:solidFill>
                        <a:latin typeface="Arial" panose="020B0604020202020204" pitchFamily="34" charset="0"/>
                        <a:cs typeface="Arial" panose="020B0604020202020204" pitchFamily="34" charset="0"/>
                      </a:defRPr>
                    </a:pPr>
                    <a:r>
                      <a:rPr lang="en-US" sz="1200" dirty="0"/>
                      <a:t>0.85</a:t>
                    </a:r>
                    <a:endParaRPr lang="en-US" dirty="0"/>
                  </a:p>
                </c:rich>
              </c:tx>
              <c:numFmt formatCode="#,##0.0" sourceLinked="0"/>
              <c:spPr/>
              <c:dLblPos val="inBase"/>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FC-4FAF-A836-28B070440D11}"/>
                </c:ext>
              </c:extLst>
            </c:dLbl>
            <c:dLbl>
              <c:idx val="1"/>
              <c:tx>
                <c:rich>
                  <a:bodyPr/>
                  <a:lstStyle/>
                  <a:p>
                    <a:pPr>
                      <a:defRPr sz="1200">
                        <a:solidFill>
                          <a:schemeClr val="bg1"/>
                        </a:solidFill>
                        <a:latin typeface="Arial" panose="020B0604020202020204" pitchFamily="34" charset="0"/>
                        <a:cs typeface="Arial" panose="020B0604020202020204" pitchFamily="34" charset="0"/>
                      </a:defRPr>
                    </a:pPr>
                    <a:r>
                      <a:rPr lang="en-US" sz="1200" dirty="0"/>
                      <a:t>1.81</a:t>
                    </a:r>
                    <a:endParaRPr lang="en-US" dirty="0"/>
                  </a:p>
                </c:rich>
              </c:tx>
              <c:numFmt formatCode="#,##0.0" sourceLinked="0"/>
              <c:spPr/>
              <c:dLblPos val="inBase"/>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FC-4FAF-A836-28B070440D11}"/>
                </c:ext>
              </c:extLst>
            </c:dLbl>
            <c:dLbl>
              <c:idx val="2"/>
              <c:tx>
                <c:rich>
                  <a:bodyPr/>
                  <a:lstStyle/>
                  <a:p>
                    <a:pPr>
                      <a:defRPr sz="1200">
                        <a:solidFill>
                          <a:schemeClr val="bg1"/>
                        </a:solidFill>
                        <a:latin typeface="Arial" panose="020B0604020202020204" pitchFamily="34" charset="0"/>
                        <a:cs typeface="Arial" panose="020B0604020202020204" pitchFamily="34" charset="0"/>
                      </a:defRPr>
                    </a:pPr>
                    <a:r>
                      <a:rPr lang="en-US" sz="1200" dirty="0"/>
                      <a:t>1.85</a:t>
                    </a:r>
                    <a:endParaRPr lang="en-US" dirty="0"/>
                  </a:p>
                </c:rich>
              </c:tx>
              <c:numFmt formatCode="#,##0.0" sourceLinked="0"/>
              <c:spPr/>
              <c:dLblPos val="inBase"/>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FC-4FAF-A836-28B070440D11}"/>
                </c:ext>
              </c:extLst>
            </c:dLbl>
            <c:dLbl>
              <c:idx val="3"/>
              <c:tx>
                <c:rich>
                  <a:bodyPr/>
                  <a:lstStyle/>
                  <a:p>
                    <a:pPr>
                      <a:defRPr sz="1200">
                        <a:solidFill>
                          <a:schemeClr val="bg1"/>
                        </a:solidFill>
                        <a:latin typeface="Arial" panose="020B0604020202020204" pitchFamily="34" charset="0"/>
                        <a:cs typeface="Arial" panose="020B0604020202020204" pitchFamily="34" charset="0"/>
                      </a:defRPr>
                    </a:pPr>
                    <a:r>
                      <a:rPr lang="en-US" sz="1200" dirty="0"/>
                      <a:t>2.29</a:t>
                    </a:r>
                    <a:endParaRPr lang="en-US" dirty="0"/>
                  </a:p>
                </c:rich>
              </c:tx>
              <c:numFmt formatCode="#,##0.0" sourceLinked="0"/>
              <c:spPr/>
              <c:dLblPos val="inBase"/>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FC-4FAF-A836-28B070440D11}"/>
                </c:ext>
              </c:extLst>
            </c:dLbl>
            <c:dLbl>
              <c:idx val="4"/>
              <c:numFmt formatCode="#,##0.0" sourceLinked="0"/>
              <c:spPr/>
              <c:txPr>
                <a:bodyPr/>
                <a:lstStyle/>
                <a:p>
                  <a:pPr>
                    <a:defRPr sz="1200">
                      <a:solidFill>
                        <a:schemeClr val="bg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9-42FC-4FAF-A836-28B070440D11}"/>
                </c:ext>
              </c:extLst>
            </c:dLbl>
            <c:numFmt formatCode="#,##0.0" sourceLinked="0"/>
            <c:spPr>
              <a:noFill/>
              <a:ln w="19189">
                <a:noFill/>
              </a:ln>
            </c:spPr>
            <c:txPr>
              <a:bodyPr/>
              <a:lstStyle/>
              <a:p>
                <a:pPr>
                  <a:defRPr sz="1200"/>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PBO</c:v>
                </c:pt>
                <c:pt idx="1">
                  <c:v>FO 12</c:v>
                </c:pt>
                <c:pt idx="2">
                  <c:v>AB 400</c:v>
                </c:pt>
                <c:pt idx="3">
                  <c:v>FDC 12</c:v>
                </c:pt>
              </c:strCache>
            </c:strRef>
          </c:cat>
          <c:val>
            <c:numRef>
              <c:f>Sheet1!$B$2:$B$5</c:f>
              <c:numCache>
                <c:formatCode>General</c:formatCode>
                <c:ptCount val="4"/>
                <c:pt idx="0">
                  <c:v>0.85000000000000264</c:v>
                </c:pt>
                <c:pt idx="1">
                  <c:v>1.81</c:v>
                </c:pt>
                <c:pt idx="2">
                  <c:v>1.85</c:v>
                </c:pt>
                <c:pt idx="3">
                  <c:v>2.29</c:v>
                </c:pt>
              </c:numCache>
            </c:numRef>
          </c:val>
          <c:extLst>
            <c:ext xmlns:c16="http://schemas.microsoft.com/office/drawing/2014/chart" uri="{C3380CC4-5D6E-409C-BE32-E72D297353CC}">
              <c16:uniqueId val="{0000000A-42FC-4FAF-A836-28B070440D11}"/>
            </c:ext>
          </c:extLst>
        </c:ser>
        <c:dLbls>
          <c:showLegendKey val="0"/>
          <c:showVal val="0"/>
          <c:showCatName val="0"/>
          <c:showSerName val="0"/>
          <c:showPercent val="0"/>
          <c:showBubbleSize val="0"/>
        </c:dLbls>
        <c:gapWidth val="30"/>
        <c:overlap val="-30"/>
        <c:axId val="814979192"/>
        <c:axId val="814979976"/>
      </c:barChart>
      <c:catAx>
        <c:axId val="814979192"/>
        <c:scaling>
          <c:orientation val="minMax"/>
        </c:scaling>
        <c:delete val="0"/>
        <c:axPos val="b"/>
        <c:numFmt formatCode="General" sourceLinked="0"/>
        <c:majorTickMark val="out"/>
        <c:minorTickMark val="none"/>
        <c:tickLblPos val="none"/>
        <c:spPr>
          <a:ln w="28575" cap="sq">
            <a:solidFill>
              <a:schemeClr val="tx1"/>
            </a:solidFill>
            <a:miter lim="800000"/>
          </a:ln>
        </c:spPr>
        <c:crossAx val="814979976"/>
        <c:crosses val="autoZero"/>
        <c:auto val="1"/>
        <c:lblAlgn val="ctr"/>
        <c:lblOffset val="100"/>
        <c:noMultiLvlLbl val="0"/>
      </c:catAx>
      <c:valAx>
        <c:axId val="814979976"/>
        <c:scaling>
          <c:orientation val="minMax"/>
          <c:max val="3"/>
          <c:min val="0"/>
        </c:scaling>
        <c:delete val="0"/>
        <c:axPos val="l"/>
        <c:numFmt formatCode="#,##0.0" sourceLinked="0"/>
        <c:majorTickMark val="out"/>
        <c:minorTickMark val="none"/>
        <c:tickLblPos val="nextTo"/>
        <c:spPr>
          <a:ln w="28575" cap="sq">
            <a:solidFill>
              <a:schemeClr val="tx1"/>
            </a:solidFill>
            <a:miter lim="800000"/>
          </a:ln>
        </c:spPr>
        <c:txPr>
          <a:bodyPr/>
          <a:lstStyle/>
          <a:p>
            <a:pPr>
              <a:defRPr sz="1400">
                <a:latin typeface="Arial" panose="020B0604020202020204" pitchFamily="34" charset="0"/>
                <a:cs typeface="Arial" panose="020B0604020202020204" pitchFamily="34" charset="0"/>
              </a:defRPr>
            </a:pPr>
            <a:endParaRPr lang="en-US"/>
          </a:p>
        </c:txPr>
        <c:crossAx val="814979192"/>
        <c:crosses val="autoZero"/>
        <c:crossBetween val="between"/>
        <c:minorUnit val="0.5"/>
      </c:valAx>
      <c:spPr>
        <a:noFill/>
        <a:ln w="25368">
          <a:noFill/>
        </a:ln>
      </c:spPr>
    </c:plotArea>
    <c:plotVisOnly val="1"/>
    <c:dispBlanksAs val="gap"/>
    <c:showDLblsOverMax val="0"/>
  </c:chart>
  <c:spPr>
    <a:ln>
      <a:noFill/>
    </a:ln>
  </c:spPr>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358614-3B30-486A-A23C-54B4F464E906}" type="doc">
      <dgm:prSet loTypeId="urn:microsoft.com/office/officeart/2005/8/layout/pyramid1" loCatId="pyramid" qsTypeId="urn:microsoft.com/office/officeart/2005/8/quickstyle/simple1" qsCatId="simple" csTypeId="urn:microsoft.com/office/officeart/2005/8/colors/colorful1#2" csCatId="colorful" phldr="1"/>
      <dgm:spPr/>
    </dgm:pt>
    <dgm:pt modelId="{136C3BD4-0E48-4333-BAEE-FE72C5190159}">
      <dgm:prSet phldrT="[Text]" custT="1"/>
      <dgm:spPr>
        <a:solidFill>
          <a:srgbClr val="92D050"/>
        </a:solidFill>
      </dgm:spPr>
      <dgm:t>
        <a:bodyPr/>
        <a:lstStyle/>
        <a:p>
          <a:r>
            <a:rPr lang="en-GB" sz="1600" b="1" dirty="0">
              <a:latin typeface="Arial" pitchFamily="34" charset="0"/>
              <a:cs typeface="Arial" pitchFamily="34" charset="0"/>
            </a:rPr>
            <a:t>Pulmonary Rehabilitation</a:t>
          </a:r>
        </a:p>
        <a:p>
          <a:r>
            <a:rPr lang="en-GB" sz="1600" b="1" dirty="0">
              <a:latin typeface="Arial" pitchFamily="34" charset="0"/>
              <a:cs typeface="Arial" pitchFamily="34" charset="0"/>
            </a:rPr>
            <a:t>£2,000-8,000/QALY</a:t>
          </a:r>
        </a:p>
      </dgm:t>
    </dgm:pt>
    <dgm:pt modelId="{7A0F72B0-D7A4-4CCF-B0CA-9657A2C412AB}" type="parTrans" cxnId="{9A965862-7E6E-4F45-8AB1-C572EABD0469}">
      <dgm:prSet/>
      <dgm:spPr/>
      <dgm:t>
        <a:bodyPr/>
        <a:lstStyle/>
        <a:p>
          <a:endParaRPr lang="en-GB"/>
        </a:p>
      </dgm:t>
    </dgm:pt>
    <dgm:pt modelId="{66CAF79E-4ABE-4CBB-BC1C-CD2EC389F888}" type="sibTrans" cxnId="{9A965862-7E6E-4F45-8AB1-C572EABD0469}">
      <dgm:prSet/>
      <dgm:spPr/>
      <dgm:t>
        <a:bodyPr/>
        <a:lstStyle/>
        <a:p>
          <a:endParaRPr lang="en-GB"/>
        </a:p>
      </dgm:t>
    </dgm:pt>
    <dgm:pt modelId="{04F3B7F5-987F-4E05-BECA-0CBF613C5703}">
      <dgm:prSet phldrT="[Text]" custT="1"/>
      <dgm:spPr>
        <a:solidFill>
          <a:schemeClr val="accent2">
            <a:lumMod val="20000"/>
            <a:lumOff val="80000"/>
          </a:schemeClr>
        </a:solidFill>
      </dgm:spPr>
      <dgm:t>
        <a:bodyPr/>
        <a:lstStyle/>
        <a:p>
          <a:r>
            <a:rPr lang="en-GB" sz="1600" b="1" dirty="0">
              <a:latin typeface="Arial" pitchFamily="34" charset="0"/>
              <a:cs typeface="Arial" pitchFamily="34" charset="0"/>
            </a:rPr>
            <a:t>Stop Smoking Support with pharmacotherapy £2,000/QALY</a:t>
          </a:r>
        </a:p>
      </dgm:t>
    </dgm:pt>
    <dgm:pt modelId="{F1D6E816-646A-461D-8343-A6940119F1BD}" type="parTrans" cxnId="{54B063FA-BC2F-4478-8DC3-D72BDD2D9342}">
      <dgm:prSet/>
      <dgm:spPr/>
      <dgm:t>
        <a:bodyPr/>
        <a:lstStyle/>
        <a:p>
          <a:endParaRPr lang="en-GB"/>
        </a:p>
      </dgm:t>
    </dgm:pt>
    <dgm:pt modelId="{A74AAC23-41BB-41C6-B69C-B50BEC4A6FDD}" type="sibTrans" cxnId="{54B063FA-BC2F-4478-8DC3-D72BDD2D9342}">
      <dgm:prSet/>
      <dgm:spPr/>
      <dgm:t>
        <a:bodyPr/>
        <a:lstStyle/>
        <a:p>
          <a:endParaRPr lang="en-GB"/>
        </a:p>
      </dgm:t>
    </dgm:pt>
    <dgm:pt modelId="{343D8EFE-EA90-4CC3-8AF4-44BE5BAD4A2D}">
      <dgm:prSet custT="1"/>
      <dgm:spPr>
        <a:solidFill>
          <a:srgbClr val="FFC000"/>
        </a:solidFill>
      </dgm:spPr>
      <dgm:t>
        <a:bodyPr/>
        <a:lstStyle/>
        <a:p>
          <a:r>
            <a:rPr lang="en-GB" sz="1400" b="1" i="0" dirty="0">
              <a:latin typeface="Arial" pitchFamily="34" charset="0"/>
              <a:cs typeface="Arial" pitchFamily="34" charset="0"/>
            </a:rPr>
            <a:t>LABA</a:t>
          </a:r>
        </a:p>
        <a:p>
          <a:r>
            <a:rPr lang="en-GB" sz="1400" b="1" i="0" dirty="0">
              <a:latin typeface="Arial" pitchFamily="34" charset="0"/>
              <a:cs typeface="Arial" pitchFamily="34" charset="0"/>
            </a:rPr>
            <a:t>£8,000/QALY</a:t>
          </a:r>
        </a:p>
      </dgm:t>
    </dgm:pt>
    <dgm:pt modelId="{5C9A2EF0-6297-4CD0-B898-F2770F85323B}" type="parTrans" cxnId="{170CE61F-A047-499A-8B71-A2B2C39F69C7}">
      <dgm:prSet/>
      <dgm:spPr/>
      <dgm:t>
        <a:bodyPr/>
        <a:lstStyle/>
        <a:p>
          <a:endParaRPr lang="en-GB"/>
        </a:p>
      </dgm:t>
    </dgm:pt>
    <dgm:pt modelId="{3630E223-9D79-49DE-A050-78D908225087}" type="sibTrans" cxnId="{170CE61F-A047-499A-8B71-A2B2C39F69C7}">
      <dgm:prSet/>
      <dgm:spPr/>
      <dgm:t>
        <a:bodyPr/>
        <a:lstStyle/>
        <a:p>
          <a:endParaRPr lang="en-GB"/>
        </a:p>
      </dgm:t>
    </dgm:pt>
    <dgm:pt modelId="{FE33B930-4BFB-48CC-9729-C0C61F1670D7}">
      <dgm:prSet custT="1"/>
      <dgm:spPr>
        <a:solidFill>
          <a:srgbClr val="FF0000"/>
        </a:solidFill>
      </dgm:spPr>
      <dgm:t>
        <a:bodyPr/>
        <a:lstStyle/>
        <a:p>
          <a:r>
            <a:rPr lang="en-GB" sz="1400" b="1" dirty="0">
              <a:latin typeface="Arial" pitchFamily="34" charset="0"/>
              <a:cs typeface="Arial" pitchFamily="34" charset="0"/>
            </a:rPr>
            <a:t>Triple Therapy</a:t>
          </a:r>
        </a:p>
        <a:p>
          <a:r>
            <a:rPr lang="en-GB" sz="1400" b="1" dirty="0">
              <a:latin typeface="Arial" pitchFamily="34" charset="0"/>
              <a:cs typeface="Arial" pitchFamily="34" charset="0"/>
            </a:rPr>
            <a:t>£35,000-£187,000</a:t>
          </a:r>
        </a:p>
      </dgm:t>
    </dgm:pt>
    <dgm:pt modelId="{F72EE482-D12C-40FF-94B7-7B36C87D8620}" type="parTrans" cxnId="{D73CFBC4-8185-4575-89A2-8FCE02AE2F75}">
      <dgm:prSet/>
      <dgm:spPr/>
      <dgm:t>
        <a:bodyPr/>
        <a:lstStyle/>
        <a:p>
          <a:endParaRPr lang="en-GB"/>
        </a:p>
      </dgm:t>
    </dgm:pt>
    <dgm:pt modelId="{0AD9EC50-44C5-45EF-B250-0E2F0C09923F}" type="sibTrans" cxnId="{D73CFBC4-8185-4575-89A2-8FCE02AE2F75}">
      <dgm:prSet/>
      <dgm:spPr/>
      <dgm:t>
        <a:bodyPr/>
        <a:lstStyle/>
        <a:p>
          <a:endParaRPr lang="en-GB"/>
        </a:p>
      </dgm:t>
    </dgm:pt>
    <dgm:pt modelId="{EFDCB33B-61B0-4243-B655-D12B8FD71FB7}">
      <dgm:prSet phldrT="[Text]" custT="1"/>
      <dgm:spPr>
        <a:solidFill>
          <a:srgbClr val="009999"/>
        </a:solidFill>
      </dgm:spPr>
      <dgm:t>
        <a:bodyPr/>
        <a:lstStyle/>
        <a:p>
          <a:r>
            <a:rPr lang="en-GB" sz="1400" b="1" dirty="0">
              <a:latin typeface="Arial" pitchFamily="34" charset="0"/>
              <a:cs typeface="Arial" pitchFamily="34" charset="0"/>
            </a:rPr>
            <a:t>Flu vaccination £?1,000/QALY in “at risk” population </a:t>
          </a:r>
        </a:p>
      </dgm:t>
    </dgm:pt>
    <dgm:pt modelId="{A3A4BE21-4203-4780-8C24-59863850A2B9}" type="parTrans" cxnId="{DD653B5F-82BB-4ECF-8DCA-473299051D98}">
      <dgm:prSet/>
      <dgm:spPr/>
      <dgm:t>
        <a:bodyPr/>
        <a:lstStyle/>
        <a:p>
          <a:endParaRPr lang="en-GB"/>
        </a:p>
      </dgm:t>
    </dgm:pt>
    <dgm:pt modelId="{88E745F6-5C27-4D1C-88A3-7FF4342909C4}" type="sibTrans" cxnId="{DD653B5F-82BB-4ECF-8DCA-473299051D98}">
      <dgm:prSet/>
      <dgm:spPr/>
      <dgm:t>
        <a:bodyPr/>
        <a:lstStyle/>
        <a:p>
          <a:endParaRPr lang="en-GB"/>
        </a:p>
      </dgm:t>
    </dgm:pt>
    <dgm:pt modelId="{72496400-7BFA-4256-B784-08B425B1D748}">
      <dgm:prSet custT="1"/>
      <dgm:spPr>
        <a:solidFill>
          <a:srgbClr val="FFFF00"/>
        </a:solidFill>
      </dgm:spPr>
      <dgm:t>
        <a:bodyPr/>
        <a:lstStyle/>
        <a:p>
          <a:r>
            <a:rPr lang="en-GB" sz="1400" b="1" dirty="0" err="1">
              <a:latin typeface="Arial" pitchFamily="34" charset="0"/>
              <a:cs typeface="Arial" pitchFamily="34" charset="0"/>
            </a:rPr>
            <a:t>Tiotropium</a:t>
          </a:r>
          <a:endParaRPr lang="en-GB" sz="1400" b="1" dirty="0">
            <a:latin typeface="Arial" pitchFamily="34" charset="0"/>
            <a:cs typeface="Arial" pitchFamily="34" charset="0"/>
          </a:endParaRPr>
        </a:p>
        <a:p>
          <a:r>
            <a:rPr lang="en-GB" sz="1400" b="1" dirty="0">
              <a:latin typeface="Arial" pitchFamily="34" charset="0"/>
              <a:cs typeface="Arial" pitchFamily="34" charset="0"/>
            </a:rPr>
            <a:t>£7,000/QALY</a:t>
          </a:r>
        </a:p>
      </dgm:t>
    </dgm:pt>
    <dgm:pt modelId="{497360F2-D460-4F65-9F15-58D5B13E2572}" type="parTrans" cxnId="{3B64BCBB-7112-4027-99E5-0560A4CF2AE8}">
      <dgm:prSet/>
      <dgm:spPr/>
      <dgm:t>
        <a:bodyPr/>
        <a:lstStyle/>
        <a:p>
          <a:endParaRPr lang="en-GB"/>
        </a:p>
      </dgm:t>
    </dgm:pt>
    <dgm:pt modelId="{EEEC8370-D182-49C4-876C-C655B95AE01B}" type="sibTrans" cxnId="{3B64BCBB-7112-4027-99E5-0560A4CF2AE8}">
      <dgm:prSet/>
      <dgm:spPr/>
      <dgm:t>
        <a:bodyPr/>
        <a:lstStyle/>
        <a:p>
          <a:endParaRPr lang="en-GB"/>
        </a:p>
      </dgm:t>
    </dgm:pt>
    <dgm:pt modelId="{0DF62365-2EF9-4C7D-B338-E7E76D508548}" type="pres">
      <dgm:prSet presAssocID="{72358614-3B30-486A-A23C-54B4F464E906}" presName="Name0" presStyleCnt="0">
        <dgm:presLayoutVars>
          <dgm:dir/>
          <dgm:animLvl val="lvl"/>
          <dgm:resizeHandles val="exact"/>
        </dgm:presLayoutVars>
      </dgm:prSet>
      <dgm:spPr/>
    </dgm:pt>
    <dgm:pt modelId="{A6C12F21-3D97-4242-B087-62EB59CCCA0E}" type="pres">
      <dgm:prSet presAssocID="{FE33B930-4BFB-48CC-9729-C0C61F1670D7}" presName="Name8" presStyleCnt="0"/>
      <dgm:spPr/>
    </dgm:pt>
    <dgm:pt modelId="{2BEE2B7D-1CDB-4F9F-994D-3B1CC70D8F89}" type="pres">
      <dgm:prSet presAssocID="{FE33B930-4BFB-48CC-9729-C0C61F1670D7}" presName="level" presStyleLbl="node1" presStyleIdx="0" presStyleCnt="6" custScaleX="96020">
        <dgm:presLayoutVars>
          <dgm:chMax val="1"/>
          <dgm:bulletEnabled val="1"/>
        </dgm:presLayoutVars>
      </dgm:prSet>
      <dgm:spPr/>
    </dgm:pt>
    <dgm:pt modelId="{CD990F60-EA4B-4FEA-A035-6AD93412A0CC}" type="pres">
      <dgm:prSet presAssocID="{FE33B930-4BFB-48CC-9729-C0C61F1670D7}" presName="levelTx" presStyleLbl="revTx" presStyleIdx="0" presStyleCnt="0">
        <dgm:presLayoutVars>
          <dgm:chMax val="1"/>
          <dgm:bulletEnabled val="1"/>
        </dgm:presLayoutVars>
      </dgm:prSet>
      <dgm:spPr/>
    </dgm:pt>
    <dgm:pt modelId="{86CCD815-0AA4-4ABC-B207-02CD7977AC93}" type="pres">
      <dgm:prSet presAssocID="{343D8EFE-EA90-4CC3-8AF4-44BE5BAD4A2D}" presName="Name8" presStyleCnt="0"/>
      <dgm:spPr/>
    </dgm:pt>
    <dgm:pt modelId="{69CCC3AE-B13E-44EF-9D14-2E6BE680A6BC}" type="pres">
      <dgm:prSet presAssocID="{343D8EFE-EA90-4CC3-8AF4-44BE5BAD4A2D}" presName="level" presStyleLbl="node1" presStyleIdx="1" presStyleCnt="6">
        <dgm:presLayoutVars>
          <dgm:chMax val="1"/>
          <dgm:bulletEnabled val="1"/>
        </dgm:presLayoutVars>
      </dgm:prSet>
      <dgm:spPr/>
    </dgm:pt>
    <dgm:pt modelId="{5AB83CE9-BDD5-4BE1-B93F-26B295979C49}" type="pres">
      <dgm:prSet presAssocID="{343D8EFE-EA90-4CC3-8AF4-44BE5BAD4A2D}" presName="levelTx" presStyleLbl="revTx" presStyleIdx="0" presStyleCnt="0">
        <dgm:presLayoutVars>
          <dgm:chMax val="1"/>
          <dgm:bulletEnabled val="1"/>
        </dgm:presLayoutVars>
      </dgm:prSet>
      <dgm:spPr/>
    </dgm:pt>
    <dgm:pt modelId="{613D99C8-CF97-4272-A6C9-ADDBFC3169F2}" type="pres">
      <dgm:prSet presAssocID="{72496400-7BFA-4256-B784-08B425B1D748}" presName="Name8" presStyleCnt="0"/>
      <dgm:spPr/>
    </dgm:pt>
    <dgm:pt modelId="{F2930ACB-7099-42A9-A68A-FF9213CE0A42}" type="pres">
      <dgm:prSet presAssocID="{72496400-7BFA-4256-B784-08B425B1D748}" presName="level" presStyleLbl="node1" presStyleIdx="2" presStyleCnt="6">
        <dgm:presLayoutVars>
          <dgm:chMax val="1"/>
          <dgm:bulletEnabled val="1"/>
        </dgm:presLayoutVars>
      </dgm:prSet>
      <dgm:spPr/>
    </dgm:pt>
    <dgm:pt modelId="{359A6933-53C5-4AC7-AC55-18A239D8936D}" type="pres">
      <dgm:prSet presAssocID="{72496400-7BFA-4256-B784-08B425B1D748}" presName="levelTx" presStyleLbl="revTx" presStyleIdx="0" presStyleCnt="0">
        <dgm:presLayoutVars>
          <dgm:chMax val="1"/>
          <dgm:bulletEnabled val="1"/>
        </dgm:presLayoutVars>
      </dgm:prSet>
      <dgm:spPr/>
    </dgm:pt>
    <dgm:pt modelId="{6CEAC480-D7F5-4FC0-A963-584A9A6046C2}" type="pres">
      <dgm:prSet presAssocID="{136C3BD4-0E48-4333-BAEE-FE72C5190159}" presName="Name8" presStyleCnt="0"/>
      <dgm:spPr/>
    </dgm:pt>
    <dgm:pt modelId="{C61FD256-04D3-4FB3-9E3A-E68E02F7EBEB}" type="pres">
      <dgm:prSet presAssocID="{136C3BD4-0E48-4333-BAEE-FE72C5190159}" presName="level" presStyleLbl="node1" presStyleIdx="3" presStyleCnt="6">
        <dgm:presLayoutVars>
          <dgm:chMax val="1"/>
          <dgm:bulletEnabled val="1"/>
        </dgm:presLayoutVars>
      </dgm:prSet>
      <dgm:spPr/>
    </dgm:pt>
    <dgm:pt modelId="{7002A31C-37DB-4B45-A747-CF1C94347FF0}" type="pres">
      <dgm:prSet presAssocID="{136C3BD4-0E48-4333-BAEE-FE72C5190159}" presName="levelTx" presStyleLbl="revTx" presStyleIdx="0" presStyleCnt="0">
        <dgm:presLayoutVars>
          <dgm:chMax val="1"/>
          <dgm:bulletEnabled val="1"/>
        </dgm:presLayoutVars>
      </dgm:prSet>
      <dgm:spPr/>
    </dgm:pt>
    <dgm:pt modelId="{DE197D7F-9AA5-4CC9-9B22-EF98CF74017B}" type="pres">
      <dgm:prSet presAssocID="{04F3B7F5-987F-4E05-BECA-0CBF613C5703}" presName="Name8" presStyleCnt="0"/>
      <dgm:spPr/>
    </dgm:pt>
    <dgm:pt modelId="{8DEF060C-8F46-4C0A-9F6E-79E35DC73250}" type="pres">
      <dgm:prSet presAssocID="{04F3B7F5-987F-4E05-BECA-0CBF613C5703}" presName="level" presStyleLbl="node1" presStyleIdx="4" presStyleCnt="6">
        <dgm:presLayoutVars>
          <dgm:chMax val="1"/>
          <dgm:bulletEnabled val="1"/>
        </dgm:presLayoutVars>
      </dgm:prSet>
      <dgm:spPr/>
    </dgm:pt>
    <dgm:pt modelId="{B5C99A95-E133-47A6-B965-923D2C763086}" type="pres">
      <dgm:prSet presAssocID="{04F3B7F5-987F-4E05-BECA-0CBF613C5703}" presName="levelTx" presStyleLbl="revTx" presStyleIdx="0" presStyleCnt="0">
        <dgm:presLayoutVars>
          <dgm:chMax val="1"/>
          <dgm:bulletEnabled val="1"/>
        </dgm:presLayoutVars>
      </dgm:prSet>
      <dgm:spPr/>
    </dgm:pt>
    <dgm:pt modelId="{18E1F74D-15D6-42E9-9C18-EE650A2E89C5}" type="pres">
      <dgm:prSet presAssocID="{EFDCB33B-61B0-4243-B655-D12B8FD71FB7}" presName="Name8" presStyleCnt="0"/>
      <dgm:spPr/>
    </dgm:pt>
    <dgm:pt modelId="{4B464860-2FC4-4CE4-AEEF-BEB4C2399C19}" type="pres">
      <dgm:prSet presAssocID="{EFDCB33B-61B0-4243-B655-D12B8FD71FB7}" presName="level" presStyleLbl="node1" presStyleIdx="5" presStyleCnt="6">
        <dgm:presLayoutVars>
          <dgm:chMax val="1"/>
          <dgm:bulletEnabled val="1"/>
        </dgm:presLayoutVars>
      </dgm:prSet>
      <dgm:spPr/>
    </dgm:pt>
    <dgm:pt modelId="{5D1DABD1-277A-488B-AC87-50CEB0A47FA7}" type="pres">
      <dgm:prSet presAssocID="{EFDCB33B-61B0-4243-B655-D12B8FD71FB7}" presName="levelTx" presStyleLbl="revTx" presStyleIdx="0" presStyleCnt="0">
        <dgm:presLayoutVars>
          <dgm:chMax val="1"/>
          <dgm:bulletEnabled val="1"/>
        </dgm:presLayoutVars>
      </dgm:prSet>
      <dgm:spPr/>
    </dgm:pt>
  </dgm:ptLst>
  <dgm:cxnLst>
    <dgm:cxn modelId="{C4F4BD9A-9F6A-4009-AEC3-8A38FBE02FE7}" type="presOf" srcId="{72496400-7BFA-4256-B784-08B425B1D748}" destId="{359A6933-53C5-4AC7-AC55-18A239D8936D}" srcOrd="1" destOrd="0" presId="urn:microsoft.com/office/officeart/2005/8/layout/pyramid1"/>
    <dgm:cxn modelId="{6911D426-FB33-4A9D-88C3-FCC6152ED772}" type="presOf" srcId="{EFDCB33B-61B0-4243-B655-D12B8FD71FB7}" destId="{5D1DABD1-277A-488B-AC87-50CEB0A47FA7}" srcOrd="1" destOrd="0" presId="urn:microsoft.com/office/officeart/2005/8/layout/pyramid1"/>
    <dgm:cxn modelId="{37DB3394-D4E4-40EB-8B7C-BE3978D4B2EE}" type="presOf" srcId="{136C3BD4-0E48-4333-BAEE-FE72C5190159}" destId="{7002A31C-37DB-4B45-A747-CF1C94347FF0}" srcOrd="1" destOrd="0" presId="urn:microsoft.com/office/officeart/2005/8/layout/pyramid1"/>
    <dgm:cxn modelId="{43FE85E6-712C-4625-AB93-A570E8112B49}" type="presOf" srcId="{04F3B7F5-987F-4E05-BECA-0CBF613C5703}" destId="{B5C99A95-E133-47A6-B965-923D2C763086}" srcOrd="1" destOrd="0" presId="urn:microsoft.com/office/officeart/2005/8/layout/pyramid1"/>
    <dgm:cxn modelId="{E96D431E-B91B-49B4-BD32-BE7A115A18D4}" type="presOf" srcId="{343D8EFE-EA90-4CC3-8AF4-44BE5BAD4A2D}" destId="{5AB83CE9-BDD5-4BE1-B93F-26B295979C49}" srcOrd="1" destOrd="0" presId="urn:microsoft.com/office/officeart/2005/8/layout/pyramid1"/>
    <dgm:cxn modelId="{AFF7AC80-2FF8-4FC8-8F5D-0447B41C2DBC}" type="presOf" srcId="{72496400-7BFA-4256-B784-08B425B1D748}" destId="{F2930ACB-7099-42A9-A68A-FF9213CE0A42}" srcOrd="0" destOrd="0" presId="urn:microsoft.com/office/officeart/2005/8/layout/pyramid1"/>
    <dgm:cxn modelId="{E901AFA4-DE7E-468A-B7BB-63394141E5A3}" type="presOf" srcId="{136C3BD4-0E48-4333-BAEE-FE72C5190159}" destId="{C61FD256-04D3-4FB3-9E3A-E68E02F7EBEB}" srcOrd="0" destOrd="0" presId="urn:microsoft.com/office/officeart/2005/8/layout/pyramid1"/>
    <dgm:cxn modelId="{D73CFBC4-8185-4575-89A2-8FCE02AE2F75}" srcId="{72358614-3B30-486A-A23C-54B4F464E906}" destId="{FE33B930-4BFB-48CC-9729-C0C61F1670D7}" srcOrd="0" destOrd="0" parTransId="{F72EE482-D12C-40FF-94B7-7B36C87D8620}" sibTransId="{0AD9EC50-44C5-45EF-B250-0E2F0C09923F}"/>
    <dgm:cxn modelId="{9A965862-7E6E-4F45-8AB1-C572EABD0469}" srcId="{72358614-3B30-486A-A23C-54B4F464E906}" destId="{136C3BD4-0E48-4333-BAEE-FE72C5190159}" srcOrd="3" destOrd="0" parTransId="{7A0F72B0-D7A4-4CCF-B0CA-9657A2C412AB}" sibTransId="{66CAF79E-4ABE-4CBB-BC1C-CD2EC389F888}"/>
    <dgm:cxn modelId="{2CE461AC-45E3-4997-9268-A2227DB5706F}" type="presOf" srcId="{EFDCB33B-61B0-4243-B655-D12B8FD71FB7}" destId="{4B464860-2FC4-4CE4-AEEF-BEB4C2399C19}" srcOrd="0" destOrd="0" presId="urn:microsoft.com/office/officeart/2005/8/layout/pyramid1"/>
    <dgm:cxn modelId="{71AC58C8-0936-47CF-8ED8-170ED53A2792}" type="presOf" srcId="{FE33B930-4BFB-48CC-9729-C0C61F1670D7}" destId="{2BEE2B7D-1CDB-4F9F-994D-3B1CC70D8F89}" srcOrd="0" destOrd="0" presId="urn:microsoft.com/office/officeart/2005/8/layout/pyramid1"/>
    <dgm:cxn modelId="{D25A5409-FCFD-4B0F-97F9-55AB2DEC9E94}" type="presOf" srcId="{343D8EFE-EA90-4CC3-8AF4-44BE5BAD4A2D}" destId="{69CCC3AE-B13E-44EF-9D14-2E6BE680A6BC}" srcOrd="0" destOrd="0" presId="urn:microsoft.com/office/officeart/2005/8/layout/pyramid1"/>
    <dgm:cxn modelId="{9249CF72-9DB4-448E-83E8-7FCB4B371438}" type="presOf" srcId="{72358614-3B30-486A-A23C-54B4F464E906}" destId="{0DF62365-2EF9-4C7D-B338-E7E76D508548}" srcOrd="0" destOrd="0" presId="urn:microsoft.com/office/officeart/2005/8/layout/pyramid1"/>
    <dgm:cxn modelId="{DD653B5F-82BB-4ECF-8DCA-473299051D98}" srcId="{72358614-3B30-486A-A23C-54B4F464E906}" destId="{EFDCB33B-61B0-4243-B655-D12B8FD71FB7}" srcOrd="5" destOrd="0" parTransId="{A3A4BE21-4203-4780-8C24-59863850A2B9}" sibTransId="{88E745F6-5C27-4D1C-88A3-7FF4342909C4}"/>
    <dgm:cxn modelId="{0593E5F8-9C71-453F-AB27-EB83F23A4178}" type="presOf" srcId="{FE33B930-4BFB-48CC-9729-C0C61F1670D7}" destId="{CD990F60-EA4B-4FEA-A035-6AD93412A0CC}" srcOrd="1" destOrd="0" presId="urn:microsoft.com/office/officeart/2005/8/layout/pyramid1"/>
    <dgm:cxn modelId="{170CE61F-A047-499A-8B71-A2B2C39F69C7}" srcId="{72358614-3B30-486A-A23C-54B4F464E906}" destId="{343D8EFE-EA90-4CC3-8AF4-44BE5BAD4A2D}" srcOrd="1" destOrd="0" parTransId="{5C9A2EF0-6297-4CD0-B898-F2770F85323B}" sibTransId="{3630E223-9D79-49DE-A050-78D908225087}"/>
    <dgm:cxn modelId="{3B64BCBB-7112-4027-99E5-0560A4CF2AE8}" srcId="{72358614-3B30-486A-A23C-54B4F464E906}" destId="{72496400-7BFA-4256-B784-08B425B1D748}" srcOrd="2" destOrd="0" parTransId="{497360F2-D460-4F65-9F15-58D5B13E2572}" sibTransId="{EEEC8370-D182-49C4-876C-C655B95AE01B}"/>
    <dgm:cxn modelId="{54B063FA-BC2F-4478-8DC3-D72BDD2D9342}" srcId="{72358614-3B30-486A-A23C-54B4F464E906}" destId="{04F3B7F5-987F-4E05-BECA-0CBF613C5703}" srcOrd="4" destOrd="0" parTransId="{F1D6E816-646A-461D-8343-A6940119F1BD}" sibTransId="{A74AAC23-41BB-41C6-B69C-B50BEC4A6FDD}"/>
    <dgm:cxn modelId="{CCA869DE-19E6-415B-A0C1-94FFF0538213}" type="presOf" srcId="{04F3B7F5-987F-4E05-BECA-0CBF613C5703}" destId="{8DEF060C-8F46-4C0A-9F6E-79E35DC73250}" srcOrd="0" destOrd="0" presId="urn:microsoft.com/office/officeart/2005/8/layout/pyramid1"/>
    <dgm:cxn modelId="{9B042D2A-002D-4336-A1E9-EC33BB170A64}" type="presParOf" srcId="{0DF62365-2EF9-4C7D-B338-E7E76D508548}" destId="{A6C12F21-3D97-4242-B087-62EB59CCCA0E}" srcOrd="0" destOrd="0" presId="urn:microsoft.com/office/officeart/2005/8/layout/pyramid1"/>
    <dgm:cxn modelId="{35D9BE80-D172-48ED-B1B7-1A1D15B24853}" type="presParOf" srcId="{A6C12F21-3D97-4242-B087-62EB59CCCA0E}" destId="{2BEE2B7D-1CDB-4F9F-994D-3B1CC70D8F89}" srcOrd="0" destOrd="0" presId="urn:microsoft.com/office/officeart/2005/8/layout/pyramid1"/>
    <dgm:cxn modelId="{5AF3675B-9F3F-4239-9044-C2159DD2AC8C}" type="presParOf" srcId="{A6C12F21-3D97-4242-B087-62EB59CCCA0E}" destId="{CD990F60-EA4B-4FEA-A035-6AD93412A0CC}" srcOrd="1" destOrd="0" presId="urn:microsoft.com/office/officeart/2005/8/layout/pyramid1"/>
    <dgm:cxn modelId="{605E695E-55B1-46A4-9702-3CCEB6FB6910}" type="presParOf" srcId="{0DF62365-2EF9-4C7D-B338-E7E76D508548}" destId="{86CCD815-0AA4-4ABC-B207-02CD7977AC93}" srcOrd="1" destOrd="0" presId="urn:microsoft.com/office/officeart/2005/8/layout/pyramid1"/>
    <dgm:cxn modelId="{28DDB276-F23B-4CF0-B564-65515F567DC7}" type="presParOf" srcId="{86CCD815-0AA4-4ABC-B207-02CD7977AC93}" destId="{69CCC3AE-B13E-44EF-9D14-2E6BE680A6BC}" srcOrd="0" destOrd="0" presId="urn:microsoft.com/office/officeart/2005/8/layout/pyramid1"/>
    <dgm:cxn modelId="{FB56C9C0-05C7-414A-AAD8-17A04296E7A6}" type="presParOf" srcId="{86CCD815-0AA4-4ABC-B207-02CD7977AC93}" destId="{5AB83CE9-BDD5-4BE1-B93F-26B295979C49}" srcOrd="1" destOrd="0" presId="urn:microsoft.com/office/officeart/2005/8/layout/pyramid1"/>
    <dgm:cxn modelId="{EA624CCE-4FC4-4188-9F4C-AC3C28F6F10B}" type="presParOf" srcId="{0DF62365-2EF9-4C7D-B338-E7E76D508548}" destId="{613D99C8-CF97-4272-A6C9-ADDBFC3169F2}" srcOrd="2" destOrd="0" presId="urn:microsoft.com/office/officeart/2005/8/layout/pyramid1"/>
    <dgm:cxn modelId="{D8F5E934-00D0-4C2A-A62C-C7E8F73113C2}" type="presParOf" srcId="{613D99C8-CF97-4272-A6C9-ADDBFC3169F2}" destId="{F2930ACB-7099-42A9-A68A-FF9213CE0A42}" srcOrd="0" destOrd="0" presId="urn:microsoft.com/office/officeart/2005/8/layout/pyramid1"/>
    <dgm:cxn modelId="{AD0629C1-8660-4D1D-9A8A-35F4BE154535}" type="presParOf" srcId="{613D99C8-CF97-4272-A6C9-ADDBFC3169F2}" destId="{359A6933-53C5-4AC7-AC55-18A239D8936D}" srcOrd="1" destOrd="0" presId="urn:microsoft.com/office/officeart/2005/8/layout/pyramid1"/>
    <dgm:cxn modelId="{F698B3C7-FBDE-4E32-9B21-17CE372E9545}" type="presParOf" srcId="{0DF62365-2EF9-4C7D-B338-E7E76D508548}" destId="{6CEAC480-D7F5-4FC0-A963-584A9A6046C2}" srcOrd="3" destOrd="0" presId="urn:microsoft.com/office/officeart/2005/8/layout/pyramid1"/>
    <dgm:cxn modelId="{03A4F43A-49BB-4934-9E27-284B8DF9FC1C}" type="presParOf" srcId="{6CEAC480-D7F5-4FC0-A963-584A9A6046C2}" destId="{C61FD256-04D3-4FB3-9E3A-E68E02F7EBEB}" srcOrd="0" destOrd="0" presId="urn:microsoft.com/office/officeart/2005/8/layout/pyramid1"/>
    <dgm:cxn modelId="{C7BDB995-EB9D-40A4-9E13-59433863E1E2}" type="presParOf" srcId="{6CEAC480-D7F5-4FC0-A963-584A9A6046C2}" destId="{7002A31C-37DB-4B45-A747-CF1C94347FF0}" srcOrd="1" destOrd="0" presId="urn:microsoft.com/office/officeart/2005/8/layout/pyramid1"/>
    <dgm:cxn modelId="{F8A0A2D9-E445-4374-8599-DCF3C3FCAA91}" type="presParOf" srcId="{0DF62365-2EF9-4C7D-B338-E7E76D508548}" destId="{DE197D7F-9AA5-4CC9-9B22-EF98CF74017B}" srcOrd="4" destOrd="0" presId="urn:microsoft.com/office/officeart/2005/8/layout/pyramid1"/>
    <dgm:cxn modelId="{6C32CCDF-EF3A-4815-9DFF-7D2FA866D4D8}" type="presParOf" srcId="{DE197D7F-9AA5-4CC9-9B22-EF98CF74017B}" destId="{8DEF060C-8F46-4C0A-9F6E-79E35DC73250}" srcOrd="0" destOrd="0" presId="urn:microsoft.com/office/officeart/2005/8/layout/pyramid1"/>
    <dgm:cxn modelId="{6C6CCCAF-091E-4311-B126-BE306F65F15A}" type="presParOf" srcId="{DE197D7F-9AA5-4CC9-9B22-EF98CF74017B}" destId="{B5C99A95-E133-47A6-B965-923D2C763086}" srcOrd="1" destOrd="0" presId="urn:microsoft.com/office/officeart/2005/8/layout/pyramid1"/>
    <dgm:cxn modelId="{5AFB9060-6364-4B05-A011-DF02D5052E37}" type="presParOf" srcId="{0DF62365-2EF9-4C7D-B338-E7E76D508548}" destId="{18E1F74D-15D6-42E9-9C18-EE650A2E89C5}" srcOrd="5" destOrd="0" presId="urn:microsoft.com/office/officeart/2005/8/layout/pyramid1"/>
    <dgm:cxn modelId="{AEECD5DF-1D34-4597-9C4F-BD5DC82ECBFB}" type="presParOf" srcId="{18E1F74D-15D6-42E9-9C18-EE650A2E89C5}" destId="{4B464860-2FC4-4CE4-AEEF-BEB4C2399C19}" srcOrd="0" destOrd="0" presId="urn:microsoft.com/office/officeart/2005/8/layout/pyramid1"/>
    <dgm:cxn modelId="{5EA99F47-32FE-434B-B080-FEE225A6B254}" type="presParOf" srcId="{18E1F74D-15D6-42E9-9C18-EE650A2E89C5}" destId="{5D1DABD1-277A-488B-AC87-50CEB0A47FA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E2B7D-1CDB-4F9F-994D-3B1CC70D8F89}">
      <dsp:nvSpPr>
        <dsp:cNvPr id="0" name=""/>
        <dsp:cNvSpPr/>
      </dsp:nvSpPr>
      <dsp:spPr>
        <a:xfrm>
          <a:off x="3024215" y="0"/>
          <a:ext cx="1152368" cy="744082"/>
        </a:xfrm>
        <a:prstGeom prst="trapezoid">
          <a:avLst>
            <a:gd name="adj" fmla="val 80645"/>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Triple Therapy</a:t>
          </a:r>
        </a:p>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£35,000-£187,000</a:t>
          </a:r>
        </a:p>
      </dsp:txBody>
      <dsp:txXfrm>
        <a:off x="3024215" y="0"/>
        <a:ext cx="1152368" cy="744082"/>
      </dsp:txXfrm>
    </dsp:sp>
    <dsp:sp modelId="{69CCC3AE-B13E-44EF-9D14-2E6BE680A6BC}">
      <dsp:nvSpPr>
        <dsp:cNvPr id="0" name=""/>
        <dsp:cNvSpPr/>
      </dsp:nvSpPr>
      <dsp:spPr>
        <a:xfrm>
          <a:off x="2400266" y="744082"/>
          <a:ext cx="2400266" cy="744082"/>
        </a:xfrm>
        <a:prstGeom prst="trapezoid">
          <a:avLst>
            <a:gd name="adj" fmla="val 80645"/>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i="0" kern="1200" dirty="0">
              <a:latin typeface="Arial" pitchFamily="34" charset="0"/>
              <a:cs typeface="Arial" pitchFamily="34" charset="0"/>
            </a:rPr>
            <a:t>LABA</a:t>
          </a:r>
        </a:p>
        <a:p>
          <a:pPr marL="0" lvl="0" indent="0" algn="ctr" defTabSz="622300">
            <a:lnSpc>
              <a:spcPct val="90000"/>
            </a:lnSpc>
            <a:spcBef>
              <a:spcPct val="0"/>
            </a:spcBef>
            <a:spcAft>
              <a:spcPct val="35000"/>
            </a:spcAft>
            <a:buNone/>
          </a:pPr>
          <a:r>
            <a:rPr lang="en-GB" sz="1400" b="1" i="0" kern="1200" dirty="0">
              <a:latin typeface="Arial" pitchFamily="34" charset="0"/>
              <a:cs typeface="Arial" pitchFamily="34" charset="0"/>
            </a:rPr>
            <a:t>£8,000/QALY</a:t>
          </a:r>
        </a:p>
      </dsp:txBody>
      <dsp:txXfrm>
        <a:off x="2820313" y="744082"/>
        <a:ext cx="1560173" cy="744082"/>
      </dsp:txXfrm>
    </dsp:sp>
    <dsp:sp modelId="{F2930ACB-7099-42A9-A68A-FF9213CE0A42}">
      <dsp:nvSpPr>
        <dsp:cNvPr id="0" name=""/>
        <dsp:cNvSpPr/>
      </dsp:nvSpPr>
      <dsp:spPr>
        <a:xfrm>
          <a:off x="1800200" y="1488165"/>
          <a:ext cx="3600399" cy="744082"/>
        </a:xfrm>
        <a:prstGeom prst="trapezoid">
          <a:avLst>
            <a:gd name="adj" fmla="val 80645"/>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err="1">
              <a:latin typeface="Arial" pitchFamily="34" charset="0"/>
              <a:cs typeface="Arial" pitchFamily="34" charset="0"/>
            </a:rPr>
            <a:t>Tiotropium</a:t>
          </a:r>
          <a:endParaRPr lang="en-GB" sz="1400" b="1" kern="1200" dirty="0">
            <a:latin typeface="Arial" pitchFamily="34" charset="0"/>
            <a:cs typeface="Arial" pitchFamily="34" charset="0"/>
          </a:endParaRPr>
        </a:p>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£7,000/QALY</a:t>
          </a:r>
        </a:p>
      </dsp:txBody>
      <dsp:txXfrm>
        <a:off x="2430269" y="1488165"/>
        <a:ext cx="2340260" cy="744082"/>
      </dsp:txXfrm>
    </dsp:sp>
    <dsp:sp modelId="{C61FD256-04D3-4FB3-9E3A-E68E02F7EBEB}">
      <dsp:nvSpPr>
        <dsp:cNvPr id="0" name=""/>
        <dsp:cNvSpPr/>
      </dsp:nvSpPr>
      <dsp:spPr>
        <a:xfrm>
          <a:off x="1200133" y="2232248"/>
          <a:ext cx="4800533" cy="744082"/>
        </a:xfrm>
        <a:prstGeom prst="trapezoid">
          <a:avLst>
            <a:gd name="adj" fmla="val 80645"/>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Pulmonary Rehabilitation</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£2,000-8,000/QALY</a:t>
          </a:r>
        </a:p>
      </dsp:txBody>
      <dsp:txXfrm>
        <a:off x="2040226" y="2232248"/>
        <a:ext cx="3120346" cy="744082"/>
      </dsp:txXfrm>
    </dsp:sp>
    <dsp:sp modelId="{8DEF060C-8F46-4C0A-9F6E-79E35DC73250}">
      <dsp:nvSpPr>
        <dsp:cNvPr id="0" name=""/>
        <dsp:cNvSpPr/>
      </dsp:nvSpPr>
      <dsp:spPr>
        <a:xfrm>
          <a:off x="600066" y="2976330"/>
          <a:ext cx="6000666" cy="744082"/>
        </a:xfrm>
        <a:prstGeom prst="trapezoid">
          <a:avLst>
            <a:gd name="adj" fmla="val 80645"/>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Stop Smoking Support with pharmacotherapy £2,000/QALY</a:t>
          </a:r>
        </a:p>
      </dsp:txBody>
      <dsp:txXfrm>
        <a:off x="1650183" y="2976330"/>
        <a:ext cx="3900433" cy="744082"/>
      </dsp:txXfrm>
    </dsp:sp>
    <dsp:sp modelId="{4B464860-2FC4-4CE4-AEEF-BEB4C2399C19}">
      <dsp:nvSpPr>
        <dsp:cNvPr id="0" name=""/>
        <dsp:cNvSpPr/>
      </dsp:nvSpPr>
      <dsp:spPr>
        <a:xfrm>
          <a:off x="0" y="3720413"/>
          <a:ext cx="7200800" cy="744082"/>
        </a:xfrm>
        <a:prstGeom prst="trapezoid">
          <a:avLst>
            <a:gd name="adj" fmla="val 80645"/>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itchFamily="34" charset="0"/>
              <a:cs typeface="Arial" pitchFamily="34" charset="0"/>
            </a:rPr>
            <a:t>Flu vaccination £?1,000/QALY in “at risk” population </a:t>
          </a:r>
        </a:p>
      </dsp:txBody>
      <dsp:txXfrm>
        <a:off x="1260139" y="3720413"/>
        <a:ext cx="4680520" cy="7440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E47E91-CE17-4BB5-B904-11B7ABCD3868}" type="datetimeFigureOut">
              <a:rPr lang="en-GB" smtClean="0"/>
              <a:t>06/07/2016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9D4F1-6F69-4866-964A-69325A395686}" type="slidenum">
              <a:rPr lang="en-GB" smtClean="0"/>
              <a:t>‹#›</a:t>
            </a:fld>
            <a:endParaRPr lang="en-GB"/>
          </a:p>
        </p:txBody>
      </p:sp>
    </p:spTree>
    <p:extLst>
      <p:ext uri="{BB962C8B-B14F-4D97-AF65-F5344CB8AC3E}">
        <p14:creationId xmlns:p14="http://schemas.microsoft.com/office/powerpoint/2010/main" val="155108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30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779FFB-0CC1-4F82-A17D-CE2AD53490AC}" type="slidenum">
              <a:rPr lang="en-GB" altLang="en-US">
                <a:latin typeface="Calibri" panose="020F0502020204030204" pitchFamily="34" charset="0"/>
              </a:rPr>
              <a:pPr eaLnBrk="1" hangingPunct="1"/>
              <a:t>3</a:t>
            </a:fld>
            <a:endParaRPr lang="en-GB" altLang="en-US">
              <a:latin typeface="Calibri" panose="020F0502020204030204" pitchFamily="34" charset="0"/>
            </a:endParaRPr>
          </a:p>
        </p:txBody>
      </p:sp>
    </p:spTree>
    <p:extLst>
      <p:ext uri="{BB962C8B-B14F-4D97-AF65-F5344CB8AC3E}">
        <p14:creationId xmlns:p14="http://schemas.microsoft.com/office/powerpoint/2010/main" val="2452477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2D9AA49-42B2-44A4-A61F-C997FA0DDAA5}" type="slidenum">
              <a:rPr lang="en-GB" altLang="en-US">
                <a:latin typeface="Arial" panose="020B0604020202020204" pitchFamily="34" charset="0"/>
              </a:rPr>
              <a:pPr eaLnBrk="1" hangingPunct="1">
                <a:spcBef>
                  <a:spcPct val="0"/>
                </a:spcBef>
              </a:pPr>
              <a:t>33</a:t>
            </a:fld>
            <a:endParaRPr lang="en-GB" altLang="en-US">
              <a:latin typeface="Arial" panose="020B060402020202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8419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F227335-21C0-46D3-9AE8-C84437EA7CE6}" type="slidenum">
              <a:rPr lang="en-GB" altLang="en-US">
                <a:latin typeface="Arial" panose="020B0604020202020204" pitchFamily="34" charset="0"/>
              </a:rPr>
              <a:pPr eaLnBrk="1" hangingPunct="1">
                <a:spcBef>
                  <a:spcPct val="0"/>
                </a:spcBef>
              </a:pPr>
              <a:t>34</a:t>
            </a:fld>
            <a:endParaRPr lang="en-GB" altLang="en-US">
              <a:latin typeface="Arial" panose="020B0604020202020204"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869961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D74FE2-AA59-4218-98D0-17D6B5490F84}" type="slidenum">
              <a:rPr lang="de-DE" smtClean="0"/>
              <a:pPr>
                <a:defRPr/>
              </a:pPr>
              <a:t>36</a:t>
            </a:fld>
            <a:endParaRPr lang="de-DE"/>
          </a:p>
        </p:txBody>
      </p:sp>
    </p:spTree>
    <p:extLst>
      <p:ext uri="{BB962C8B-B14F-4D97-AF65-F5344CB8AC3E}">
        <p14:creationId xmlns:p14="http://schemas.microsoft.com/office/powerpoint/2010/main" val="136342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D74FE2-AA59-4218-98D0-17D6B5490F84}" type="slidenum">
              <a:rPr lang="de-DE" smtClean="0"/>
              <a:pPr>
                <a:defRPr/>
              </a:pPr>
              <a:t>37</a:t>
            </a:fld>
            <a:endParaRPr lang="de-DE"/>
          </a:p>
        </p:txBody>
      </p:sp>
    </p:spTree>
    <p:extLst>
      <p:ext uri="{BB962C8B-B14F-4D97-AF65-F5344CB8AC3E}">
        <p14:creationId xmlns:p14="http://schemas.microsoft.com/office/powerpoint/2010/main" val="10656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D74FE2-AA59-4218-98D0-17D6B5490F84}" type="slidenum">
              <a:rPr lang="de-DE" smtClean="0"/>
              <a:pPr>
                <a:defRPr/>
              </a:pPr>
              <a:t>38</a:t>
            </a:fld>
            <a:endParaRPr lang="de-DE"/>
          </a:p>
        </p:txBody>
      </p:sp>
    </p:spTree>
    <p:extLst>
      <p:ext uri="{BB962C8B-B14F-4D97-AF65-F5344CB8AC3E}">
        <p14:creationId xmlns:p14="http://schemas.microsoft.com/office/powerpoint/2010/main" val="1765735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D74FE2-AA59-4218-98D0-17D6B5490F84}" type="slidenum">
              <a:rPr lang="de-DE" smtClean="0"/>
              <a:pPr>
                <a:defRPr/>
              </a:pPr>
              <a:t>39</a:t>
            </a:fld>
            <a:endParaRPr lang="de-DE"/>
          </a:p>
        </p:txBody>
      </p:sp>
    </p:spTree>
    <p:extLst>
      <p:ext uri="{BB962C8B-B14F-4D97-AF65-F5344CB8AC3E}">
        <p14:creationId xmlns:p14="http://schemas.microsoft.com/office/powerpoint/2010/main" val="3700550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D74FE2-AA59-4218-98D0-17D6B5490F84}" type="slidenum">
              <a:rPr lang="de-DE" smtClean="0"/>
              <a:pPr>
                <a:defRPr/>
              </a:pPr>
              <a:t>40</a:t>
            </a:fld>
            <a:endParaRPr lang="de-DE"/>
          </a:p>
        </p:txBody>
      </p:sp>
    </p:spTree>
    <p:extLst>
      <p:ext uri="{BB962C8B-B14F-4D97-AF65-F5344CB8AC3E}">
        <p14:creationId xmlns:p14="http://schemas.microsoft.com/office/powerpoint/2010/main" val="1747320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D74FE2-AA59-4218-98D0-17D6B5490F84}" type="slidenum">
              <a:rPr lang="de-DE" smtClean="0">
                <a:solidFill>
                  <a:prstClr val="black"/>
                </a:solidFill>
              </a:rPr>
              <a:pPr>
                <a:defRPr/>
              </a:pPr>
              <a:t>42</a:t>
            </a:fld>
            <a:endParaRPr lang="de-DE">
              <a:solidFill>
                <a:prstClr val="black"/>
              </a:solidFill>
            </a:endParaRPr>
          </a:p>
        </p:txBody>
      </p:sp>
    </p:spTree>
    <p:extLst>
      <p:ext uri="{BB962C8B-B14F-4D97-AF65-F5344CB8AC3E}">
        <p14:creationId xmlns:p14="http://schemas.microsoft.com/office/powerpoint/2010/main" val="2672278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313"/>
              </a:spcBef>
              <a:spcAft>
                <a:spcPts val="313"/>
              </a:spcAft>
            </a:pPr>
            <a:r>
              <a:rPr lang="en-GB" altLang="en-US" b="1" dirty="0">
                <a:latin typeface="Arial" pitchFamily="34" charset="0"/>
              </a:rPr>
              <a:t>Notes</a:t>
            </a:r>
            <a:endParaRPr lang="en-GB" altLang="en-US" dirty="0">
              <a:latin typeface="Arial" pitchFamily="34" charset="0"/>
            </a:endParaRPr>
          </a:p>
          <a:p>
            <a:pPr>
              <a:spcBef>
                <a:spcPts val="313"/>
              </a:spcBef>
              <a:spcAft>
                <a:spcPts val="313"/>
              </a:spcAft>
            </a:pPr>
            <a:r>
              <a:rPr lang="en-GB" altLang="en-US" dirty="0">
                <a:latin typeface="Arial" pitchFamily="34" charset="0"/>
              </a:rPr>
              <a:t>The pooled analysis of ACLIFORM and AUGMENT comprised 3,394 patients (intention-to-treat population). </a:t>
            </a:r>
          </a:p>
          <a:p>
            <a:pPr>
              <a:spcBef>
                <a:spcPts val="313"/>
              </a:spcBef>
              <a:spcAft>
                <a:spcPts val="313"/>
              </a:spcAft>
            </a:pPr>
            <a:r>
              <a:rPr lang="en-GB" altLang="en-US" dirty="0">
                <a:latin typeface="Arial" pitchFamily="34" charset="0"/>
              </a:rPr>
              <a:t>Change from baseline in morning pre-dose (trough) FEV</a:t>
            </a:r>
            <a:r>
              <a:rPr lang="en-GB" altLang="en-US" baseline="-25000" dirty="0">
                <a:latin typeface="Arial" pitchFamily="34" charset="0"/>
              </a:rPr>
              <a:t>1 </a:t>
            </a:r>
            <a:r>
              <a:rPr lang="en-GB" altLang="en-US" dirty="0">
                <a:latin typeface="Arial" pitchFamily="34" charset="0"/>
              </a:rPr>
              <a:t>at Week 24 was significantly greater with FDC 400/12 μg compared with formoterol 12 μg (treatment difference: 68 mL, p&lt;0.0001).</a:t>
            </a:r>
          </a:p>
          <a:p>
            <a:pPr>
              <a:spcBef>
                <a:spcPts val="313"/>
              </a:spcBef>
              <a:spcAft>
                <a:spcPts val="313"/>
              </a:spcAft>
            </a:pPr>
            <a:endParaRPr lang="en-GB" altLang="en-US" dirty="0">
              <a:latin typeface="Arial" pitchFamily="34" charset="0"/>
            </a:endParaRPr>
          </a:p>
        </p:txBody>
      </p:sp>
      <p:sp>
        <p:nvSpPr>
          <p:cNvPr id="1720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5104">
              <a:defRPr sz="2900" b="1">
                <a:solidFill>
                  <a:schemeClr val="tx1"/>
                </a:solidFill>
                <a:latin typeface="Arial" pitchFamily="34" charset="0"/>
                <a:cs typeface="Arial" pitchFamily="34" charset="0"/>
              </a:defRPr>
            </a:lvl1pPr>
            <a:lvl2pPr marL="775937" indent="-298437" defTabSz="935104">
              <a:defRPr sz="2900" b="1">
                <a:solidFill>
                  <a:schemeClr val="tx1"/>
                </a:solidFill>
                <a:latin typeface="Arial" pitchFamily="34" charset="0"/>
                <a:cs typeface="Arial" pitchFamily="34" charset="0"/>
              </a:defRPr>
            </a:lvl2pPr>
            <a:lvl3pPr marL="1193749" indent="-238750" defTabSz="935104">
              <a:defRPr sz="2900" b="1">
                <a:solidFill>
                  <a:schemeClr val="tx1"/>
                </a:solidFill>
                <a:latin typeface="Arial" pitchFamily="34" charset="0"/>
                <a:cs typeface="Arial" pitchFamily="34" charset="0"/>
              </a:defRPr>
            </a:lvl3pPr>
            <a:lvl4pPr marL="1671249" indent="-238750" defTabSz="935104">
              <a:defRPr sz="2900" b="1">
                <a:solidFill>
                  <a:schemeClr val="tx1"/>
                </a:solidFill>
                <a:latin typeface="Arial" pitchFamily="34" charset="0"/>
                <a:cs typeface="Arial" pitchFamily="34" charset="0"/>
              </a:defRPr>
            </a:lvl4pPr>
            <a:lvl5pPr marL="2148749" indent="-238750" defTabSz="935104">
              <a:defRPr sz="2900" b="1">
                <a:solidFill>
                  <a:schemeClr val="tx1"/>
                </a:solidFill>
                <a:latin typeface="Arial" pitchFamily="34" charset="0"/>
                <a:cs typeface="Arial" pitchFamily="34" charset="0"/>
              </a:defRPr>
            </a:lvl5pPr>
            <a:lvl6pPr marL="2626248" indent="-238750" defTabSz="935104" eaLnBrk="0" fontAlgn="base" hangingPunct="0">
              <a:spcBef>
                <a:spcPct val="0"/>
              </a:spcBef>
              <a:spcAft>
                <a:spcPct val="0"/>
              </a:spcAft>
              <a:defRPr sz="2900" b="1">
                <a:solidFill>
                  <a:schemeClr val="tx1"/>
                </a:solidFill>
                <a:latin typeface="Arial" pitchFamily="34" charset="0"/>
                <a:cs typeface="Arial" pitchFamily="34" charset="0"/>
              </a:defRPr>
            </a:lvl6pPr>
            <a:lvl7pPr marL="3103748" indent="-238750" defTabSz="935104" eaLnBrk="0" fontAlgn="base" hangingPunct="0">
              <a:spcBef>
                <a:spcPct val="0"/>
              </a:spcBef>
              <a:spcAft>
                <a:spcPct val="0"/>
              </a:spcAft>
              <a:defRPr sz="2900" b="1">
                <a:solidFill>
                  <a:schemeClr val="tx1"/>
                </a:solidFill>
                <a:latin typeface="Arial" pitchFamily="34" charset="0"/>
                <a:cs typeface="Arial" pitchFamily="34" charset="0"/>
              </a:defRPr>
            </a:lvl7pPr>
            <a:lvl8pPr marL="3581248" indent="-238750" defTabSz="935104" eaLnBrk="0" fontAlgn="base" hangingPunct="0">
              <a:spcBef>
                <a:spcPct val="0"/>
              </a:spcBef>
              <a:spcAft>
                <a:spcPct val="0"/>
              </a:spcAft>
              <a:defRPr sz="2900" b="1">
                <a:solidFill>
                  <a:schemeClr val="tx1"/>
                </a:solidFill>
                <a:latin typeface="Arial" pitchFamily="34" charset="0"/>
                <a:cs typeface="Arial" pitchFamily="34" charset="0"/>
              </a:defRPr>
            </a:lvl8pPr>
            <a:lvl9pPr marL="4058747" indent="-238750" defTabSz="935104" eaLnBrk="0" fontAlgn="base" hangingPunct="0">
              <a:spcBef>
                <a:spcPct val="0"/>
              </a:spcBef>
              <a:spcAft>
                <a:spcPct val="0"/>
              </a:spcAft>
              <a:defRPr sz="2900" b="1">
                <a:solidFill>
                  <a:schemeClr val="tx1"/>
                </a:solidFill>
                <a:latin typeface="Arial" pitchFamily="34" charset="0"/>
                <a:cs typeface="Arial" pitchFamily="34" charset="0"/>
              </a:defRPr>
            </a:lvl9pPr>
          </a:lstStyle>
          <a:p>
            <a:fld id="{4E3CBC89-C04D-412D-A803-48C30FD50ED2}" type="slidenum">
              <a:rPr lang="es-ES" altLang="en-US" sz="1100" b="0" smtClean="0">
                <a:solidFill>
                  <a:prstClr val="black"/>
                </a:solidFill>
              </a:rPr>
              <a:pPr/>
              <a:t>43</a:t>
            </a:fld>
            <a:endParaRPr lang="es-ES" altLang="en-US" sz="1100" b="0" dirty="0">
              <a:solidFill>
                <a:prstClr val="black"/>
              </a:solidFill>
            </a:endParaRPr>
          </a:p>
        </p:txBody>
      </p:sp>
    </p:spTree>
    <p:extLst>
      <p:ext uri="{BB962C8B-B14F-4D97-AF65-F5344CB8AC3E}">
        <p14:creationId xmlns:p14="http://schemas.microsoft.com/office/powerpoint/2010/main" val="1942004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313"/>
              </a:spcBef>
              <a:spcAft>
                <a:spcPts val="313"/>
              </a:spcAft>
            </a:pPr>
            <a:r>
              <a:rPr lang="en-GB" altLang="en-US" b="1" dirty="0">
                <a:latin typeface="Arial" pitchFamily="34" charset="0"/>
              </a:rPr>
              <a:t>Notes</a:t>
            </a:r>
            <a:endParaRPr lang="en-GB" altLang="en-US" dirty="0">
              <a:latin typeface="Arial" pitchFamily="34" charset="0"/>
            </a:endParaRPr>
          </a:p>
          <a:p>
            <a:pPr>
              <a:spcBef>
                <a:spcPts val="313"/>
              </a:spcBef>
              <a:spcAft>
                <a:spcPts val="313"/>
              </a:spcAft>
            </a:pPr>
            <a:r>
              <a:rPr lang="en-GB" altLang="en-US" dirty="0">
                <a:latin typeface="Arial" pitchFamily="34" charset="0"/>
              </a:rPr>
              <a:t>The pooled analysis of ACLIFORM and AUGMENT comprised 3,394 patients (intention-to-treat population). </a:t>
            </a:r>
          </a:p>
          <a:p>
            <a:pPr>
              <a:spcBef>
                <a:spcPts val="313"/>
              </a:spcBef>
              <a:spcAft>
                <a:spcPts val="313"/>
              </a:spcAft>
            </a:pPr>
            <a:r>
              <a:rPr lang="en-GB" altLang="en-US" dirty="0">
                <a:latin typeface="Arial" pitchFamily="34" charset="0"/>
              </a:rPr>
              <a:t>Change from baseline in 1-hour morning post-dose FEV</a:t>
            </a:r>
            <a:r>
              <a:rPr lang="en-GB" altLang="en-US" baseline="-25000" dirty="0">
                <a:latin typeface="Arial" pitchFamily="34" charset="0"/>
              </a:rPr>
              <a:t>1 </a:t>
            </a:r>
            <a:r>
              <a:rPr lang="en-GB" altLang="en-US" dirty="0">
                <a:latin typeface="Arial" pitchFamily="34" charset="0"/>
              </a:rPr>
              <a:t>at Week 24 was significantly greater with FDC 400/12 μg compared with aclidinium 400 μg (treatment difference: 118 mL, p&lt;0.0001).</a:t>
            </a:r>
          </a:p>
          <a:p>
            <a:pPr>
              <a:spcBef>
                <a:spcPts val="313"/>
              </a:spcBef>
              <a:spcAft>
                <a:spcPts val="313"/>
              </a:spcAft>
            </a:pPr>
            <a:endParaRPr lang="en-GB" altLang="en-US" dirty="0">
              <a:latin typeface="Arial" pitchFamily="34" charset="0"/>
            </a:endParaRPr>
          </a:p>
          <a:p>
            <a:pPr>
              <a:spcBef>
                <a:spcPts val="313"/>
              </a:spcBef>
              <a:spcAft>
                <a:spcPts val="313"/>
              </a:spcAft>
            </a:pPr>
            <a:endParaRPr lang="en-GB" altLang="en-US" dirty="0">
              <a:latin typeface="Arial" pitchFamily="34" charset="0"/>
            </a:endParaRPr>
          </a:p>
        </p:txBody>
      </p:sp>
      <p:sp>
        <p:nvSpPr>
          <p:cNvPr id="1699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5104">
              <a:defRPr sz="2900" b="1">
                <a:solidFill>
                  <a:schemeClr val="tx1"/>
                </a:solidFill>
                <a:latin typeface="Arial" pitchFamily="34" charset="0"/>
                <a:cs typeface="Arial" pitchFamily="34" charset="0"/>
              </a:defRPr>
            </a:lvl1pPr>
            <a:lvl2pPr marL="775937" indent="-298437" defTabSz="935104">
              <a:defRPr sz="2900" b="1">
                <a:solidFill>
                  <a:schemeClr val="tx1"/>
                </a:solidFill>
                <a:latin typeface="Arial" pitchFamily="34" charset="0"/>
                <a:cs typeface="Arial" pitchFamily="34" charset="0"/>
              </a:defRPr>
            </a:lvl2pPr>
            <a:lvl3pPr marL="1193749" indent="-238750" defTabSz="935104">
              <a:defRPr sz="2900" b="1">
                <a:solidFill>
                  <a:schemeClr val="tx1"/>
                </a:solidFill>
                <a:latin typeface="Arial" pitchFamily="34" charset="0"/>
                <a:cs typeface="Arial" pitchFamily="34" charset="0"/>
              </a:defRPr>
            </a:lvl3pPr>
            <a:lvl4pPr marL="1671249" indent="-238750" defTabSz="935104">
              <a:defRPr sz="2900" b="1">
                <a:solidFill>
                  <a:schemeClr val="tx1"/>
                </a:solidFill>
                <a:latin typeface="Arial" pitchFamily="34" charset="0"/>
                <a:cs typeface="Arial" pitchFamily="34" charset="0"/>
              </a:defRPr>
            </a:lvl4pPr>
            <a:lvl5pPr marL="2148749" indent="-238750" defTabSz="935104">
              <a:defRPr sz="2900" b="1">
                <a:solidFill>
                  <a:schemeClr val="tx1"/>
                </a:solidFill>
                <a:latin typeface="Arial" pitchFamily="34" charset="0"/>
                <a:cs typeface="Arial" pitchFamily="34" charset="0"/>
              </a:defRPr>
            </a:lvl5pPr>
            <a:lvl6pPr marL="2626248" indent="-238750" defTabSz="935104" eaLnBrk="0" fontAlgn="base" hangingPunct="0">
              <a:spcBef>
                <a:spcPct val="0"/>
              </a:spcBef>
              <a:spcAft>
                <a:spcPct val="0"/>
              </a:spcAft>
              <a:defRPr sz="2900" b="1">
                <a:solidFill>
                  <a:schemeClr val="tx1"/>
                </a:solidFill>
                <a:latin typeface="Arial" pitchFamily="34" charset="0"/>
                <a:cs typeface="Arial" pitchFamily="34" charset="0"/>
              </a:defRPr>
            </a:lvl6pPr>
            <a:lvl7pPr marL="3103748" indent="-238750" defTabSz="935104" eaLnBrk="0" fontAlgn="base" hangingPunct="0">
              <a:spcBef>
                <a:spcPct val="0"/>
              </a:spcBef>
              <a:spcAft>
                <a:spcPct val="0"/>
              </a:spcAft>
              <a:defRPr sz="2900" b="1">
                <a:solidFill>
                  <a:schemeClr val="tx1"/>
                </a:solidFill>
                <a:latin typeface="Arial" pitchFamily="34" charset="0"/>
                <a:cs typeface="Arial" pitchFamily="34" charset="0"/>
              </a:defRPr>
            </a:lvl7pPr>
            <a:lvl8pPr marL="3581248" indent="-238750" defTabSz="935104" eaLnBrk="0" fontAlgn="base" hangingPunct="0">
              <a:spcBef>
                <a:spcPct val="0"/>
              </a:spcBef>
              <a:spcAft>
                <a:spcPct val="0"/>
              </a:spcAft>
              <a:defRPr sz="2900" b="1">
                <a:solidFill>
                  <a:schemeClr val="tx1"/>
                </a:solidFill>
                <a:latin typeface="Arial" pitchFamily="34" charset="0"/>
                <a:cs typeface="Arial" pitchFamily="34" charset="0"/>
              </a:defRPr>
            </a:lvl8pPr>
            <a:lvl9pPr marL="4058747" indent="-238750" defTabSz="935104" eaLnBrk="0" fontAlgn="base" hangingPunct="0">
              <a:spcBef>
                <a:spcPct val="0"/>
              </a:spcBef>
              <a:spcAft>
                <a:spcPct val="0"/>
              </a:spcAft>
              <a:defRPr sz="2900" b="1">
                <a:solidFill>
                  <a:schemeClr val="tx1"/>
                </a:solidFill>
                <a:latin typeface="Arial" pitchFamily="34" charset="0"/>
                <a:cs typeface="Arial" pitchFamily="34" charset="0"/>
              </a:defRPr>
            </a:lvl9pPr>
          </a:lstStyle>
          <a:p>
            <a:fld id="{9992AB66-D667-4878-9755-D1F82E66BBC1}" type="slidenum">
              <a:rPr lang="es-ES" altLang="en-US" sz="1100" b="0" smtClean="0">
                <a:solidFill>
                  <a:srgbClr val="000000"/>
                </a:solidFill>
              </a:rPr>
              <a:pPr/>
              <a:t>44</a:t>
            </a:fld>
            <a:endParaRPr lang="es-ES" altLang="en-US" sz="1100" b="0" dirty="0">
              <a:solidFill>
                <a:srgbClr val="000000"/>
              </a:solidFill>
            </a:endParaRPr>
          </a:p>
        </p:txBody>
      </p:sp>
    </p:spTree>
    <p:extLst>
      <p:ext uri="{BB962C8B-B14F-4D97-AF65-F5344CB8AC3E}">
        <p14:creationId xmlns:p14="http://schemas.microsoft.com/office/powerpoint/2010/main" val="1411427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40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37C269-1A95-4C4F-B621-623FC9534187}" type="slidenum">
              <a:rPr lang="en-GB" altLang="en-US">
                <a:latin typeface="Calibri" panose="020F0502020204030204" pitchFamily="34" charset="0"/>
              </a:rPr>
              <a:pPr eaLnBrk="1" hangingPunct="1"/>
              <a:t>5</a:t>
            </a:fld>
            <a:endParaRPr lang="en-GB" altLang="en-US">
              <a:latin typeface="Calibri" panose="020F0502020204030204" pitchFamily="34" charset="0"/>
            </a:endParaRPr>
          </a:p>
        </p:txBody>
      </p:sp>
    </p:spTree>
    <p:extLst>
      <p:ext uri="{BB962C8B-B14F-4D97-AF65-F5344CB8AC3E}">
        <p14:creationId xmlns:p14="http://schemas.microsoft.com/office/powerpoint/2010/main" val="3089006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3"/>
              </a:spcBef>
              <a:spcAft>
                <a:spcPts val="313"/>
              </a:spcAft>
            </a:pPr>
            <a:r>
              <a:rPr lang="en-GB" altLang="en-US" b="1" dirty="0">
                <a:latin typeface="Arial" pitchFamily="34" charset="0"/>
              </a:rPr>
              <a:t>Notes</a:t>
            </a:r>
            <a:endParaRPr lang="en-GB" altLang="en-US" dirty="0">
              <a:latin typeface="Arial" pitchFamily="34" charset="0"/>
            </a:endParaRPr>
          </a:p>
          <a:p>
            <a:pPr>
              <a:spcBef>
                <a:spcPts val="313"/>
              </a:spcBef>
              <a:spcAft>
                <a:spcPts val="313"/>
              </a:spcAft>
            </a:pPr>
            <a:r>
              <a:rPr lang="en-GB" altLang="en-US" dirty="0">
                <a:latin typeface="Arial" pitchFamily="34" charset="0"/>
              </a:rPr>
              <a:t>The pooled analysis of ACLIFORM and AUGMENT comprised 3,394 patients (intention-to-treat population). </a:t>
            </a:r>
          </a:p>
          <a:p>
            <a:pPr>
              <a:spcBef>
                <a:spcPts val="313"/>
              </a:spcBef>
              <a:spcAft>
                <a:spcPts val="313"/>
              </a:spcAft>
            </a:pPr>
            <a:r>
              <a:rPr lang="en-GB" altLang="en-US" dirty="0">
                <a:latin typeface="Arial" pitchFamily="34" charset="0"/>
              </a:rPr>
              <a:t>FDC 400/12 μg was associated with a statistically and clinically meaningful improvement from baseline in TDI focal score at Week 24 compared with placebo (treatment difference: 1.4 units, p&lt;0.0001).</a:t>
            </a:r>
          </a:p>
          <a:p>
            <a:pPr>
              <a:spcBef>
                <a:spcPts val="313"/>
              </a:spcBef>
              <a:spcAft>
                <a:spcPts val="313"/>
              </a:spcAft>
            </a:pPr>
            <a:r>
              <a:rPr lang="en-GB" altLang="en-US" dirty="0">
                <a:latin typeface="Arial" pitchFamily="34" charset="0"/>
              </a:rPr>
              <a:t>FDC 400/12 μg also significantly improved breathlessness by 23.6% (p&lt;0.05) compared with aclidinium and by 26.1% (p&lt;0.01) versus formoterol at Week 24.</a:t>
            </a:r>
          </a:p>
          <a:p>
            <a:pPr>
              <a:spcBef>
                <a:spcPts val="313"/>
              </a:spcBef>
              <a:spcAft>
                <a:spcPts val="313"/>
              </a:spcAft>
            </a:pPr>
            <a:endParaRPr lang="en-GB" altLang="en-US" dirty="0">
              <a:latin typeface="Arial" pitchFamily="34" charset="0"/>
            </a:endParaRPr>
          </a:p>
          <a:p>
            <a:pPr>
              <a:spcBef>
                <a:spcPts val="313"/>
              </a:spcBef>
              <a:spcAft>
                <a:spcPts val="313"/>
              </a:spcAft>
            </a:pPr>
            <a:endParaRPr lang="en-GB" dirty="0"/>
          </a:p>
        </p:txBody>
      </p:sp>
      <p:sp>
        <p:nvSpPr>
          <p:cNvPr id="4" name="Slide Number Placeholder 3"/>
          <p:cNvSpPr>
            <a:spLocks noGrp="1"/>
          </p:cNvSpPr>
          <p:nvPr>
            <p:ph type="sldNum" sz="quarter" idx="10"/>
          </p:nvPr>
        </p:nvSpPr>
        <p:spPr/>
        <p:txBody>
          <a:bodyPr/>
          <a:lstStyle/>
          <a:p>
            <a:pPr>
              <a:defRPr/>
            </a:pPr>
            <a:fld id="{807CE2C4-BD34-4F99-A27B-10041F06A932}" type="slidenum">
              <a:rPr lang="es-ES" altLang="en-US" smtClean="0">
                <a:solidFill>
                  <a:prstClr val="black"/>
                </a:solidFill>
              </a:rPr>
              <a:pPr>
                <a:defRPr/>
              </a:pPr>
              <a:t>45</a:t>
            </a:fld>
            <a:endParaRPr lang="es-ES" altLang="en-US" dirty="0">
              <a:solidFill>
                <a:prstClr val="black"/>
              </a:solidFill>
            </a:endParaRPr>
          </a:p>
        </p:txBody>
      </p:sp>
    </p:spTree>
    <p:extLst>
      <p:ext uri="{BB962C8B-B14F-4D97-AF65-F5344CB8AC3E}">
        <p14:creationId xmlns:p14="http://schemas.microsoft.com/office/powerpoint/2010/main" val="3423301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C2D74FE2-AA59-4218-98D0-17D6B5490F84}" type="slidenum">
              <a:rPr lang="de-DE" smtClean="0"/>
              <a:pPr>
                <a:defRPr/>
              </a:pPr>
              <a:t>47</a:t>
            </a:fld>
            <a:endParaRPr lang="de-DE"/>
          </a:p>
        </p:txBody>
      </p:sp>
    </p:spTree>
    <p:extLst>
      <p:ext uri="{BB962C8B-B14F-4D97-AF65-F5344CB8AC3E}">
        <p14:creationId xmlns:p14="http://schemas.microsoft.com/office/powerpoint/2010/main" val="3829063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2D9AA49-42B2-44A4-A61F-C997FA0DDAA5}" type="slidenum">
              <a:rPr lang="en-GB" altLang="en-US">
                <a:latin typeface="Arial" panose="020B0604020202020204" pitchFamily="34" charset="0"/>
              </a:rPr>
              <a:pPr eaLnBrk="1" hangingPunct="1">
                <a:spcBef>
                  <a:spcPct val="0"/>
                </a:spcBef>
              </a:pPr>
              <a:t>54</a:t>
            </a:fld>
            <a:endParaRPr lang="en-GB" altLang="en-US">
              <a:latin typeface="Arial" panose="020B060402020202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48208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a:ln/>
        </p:spPr>
      </p:sp>
      <p:sp>
        <p:nvSpPr>
          <p:cNvPr id="209922" name="Notes Placeholder 2"/>
          <p:cNvSpPr>
            <a:spLocks noGrp="1"/>
          </p:cNvSpPr>
          <p:nvPr>
            <p:ph type="body" idx="1"/>
          </p:nvPr>
        </p:nvSpPr>
        <p:spPr>
          <a:noFill/>
          <a:ln/>
        </p:spPr>
        <p:txBody>
          <a:bodyPr/>
          <a:lstStyle/>
          <a:p>
            <a:endParaRPr lang="de-DE">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75A3A361-F2BD-4C06-AE60-70CF6E3C5843}" type="slidenum">
              <a:rPr lang="en-US" smtClean="0"/>
              <a:pPr>
                <a:defRPr/>
              </a:pPr>
              <a:t>56</a:t>
            </a:fld>
            <a:endParaRPr lang="en-US"/>
          </a:p>
        </p:txBody>
      </p:sp>
    </p:spTree>
    <p:extLst>
      <p:ext uri="{BB962C8B-B14F-4D97-AF65-F5344CB8AC3E}">
        <p14:creationId xmlns:p14="http://schemas.microsoft.com/office/powerpoint/2010/main" val="174081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defTabSz="925513"/>
            <a:fld id="{4386AA91-1594-4CAB-977B-4AF6FCFBC2EA}" type="slidenum">
              <a:rPr lang="en-GB" smtClean="0"/>
              <a:pPr defTabSz="925513"/>
              <a:t>10</a:t>
            </a:fld>
            <a:endParaRPr lang="en-GB"/>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sz="1200" b="0" i="0" u="none" strike="noStrike" kern="1200" dirty="0">
                <a:solidFill>
                  <a:schemeClr val="tx1"/>
                </a:solidFill>
                <a:latin typeface="Arial" charset="0"/>
                <a:ea typeface="+mn-ea"/>
                <a:cs typeface="Arial" charset="0"/>
              </a:rPr>
              <a:t>DZ11A</a:t>
            </a:r>
            <a:r>
              <a:rPr lang="en-US" dirty="0"/>
              <a:t> </a:t>
            </a:r>
            <a:r>
              <a:rPr lang="en-US" sz="1200" b="0" i="0" u="none" strike="noStrike" kern="1200" dirty="0">
                <a:solidFill>
                  <a:schemeClr val="tx1"/>
                </a:solidFill>
                <a:latin typeface="Arial" charset="0"/>
                <a:ea typeface="+mn-ea"/>
                <a:cs typeface="Arial" charset="0"/>
              </a:rPr>
              <a:t>Lobar, Atypical or Viral Pneumonia with Major CC</a:t>
            </a:r>
            <a:r>
              <a:rPr lang="en-US" dirty="0"/>
              <a:t> </a:t>
            </a:r>
          </a:p>
          <a:p>
            <a:pPr eaLnBrk="1" hangingPunct="1"/>
            <a:r>
              <a:rPr lang="en-US" sz="1200" b="0" i="0" u="none" strike="noStrike" kern="1200" dirty="0">
                <a:solidFill>
                  <a:schemeClr val="tx1"/>
                </a:solidFill>
                <a:latin typeface="Arial" charset="0"/>
                <a:ea typeface="+mn-ea"/>
                <a:cs typeface="Arial" charset="0"/>
              </a:rPr>
              <a:t>DZ11B</a:t>
            </a:r>
            <a:r>
              <a:rPr lang="en-US" dirty="0"/>
              <a:t> </a:t>
            </a:r>
            <a:r>
              <a:rPr lang="en-US" sz="1200" b="0" i="0" u="none" strike="noStrike" kern="1200" dirty="0">
                <a:solidFill>
                  <a:schemeClr val="tx1"/>
                </a:solidFill>
                <a:latin typeface="Arial" charset="0"/>
                <a:ea typeface="+mn-ea"/>
                <a:cs typeface="Arial" charset="0"/>
              </a:rPr>
              <a:t>Lobar, Atypical or Viral Pneumonia with CC</a:t>
            </a:r>
            <a:r>
              <a:rPr lang="en-US" dirty="0"/>
              <a:t> </a:t>
            </a:r>
          </a:p>
          <a:p>
            <a:pPr eaLnBrk="1" hangingPunct="1"/>
            <a:r>
              <a:rPr lang="en-US" sz="1200" b="0" i="0" u="none" strike="noStrike" kern="1200" dirty="0">
                <a:solidFill>
                  <a:schemeClr val="tx1"/>
                </a:solidFill>
                <a:latin typeface="Arial" charset="0"/>
                <a:ea typeface="+mn-ea"/>
                <a:cs typeface="Arial" charset="0"/>
              </a:rPr>
              <a:t>DZ11C</a:t>
            </a:r>
            <a:r>
              <a:rPr lang="en-US" dirty="0"/>
              <a:t> </a:t>
            </a:r>
            <a:r>
              <a:rPr lang="en-US" sz="1200" b="0" i="0" u="none" strike="noStrike" kern="1200" dirty="0">
                <a:solidFill>
                  <a:schemeClr val="tx1"/>
                </a:solidFill>
                <a:latin typeface="Arial" charset="0"/>
                <a:ea typeface="+mn-ea"/>
                <a:cs typeface="Arial" charset="0"/>
              </a:rPr>
              <a:t>Lobar, Atypical or Viral Pneumonia without CC</a:t>
            </a:r>
            <a:r>
              <a:rPr lang="en-US" dirty="0"/>
              <a:t> </a:t>
            </a:r>
          </a:p>
          <a:p>
            <a:pPr eaLnBrk="1" hangingPunct="1"/>
            <a:r>
              <a:rPr lang="en-US" sz="1200" b="0" i="0" u="none" strike="noStrike" kern="1200" dirty="0">
                <a:solidFill>
                  <a:schemeClr val="tx1"/>
                </a:solidFill>
                <a:latin typeface="Arial" charset="0"/>
                <a:ea typeface="+mn-ea"/>
                <a:cs typeface="Arial" charset="0"/>
              </a:rPr>
              <a:t>DZ23A</a:t>
            </a:r>
            <a:r>
              <a:rPr lang="en-US" dirty="0"/>
              <a:t> </a:t>
            </a:r>
            <a:r>
              <a:rPr lang="en-US" sz="1200" b="0" i="0" u="none" strike="noStrike" kern="1200" dirty="0">
                <a:solidFill>
                  <a:schemeClr val="tx1"/>
                </a:solidFill>
                <a:latin typeface="Arial" charset="0"/>
                <a:ea typeface="+mn-ea"/>
                <a:cs typeface="Arial" charset="0"/>
              </a:rPr>
              <a:t>Bronchopneumonia with Major CC</a:t>
            </a:r>
            <a:r>
              <a:rPr lang="en-US" dirty="0"/>
              <a:t> </a:t>
            </a:r>
          </a:p>
          <a:p>
            <a:pPr eaLnBrk="1" hangingPunct="1"/>
            <a:r>
              <a:rPr lang="en-US" sz="1200" b="0" i="0" u="none" strike="noStrike" kern="1200">
                <a:solidFill>
                  <a:schemeClr val="tx1"/>
                </a:solidFill>
                <a:latin typeface="Arial" charset="0"/>
                <a:ea typeface="+mn-ea"/>
                <a:cs typeface="Arial" charset="0"/>
              </a:rPr>
              <a:t>DZ23B</a:t>
            </a:r>
            <a:r>
              <a:rPr lang="en-US"/>
              <a:t> </a:t>
            </a:r>
            <a:r>
              <a:rPr lang="en-US" sz="1200" b="0" i="0" u="none" strike="noStrike" kern="1200">
                <a:solidFill>
                  <a:schemeClr val="tx1"/>
                </a:solidFill>
                <a:latin typeface="Arial" charset="0"/>
                <a:ea typeface="+mn-ea"/>
                <a:cs typeface="Arial" charset="0"/>
              </a:rPr>
              <a:t>Bronchopneumonia with CC</a:t>
            </a:r>
            <a:r>
              <a:rPr lang="en-US"/>
              <a:t> </a:t>
            </a:r>
          </a:p>
          <a:p>
            <a:pPr eaLnBrk="1" hangingPunct="1"/>
            <a:r>
              <a:rPr lang="en-US" sz="1200" b="0" i="0" u="none" strike="noStrike" kern="1200" dirty="0">
                <a:solidFill>
                  <a:schemeClr val="tx1"/>
                </a:solidFill>
                <a:latin typeface="Arial" charset="0"/>
                <a:ea typeface="+mn-ea"/>
                <a:cs typeface="Arial" charset="0"/>
              </a:rPr>
              <a:t>DZ23C</a:t>
            </a:r>
            <a:r>
              <a:rPr lang="en-US" dirty="0"/>
              <a:t> </a:t>
            </a:r>
            <a:r>
              <a:rPr lang="en-US" sz="1200" b="0" i="0" u="none" strike="noStrike" kern="1200" dirty="0">
                <a:solidFill>
                  <a:schemeClr val="tx1"/>
                </a:solidFill>
                <a:latin typeface="Arial" charset="0"/>
                <a:ea typeface="+mn-ea"/>
                <a:cs typeface="Arial" charset="0"/>
              </a:rPr>
              <a:t>Bronchopneumonia without CC</a:t>
            </a:r>
            <a:r>
              <a:rPr lang="en-US" dirty="0"/>
              <a:t> </a:t>
            </a:r>
          </a:p>
        </p:txBody>
      </p:sp>
    </p:spTree>
    <p:extLst>
      <p:ext uri="{BB962C8B-B14F-4D97-AF65-F5344CB8AC3E}">
        <p14:creationId xmlns:p14="http://schemas.microsoft.com/office/powerpoint/2010/main" val="226908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t>
            </a:r>
            <a:r>
              <a:rPr lang="en-GB" dirty="0" err="1"/>
              <a:t>Dirkje</a:t>
            </a:r>
            <a:r>
              <a:rPr lang="en-GB" dirty="0"/>
              <a:t> study from 1999. An epidemiological dutch study investigating factors associated with mortality and worse outcomes in patients with Allergy (defined as &gt;275 eosinophils, or post SPT).  Controlling for covariates (major risk factors); a high blood eosinophil count was associated with increased mortality in COPD. This is in addition to males, age, smoking, lung function and low BMI. This was not related to Atopy</a:t>
            </a:r>
          </a:p>
        </p:txBody>
      </p:sp>
      <p:sp>
        <p:nvSpPr>
          <p:cNvPr id="4" name="Slide Number Placeholder 3"/>
          <p:cNvSpPr>
            <a:spLocks noGrp="1"/>
          </p:cNvSpPr>
          <p:nvPr>
            <p:ph type="sldNum" sz="quarter" idx="10"/>
          </p:nvPr>
        </p:nvSpPr>
        <p:spPr/>
        <p:txBody>
          <a:bodyPr/>
          <a:lstStyle/>
          <a:p>
            <a:fld id="{D75F1465-5A70-49E7-BE71-57B338ABCE8F}" type="slidenum">
              <a:rPr lang="en-GB" smtClean="0"/>
              <a:pPr/>
              <a:t>12</a:t>
            </a:fld>
            <a:endParaRPr lang="en-GB"/>
          </a:p>
        </p:txBody>
      </p:sp>
    </p:spTree>
    <p:extLst>
      <p:ext uri="{BB962C8B-B14F-4D97-AF65-F5344CB8AC3E}">
        <p14:creationId xmlns:p14="http://schemas.microsoft.com/office/powerpoint/2010/main" val="296772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44F3905-959F-4A8F-9C9D-73916BBA397D}" type="slidenum">
              <a:rPr lang="en-GB"/>
              <a:pPr/>
              <a:t>13</a:t>
            </a:fld>
            <a:endParaRPr lang="en-GB"/>
          </a:p>
        </p:txBody>
      </p:sp>
      <p:sp>
        <p:nvSpPr>
          <p:cNvPr id="38915" name="Slide Image Placeholder 1"/>
          <p:cNvSpPr>
            <a:spLocks noGrp="1" noRot="1" noChangeAspect="1" noTextEdit="1"/>
          </p:cNvSpPr>
          <p:nvPr>
            <p:ph type="sldImg"/>
          </p:nvPr>
        </p:nvSpPr>
        <p:spPr>
          <a:xfrm>
            <a:off x="717550" y="1162050"/>
            <a:ext cx="5575300" cy="3136900"/>
          </a:xfrm>
          <a:ln/>
        </p:spPr>
      </p:sp>
      <p:sp>
        <p:nvSpPr>
          <p:cNvPr id="38916" name="Notes Placeholder 2"/>
          <p:cNvSpPr>
            <a:spLocks noGrp="1"/>
          </p:cNvSpPr>
          <p:nvPr>
            <p:ph type="body" idx="1"/>
          </p:nvPr>
        </p:nvSpPr>
        <p:spPr>
          <a:xfrm>
            <a:off x="649168" y="4454495"/>
            <a:ext cx="5806330" cy="4682585"/>
          </a:xfrm>
          <a:noFill/>
          <a:ln/>
        </p:spPr>
        <p:txBody>
          <a:bodyPr/>
          <a:lstStyle/>
          <a:p>
            <a:r>
              <a:rPr lang="en-GB" i="1" dirty="0"/>
              <a:t>Will polish up slide</a:t>
            </a:r>
          </a:p>
          <a:p>
            <a:endParaRPr lang="en-GB" i="1" dirty="0"/>
          </a:p>
          <a:p>
            <a:r>
              <a:rPr lang="en-GB" dirty="0"/>
              <a:t>Slide could be removed, but is demonstrating that IL5 is reduced (as is eosinophilic inflammation) by prednisolone – mechanism for reduction of eosinophilic inflammation</a:t>
            </a:r>
            <a:endParaRPr lang="en-US" dirty="0"/>
          </a:p>
        </p:txBody>
      </p:sp>
      <p:sp>
        <p:nvSpPr>
          <p:cNvPr id="4" name="Slide Number Placeholder 3"/>
          <p:cNvSpPr txBox="1">
            <a:spLocks noGrp="1"/>
          </p:cNvSpPr>
          <p:nvPr/>
        </p:nvSpPr>
        <p:spPr>
          <a:xfrm>
            <a:off x="4110978" y="9882685"/>
            <a:ext cx="3144387" cy="520841"/>
          </a:xfrm>
          <a:prstGeom prst="rect">
            <a:avLst/>
          </a:prstGeom>
          <a:noFill/>
        </p:spPr>
        <p:txBody>
          <a:bodyPr lIns="96662" tIns="48331" rIns="96662" bIns="48331" anchor="b"/>
          <a:lstStyle/>
          <a:p>
            <a:pPr algn="r">
              <a:defRPr/>
            </a:pPr>
            <a:fld id="{27EAF85E-8595-4A5F-A6A2-224BF06135E2}" type="slidenum">
              <a:rPr lang="en-US" sz="1200"/>
              <a:pPr algn="r">
                <a:defRPr/>
              </a:pPr>
              <a:t>13</a:t>
            </a:fld>
            <a:endParaRPr lang="en-US" sz="1200" dirty="0"/>
          </a:p>
        </p:txBody>
      </p:sp>
    </p:spTree>
    <p:extLst>
      <p:ext uri="{BB962C8B-B14F-4D97-AF65-F5344CB8AC3E}">
        <p14:creationId xmlns:p14="http://schemas.microsoft.com/office/powerpoint/2010/main" val="290475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5F1465-5A70-49E7-BE71-57B338ABCE8F}" type="slidenum">
              <a:rPr lang="en-GB" smtClean="0"/>
              <a:pPr/>
              <a:t>14</a:t>
            </a:fld>
            <a:endParaRPr lang="en-GB"/>
          </a:p>
        </p:txBody>
      </p:sp>
    </p:spTree>
    <p:extLst>
      <p:ext uri="{BB962C8B-B14F-4D97-AF65-F5344CB8AC3E}">
        <p14:creationId xmlns:p14="http://schemas.microsoft.com/office/powerpoint/2010/main" val="339849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rPr>
              <a:t>This means that the total cost per item for respiratory medicines is the highest of all the BNF chapters.  This means that the average cost of each item prescribed for a respiratory condition (excluding antibiotics) is &gt;£17.  Since many respiratory conditions are chronic, this makes the cost of managing respiratory disease quite high per patient lifetime.</a:t>
            </a:r>
            <a:endParaRPr lang="en-GB" altLang="en-US">
              <a:latin typeface="Calibri" panose="020F0502020204030204" pitchFamily="34" charset="0"/>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D5CB1F-06BC-4CE1-9F2F-7843E6B5E306}" type="slidenum">
              <a:rPr lang="en-GB" altLang="en-US"/>
              <a:pPr eaLnBrk="1" hangingPunct="1"/>
              <a:t>16</a:t>
            </a:fld>
            <a:endParaRPr lang="en-GB" altLang="en-US"/>
          </a:p>
        </p:txBody>
      </p:sp>
    </p:spTree>
    <p:extLst>
      <p:ext uri="{BB962C8B-B14F-4D97-AF65-F5344CB8AC3E}">
        <p14:creationId xmlns:p14="http://schemas.microsoft.com/office/powerpoint/2010/main" val="381697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Calibri" panose="020F0502020204030204" pitchFamily="34" charset="0"/>
              </a:rPr>
              <a:t>Nationally IMPRESS is taking forward this work with the value pyramid as it is too simple a representation of the complexity of COPD care along the whole pathway, for example, value will vary with severity, and we also need to know the value of each intervention eg supporting self-management and non-invasive ventilation.  Where does LAMA+LABA sit?</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AE01239-4859-49C9-95EB-2B2AE3A6A7A3}" type="slidenum">
              <a:rPr lang="en-GB" altLang="en-US"/>
              <a:pPr eaLnBrk="1" hangingPunct="1"/>
              <a:t>17</a:t>
            </a:fld>
            <a:endParaRPr lang="en-GB" altLang="en-US"/>
          </a:p>
        </p:txBody>
      </p:sp>
    </p:spTree>
    <p:extLst>
      <p:ext uri="{BB962C8B-B14F-4D97-AF65-F5344CB8AC3E}">
        <p14:creationId xmlns:p14="http://schemas.microsoft.com/office/powerpoint/2010/main" val="226988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defTabSz="925513"/>
            <a:fld id="{1BF6202A-2589-4C86-AF0C-87D9C67C5B59}" type="slidenum">
              <a:rPr lang="en-GB" smtClean="0"/>
              <a:pPr defTabSz="925513"/>
              <a:t>20</a:t>
            </a:fld>
            <a:endParaRPr lang="en-GB"/>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buFontTx/>
              <a:buChar char="•"/>
            </a:pPr>
            <a:endParaRPr lang="en-US"/>
          </a:p>
        </p:txBody>
      </p:sp>
    </p:spTree>
    <p:extLst>
      <p:ext uri="{BB962C8B-B14F-4D97-AF65-F5344CB8AC3E}">
        <p14:creationId xmlns:p14="http://schemas.microsoft.com/office/powerpoint/2010/main" val="3609280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F9C5A48-B644-4A78-B429-9646FB9DF2E4}" type="datetimeFigureOut">
              <a:rPr lang="en-GB" smtClean="0"/>
              <a:t>06/07/2016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10982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9C5A48-B644-4A78-B429-9646FB9DF2E4}" type="datetimeFigureOut">
              <a:rPr lang="en-GB" smtClean="0"/>
              <a:t>06/07/2016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175500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9C5A48-B644-4A78-B429-9646FB9DF2E4}" type="datetimeFigureOut">
              <a:rPr lang="en-GB" smtClean="0"/>
              <a:t>06/07/2016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135762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txBox="1">
            <a:spLocks noGrp="1"/>
          </p:cNvSpPr>
          <p:nvPr>
            <p:ph/>
          </p:nvPr>
        </p:nvSpPr>
        <p:spPr>
          <a:xfrm>
            <a:off x="609600" y="274641"/>
            <a:ext cx="10972800" cy="5746747"/>
          </a:xfrm>
        </p:spPr>
        <p:txBody>
          <a:bodyPr/>
          <a:lstStyle>
            <a:lvl1pPr>
              <a:defRPr lang="en-GB"/>
            </a:lvl1pPr>
            <a:lvl2pPr>
              <a:defRPr lang="en-GB"/>
            </a:lvl2pPr>
            <a:lvl3pPr>
              <a:defRPr lang="en-GB"/>
            </a:lvl3pPr>
            <a:lvl4pPr>
              <a:defRPr lang="en-GB"/>
            </a:lvl4pPr>
            <a:lvl5pPr>
              <a:defRPr lang="en-GB"/>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7164426"/>
      </p:ext>
    </p:extLst>
  </p:cSld>
  <p:clrMapOvr>
    <a:masterClrMapping/>
  </p:clrMapOvr>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5734" y="128589"/>
            <a:ext cx="9031817" cy="8715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575734" y="1619250"/>
            <a:ext cx="5416551" cy="3778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6195484" y="1619250"/>
            <a:ext cx="5416549" cy="3778250"/>
          </a:xfrm>
        </p:spPr>
        <p:txBody>
          <a:bodyPr/>
          <a:lstStyle/>
          <a:p>
            <a:pPr lvl="0"/>
            <a:endParaRPr lang="en-GB" noProof="0"/>
          </a:p>
        </p:txBody>
      </p:sp>
      <p:sp>
        <p:nvSpPr>
          <p:cNvPr id="5" name="Rectangle 6"/>
          <p:cNvSpPr>
            <a:spLocks noGrp="1" noChangeArrowheads="1"/>
          </p:cNvSpPr>
          <p:nvPr>
            <p:ph type="sldNum" sz="quarter" idx="10"/>
          </p:nvPr>
        </p:nvSpPr>
        <p:spPr>
          <a:ln/>
        </p:spPr>
        <p:txBody>
          <a:bodyPr/>
          <a:lstStyle>
            <a:lvl1pPr>
              <a:defRPr/>
            </a:lvl1pPr>
          </a:lstStyle>
          <a:p>
            <a:pPr>
              <a:defRPr/>
            </a:pPr>
            <a:fld id="{0E924501-7FA1-4088-A29B-62C83C229C84}" type="slidenum">
              <a:rPr lang="en-GB"/>
              <a:pPr>
                <a:defRPr/>
              </a:pPr>
              <a:t>‹#›</a:t>
            </a:fld>
            <a:endParaRPr lang="en-GB"/>
          </a:p>
        </p:txBody>
      </p:sp>
    </p:spTree>
    <p:extLst>
      <p:ext uri="{BB962C8B-B14F-4D97-AF65-F5344CB8AC3E}">
        <p14:creationId xmlns:p14="http://schemas.microsoft.com/office/powerpoint/2010/main" val="3989878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8" name="Title 1"/>
          <p:cNvSpPr>
            <a:spLocks noGrp="1"/>
          </p:cNvSpPr>
          <p:nvPr>
            <p:ph type="title"/>
          </p:nvPr>
        </p:nvSpPr>
        <p:spPr>
          <a:xfrm>
            <a:off x="412801" y="274638"/>
            <a:ext cx="11220451" cy="511200"/>
          </a:xfrm>
        </p:spPr>
        <p:txBody>
          <a:bodyPr/>
          <a:lstStyle/>
          <a:p>
            <a:r>
              <a:rPr lang="en-US"/>
              <a:t>Click to edit Master title style</a:t>
            </a:r>
            <a:endParaRPr lang="en-GB" dirty="0"/>
          </a:p>
        </p:txBody>
      </p:sp>
      <p:sp>
        <p:nvSpPr>
          <p:cNvPr id="9" name="Content Placeholder 2"/>
          <p:cNvSpPr>
            <a:spLocks noGrp="1"/>
          </p:cNvSpPr>
          <p:nvPr>
            <p:ph idx="1"/>
          </p:nvPr>
        </p:nvSpPr>
        <p:spPr>
          <a:xfrm>
            <a:off x="419103" y="1760538"/>
            <a:ext cx="11245519" cy="4425950"/>
          </a:xfrm>
        </p:spPr>
        <p:txBody>
          <a:bodyPr>
            <a:normAutofit/>
          </a:bodyPr>
          <a:lstStyle>
            <a:lvl1pPr marL="266400" indent="-266400">
              <a:buClr>
                <a:srgbClr val="68D2DF"/>
              </a:buClr>
              <a:buFont typeface="Wingdings" panose="05000000000000000000" pitchFamily="2" charset="2"/>
              <a:buChar char="§"/>
              <a:defRPr sz="2400">
                <a:solidFill>
                  <a:srgbClr val="003865"/>
                </a:solidFill>
                <a:latin typeface="Arial" pitchFamily="34" charset="0"/>
                <a:cs typeface="Arial" pitchFamily="34" charset="0"/>
              </a:defRPr>
            </a:lvl1pPr>
            <a:lvl2pPr marL="628650" indent="-265113">
              <a:buFont typeface="Arial" panose="020B0604020202020204" pitchFamily="34" charset="0"/>
              <a:buChar char="–"/>
              <a:defRPr sz="2000">
                <a:solidFill>
                  <a:srgbClr val="003865"/>
                </a:solidFill>
              </a:defRPr>
            </a:lvl2pPr>
            <a:lvl3pPr>
              <a:defRPr sz="1800" baseline="0">
                <a:solidFill>
                  <a:srgbClr val="003865"/>
                </a:solidFill>
                <a:latin typeface="Arial" pitchFamily="34" charset="0"/>
                <a:cs typeface="Arial" pitchFamily="34" charset="0"/>
              </a:defRPr>
            </a:lvl3pPr>
            <a:lvl4pPr marL="892175" indent="-176213">
              <a:defRPr sz="1800">
                <a:solidFill>
                  <a:srgbClr val="003865"/>
                </a:solidFill>
                <a:latin typeface="Arial" pitchFamily="34" charset="0"/>
                <a:cs typeface="Arial" pitchFamily="34" charset="0"/>
              </a:defRPr>
            </a:lvl4pPr>
            <a:lvl5pPr marL="892175" indent="-176213">
              <a:defRPr sz="1800">
                <a:solidFill>
                  <a:srgbClr val="003865"/>
                </a:solidFill>
                <a:latin typeface="Arial" pitchFamily="34" charset="0"/>
                <a:cs typeface="Arial" pitchFamily="34" charset="0"/>
              </a:defRPr>
            </a:lvl5pPr>
            <a:lvl6pPr>
              <a:defRPr>
                <a:latin typeface="Arial" pitchFamily="34" charset="0"/>
                <a:cs typeface="Arial" pitchFamily="34" charset="0"/>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6"/>
          <p:cNvSpPr>
            <a:spLocks noGrp="1"/>
          </p:cNvSpPr>
          <p:nvPr>
            <p:ph type="body" sz="quarter" idx="12" hasCustomPrompt="1"/>
          </p:nvPr>
        </p:nvSpPr>
        <p:spPr>
          <a:xfrm>
            <a:off x="412800" y="784800"/>
            <a:ext cx="11222400" cy="511200"/>
          </a:xfrm>
        </p:spPr>
        <p:txBody>
          <a:bodyPr/>
          <a:lstStyle>
            <a:lvl1pPr marL="0" indent="0">
              <a:buNone/>
              <a:defRPr sz="2800" b="1" baseline="0">
                <a:solidFill>
                  <a:srgbClr val="68D2DF"/>
                </a:solidFill>
                <a:latin typeface="Arial" pitchFamily="34" charset="0"/>
                <a:cs typeface="Arial" pitchFamily="34" charset="0"/>
              </a:defRPr>
            </a:lvl1pPr>
          </a:lstStyle>
          <a:p>
            <a:pPr lvl="0"/>
            <a:r>
              <a:rPr lang="en-US" dirty="0"/>
              <a:t>Click to add Secondary title</a:t>
            </a:r>
            <a:endParaRPr lang="en-GB" dirty="0"/>
          </a:p>
        </p:txBody>
      </p:sp>
      <p:sp>
        <p:nvSpPr>
          <p:cNvPr id="11" name="Slide Number Placeholder 10"/>
          <p:cNvSpPr>
            <a:spLocks noGrp="1"/>
          </p:cNvSpPr>
          <p:nvPr>
            <p:ph type="sldNum" sz="quarter" idx="13"/>
          </p:nvPr>
        </p:nvSpPr>
        <p:spPr/>
        <p:txBody>
          <a:bodyPr/>
          <a:lstStyle>
            <a:lvl1pPr>
              <a:defRPr>
                <a:solidFill>
                  <a:srgbClr val="003865"/>
                </a:solidFill>
              </a:defRPr>
            </a:lvl1pPr>
          </a:lstStyle>
          <a:p>
            <a:pPr>
              <a:defRPr/>
            </a:pPr>
            <a:fld id="{1748D8EB-9301-403A-889B-E8DDB32CFF4A}" type="slidenum">
              <a:rPr lang="en-GB" smtClean="0"/>
              <a:pPr>
                <a:defRPr/>
              </a:pPr>
              <a:t>‹#›</a:t>
            </a:fld>
            <a:endParaRPr lang="en-GB" dirty="0"/>
          </a:p>
        </p:txBody>
      </p:sp>
      <p:sp>
        <p:nvSpPr>
          <p:cNvPr id="7" name="Text Placeholder 3"/>
          <p:cNvSpPr>
            <a:spLocks noGrp="1"/>
          </p:cNvSpPr>
          <p:nvPr>
            <p:ph type="body" sz="quarter" idx="16" hasCustomPrompt="1"/>
          </p:nvPr>
        </p:nvSpPr>
        <p:spPr>
          <a:xfrm>
            <a:off x="412801" y="6397627"/>
            <a:ext cx="11251819" cy="360363"/>
          </a:xfrm>
        </p:spPr>
        <p:txBody>
          <a:bodyPr anchor="b">
            <a:noAutofit/>
          </a:bodyPr>
          <a:lstStyle>
            <a:lvl1pPr marL="0" indent="0">
              <a:buFontTx/>
              <a:buNone/>
              <a:defRPr sz="1050"/>
            </a:lvl1pPr>
            <a:lvl2pPr marL="180000" indent="0">
              <a:buFontTx/>
              <a:buNone/>
              <a:defRPr sz="1200"/>
            </a:lvl2pPr>
            <a:lvl3pPr marL="441325" indent="0">
              <a:buFontTx/>
              <a:buNone/>
              <a:defRPr sz="1200"/>
            </a:lvl3pPr>
            <a:lvl4pPr marL="442800" indent="0">
              <a:buFontTx/>
              <a:buNone/>
              <a:defRPr sz="1200"/>
            </a:lvl4pPr>
            <a:lvl5pPr marL="442800" indent="0">
              <a:buFontTx/>
              <a:buNone/>
              <a:defRPr sz="1200"/>
            </a:lvl5pPr>
          </a:lstStyle>
          <a:p>
            <a:pPr lvl="0"/>
            <a:r>
              <a:rPr lang="en-US"/>
              <a:t>Click to add reference</a:t>
            </a:r>
            <a:endParaRPr lang="en-GB"/>
          </a:p>
        </p:txBody>
      </p:sp>
    </p:spTree>
    <p:extLst>
      <p:ext uri="{BB962C8B-B14F-4D97-AF65-F5344CB8AC3E}">
        <p14:creationId xmlns:p14="http://schemas.microsoft.com/office/powerpoint/2010/main" val="3518596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12801" y="274638"/>
            <a:ext cx="11220451" cy="511200"/>
          </a:xfrm>
        </p:spPr>
        <p:txBody>
          <a:bodyPr/>
          <a:lstStyle/>
          <a:p>
            <a:r>
              <a:rPr lang="en-US"/>
              <a:t>Click to edit Master title style</a:t>
            </a:r>
            <a:endParaRPr lang="en-GB" dirty="0"/>
          </a:p>
        </p:txBody>
      </p:sp>
      <p:sp>
        <p:nvSpPr>
          <p:cNvPr id="8" name="Text Placeholder 6"/>
          <p:cNvSpPr>
            <a:spLocks noGrp="1"/>
          </p:cNvSpPr>
          <p:nvPr>
            <p:ph type="body" sz="quarter" idx="13" hasCustomPrompt="1"/>
          </p:nvPr>
        </p:nvSpPr>
        <p:spPr>
          <a:xfrm>
            <a:off x="412800" y="784800"/>
            <a:ext cx="11222400" cy="511200"/>
          </a:xfrm>
        </p:spPr>
        <p:txBody>
          <a:bodyPr/>
          <a:lstStyle>
            <a:lvl1pPr marL="0" indent="0">
              <a:buNone/>
              <a:defRPr sz="2800" b="1" baseline="0">
                <a:solidFill>
                  <a:srgbClr val="68D2DF"/>
                </a:solidFill>
                <a:latin typeface="Arial" pitchFamily="34" charset="0"/>
                <a:cs typeface="Arial" pitchFamily="34" charset="0"/>
              </a:defRPr>
            </a:lvl1pPr>
          </a:lstStyle>
          <a:p>
            <a:pPr lvl="0"/>
            <a:r>
              <a:rPr lang="en-US" dirty="0"/>
              <a:t>Click to add Secondary title</a:t>
            </a:r>
            <a:endParaRPr lang="en-GB" dirty="0"/>
          </a:p>
        </p:txBody>
      </p:sp>
      <p:sp>
        <p:nvSpPr>
          <p:cNvPr id="9" name="Slide Number Placeholder 8"/>
          <p:cNvSpPr>
            <a:spLocks noGrp="1"/>
          </p:cNvSpPr>
          <p:nvPr>
            <p:ph type="sldNum" sz="quarter" idx="14"/>
          </p:nvPr>
        </p:nvSpPr>
        <p:spPr/>
        <p:txBody>
          <a:bodyPr/>
          <a:lstStyle>
            <a:lvl1pPr>
              <a:defRPr>
                <a:solidFill>
                  <a:srgbClr val="003865"/>
                </a:solidFill>
              </a:defRPr>
            </a:lvl1pPr>
          </a:lstStyle>
          <a:p>
            <a:pPr>
              <a:defRPr/>
            </a:pPr>
            <a:fld id="{1748D8EB-9301-403A-889B-E8DDB32CFF4A}" type="slidenum">
              <a:rPr lang="en-GB" smtClean="0"/>
              <a:pPr>
                <a:defRPr/>
              </a:pPr>
              <a:t>‹#›</a:t>
            </a:fld>
            <a:endParaRPr lang="en-GB" dirty="0"/>
          </a:p>
        </p:txBody>
      </p:sp>
      <p:sp>
        <p:nvSpPr>
          <p:cNvPr id="6" name="Text Placeholder 3"/>
          <p:cNvSpPr>
            <a:spLocks noGrp="1"/>
          </p:cNvSpPr>
          <p:nvPr>
            <p:ph type="body" sz="quarter" idx="16" hasCustomPrompt="1"/>
          </p:nvPr>
        </p:nvSpPr>
        <p:spPr>
          <a:xfrm>
            <a:off x="412801" y="6397627"/>
            <a:ext cx="11251819" cy="360363"/>
          </a:xfrm>
        </p:spPr>
        <p:txBody>
          <a:bodyPr anchor="b">
            <a:noAutofit/>
          </a:bodyPr>
          <a:lstStyle>
            <a:lvl1pPr marL="0" indent="0">
              <a:buFontTx/>
              <a:buNone/>
              <a:defRPr sz="1050"/>
            </a:lvl1pPr>
            <a:lvl2pPr marL="180000" indent="0">
              <a:buFontTx/>
              <a:buNone/>
              <a:defRPr sz="1200"/>
            </a:lvl2pPr>
            <a:lvl3pPr marL="441325" indent="0">
              <a:buFontTx/>
              <a:buNone/>
              <a:defRPr sz="1200"/>
            </a:lvl3pPr>
            <a:lvl4pPr marL="442800" indent="0">
              <a:buFontTx/>
              <a:buNone/>
              <a:defRPr sz="1200"/>
            </a:lvl4pPr>
            <a:lvl5pPr marL="442800" indent="0">
              <a:buFontTx/>
              <a:buNone/>
              <a:defRPr sz="1200"/>
            </a:lvl5pPr>
          </a:lstStyle>
          <a:p>
            <a:pPr lvl="0"/>
            <a:r>
              <a:rPr lang="en-US"/>
              <a:t>Click to add reference</a:t>
            </a:r>
            <a:endParaRPr lang="en-GB"/>
          </a:p>
        </p:txBody>
      </p:sp>
    </p:spTree>
    <p:extLst>
      <p:ext uri="{BB962C8B-B14F-4D97-AF65-F5344CB8AC3E}">
        <p14:creationId xmlns:p14="http://schemas.microsoft.com/office/powerpoint/2010/main" val="3634644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1 new ">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741" y="490811"/>
            <a:ext cx="11137900" cy="922337"/>
          </a:xfrm>
        </p:spPr>
        <p:txBody>
          <a:bodyPr lIns="0"/>
          <a:lstStyle>
            <a:lvl1pPr algn="l">
              <a:lnSpc>
                <a:spcPct val="90000"/>
              </a:lnSpc>
              <a:defRPr>
                <a:solidFill>
                  <a:schemeClr val="bg2"/>
                </a:solidFill>
              </a:defRPr>
            </a:lvl1pPr>
          </a:lstStyle>
          <a:p>
            <a:r>
              <a:rPr lang="en-US" dirty="0"/>
              <a:t>Click to edit Master title style</a:t>
            </a:r>
            <a:endParaRPr lang="en-GB" dirty="0"/>
          </a:p>
        </p:txBody>
      </p:sp>
      <p:sp>
        <p:nvSpPr>
          <p:cNvPr id="10" name="Rectangle 3"/>
          <p:cNvSpPr>
            <a:spLocks noGrp="1" noChangeArrowheads="1"/>
          </p:cNvSpPr>
          <p:nvPr>
            <p:ph idx="1"/>
          </p:nvPr>
        </p:nvSpPr>
        <p:spPr bwMode="auto">
          <a:xfrm>
            <a:off x="718739" y="1412924"/>
            <a:ext cx="11137901" cy="5040412"/>
          </a:xfrm>
          <a:prstGeom prst="rect">
            <a:avLst/>
          </a:prstGeom>
          <a:noFill/>
          <a:ln>
            <a:noFill/>
          </a:ln>
          <a:extLst/>
        </p:spPr>
        <p:txBody>
          <a:bodyPr lIns="0"/>
          <a:lstStyle>
            <a:lvl1pPr marL="177800" indent="-177800" algn="l">
              <a:spcAft>
                <a:spcPts val="600"/>
              </a:spcAft>
              <a:buClrTx/>
              <a:buFont typeface="Arial" pitchFamily="34" charset="0"/>
              <a:buChar char="•"/>
              <a:defRPr>
                <a:solidFill>
                  <a:schemeClr val="tx2"/>
                </a:solidFill>
              </a:defRPr>
            </a:lvl1pPr>
            <a:lvl2pPr marL="355600" indent="-177800">
              <a:buClrTx/>
              <a:buFont typeface="Arial" pitchFamily="34" charset="0"/>
              <a:buChar char="•"/>
              <a:defRPr>
                <a:solidFill>
                  <a:schemeClr val="tx2"/>
                </a:solidFill>
              </a:defRPr>
            </a:lvl2pPr>
            <a:lvl3pPr marL="627063" indent="-185738">
              <a:buClrTx/>
              <a:buFont typeface="Arial" pitchFamily="34" charset="0"/>
              <a:buChar char="•"/>
              <a:defRPr>
                <a:solidFill>
                  <a:schemeClr val="tx2"/>
                </a:solidFill>
              </a:defRPr>
            </a:lvl3pPr>
            <a:lvl4pPr marL="804863" indent="-177800">
              <a:buClrTx/>
              <a:buFont typeface="Arial" pitchFamily="34" charset="0"/>
              <a:buChar char="•"/>
              <a:defRPr>
                <a:solidFill>
                  <a:schemeClr val="tx2"/>
                </a:solidFill>
              </a:defRPr>
            </a:lvl4pPr>
            <a:lvl5pPr marL="982663" indent="-177800">
              <a:buClrTx/>
              <a:buFont typeface="Arial" pitchFamily="34" charset="0"/>
              <a:buChar char="•"/>
              <a:defRPr>
                <a:solidFill>
                  <a:schemeClr val="tx2"/>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4122581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596900" y="1223963"/>
            <a:ext cx="10972800" cy="4525962"/>
          </a:xfrm>
        </p:spPr>
        <p:txBody>
          <a:bodyPr/>
          <a:lstStyle>
            <a:lvl1pPr>
              <a:spcBef>
                <a:spcPts val="0"/>
              </a:spcBef>
              <a:spcAft>
                <a:spcPts val="600"/>
              </a:spcAft>
              <a:defRPr/>
            </a:lvl1pPr>
            <a:lvl2pPr marL="677863" indent="-322263">
              <a:spcBef>
                <a:spcPts val="0"/>
              </a:spcBef>
              <a:spcAft>
                <a:spcPts val="600"/>
              </a:spcAft>
              <a:defRPr/>
            </a:lvl2pPr>
            <a:lvl3pPr marL="896938" indent="-211138">
              <a:spcBef>
                <a:spcPts val="0"/>
              </a:spcBef>
              <a:spcAft>
                <a:spcPts val="600"/>
              </a:spcAft>
              <a:defRPr/>
            </a:lvl3pPr>
            <a:lvl4pPr>
              <a:spcBef>
                <a:spcPts val="0"/>
              </a:spcBef>
              <a:spcAft>
                <a:spcPts val="600"/>
              </a:spcAft>
              <a:defRPr/>
            </a:lvl4pPr>
            <a:lvl5pPr>
              <a:spcBef>
                <a:spcPts val="0"/>
              </a:spcBef>
              <a:spcAft>
                <a:spcPts val="600"/>
              </a:spcAft>
              <a:defRPr>
                <a:solidFill>
                  <a:srgbClr val="0066C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4"/>
          <p:cNvSpPr>
            <a:spLocks noGrp="1"/>
          </p:cNvSpPr>
          <p:nvPr>
            <p:ph type="body" sz="quarter" idx="10"/>
          </p:nvPr>
        </p:nvSpPr>
        <p:spPr>
          <a:xfrm>
            <a:off x="6096000" y="5814266"/>
            <a:ext cx="5520267" cy="360363"/>
          </a:xfrm>
        </p:spPr>
        <p:txBody>
          <a:bodyPr lIns="0" tIns="0" rIns="0" bIns="0" anchor="b"/>
          <a:lstStyle>
            <a:lvl1pPr marL="0" indent="0" algn="r">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a:t>Click to edit Master text styles</a:t>
            </a:r>
          </a:p>
        </p:txBody>
      </p:sp>
      <p:sp>
        <p:nvSpPr>
          <p:cNvPr id="8" name="Text Placeholder 4"/>
          <p:cNvSpPr>
            <a:spLocks noGrp="1"/>
          </p:cNvSpPr>
          <p:nvPr>
            <p:ph type="body" sz="quarter" idx="11"/>
          </p:nvPr>
        </p:nvSpPr>
        <p:spPr>
          <a:xfrm>
            <a:off x="575733" y="6119813"/>
            <a:ext cx="5520267" cy="360363"/>
          </a:xfrm>
        </p:spPr>
        <p:txBody>
          <a:bodyPr lIns="0" tIns="0" rIns="0" bIns="0" anchor="b"/>
          <a:lstStyle>
            <a:lvl1pPr marL="0" indent="0" algn="l">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a:t>Click to edit Master text styles</a:t>
            </a:r>
          </a:p>
        </p:txBody>
      </p:sp>
    </p:spTree>
    <p:extLst>
      <p:ext uri="{BB962C8B-B14F-4D97-AF65-F5344CB8AC3E}">
        <p14:creationId xmlns:p14="http://schemas.microsoft.com/office/powerpoint/2010/main" val="1140916779"/>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quarter" idx="10"/>
          </p:nvPr>
        </p:nvSpPr>
        <p:spPr>
          <a:xfrm>
            <a:off x="6096000" y="5814266"/>
            <a:ext cx="5520267" cy="360363"/>
          </a:xfrm>
        </p:spPr>
        <p:txBody>
          <a:bodyPr lIns="0" tIns="0" rIns="0" bIns="0" anchor="b"/>
          <a:lstStyle>
            <a:lvl1pPr marL="0" indent="0" algn="r">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a:t>Click to edit Master text styles</a:t>
            </a:r>
          </a:p>
        </p:txBody>
      </p:sp>
      <p:sp>
        <p:nvSpPr>
          <p:cNvPr id="7" name="Text Placeholder 4"/>
          <p:cNvSpPr>
            <a:spLocks noGrp="1"/>
          </p:cNvSpPr>
          <p:nvPr>
            <p:ph type="body" sz="quarter" idx="11"/>
          </p:nvPr>
        </p:nvSpPr>
        <p:spPr>
          <a:xfrm>
            <a:off x="575733" y="6119813"/>
            <a:ext cx="5520267" cy="360363"/>
          </a:xfrm>
        </p:spPr>
        <p:txBody>
          <a:bodyPr lIns="0" tIns="0" rIns="0" bIns="0" anchor="b"/>
          <a:lstStyle>
            <a:lvl1pPr marL="0" indent="0" algn="l">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a:t>Click to edit Master text styles</a:t>
            </a:r>
          </a:p>
        </p:txBody>
      </p:sp>
    </p:spTree>
    <p:extLst>
      <p:ext uri="{BB962C8B-B14F-4D97-AF65-F5344CB8AC3E}">
        <p14:creationId xmlns:p14="http://schemas.microsoft.com/office/powerpoint/2010/main" val="2390170130"/>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F9C5A48-B644-4A78-B429-9646FB9DF2E4}" type="datetimeFigureOut">
              <a:rPr lang="en-GB" smtClean="0"/>
              <a:t>06/07/2016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2373220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9C5A48-B644-4A78-B429-9646FB9DF2E4}" type="datetimeFigureOut">
              <a:rPr lang="en-GB" smtClean="0"/>
              <a:t>06/07/2016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406277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F9C5A48-B644-4A78-B429-9646FB9DF2E4}" type="datetimeFigureOut">
              <a:rPr lang="en-GB" smtClean="0"/>
              <a:t>06/07/2016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3115842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F9C5A48-B644-4A78-B429-9646FB9DF2E4}" type="datetimeFigureOut">
              <a:rPr lang="en-GB" smtClean="0"/>
              <a:t>06/07/2016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49113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F9C5A48-B644-4A78-B429-9646FB9DF2E4}" type="datetimeFigureOut">
              <a:rPr lang="en-GB" smtClean="0"/>
              <a:t>06/07/2016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3355511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C5A48-B644-4A78-B429-9646FB9DF2E4}" type="datetimeFigureOut">
              <a:rPr lang="en-GB" smtClean="0"/>
              <a:t>06/07/2016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4102678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9C5A48-B644-4A78-B429-9646FB9DF2E4}" type="datetimeFigureOut">
              <a:rPr lang="en-GB" smtClean="0"/>
              <a:t>06/07/2016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2087271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9C5A48-B644-4A78-B429-9646FB9DF2E4}" type="datetimeFigureOut">
              <a:rPr lang="en-GB" smtClean="0"/>
              <a:t>06/07/2016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C38B2B-FE95-44FD-AA36-8B4339F2844A}" type="slidenum">
              <a:rPr lang="en-GB" smtClean="0"/>
              <a:t>‹#›</a:t>
            </a:fld>
            <a:endParaRPr lang="en-GB"/>
          </a:p>
        </p:txBody>
      </p:sp>
    </p:spTree>
    <p:extLst>
      <p:ext uri="{BB962C8B-B14F-4D97-AF65-F5344CB8AC3E}">
        <p14:creationId xmlns:p14="http://schemas.microsoft.com/office/powerpoint/2010/main" val="1133180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C5A48-B644-4A78-B429-9646FB9DF2E4}" type="datetimeFigureOut">
              <a:rPr lang="en-GB" smtClean="0"/>
              <a:t>06/07/2016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38B2B-FE95-44FD-AA36-8B4339F2844A}" type="slidenum">
              <a:rPr lang="en-GB" smtClean="0"/>
              <a:t>‹#›</a:t>
            </a:fld>
            <a:endParaRPr lang="en-GB"/>
          </a:p>
        </p:txBody>
      </p:sp>
    </p:spTree>
    <p:extLst>
      <p:ext uri="{BB962C8B-B14F-4D97-AF65-F5344CB8AC3E}">
        <p14:creationId xmlns:p14="http://schemas.microsoft.com/office/powerpoint/2010/main" val="1807588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file:///C:\Respiratory%20Care%20Planning%20Tool\Respiratory%20Care%20Planning%20Tool%20763927%20June%202015.xlsm!Admission%20costs!R6C6" TargetMode="External"/><Relationship Id="rId3" Type="http://schemas.openxmlformats.org/officeDocument/2006/relationships/notesSlide" Target="../notesSlides/notesSlide3.xml"/><Relationship Id="rId7" Type="http://schemas.openxmlformats.org/officeDocument/2006/relationships/image" Target="../media/image10.e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file:///C:\Respiratory%20Care%20Planning%20Tool\Respiratory%20Care%20Planning%20Tool%20763927%20June%202015.xlsm!Admission%20costs!R2C6" TargetMode="External"/><Relationship Id="rId5" Type="http://schemas.openxmlformats.org/officeDocument/2006/relationships/hyperlink" Target="https://www.gov.uk/government/collections/payment-by-results-2013-14" TargetMode="External"/><Relationship Id="rId4" Type="http://schemas.openxmlformats.org/officeDocument/2006/relationships/image" Target="../media/image12.png"/><Relationship Id="rId9" Type="http://schemas.openxmlformats.org/officeDocument/2006/relationships/image" Target="../media/image11.emf"/></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9.xml"/><Relationship Id="rId7" Type="http://schemas.openxmlformats.org/officeDocument/2006/relationships/oleObject" Target="file:///C:\Respiratory%20Care%20Planning%20Tool\Respiratory%20Care%20Planning%20Tool%20763927%20June%202015.xlsm!Rx%20Analysis!R2C1" TargetMode="Externa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20.emf"/><Relationship Id="rId4" Type="http://schemas.openxmlformats.org/officeDocument/2006/relationships/oleObject" Target="file:///C:\Respiratory%20Care%20Planning%20Tool\Respiratory%20Care%20Planning%20Tool%20763927%20June%202015.xlsm!Rx%20Analysis%20Chart!%5bRespiratory%20Care%20Planning%20Tool%20763927%20June%202015.xlsm%5dRx%20Analysis%20Chart%20Chart%203"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www.goldcopd.org/uploads/users/files/GOLD_Report_2015_Apr2.pdf"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COPD- an update</a:t>
            </a:r>
            <a:br>
              <a:rPr lang="en-GB" dirty="0"/>
            </a:br>
            <a:r>
              <a:rPr lang="en-GB" dirty="0"/>
              <a:t>the latest challenges, evidence. </a:t>
            </a:r>
          </a:p>
        </p:txBody>
      </p:sp>
      <p:sp>
        <p:nvSpPr>
          <p:cNvPr id="3" name="Subtitle 2"/>
          <p:cNvSpPr>
            <a:spLocks noGrp="1"/>
          </p:cNvSpPr>
          <p:nvPr>
            <p:ph type="subTitle" idx="1"/>
          </p:nvPr>
        </p:nvSpPr>
        <p:spPr>
          <a:xfrm>
            <a:off x="1524000" y="4388101"/>
            <a:ext cx="9144000" cy="1655762"/>
          </a:xfrm>
        </p:spPr>
        <p:txBody>
          <a:bodyPr>
            <a:normAutofit lnSpcReduction="10000"/>
          </a:bodyPr>
          <a:lstStyle/>
          <a:p>
            <a:r>
              <a:rPr lang="en-GB" dirty="0"/>
              <a:t>Rama </a:t>
            </a:r>
            <a:r>
              <a:rPr lang="en-GB" dirty="0" err="1"/>
              <a:t>Vancheeswaran</a:t>
            </a:r>
            <a:r>
              <a:rPr lang="en-GB" dirty="0"/>
              <a:t>, FRCP, MSc, PHD</a:t>
            </a:r>
          </a:p>
          <a:p>
            <a:r>
              <a:rPr lang="en-GB" dirty="0"/>
              <a:t>Integrated Care Physician and COPD Lead, Barnet</a:t>
            </a:r>
          </a:p>
          <a:p>
            <a:r>
              <a:rPr lang="en-GB" dirty="0"/>
              <a:t>BTS COPD Specialist Advisory Group</a:t>
            </a:r>
          </a:p>
          <a:p>
            <a:r>
              <a:rPr lang="en-GB" dirty="0"/>
              <a:t>BLF Patient Ambassador</a:t>
            </a:r>
          </a:p>
        </p:txBody>
      </p:sp>
    </p:spTree>
    <p:extLst>
      <p:ext uri="{BB962C8B-B14F-4D97-AF65-F5344CB8AC3E}">
        <p14:creationId xmlns:p14="http://schemas.microsoft.com/office/powerpoint/2010/main" val="1503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Slide Number Placeholder 4"/>
          <p:cNvSpPr>
            <a:spLocks noGrp="1"/>
          </p:cNvSpPr>
          <p:nvPr>
            <p:ph type="sldNum" sz="quarter" idx="10"/>
          </p:nvPr>
        </p:nvSpPr>
        <p:spPr>
          <a:noFill/>
        </p:spPr>
        <p:txBody>
          <a:bodyPr/>
          <a:lstStyle/>
          <a:p>
            <a:fld id="{A27CC493-DCF6-426E-BD71-A29AFD7CC6A0}" type="slidenum">
              <a:rPr lang="en-GB" smtClean="0"/>
              <a:pPr/>
              <a:t>10</a:t>
            </a:fld>
            <a:endParaRPr lang="en-GB"/>
          </a:p>
        </p:txBody>
      </p:sp>
      <p:sp>
        <p:nvSpPr>
          <p:cNvPr id="18437" name="Rectangle 2"/>
          <p:cNvSpPr>
            <a:spLocks noGrp="1" noChangeAspect="1" noChangeArrowheads="1"/>
          </p:cNvSpPr>
          <p:nvPr>
            <p:ph type="title"/>
          </p:nvPr>
        </p:nvSpPr>
        <p:spPr/>
        <p:txBody>
          <a:bodyPr/>
          <a:lstStyle/>
          <a:p>
            <a:pPr eaLnBrk="1" hangingPunct="1"/>
            <a:r>
              <a:rPr lang="en-GB" dirty="0">
                <a:solidFill>
                  <a:srgbClr val="0070C0"/>
                </a:solidFill>
              </a:rPr>
              <a:t>Cost of COPD-related Pneumonia</a:t>
            </a:r>
            <a:r>
              <a:rPr lang="en-GB" b="0" baseline="30000" dirty="0">
                <a:solidFill>
                  <a:srgbClr val="0070C0"/>
                </a:solidFill>
              </a:rPr>
              <a:t> 1-4</a:t>
            </a:r>
            <a:endParaRPr lang="en-GB" dirty="0">
              <a:solidFill>
                <a:srgbClr val="0070C0"/>
              </a:solidFill>
            </a:endParaRPr>
          </a:p>
        </p:txBody>
      </p:sp>
      <p:sp>
        <p:nvSpPr>
          <p:cNvPr id="18438" name="Rectangle 3"/>
          <p:cNvSpPr>
            <a:spLocks noGrp="1" noChangeArrowheads="1"/>
          </p:cNvSpPr>
          <p:nvPr>
            <p:ph type="body" sz="half" idx="1"/>
          </p:nvPr>
        </p:nvSpPr>
        <p:spPr>
          <a:xfrm>
            <a:off x="2082800" y="1330325"/>
            <a:ext cx="4521200" cy="1047750"/>
          </a:xfrm>
        </p:spPr>
        <p:txBody>
          <a:bodyPr>
            <a:normAutofit fontScale="77500" lnSpcReduction="20000"/>
          </a:bodyPr>
          <a:lstStyle/>
          <a:p>
            <a:pPr marL="0" indent="0"/>
            <a:r>
              <a:rPr lang="en-GB" dirty="0"/>
              <a:t>Patients admitted to hospital with COPD related Pneumonia cost the NHS an average £5746 per patient per year</a:t>
            </a:r>
            <a:r>
              <a:rPr lang="en-GB" baseline="30000" dirty="0"/>
              <a:t>1-4</a:t>
            </a:r>
            <a:endParaRPr lang="en-GB" dirty="0"/>
          </a:p>
        </p:txBody>
      </p:sp>
      <p:graphicFrame>
        <p:nvGraphicFramePr>
          <p:cNvPr id="18" name="Group 61"/>
          <p:cNvGraphicFramePr>
            <a:graphicFrameLocks noGrp="1"/>
          </p:cNvGraphicFramePr>
          <p:nvPr/>
        </p:nvGraphicFramePr>
        <p:xfrm>
          <a:off x="6983414" y="1119188"/>
          <a:ext cx="3609975" cy="3335644"/>
        </p:xfrm>
        <a:graphic>
          <a:graphicData uri="http://schemas.openxmlformats.org/drawingml/2006/table">
            <a:tbl>
              <a:tblPr/>
              <a:tblGrid>
                <a:gridCol w="1809750">
                  <a:extLst>
                    <a:ext uri="{9D8B030D-6E8A-4147-A177-3AD203B41FA5}">
                      <a16:colId xmlns:a16="http://schemas.microsoft.com/office/drawing/2014/main" val="20000"/>
                    </a:ext>
                  </a:extLst>
                </a:gridCol>
                <a:gridCol w="1800225">
                  <a:extLst>
                    <a:ext uri="{9D8B030D-6E8A-4147-A177-3AD203B41FA5}">
                      <a16:colId xmlns:a16="http://schemas.microsoft.com/office/drawing/2014/main" val="20001"/>
                    </a:ext>
                  </a:extLst>
                </a:gridCol>
              </a:tblGrid>
              <a:tr h="606006">
                <a:tc>
                  <a:txBody>
                    <a:bodyPr/>
                    <a:lstStyle/>
                    <a:p>
                      <a:pPr marL="0" marR="0" lvl="0" indent="0" algn="ctr" defTabSz="914400" rtl="0" eaLnBrk="1" fontAlgn="base" latinLnBrk="0" hangingPunct="1">
                        <a:lnSpc>
                          <a:spcPct val="110000"/>
                        </a:lnSpc>
                        <a:spcBef>
                          <a:spcPct val="0"/>
                        </a:spcBef>
                        <a:spcAft>
                          <a:spcPct val="20000"/>
                        </a:spcAft>
                        <a:buClr>
                          <a:srgbClr val="BA9342"/>
                        </a:buClr>
                        <a:buSzTx/>
                        <a:buFont typeface="Wingdings" pitchFamily="2" charset="2"/>
                        <a:buNone/>
                        <a:tabLst/>
                      </a:pPr>
                      <a:r>
                        <a:rPr kumimoji="0" lang="en-GB" sz="1400" b="0" i="0" u="none" strike="noStrike" cap="none" normalizeH="0" baseline="0" dirty="0">
                          <a:ln>
                            <a:noFill/>
                          </a:ln>
                          <a:solidFill>
                            <a:schemeClr val="tx1"/>
                          </a:solidFill>
                          <a:effectLst/>
                          <a:latin typeface="Arial" charset="0"/>
                          <a:cs typeface="Arial" charset="0"/>
                        </a:rPr>
                        <a:t>HRG Codes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ct val="0"/>
                        </a:spcBef>
                        <a:spcAft>
                          <a:spcPct val="20000"/>
                        </a:spcAft>
                        <a:buClr>
                          <a:srgbClr val="BA9342"/>
                        </a:buClr>
                        <a:buSzTx/>
                        <a:buFont typeface="Wingdings" pitchFamily="2" charset="2"/>
                        <a:buNone/>
                        <a:tabLst/>
                      </a:pPr>
                      <a:r>
                        <a:rPr kumimoji="0" lang="en-GB" sz="1400" b="0" i="0" u="none" strike="noStrike" cap="none" normalizeH="0" baseline="0" dirty="0">
                          <a:ln>
                            <a:noFill/>
                          </a:ln>
                          <a:solidFill>
                            <a:schemeClr val="tx1"/>
                          </a:solidFill>
                          <a:effectLst/>
                          <a:latin typeface="Arial" charset="0"/>
                          <a:cs typeface="Arial" charset="0"/>
                        </a:rPr>
                        <a:t> National Tariff </a:t>
                      </a:r>
                      <a:r>
                        <a:rPr kumimoji="0" lang="en-GB" sz="1200" b="0" i="0" u="none" strike="noStrike" cap="none" normalizeH="0" baseline="0" dirty="0">
                          <a:ln>
                            <a:noFill/>
                          </a:ln>
                          <a:solidFill>
                            <a:schemeClr val="tx1"/>
                          </a:solidFill>
                          <a:effectLst/>
                          <a:latin typeface="Arial" charset="0"/>
                          <a:cs typeface="Arial" charset="0"/>
                        </a:rPr>
                        <a:t>(Non-elective, 2013/14)</a:t>
                      </a:r>
                      <a:r>
                        <a:rPr kumimoji="0" lang="en-GB" sz="1400" b="0" i="0" u="none" strike="noStrike" cap="none" normalizeH="0" baseline="30000" dirty="0">
                          <a:ln>
                            <a:noFill/>
                          </a:ln>
                          <a:solidFill>
                            <a:schemeClr val="tx1"/>
                          </a:solidFill>
                          <a:effectLst/>
                          <a:latin typeface="Arial" charset="0"/>
                          <a:cs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4203">
                <a:tc>
                  <a:txBody>
                    <a:bodyPr/>
                    <a:lstStyle/>
                    <a:p>
                      <a:pPr algn="ctr" fontAlgn="ctr"/>
                      <a:r>
                        <a:rPr lang="en-GB" sz="1400" u="none" strike="noStrike" dirty="0"/>
                        <a:t>DZ23A</a:t>
                      </a:r>
                      <a:endParaRPr lang="en-GB" sz="1400" b="0" i="0" u="none" strike="noStrike" dirty="0">
                        <a:solidFill>
                          <a:srgbClr val="000000"/>
                        </a:solidFill>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lang="en-GB" sz="1400" u="none" strike="noStrike" kern="1200" dirty="0">
                          <a:solidFill>
                            <a:schemeClr val="tx1"/>
                          </a:solidFill>
                          <a:latin typeface="+mn-lt"/>
                          <a:ea typeface="+mn-ea"/>
                          <a:cs typeface="+mn-cs"/>
                        </a:rPr>
                        <a:t>£3,250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4203">
                <a:tc>
                  <a:txBody>
                    <a:bodyPr/>
                    <a:lstStyle/>
                    <a:p>
                      <a:pPr algn="ctr" fontAlgn="ctr"/>
                      <a:r>
                        <a:rPr lang="en-GB" sz="1400" u="none" strike="noStrike" dirty="0"/>
                        <a:t>DZ23B</a:t>
                      </a:r>
                      <a:endParaRPr lang="en-GB" sz="1400" b="0" i="0" u="none" strike="noStrike" dirty="0">
                        <a:solidFill>
                          <a:srgbClr val="000000"/>
                        </a:solidFill>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lang="en-GB" sz="1400" u="none" strike="noStrike" kern="1200" dirty="0">
                          <a:solidFill>
                            <a:schemeClr val="tx1"/>
                          </a:solidFill>
                          <a:latin typeface="+mn-lt"/>
                          <a:ea typeface="+mn-ea"/>
                          <a:cs typeface="+mn-cs"/>
                        </a:rPr>
                        <a:t>£2,401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5308">
                <a:tc>
                  <a:txBody>
                    <a:bodyPr/>
                    <a:lstStyle/>
                    <a:p>
                      <a:pPr algn="ctr" fontAlgn="ctr"/>
                      <a:r>
                        <a:rPr lang="en-GB" sz="1400" u="none" strike="noStrike" dirty="0"/>
                        <a:t>DZ23C</a:t>
                      </a:r>
                      <a:endParaRPr lang="en-GB" sz="1400" b="0" i="0" u="none" strike="noStrike" dirty="0">
                        <a:solidFill>
                          <a:srgbClr val="000000"/>
                        </a:solidFill>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lang="en-GB" sz="1400" u="none" strike="noStrike" kern="1200" dirty="0">
                          <a:solidFill>
                            <a:schemeClr val="tx1"/>
                          </a:solidFill>
                          <a:latin typeface="+mn-lt"/>
                          <a:ea typeface="+mn-ea"/>
                          <a:cs typeface="+mn-cs"/>
                        </a:rPr>
                        <a:t>£1,536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5308">
                <a:tc>
                  <a:txBody>
                    <a:bodyPr/>
                    <a:lstStyle/>
                    <a:p>
                      <a:pPr algn="ctr" fontAlgn="ctr"/>
                      <a:r>
                        <a:rPr lang="en-GB" sz="1400" b="0" i="0" u="none" strike="noStrike" dirty="0">
                          <a:solidFill>
                            <a:srgbClr val="000000"/>
                          </a:solidFill>
                          <a:latin typeface="Arial"/>
                        </a:rPr>
                        <a:t>DZ11A</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lang="en-GB" sz="1400" u="none" strike="noStrike" kern="1200" dirty="0">
                          <a:solidFill>
                            <a:schemeClr val="tx1"/>
                          </a:solidFill>
                          <a:latin typeface="+mn-lt"/>
                          <a:ea typeface="+mn-ea"/>
                          <a:cs typeface="+mn-cs"/>
                        </a:rPr>
                        <a:t>£3,214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5308">
                <a:tc>
                  <a:txBody>
                    <a:bodyPr/>
                    <a:lstStyle/>
                    <a:p>
                      <a:pPr algn="ctr" fontAlgn="ctr"/>
                      <a:r>
                        <a:rPr lang="en-GB" sz="1400" u="none" strike="noStrike" dirty="0"/>
                        <a:t>DZ11B</a:t>
                      </a:r>
                      <a:endParaRPr lang="en-GB" sz="1400" b="0" i="0" u="none" strike="noStrike" dirty="0">
                        <a:solidFill>
                          <a:srgbClr val="000000"/>
                        </a:solidFill>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lang="en-GB" sz="1400" u="none" strike="noStrike" kern="1200" dirty="0">
                          <a:solidFill>
                            <a:schemeClr val="tx1"/>
                          </a:solidFill>
                          <a:latin typeface="+mn-lt"/>
                          <a:ea typeface="+mn-ea"/>
                          <a:cs typeface="+mn-cs"/>
                        </a:rPr>
                        <a:t>£2,233 </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5308">
                <a:tc>
                  <a:txBody>
                    <a:bodyPr/>
                    <a:lstStyle/>
                    <a:p>
                      <a:pPr algn="ctr" fontAlgn="ctr"/>
                      <a:r>
                        <a:rPr lang="en-GB" sz="1400" u="none" strike="noStrike" dirty="0"/>
                        <a:t>DZ11C</a:t>
                      </a:r>
                      <a:endParaRPr lang="en-GB" sz="1400" b="0" i="0" u="none" strike="noStrike" dirty="0">
                        <a:solidFill>
                          <a:srgbClr val="000000"/>
                        </a:solidFill>
                        <a:latin typeface="Arial"/>
                      </a:endParaRP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fontAlgn="ctr" latinLnBrk="0" hangingPunct="1"/>
                      <a:r>
                        <a:rPr lang="en-GB" sz="1400" u="none" strike="noStrike" kern="1200" dirty="0">
                          <a:solidFill>
                            <a:schemeClr val="tx1"/>
                          </a:solidFill>
                          <a:latin typeface="+mn-lt"/>
                          <a:ea typeface="+mn-ea"/>
                          <a:cs typeface="+mn-cs"/>
                        </a:rPr>
                        <a:t>£936,</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8469" name="Picture 20"/>
          <p:cNvPicPr>
            <a:picLocks noChangeAspect="1" noChangeArrowheads="1"/>
          </p:cNvPicPr>
          <p:nvPr/>
        </p:nvPicPr>
        <p:blipFill>
          <a:blip r:embed="rId4" cstate="print"/>
          <a:srcRect b="10139"/>
          <a:stretch>
            <a:fillRect/>
          </a:stretch>
        </p:blipFill>
        <p:spPr bwMode="auto">
          <a:xfrm>
            <a:off x="8843963" y="6305551"/>
            <a:ext cx="1598612" cy="441325"/>
          </a:xfrm>
          <a:prstGeom prst="rect">
            <a:avLst/>
          </a:prstGeom>
          <a:noFill/>
          <a:ln w="9525">
            <a:noFill/>
            <a:miter lim="800000"/>
            <a:headEnd/>
            <a:tailEnd/>
          </a:ln>
        </p:spPr>
      </p:pic>
      <p:sp>
        <p:nvSpPr>
          <p:cNvPr id="15" name="Rectangle 14"/>
          <p:cNvSpPr/>
          <p:nvPr/>
        </p:nvSpPr>
        <p:spPr>
          <a:xfrm>
            <a:off x="2200274" y="6029326"/>
            <a:ext cx="7572376" cy="1492716"/>
          </a:xfrm>
          <a:prstGeom prst="rect">
            <a:avLst/>
          </a:prstGeom>
        </p:spPr>
        <p:txBody>
          <a:bodyPr wrap="square">
            <a:spAutoFit/>
          </a:bodyPr>
          <a:lstStyle/>
          <a:p>
            <a:pPr marL="304800" indent="-304800">
              <a:buFont typeface="+mj-lt"/>
              <a:buAutoNum type="arabicPeriod"/>
            </a:pPr>
            <a:r>
              <a:rPr lang="en-GB" sz="700" dirty="0"/>
              <a:t>England: Analysis of </a:t>
            </a:r>
            <a:r>
              <a:rPr lang="en-US" sz="700" dirty="0"/>
              <a:t>Hospital Episode Statistics (HES) Inpatient and Outpatient datasets - April 2012-March 2014. Copyright © 2014, Data re-used with the permission of the Health and Social Care Information Centre, (HSCIC).  All rights reserved. </a:t>
            </a:r>
            <a:endParaRPr lang="en-GB" sz="700" dirty="0"/>
          </a:p>
          <a:p>
            <a:pPr marL="304800" indent="-304800">
              <a:buFont typeface="Wingdings" pitchFamily="2" charset="2"/>
              <a:buAutoNum type="arabicPeriod"/>
            </a:pPr>
            <a:r>
              <a:rPr lang="en-GB" sz="700" dirty="0"/>
              <a:t>Scotland: Analysis of SMR01 inpatient data </a:t>
            </a:r>
            <a:r>
              <a:rPr lang="en-US" sz="700" dirty="0"/>
              <a:t>April 2012-March 2014, </a:t>
            </a:r>
            <a:r>
              <a:rPr lang="en-GB" sz="700" dirty="0"/>
              <a:t>ISD Scotland</a:t>
            </a:r>
          </a:p>
          <a:p>
            <a:pPr marL="304800" indent="-304800">
              <a:buFont typeface="Wingdings" pitchFamily="2" charset="2"/>
              <a:buAutoNum type="arabicPeriod"/>
            </a:pPr>
            <a:r>
              <a:rPr lang="en-GB" sz="700" dirty="0"/>
              <a:t>Wales: Analysis of </a:t>
            </a:r>
            <a:r>
              <a:rPr lang="en-US" sz="700" dirty="0"/>
              <a:t>Patient Episode Database Wales (PEDW) April 2012-March 2014, NHS Wales Informatics Service</a:t>
            </a:r>
            <a:endParaRPr lang="en-GB" sz="700" dirty="0"/>
          </a:p>
          <a:p>
            <a:pPr marL="304800" indent="-304800">
              <a:buFont typeface="Wingdings" pitchFamily="2" charset="2"/>
              <a:buAutoNum type="arabicPeriod"/>
            </a:pPr>
            <a:r>
              <a:rPr lang="en-GB" sz="700" dirty="0"/>
              <a:t>Northern Ireland: Analysis of </a:t>
            </a:r>
            <a:r>
              <a:rPr lang="en-US" sz="700" dirty="0"/>
              <a:t>Hospital Statistics April 2012-March 2014, Department of Health, Social Services and Public Safety Northern Ireland (DHSSPSNI)</a:t>
            </a:r>
          </a:p>
          <a:p>
            <a:pPr marL="304800" indent="-304800">
              <a:buFont typeface="Wingdings" pitchFamily="2" charset="2"/>
              <a:buAutoNum type="arabicPeriod"/>
            </a:pPr>
            <a:r>
              <a:rPr lang="en-GB" sz="700" dirty="0"/>
              <a:t>Department of Health, Payment by Results, National Tariffs  2013/14 </a:t>
            </a:r>
            <a:r>
              <a:rPr lang="en-GB" sz="700" dirty="0">
                <a:hlinkClick r:id="rId5"/>
              </a:rPr>
              <a:t>https://www.gov.uk/government/collections/payment-by-results-2013-14</a:t>
            </a:r>
            <a:endParaRPr lang="en-GB" sz="700" dirty="0"/>
          </a:p>
          <a:p>
            <a:pPr marL="304800" indent="-304800">
              <a:buFont typeface="Wingdings" pitchFamily="2" charset="2"/>
              <a:buAutoNum type="arabicPeriod"/>
            </a:pPr>
            <a:endParaRPr lang="en-GB" sz="700" dirty="0"/>
          </a:p>
          <a:p>
            <a:pPr marL="304800" indent="-304800">
              <a:buFont typeface="Wingdings" pitchFamily="2" charset="2"/>
              <a:buAutoNum type="arabicPeriod"/>
            </a:pPr>
            <a:endParaRPr lang="en-GB" sz="700" dirty="0"/>
          </a:p>
          <a:p>
            <a:pPr marL="304800" indent="-304800">
              <a:buFont typeface="Wingdings" pitchFamily="2" charset="2"/>
              <a:buAutoNum type="arabicPeriod"/>
            </a:pPr>
            <a:endParaRPr lang="en-GB" sz="700" dirty="0"/>
          </a:p>
          <a:p>
            <a:pPr marL="304800" indent="-304800">
              <a:buFont typeface="Wingdings" pitchFamily="2" charset="2"/>
              <a:buAutoNum type="arabicPeriod"/>
            </a:pPr>
            <a:endParaRPr lang="en-US" sz="700" dirty="0"/>
          </a:p>
          <a:p>
            <a:pPr marL="304800" indent="-304800">
              <a:buFont typeface="Wingdings" pitchFamily="2" charset="2"/>
              <a:buAutoNum type="arabicPeriod"/>
            </a:pPr>
            <a:endParaRPr lang="en-US" sz="700" dirty="0"/>
          </a:p>
          <a:p>
            <a:pPr marL="304800" indent="-304800">
              <a:buFont typeface="Wingdings" pitchFamily="2" charset="2"/>
              <a:buAutoNum type="arabicPeriod"/>
            </a:pPr>
            <a:endParaRPr lang="en-US" sz="700" dirty="0"/>
          </a:p>
          <a:p>
            <a:pPr marL="304800" indent="-304800">
              <a:spcAft>
                <a:spcPct val="20000"/>
              </a:spcAft>
              <a:buClr>
                <a:srgbClr val="BA9342"/>
              </a:buClr>
              <a:buFont typeface="Wingdings" pitchFamily="2" charset="2"/>
              <a:buAutoNum type="arabicPeriod"/>
            </a:pPr>
            <a:endParaRPr lang="en-GB" sz="700" kern="0" dirty="0">
              <a:solidFill>
                <a:srgbClr val="423D34"/>
              </a:solidFill>
              <a:latin typeface="Arial"/>
              <a:cs typeface="Arial"/>
            </a:endParaRPr>
          </a:p>
        </p:txBody>
      </p:sp>
      <p:sp>
        <p:nvSpPr>
          <p:cNvPr id="13" name="Rectangle 51"/>
          <p:cNvSpPr>
            <a:spLocks noChangeArrowheads="1"/>
          </p:cNvSpPr>
          <p:nvPr/>
        </p:nvSpPr>
        <p:spPr bwMode="auto">
          <a:xfrm>
            <a:off x="1879600" y="2322513"/>
            <a:ext cx="152400" cy="1225550"/>
          </a:xfrm>
          <a:prstGeom prst="rect">
            <a:avLst/>
          </a:prstGeom>
          <a:noFill/>
          <a:ln w="9525">
            <a:noFill/>
            <a:prstDash val="dash"/>
            <a:miter lim="800000"/>
            <a:headEnd/>
            <a:tailEnd/>
          </a:ln>
        </p:spPr>
        <p:txBody>
          <a:bodyPr lIns="0" tIns="0" rIns="0" bIns="0"/>
          <a:lstStyle/>
          <a:p>
            <a:pPr>
              <a:lnSpc>
                <a:spcPct val="110000"/>
              </a:lnSpc>
              <a:spcAft>
                <a:spcPct val="20000"/>
              </a:spcAft>
              <a:buClr>
                <a:srgbClr val="BA9342"/>
              </a:buClr>
              <a:buFont typeface="Wingdings" pitchFamily="2" charset="2"/>
              <a:buNone/>
            </a:pPr>
            <a:endParaRPr lang="en-GB" sz="1600"/>
          </a:p>
          <a:p>
            <a:pPr>
              <a:lnSpc>
                <a:spcPct val="110000"/>
              </a:lnSpc>
              <a:spcAft>
                <a:spcPct val="20000"/>
              </a:spcAft>
              <a:buClr>
                <a:srgbClr val="BA9342"/>
              </a:buClr>
              <a:buFont typeface="Wingdings" pitchFamily="2" charset="2"/>
              <a:buChar char="§"/>
            </a:pPr>
            <a:r>
              <a:rPr lang="en-GB" sz="1600"/>
              <a:t>    </a:t>
            </a:r>
          </a:p>
        </p:txBody>
      </p:sp>
      <p:sp>
        <p:nvSpPr>
          <p:cNvPr id="14" name="Rectangle 66"/>
          <p:cNvSpPr>
            <a:spLocks noChangeArrowheads="1"/>
          </p:cNvSpPr>
          <p:nvPr/>
        </p:nvSpPr>
        <p:spPr bwMode="auto">
          <a:xfrm>
            <a:off x="1854200" y="1030288"/>
            <a:ext cx="215900" cy="1225550"/>
          </a:xfrm>
          <a:prstGeom prst="rect">
            <a:avLst/>
          </a:prstGeom>
          <a:noFill/>
          <a:ln w="9525">
            <a:noFill/>
            <a:prstDash val="dash"/>
            <a:miter lim="800000"/>
            <a:headEnd/>
            <a:tailEnd/>
          </a:ln>
        </p:spPr>
        <p:txBody>
          <a:bodyPr lIns="0" tIns="0" rIns="0" bIns="0"/>
          <a:lstStyle/>
          <a:p>
            <a:pPr>
              <a:lnSpc>
                <a:spcPct val="110000"/>
              </a:lnSpc>
              <a:spcAft>
                <a:spcPct val="20000"/>
              </a:spcAft>
              <a:buClr>
                <a:srgbClr val="BA9342"/>
              </a:buClr>
              <a:buFont typeface="Wingdings" pitchFamily="2" charset="2"/>
              <a:buNone/>
            </a:pPr>
            <a:endParaRPr lang="en-GB" sz="1600" dirty="0"/>
          </a:p>
          <a:p>
            <a:pPr>
              <a:lnSpc>
                <a:spcPct val="110000"/>
              </a:lnSpc>
              <a:spcAft>
                <a:spcPct val="20000"/>
              </a:spcAft>
              <a:buClr>
                <a:srgbClr val="BA9342"/>
              </a:buClr>
              <a:buFont typeface="Wingdings" pitchFamily="2" charset="2"/>
              <a:buChar char="§"/>
            </a:pPr>
            <a:r>
              <a:rPr lang="en-GB" sz="1600" dirty="0"/>
              <a:t>    </a:t>
            </a:r>
          </a:p>
        </p:txBody>
      </p:sp>
      <p:sp>
        <p:nvSpPr>
          <p:cNvPr id="16" name="Rectangle 54"/>
          <p:cNvSpPr>
            <a:spLocks noChangeArrowheads="1"/>
          </p:cNvSpPr>
          <p:nvPr/>
        </p:nvSpPr>
        <p:spPr bwMode="auto">
          <a:xfrm>
            <a:off x="1879600" y="3057525"/>
            <a:ext cx="177800" cy="1225550"/>
          </a:xfrm>
          <a:prstGeom prst="rect">
            <a:avLst/>
          </a:prstGeom>
          <a:noFill/>
          <a:ln w="9525">
            <a:noFill/>
            <a:prstDash val="dash"/>
            <a:miter lim="800000"/>
            <a:headEnd/>
            <a:tailEnd/>
          </a:ln>
        </p:spPr>
        <p:txBody>
          <a:bodyPr lIns="0" tIns="0" rIns="0" bIns="0"/>
          <a:lstStyle/>
          <a:p>
            <a:pPr>
              <a:lnSpc>
                <a:spcPct val="110000"/>
              </a:lnSpc>
              <a:spcAft>
                <a:spcPct val="20000"/>
              </a:spcAft>
              <a:buClr>
                <a:srgbClr val="BA9342"/>
              </a:buClr>
              <a:buFont typeface="Wingdings" pitchFamily="2" charset="2"/>
              <a:buNone/>
            </a:pPr>
            <a:endParaRPr lang="en-GB" sz="1600"/>
          </a:p>
          <a:p>
            <a:pPr>
              <a:lnSpc>
                <a:spcPct val="110000"/>
              </a:lnSpc>
              <a:spcAft>
                <a:spcPct val="20000"/>
              </a:spcAft>
              <a:buClr>
                <a:srgbClr val="BA9342"/>
              </a:buClr>
              <a:buFont typeface="Wingdings" pitchFamily="2" charset="2"/>
              <a:buChar char="§"/>
            </a:pPr>
            <a:r>
              <a:rPr lang="en-GB" sz="1600"/>
              <a:t>    </a:t>
            </a:r>
          </a:p>
        </p:txBody>
      </p:sp>
      <p:graphicFrame>
        <p:nvGraphicFramePr>
          <p:cNvPr id="4" name="Object 6"/>
          <p:cNvGraphicFramePr>
            <a:graphicFrameLocks noChangeAspect="1"/>
          </p:cNvGraphicFramePr>
          <p:nvPr/>
        </p:nvGraphicFramePr>
        <p:xfrm>
          <a:off x="2033589" y="2614614"/>
          <a:ext cx="4581525" cy="790575"/>
        </p:xfrm>
        <a:graphic>
          <a:graphicData uri="http://schemas.openxmlformats.org/presentationml/2006/ole">
            <mc:AlternateContent xmlns:mc="http://schemas.openxmlformats.org/markup-compatibility/2006">
              <mc:Choice xmlns:v="urn:schemas-microsoft-com:vml" Requires="v">
                <p:oleObj spid="_x0000_s1048" name="Worksheet" r:id="rId6" imgW="4581436" imgH="790635" progId="Excel.Sheet.8">
                  <p:link updateAutomatic="1"/>
                </p:oleObj>
              </mc:Choice>
              <mc:Fallback>
                <p:oleObj name="Worksheet" r:id="rId6" imgW="4581436" imgH="790635" progId="Excel.Sheet.8">
                  <p:link updateAutomatic="1"/>
                  <p:pic>
                    <p:nvPicPr>
                      <p:cNvPr id="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3589" y="2614614"/>
                        <a:ext cx="458152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7"/>
          <p:cNvGraphicFramePr>
            <a:graphicFrameLocks noChangeAspect="1"/>
          </p:cNvGraphicFramePr>
          <p:nvPr/>
        </p:nvGraphicFramePr>
        <p:xfrm>
          <a:off x="2024064" y="3376614"/>
          <a:ext cx="4581525" cy="866775"/>
        </p:xfrm>
        <a:graphic>
          <a:graphicData uri="http://schemas.openxmlformats.org/presentationml/2006/ole">
            <mc:AlternateContent xmlns:mc="http://schemas.openxmlformats.org/markup-compatibility/2006">
              <mc:Choice xmlns:v="urn:schemas-microsoft-com:vml" Requires="v">
                <p:oleObj spid="_x0000_s1049" name="Worksheet" r:id="rId8" imgW="4581436" imgH="866757" progId="Excel.Sheet.8">
                  <p:link updateAutomatic="1"/>
                </p:oleObj>
              </mc:Choice>
              <mc:Fallback>
                <p:oleObj name="Worksheet" r:id="rId8" imgW="4581436" imgH="866757" progId="Excel.Sheet.8">
                  <p:link updateAutomatic="1"/>
                  <p:pic>
                    <p:nvPicPr>
                      <p:cNvPr id="5"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4064" y="3376614"/>
                        <a:ext cx="45815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21947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Older phenotypes?</a:t>
            </a:r>
          </a:p>
        </p:txBody>
      </p:sp>
      <p:sp>
        <p:nvSpPr>
          <p:cNvPr id="3" name="Content Placeholder 2"/>
          <p:cNvSpPr>
            <a:spLocks noGrp="1"/>
          </p:cNvSpPr>
          <p:nvPr>
            <p:ph idx="1"/>
          </p:nvPr>
        </p:nvSpPr>
        <p:spPr>
          <a:xfrm>
            <a:off x="4842933" y="1690688"/>
            <a:ext cx="6908800" cy="4351338"/>
          </a:xfrm>
        </p:spPr>
        <p:txBody>
          <a:bodyPr>
            <a:normAutofit/>
          </a:bodyPr>
          <a:lstStyle/>
          <a:p>
            <a:r>
              <a:rPr lang="en-GB" b="1" dirty="0"/>
              <a:t>Observable traits</a:t>
            </a:r>
          </a:p>
          <a:p>
            <a:pPr lvl="1"/>
            <a:r>
              <a:rPr lang="en-GB" dirty="0"/>
              <a:t>Descriptive techniques </a:t>
            </a:r>
          </a:p>
          <a:p>
            <a:pPr lvl="2"/>
            <a:r>
              <a:rPr lang="en-GB" sz="2400" dirty="0"/>
              <a:t>‘Pink Puffer and Blue Bloater’ – described first by A.C. </a:t>
            </a:r>
            <a:r>
              <a:rPr lang="en-GB" sz="2400" dirty="0" err="1"/>
              <a:t>Dornhorst</a:t>
            </a:r>
            <a:r>
              <a:rPr lang="en-GB" sz="2400" dirty="0"/>
              <a:t>, investigating the cardiopulmonary physiology in patients with chronic airflow limitation (Lancet 1955).</a:t>
            </a:r>
          </a:p>
          <a:p>
            <a:pPr lvl="2"/>
            <a:r>
              <a:rPr lang="en-GB" sz="2400" dirty="0"/>
              <a:t>‘Allergic and Non-Allergic’ – widely used</a:t>
            </a:r>
          </a:p>
          <a:p>
            <a:pPr marL="594360" lvl="2" indent="0">
              <a:buNone/>
            </a:pPr>
            <a:r>
              <a:rPr lang="en-GB" sz="2400" dirty="0"/>
              <a:t>			</a:t>
            </a:r>
          </a:p>
          <a:p>
            <a:pPr marL="594360" lvl="2" indent="0">
              <a:buNone/>
            </a:pPr>
            <a:endParaRPr lang="en-GB" dirty="0"/>
          </a:p>
          <a:p>
            <a:pPr marL="594360" lvl="2" indent="0">
              <a:buNone/>
            </a:pPr>
            <a:r>
              <a:rPr lang="en-GB" dirty="0"/>
              <a:t>			</a:t>
            </a:r>
          </a:p>
        </p:txBody>
      </p:sp>
      <p:pic>
        <p:nvPicPr>
          <p:cNvPr id="5" name="Picture 2" descr="Two patients showing bloating and puffer characterist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73" y="1391973"/>
            <a:ext cx="3288460" cy="515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Blood eosinophilia and COPD outcome</a:t>
            </a:r>
            <a:br>
              <a:rPr lang="en-GB" dirty="0"/>
            </a:br>
            <a:r>
              <a:rPr lang="en-GB" dirty="0"/>
              <a:t>(Asthma/COPD overlap syndrome)</a:t>
            </a:r>
          </a:p>
        </p:txBody>
      </p:sp>
      <p:sp>
        <p:nvSpPr>
          <p:cNvPr id="3" name="Content Placeholder 2"/>
          <p:cNvSpPr>
            <a:spLocks noGrp="1"/>
          </p:cNvSpPr>
          <p:nvPr>
            <p:ph idx="1"/>
          </p:nvPr>
        </p:nvSpPr>
        <p:spPr/>
        <p:txBody>
          <a:bodyPr/>
          <a:lstStyle/>
          <a:p>
            <a:pPr>
              <a:spcBef>
                <a:spcPts val="600"/>
              </a:spcBef>
              <a:spcAft>
                <a:spcPts val="600"/>
              </a:spcAft>
            </a:pPr>
            <a:r>
              <a:rPr lang="en-GB" dirty="0"/>
              <a:t>&gt;7,000 participants in respiratory survey</a:t>
            </a:r>
          </a:p>
          <a:p>
            <a:pPr>
              <a:spcBef>
                <a:spcPts val="600"/>
              </a:spcBef>
              <a:spcAft>
                <a:spcPts val="600"/>
              </a:spcAft>
            </a:pPr>
            <a:r>
              <a:rPr lang="en-GB" dirty="0"/>
              <a:t>Blood eosinophils &gt; 0.27 x109 cells/L associated with increased mortality</a:t>
            </a:r>
          </a:p>
          <a:p>
            <a:pPr lvl="1">
              <a:spcBef>
                <a:spcPts val="600"/>
              </a:spcBef>
              <a:spcAft>
                <a:spcPts val="600"/>
              </a:spcAft>
            </a:pPr>
            <a:r>
              <a:rPr lang="en-GB" dirty="0"/>
              <a:t>Odds ratio for COPD death 4.8 (95%CI 1.9 to 11.9)</a:t>
            </a:r>
          </a:p>
          <a:p>
            <a:pPr lvl="1">
              <a:spcBef>
                <a:spcPts val="600"/>
              </a:spcBef>
              <a:spcAft>
                <a:spcPts val="600"/>
              </a:spcAft>
            </a:pPr>
            <a:r>
              <a:rPr lang="en-GB" dirty="0"/>
              <a:t>Not related to atopy</a:t>
            </a:r>
          </a:p>
          <a:p>
            <a:pPr lvl="1">
              <a:spcBef>
                <a:spcPts val="600"/>
              </a:spcBef>
              <a:spcAft>
                <a:spcPts val="600"/>
              </a:spcAft>
            </a:pPr>
            <a:endParaRPr lang="en-GB" dirty="0"/>
          </a:p>
        </p:txBody>
      </p:sp>
      <p:sp>
        <p:nvSpPr>
          <p:cNvPr id="12" name="Text Placeholder 11"/>
          <p:cNvSpPr>
            <a:spLocks noGrp="1"/>
          </p:cNvSpPr>
          <p:nvPr>
            <p:ph type="body" sz="quarter" idx="16"/>
          </p:nvPr>
        </p:nvSpPr>
        <p:spPr/>
        <p:txBody>
          <a:bodyPr/>
          <a:lstStyle/>
          <a:p>
            <a:pPr marL="0" lvl="2"/>
            <a:r>
              <a:rPr lang="en-GB" sz="1050" dirty="0"/>
              <a:t>Hospers JJ et al. Am J </a:t>
            </a:r>
            <a:r>
              <a:rPr lang="en-GB" sz="1050" dirty="0" err="1"/>
              <a:t>Resp</a:t>
            </a:r>
            <a:r>
              <a:rPr lang="en-GB" sz="1050" dirty="0"/>
              <a:t> </a:t>
            </a:r>
            <a:r>
              <a:rPr lang="en-GB" sz="1050" dirty="0" err="1"/>
              <a:t>Crit</a:t>
            </a:r>
            <a:r>
              <a:rPr lang="en-GB" sz="1050" dirty="0"/>
              <a:t> Care  1999;160:1869−1874</a:t>
            </a:r>
          </a:p>
        </p:txBody>
      </p:sp>
      <p:sp>
        <p:nvSpPr>
          <p:cNvPr id="17" name="Slide Number Placeholder 16"/>
          <p:cNvSpPr>
            <a:spLocks noGrp="1"/>
          </p:cNvSpPr>
          <p:nvPr>
            <p:ph type="sldNum" sz="quarter" idx="13"/>
          </p:nvPr>
        </p:nvSpPr>
        <p:spPr/>
        <p:txBody>
          <a:bodyPr/>
          <a:lstStyle/>
          <a:p>
            <a:pPr>
              <a:defRPr/>
            </a:pPr>
            <a:fld id="{1748D8EB-9301-403A-889B-E8DDB32CFF4A}" type="slidenum">
              <a:rPr lang="en-GB" smtClean="0"/>
              <a:pPr>
                <a:defRPr/>
              </a:pPr>
              <a:t>12</a:t>
            </a:fld>
            <a:endParaRPr lang="en-GB" dirty="0"/>
          </a:p>
        </p:txBody>
      </p:sp>
    </p:spTree>
    <p:extLst>
      <p:ext uri="{BB962C8B-B14F-4D97-AF65-F5344CB8AC3E}">
        <p14:creationId xmlns:p14="http://schemas.microsoft.com/office/powerpoint/2010/main" val="1798278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524000" y="598492"/>
            <a:ext cx="9144000" cy="720725"/>
          </a:xfrm>
          <a:prstGeom prst="rect">
            <a:avLst/>
          </a:prstGeom>
        </p:spPr>
        <p:txBody>
          <a:bodyPr>
            <a:noAutofit/>
          </a:bodyPr>
          <a:lstStyle/>
          <a:p>
            <a:pPr algn="ctr">
              <a:defRPr/>
            </a:pPr>
            <a:endParaRPr lang="en-US" sz="3600" dirty="0">
              <a:cs typeface="Arial" charset="0"/>
            </a:endParaRPr>
          </a:p>
        </p:txBody>
      </p:sp>
      <p:sp>
        <p:nvSpPr>
          <p:cNvPr id="2" name="Title 1"/>
          <p:cNvSpPr>
            <a:spLocks noGrp="1"/>
          </p:cNvSpPr>
          <p:nvPr>
            <p:ph type="title"/>
          </p:nvPr>
        </p:nvSpPr>
        <p:spPr/>
        <p:txBody>
          <a:bodyPr>
            <a:normAutofit fontScale="90000"/>
          </a:bodyPr>
          <a:lstStyle/>
          <a:p>
            <a:r>
              <a:rPr lang="en-US"/>
              <a:t>And attenuated by prednisolone</a:t>
            </a:r>
            <a:endParaRPr lang="en-US" dirty="0"/>
          </a:p>
        </p:txBody>
      </p:sp>
      <p:sp>
        <p:nvSpPr>
          <p:cNvPr id="5" name="Slide Number Placeholder 4"/>
          <p:cNvSpPr>
            <a:spLocks noGrp="1"/>
          </p:cNvSpPr>
          <p:nvPr>
            <p:ph type="sldNum" sz="quarter" idx="14"/>
          </p:nvPr>
        </p:nvSpPr>
        <p:spPr/>
        <p:txBody>
          <a:bodyPr/>
          <a:lstStyle/>
          <a:p>
            <a:fld id="{1748D8EB-9301-403A-889B-E8DDB32CFF4A}" type="slidenum">
              <a:rPr lang="en-GB" smtClean="0"/>
              <a:pPr/>
              <a:t>13</a:t>
            </a:fld>
            <a:endParaRPr lang="en-GB" dirty="0"/>
          </a:p>
        </p:txBody>
      </p:sp>
      <p:sp>
        <p:nvSpPr>
          <p:cNvPr id="11" name="Text Placeholder 10"/>
          <p:cNvSpPr>
            <a:spLocks noGrp="1"/>
          </p:cNvSpPr>
          <p:nvPr>
            <p:ph type="body" sz="quarter" idx="16"/>
          </p:nvPr>
        </p:nvSpPr>
        <p:spPr/>
        <p:txBody>
          <a:bodyPr/>
          <a:lstStyle/>
          <a:p>
            <a:r>
              <a:rPr lang="en-GB" dirty="0" err="1">
                <a:latin typeface="Arial" charset="0"/>
                <a:cs typeface="Arial" charset="0"/>
              </a:rPr>
              <a:t>Bafadhel</a:t>
            </a:r>
            <a:r>
              <a:rPr lang="en-GB" dirty="0">
                <a:latin typeface="Arial" charset="0"/>
                <a:cs typeface="Arial" charset="0"/>
              </a:rPr>
              <a:t> M </a:t>
            </a:r>
            <a:r>
              <a:rPr lang="en-GB" i="1" dirty="0">
                <a:latin typeface="Arial" charset="0"/>
                <a:cs typeface="Arial" charset="0"/>
              </a:rPr>
              <a:t>et al. Respiration </a:t>
            </a:r>
            <a:r>
              <a:rPr lang="en-GB" dirty="0">
                <a:latin typeface="Arial" charset="0"/>
                <a:cs typeface="Arial" charset="0"/>
              </a:rPr>
              <a:t>2009;78:256−262</a:t>
            </a:r>
            <a:endParaRPr lang="en-US" dirty="0">
              <a:latin typeface="Arial" charset="0"/>
              <a:cs typeface="Arial" charset="0"/>
            </a:endParaRPr>
          </a:p>
        </p:txBody>
      </p:sp>
      <p:grpSp>
        <p:nvGrpSpPr>
          <p:cNvPr id="8" name="Group 7"/>
          <p:cNvGrpSpPr/>
          <p:nvPr/>
        </p:nvGrpSpPr>
        <p:grpSpPr>
          <a:xfrm>
            <a:off x="2754817" y="1767427"/>
            <a:ext cx="5984451" cy="4327504"/>
            <a:chOff x="870538" y="889000"/>
            <a:chExt cx="6816916" cy="4929479"/>
          </a:xfrm>
        </p:grpSpPr>
        <p:sp>
          <p:nvSpPr>
            <p:cNvPr id="55" name="Freeform 54"/>
            <p:cNvSpPr/>
            <p:nvPr/>
          </p:nvSpPr>
          <p:spPr bwMode="auto">
            <a:xfrm flipV="1">
              <a:off x="3109913" y="5241818"/>
              <a:ext cx="4019550" cy="115412"/>
            </a:xfrm>
            <a:custGeom>
              <a:avLst/>
              <a:gdLst>
                <a:gd name="connsiteX0" fmla="*/ 0 w 4014787"/>
                <a:gd name="connsiteY0" fmla="*/ 0 h 1157287"/>
                <a:gd name="connsiteX1" fmla="*/ 4014787 w 4014787"/>
                <a:gd name="connsiteY1" fmla="*/ 1157287 h 1157287"/>
              </a:gdLst>
              <a:ahLst/>
              <a:cxnLst>
                <a:cxn ang="0">
                  <a:pos x="connsiteX0" y="connsiteY0"/>
                </a:cxn>
                <a:cxn ang="0">
                  <a:pos x="connsiteX1" y="connsiteY1"/>
                </a:cxn>
              </a:cxnLst>
              <a:rect l="l" t="t" r="r" b="b"/>
              <a:pathLst>
                <a:path w="4014787" h="1157287">
                  <a:moveTo>
                    <a:pt x="0" y="0"/>
                  </a:moveTo>
                  <a:lnTo>
                    <a:pt x="4014787" y="1157287"/>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9" name="Freeform 8"/>
            <p:cNvSpPr/>
            <p:nvPr/>
          </p:nvSpPr>
          <p:spPr bwMode="auto">
            <a:xfrm>
              <a:off x="3109913" y="1593850"/>
              <a:ext cx="4010025" cy="2466975"/>
            </a:xfrm>
            <a:custGeom>
              <a:avLst/>
              <a:gdLst>
                <a:gd name="connsiteX0" fmla="*/ 0 w 4010025"/>
                <a:gd name="connsiteY0" fmla="*/ 0 h 2466975"/>
                <a:gd name="connsiteX1" fmla="*/ 4010025 w 4010025"/>
                <a:gd name="connsiteY1" fmla="*/ 2466975 h 2466975"/>
              </a:gdLst>
              <a:ahLst/>
              <a:cxnLst>
                <a:cxn ang="0">
                  <a:pos x="connsiteX0" y="connsiteY0"/>
                </a:cxn>
                <a:cxn ang="0">
                  <a:pos x="connsiteX1" y="connsiteY1"/>
                </a:cxn>
              </a:cxnLst>
              <a:rect l="l" t="t" r="r" b="b"/>
              <a:pathLst>
                <a:path w="4010025" h="2466975">
                  <a:moveTo>
                    <a:pt x="0" y="0"/>
                  </a:moveTo>
                  <a:lnTo>
                    <a:pt x="4010025" y="2466975"/>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12" name="Freeform 11"/>
            <p:cNvSpPr/>
            <p:nvPr/>
          </p:nvSpPr>
          <p:spPr bwMode="auto">
            <a:xfrm>
              <a:off x="3116109" y="2868174"/>
              <a:ext cx="4008591" cy="2194364"/>
            </a:xfrm>
            <a:custGeom>
              <a:avLst/>
              <a:gdLst>
                <a:gd name="connsiteX0" fmla="*/ 0 w 4010025"/>
                <a:gd name="connsiteY0" fmla="*/ 0 h 2171700"/>
                <a:gd name="connsiteX1" fmla="*/ 4010025 w 4010025"/>
                <a:gd name="connsiteY1" fmla="*/ 2171700 h 2171700"/>
              </a:gdLst>
              <a:ahLst/>
              <a:cxnLst>
                <a:cxn ang="0">
                  <a:pos x="connsiteX0" y="connsiteY0"/>
                </a:cxn>
                <a:cxn ang="0">
                  <a:pos x="connsiteX1" y="connsiteY1"/>
                </a:cxn>
              </a:cxnLst>
              <a:rect l="l" t="t" r="r" b="b"/>
              <a:pathLst>
                <a:path w="4010025" h="2171700">
                  <a:moveTo>
                    <a:pt x="0" y="0"/>
                  </a:moveTo>
                  <a:lnTo>
                    <a:pt x="4010025" y="2171700"/>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13" name="Freeform 12"/>
            <p:cNvSpPr/>
            <p:nvPr/>
          </p:nvSpPr>
          <p:spPr bwMode="auto">
            <a:xfrm>
              <a:off x="3109913" y="3859213"/>
              <a:ext cx="4014787" cy="1157287"/>
            </a:xfrm>
            <a:custGeom>
              <a:avLst/>
              <a:gdLst>
                <a:gd name="connsiteX0" fmla="*/ 0 w 4014787"/>
                <a:gd name="connsiteY0" fmla="*/ 0 h 1157287"/>
                <a:gd name="connsiteX1" fmla="*/ 4014787 w 4014787"/>
                <a:gd name="connsiteY1" fmla="*/ 1157287 h 1157287"/>
              </a:gdLst>
              <a:ahLst/>
              <a:cxnLst>
                <a:cxn ang="0">
                  <a:pos x="connsiteX0" y="connsiteY0"/>
                </a:cxn>
                <a:cxn ang="0">
                  <a:pos x="connsiteX1" y="connsiteY1"/>
                </a:cxn>
              </a:cxnLst>
              <a:rect l="l" t="t" r="r" b="b"/>
              <a:pathLst>
                <a:path w="4014787" h="1157287">
                  <a:moveTo>
                    <a:pt x="0" y="0"/>
                  </a:moveTo>
                  <a:lnTo>
                    <a:pt x="4014787" y="1157287"/>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14" name="Freeform 13"/>
            <p:cNvSpPr/>
            <p:nvPr/>
          </p:nvSpPr>
          <p:spPr bwMode="auto">
            <a:xfrm>
              <a:off x="3114675" y="4405313"/>
              <a:ext cx="4010025" cy="976312"/>
            </a:xfrm>
            <a:custGeom>
              <a:avLst/>
              <a:gdLst>
                <a:gd name="connsiteX0" fmla="*/ 0 w 4010025"/>
                <a:gd name="connsiteY0" fmla="*/ 0 h 976312"/>
                <a:gd name="connsiteX1" fmla="*/ 4010025 w 4010025"/>
                <a:gd name="connsiteY1" fmla="*/ 976312 h 976312"/>
              </a:gdLst>
              <a:ahLst/>
              <a:cxnLst>
                <a:cxn ang="0">
                  <a:pos x="connsiteX0" y="connsiteY0"/>
                </a:cxn>
                <a:cxn ang="0">
                  <a:pos x="connsiteX1" y="connsiteY1"/>
                </a:cxn>
              </a:cxnLst>
              <a:rect l="l" t="t" r="r" b="b"/>
              <a:pathLst>
                <a:path w="4010025" h="976312">
                  <a:moveTo>
                    <a:pt x="0" y="0"/>
                  </a:moveTo>
                  <a:lnTo>
                    <a:pt x="4010025" y="976312"/>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15" name="Freeform 14"/>
            <p:cNvSpPr/>
            <p:nvPr/>
          </p:nvSpPr>
          <p:spPr bwMode="auto">
            <a:xfrm>
              <a:off x="3119438" y="4914900"/>
              <a:ext cx="4000500" cy="414338"/>
            </a:xfrm>
            <a:custGeom>
              <a:avLst/>
              <a:gdLst>
                <a:gd name="connsiteX0" fmla="*/ 0 w 4000500"/>
                <a:gd name="connsiteY0" fmla="*/ 0 h 414338"/>
                <a:gd name="connsiteX1" fmla="*/ 4000500 w 4000500"/>
                <a:gd name="connsiteY1" fmla="*/ 414338 h 414338"/>
              </a:gdLst>
              <a:ahLst/>
              <a:cxnLst>
                <a:cxn ang="0">
                  <a:pos x="connsiteX0" y="connsiteY0"/>
                </a:cxn>
                <a:cxn ang="0">
                  <a:pos x="connsiteX1" y="connsiteY1"/>
                </a:cxn>
              </a:cxnLst>
              <a:rect l="l" t="t" r="r" b="b"/>
              <a:pathLst>
                <a:path w="4000500" h="414338">
                  <a:moveTo>
                    <a:pt x="0" y="0"/>
                  </a:moveTo>
                  <a:lnTo>
                    <a:pt x="4000500" y="414338"/>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16" name="Freeform 15"/>
            <p:cNvSpPr/>
            <p:nvPr/>
          </p:nvSpPr>
          <p:spPr bwMode="auto">
            <a:xfrm>
              <a:off x="3114675" y="5054600"/>
              <a:ext cx="4005263" cy="280988"/>
            </a:xfrm>
            <a:custGeom>
              <a:avLst/>
              <a:gdLst>
                <a:gd name="connsiteX0" fmla="*/ 0 w 4005263"/>
                <a:gd name="connsiteY0" fmla="*/ 0 h 280988"/>
                <a:gd name="connsiteX1" fmla="*/ 4005263 w 4005263"/>
                <a:gd name="connsiteY1" fmla="*/ 280988 h 280988"/>
              </a:gdLst>
              <a:ahLst/>
              <a:cxnLst>
                <a:cxn ang="0">
                  <a:pos x="connsiteX0" y="connsiteY0"/>
                </a:cxn>
                <a:cxn ang="0">
                  <a:pos x="connsiteX1" y="connsiteY1"/>
                </a:cxn>
              </a:cxnLst>
              <a:rect l="l" t="t" r="r" b="b"/>
              <a:pathLst>
                <a:path w="4005263" h="280988">
                  <a:moveTo>
                    <a:pt x="0" y="0"/>
                  </a:moveTo>
                  <a:lnTo>
                    <a:pt x="4005263" y="280988"/>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17" name="Freeform 16"/>
            <p:cNvSpPr/>
            <p:nvPr/>
          </p:nvSpPr>
          <p:spPr bwMode="auto">
            <a:xfrm>
              <a:off x="3114675" y="5214938"/>
              <a:ext cx="4014788" cy="85725"/>
            </a:xfrm>
            <a:custGeom>
              <a:avLst/>
              <a:gdLst>
                <a:gd name="connsiteX0" fmla="*/ 0 w 4014788"/>
                <a:gd name="connsiteY0" fmla="*/ 0 h 85725"/>
                <a:gd name="connsiteX1" fmla="*/ 4014788 w 4014788"/>
                <a:gd name="connsiteY1" fmla="*/ 85725 h 85725"/>
              </a:gdLst>
              <a:ahLst/>
              <a:cxnLst>
                <a:cxn ang="0">
                  <a:pos x="connsiteX0" y="connsiteY0"/>
                </a:cxn>
                <a:cxn ang="0">
                  <a:pos x="connsiteX1" y="connsiteY1"/>
                </a:cxn>
              </a:cxnLst>
              <a:rect l="l" t="t" r="r" b="b"/>
              <a:pathLst>
                <a:path w="4014788" h="85725">
                  <a:moveTo>
                    <a:pt x="0" y="0"/>
                  </a:moveTo>
                  <a:lnTo>
                    <a:pt x="4014788" y="85725"/>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18" name="Freeform 17"/>
            <p:cNvSpPr/>
            <p:nvPr/>
          </p:nvSpPr>
          <p:spPr bwMode="auto">
            <a:xfrm>
              <a:off x="3114675" y="5267325"/>
              <a:ext cx="4014788" cy="114300"/>
            </a:xfrm>
            <a:custGeom>
              <a:avLst/>
              <a:gdLst>
                <a:gd name="connsiteX0" fmla="*/ 0 w 4014788"/>
                <a:gd name="connsiteY0" fmla="*/ 114300 h 114300"/>
                <a:gd name="connsiteX1" fmla="*/ 4014788 w 4014788"/>
                <a:gd name="connsiteY1" fmla="*/ 0 h 114300"/>
              </a:gdLst>
              <a:ahLst/>
              <a:cxnLst>
                <a:cxn ang="0">
                  <a:pos x="connsiteX0" y="connsiteY0"/>
                </a:cxn>
                <a:cxn ang="0">
                  <a:pos x="connsiteX1" y="connsiteY1"/>
                </a:cxn>
              </a:cxnLst>
              <a:rect l="l" t="t" r="r" b="b"/>
              <a:pathLst>
                <a:path w="4014788" h="114300">
                  <a:moveTo>
                    <a:pt x="0" y="114300"/>
                  </a:moveTo>
                  <a:lnTo>
                    <a:pt x="4014788" y="0"/>
                  </a:lnTo>
                </a:path>
              </a:pathLst>
            </a:custGeom>
            <a:noFill/>
            <a:ln w="19050"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19" name="Freeform 18"/>
            <p:cNvSpPr/>
            <p:nvPr/>
          </p:nvSpPr>
          <p:spPr bwMode="auto">
            <a:xfrm>
              <a:off x="3114675" y="5338763"/>
              <a:ext cx="3995738" cy="42862"/>
            </a:xfrm>
            <a:custGeom>
              <a:avLst/>
              <a:gdLst>
                <a:gd name="connsiteX0" fmla="*/ 0 w 3995738"/>
                <a:gd name="connsiteY0" fmla="*/ 42862 h 42862"/>
                <a:gd name="connsiteX1" fmla="*/ 3995738 w 3995738"/>
                <a:gd name="connsiteY1" fmla="*/ 0 h 42862"/>
              </a:gdLst>
              <a:ahLst/>
              <a:cxnLst>
                <a:cxn ang="0">
                  <a:pos x="connsiteX0" y="connsiteY0"/>
                </a:cxn>
                <a:cxn ang="0">
                  <a:pos x="connsiteX1" y="connsiteY1"/>
                </a:cxn>
              </a:cxnLst>
              <a:rect l="l" t="t" r="r" b="b"/>
              <a:pathLst>
                <a:path w="3995738" h="42862">
                  <a:moveTo>
                    <a:pt x="0" y="42862"/>
                  </a:moveTo>
                  <a:lnTo>
                    <a:pt x="3995738" y="0"/>
                  </a:lnTo>
                </a:path>
              </a:pathLst>
            </a:custGeom>
            <a:noFill/>
            <a:ln w="19050"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20" name="Freeform 19"/>
            <p:cNvSpPr/>
            <p:nvPr/>
          </p:nvSpPr>
          <p:spPr bwMode="auto">
            <a:xfrm>
              <a:off x="3100388" y="5334000"/>
              <a:ext cx="4024312" cy="47625"/>
            </a:xfrm>
            <a:custGeom>
              <a:avLst/>
              <a:gdLst>
                <a:gd name="connsiteX0" fmla="*/ 0 w 4024312"/>
                <a:gd name="connsiteY0" fmla="*/ 47625 h 47625"/>
                <a:gd name="connsiteX1" fmla="*/ 4024312 w 4024312"/>
                <a:gd name="connsiteY1" fmla="*/ 0 h 47625"/>
              </a:gdLst>
              <a:ahLst/>
              <a:cxnLst>
                <a:cxn ang="0">
                  <a:pos x="connsiteX0" y="connsiteY0"/>
                </a:cxn>
                <a:cxn ang="0">
                  <a:pos x="connsiteX1" y="connsiteY1"/>
                </a:cxn>
              </a:cxnLst>
              <a:rect l="l" t="t" r="r" b="b"/>
              <a:pathLst>
                <a:path w="4024312" h="47625">
                  <a:moveTo>
                    <a:pt x="0" y="47625"/>
                  </a:moveTo>
                  <a:lnTo>
                    <a:pt x="4024312" y="0"/>
                  </a:lnTo>
                </a:path>
              </a:pathLst>
            </a:custGeom>
            <a:noFill/>
            <a:ln w="19050"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21" name="Freeform 20"/>
            <p:cNvSpPr/>
            <p:nvPr/>
          </p:nvSpPr>
          <p:spPr bwMode="auto">
            <a:xfrm>
              <a:off x="1871662" y="1728706"/>
              <a:ext cx="5700713" cy="3652919"/>
            </a:xfrm>
            <a:custGeom>
              <a:avLst/>
              <a:gdLst>
                <a:gd name="connsiteX0" fmla="*/ 0 w 6819900"/>
                <a:gd name="connsiteY0" fmla="*/ 0 h 2019300"/>
                <a:gd name="connsiteX1" fmla="*/ 0 w 6819900"/>
                <a:gd name="connsiteY1" fmla="*/ 2019300 h 2019300"/>
                <a:gd name="connsiteX2" fmla="*/ 6819900 w 6819900"/>
                <a:gd name="connsiteY2" fmla="*/ 2019300 h 2019300"/>
              </a:gdLst>
              <a:ahLst/>
              <a:cxnLst>
                <a:cxn ang="0">
                  <a:pos x="connsiteX0" y="connsiteY0"/>
                </a:cxn>
                <a:cxn ang="0">
                  <a:pos x="connsiteX1" y="connsiteY1"/>
                </a:cxn>
                <a:cxn ang="0">
                  <a:pos x="connsiteX2" y="connsiteY2"/>
                </a:cxn>
              </a:cxnLst>
              <a:rect l="l" t="t" r="r" b="b"/>
              <a:pathLst>
                <a:path w="6819900" h="2019300">
                  <a:moveTo>
                    <a:pt x="0" y="0"/>
                  </a:moveTo>
                  <a:lnTo>
                    <a:pt x="0" y="2019300"/>
                  </a:lnTo>
                  <a:lnTo>
                    <a:pt x="6819900" y="2019300"/>
                  </a:lnTo>
                </a:path>
              </a:pathLst>
            </a:custGeom>
            <a:noFill/>
            <a:ln w="28575"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p>
          </p:txBody>
        </p:sp>
        <p:cxnSp>
          <p:nvCxnSpPr>
            <p:cNvPr id="22" name="Straight Connector 21"/>
            <p:cNvCxnSpPr/>
            <p:nvPr/>
          </p:nvCxnSpPr>
          <p:spPr bwMode="auto">
            <a:xfrm>
              <a:off x="1776174" y="5381625"/>
              <a:ext cx="90000" cy="0"/>
            </a:xfrm>
            <a:prstGeom prst="line">
              <a:avLst/>
            </a:prstGeom>
            <a:noFill/>
            <a:ln w="28575" cap="flat" cmpd="sng" algn="ctr">
              <a:solidFill>
                <a:srgbClr val="003865"/>
              </a:solidFill>
              <a:prstDash val="solid"/>
              <a:round/>
              <a:headEnd type="none" w="med" len="med"/>
              <a:tailEnd type="none" w="med" len="med"/>
            </a:ln>
            <a:effectLst/>
          </p:spPr>
        </p:cxnSp>
        <p:cxnSp>
          <p:nvCxnSpPr>
            <p:cNvPr id="23" name="Straight Connector 22"/>
            <p:cNvCxnSpPr/>
            <p:nvPr/>
          </p:nvCxnSpPr>
          <p:spPr bwMode="auto">
            <a:xfrm>
              <a:off x="1776174" y="4653757"/>
              <a:ext cx="90000" cy="0"/>
            </a:xfrm>
            <a:prstGeom prst="line">
              <a:avLst/>
            </a:prstGeom>
            <a:noFill/>
            <a:ln w="28575" cap="flat" cmpd="sng" algn="ctr">
              <a:solidFill>
                <a:srgbClr val="003865"/>
              </a:solidFill>
              <a:prstDash val="solid"/>
              <a:round/>
              <a:headEnd type="none" w="med" len="med"/>
              <a:tailEnd type="none" w="med" len="med"/>
            </a:ln>
            <a:effectLst/>
          </p:spPr>
        </p:cxnSp>
        <p:cxnSp>
          <p:nvCxnSpPr>
            <p:cNvPr id="24" name="Straight Connector 23"/>
            <p:cNvCxnSpPr/>
            <p:nvPr/>
          </p:nvCxnSpPr>
          <p:spPr bwMode="auto">
            <a:xfrm>
              <a:off x="1776174" y="3925888"/>
              <a:ext cx="90000" cy="0"/>
            </a:xfrm>
            <a:prstGeom prst="line">
              <a:avLst/>
            </a:prstGeom>
            <a:noFill/>
            <a:ln w="28575" cap="flat" cmpd="sng" algn="ctr">
              <a:solidFill>
                <a:srgbClr val="003865"/>
              </a:solidFill>
              <a:prstDash val="solid"/>
              <a:round/>
              <a:headEnd type="none" w="med" len="med"/>
              <a:tailEnd type="none" w="med" len="med"/>
            </a:ln>
            <a:effectLst/>
          </p:spPr>
        </p:cxnSp>
        <p:cxnSp>
          <p:nvCxnSpPr>
            <p:cNvPr id="25" name="Straight Connector 24"/>
            <p:cNvCxnSpPr/>
            <p:nvPr/>
          </p:nvCxnSpPr>
          <p:spPr bwMode="auto">
            <a:xfrm>
              <a:off x="1776174" y="3198019"/>
              <a:ext cx="90000" cy="0"/>
            </a:xfrm>
            <a:prstGeom prst="line">
              <a:avLst/>
            </a:prstGeom>
            <a:noFill/>
            <a:ln w="28575" cap="flat" cmpd="sng" algn="ctr">
              <a:solidFill>
                <a:srgbClr val="003865"/>
              </a:solidFill>
              <a:prstDash val="solid"/>
              <a:round/>
              <a:headEnd type="none" w="med" len="med"/>
              <a:tailEnd type="none" w="med" len="med"/>
            </a:ln>
            <a:effectLst/>
          </p:spPr>
        </p:cxnSp>
        <p:cxnSp>
          <p:nvCxnSpPr>
            <p:cNvPr id="26" name="Straight Connector 25"/>
            <p:cNvCxnSpPr/>
            <p:nvPr/>
          </p:nvCxnSpPr>
          <p:spPr bwMode="auto">
            <a:xfrm>
              <a:off x="1776174" y="2470150"/>
              <a:ext cx="90000" cy="0"/>
            </a:xfrm>
            <a:prstGeom prst="line">
              <a:avLst/>
            </a:prstGeom>
            <a:noFill/>
            <a:ln w="28575" cap="flat" cmpd="sng" algn="ctr">
              <a:solidFill>
                <a:srgbClr val="003865"/>
              </a:solidFill>
              <a:prstDash val="solid"/>
              <a:round/>
              <a:headEnd type="none" w="med" len="med"/>
              <a:tailEnd type="none" w="med" len="med"/>
            </a:ln>
            <a:effectLst/>
          </p:spPr>
        </p:cxnSp>
        <p:cxnSp>
          <p:nvCxnSpPr>
            <p:cNvPr id="27" name="Straight Connector 26"/>
            <p:cNvCxnSpPr/>
            <p:nvPr/>
          </p:nvCxnSpPr>
          <p:spPr bwMode="auto">
            <a:xfrm>
              <a:off x="1776174" y="1742281"/>
              <a:ext cx="90000" cy="0"/>
            </a:xfrm>
            <a:prstGeom prst="line">
              <a:avLst/>
            </a:prstGeom>
            <a:noFill/>
            <a:ln w="28575" cap="flat" cmpd="sng" algn="ctr">
              <a:solidFill>
                <a:srgbClr val="003865"/>
              </a:solidFill>
              <a:prstDash val="solid"/>
              <a:round/>
              <a:headEnd type="none" w="med" len="med"/>
              <a:tailEnd type="none" w="med" len="med"/>
            </a:ln>
            <a:effectLst/>
          </p:spPr>
        </p:cxnSp>
        <p:cxnSp>
          <p:nvCxnSpPr>
            <p:cNvPr id="28" name="Straight Connector 27"/>
            <p:cNvCxnSpPr/>
            <p:nvPr/>
          </p:nvCxnSpPr>
          <p:spPr bwMode="auto">
            <a:xfrm>
              <a:off x="7119205" y="5381625"/>
              <a:ext cx="0" cy="90000"/>
            </a:xfrm>
            <a:prstGeom prst="line">
              <a:avLst/>
            </a:prstGeom>
            <a:noFill/>
            <a:ln w="28575" cap="flat" cmpd="sng" algn="ctr">
              <a:solidFill>
                <a:srgbClr val="003865"/>
              </a:solidFill>
              <a:prstDash val="solid"/>
              <a:round/>
              <a:headEnd type="none" w="med" len="med"/>
              <a:tailEnd type="none" w="med" len="med"/>
            </a:ln>
            <a:effectLst/>
          </p:spPr>
        </p:cxnSp>
        <p:sp>
          <p:nvSpPr>
            <p:cNvPr id="29" name="TextBox 28"/>
            <p:cNvSpPr txBox="1"/>
            <p:nvPr/>
          </p:nvSpPr>
          <p:spPr>
            <a:xfrm>
              <a:off x="1571939" y="5243126"/>
              <a:ext cx="133298" cy="315531"/>
            </a:xfrm>
            <a:prstGeom prst="rect">
              <a:avLst/>
            </a:prstGeom>
            <a:noFill/>
          </p:spPr>
          <p:txBody>
            <a:bodyPr wrap="none" lIns="0" tIns="0" rIns="0" bIns="0" rtlCol="0">
              <a:spAutoFit/>
            </a:bodyPr>
            <a:lstStyle/>
            <a:p>
              <a:pPr algn="r"/>
              <a:r>
                <a:rPr lang="en-GB" dirty="0">
                  <a:solidFill>
                    <a:srgbClr val="003865"/>
                  </a:solidFill>
                </a:rPr>
                <a:t>0</a:t>
              </a:r>
            </a:p>
          </p:txBody>
        </p:sp>
        <p:sp>
          <p:nvSpPr>
            <p:cNvPr id="30" name="TextBox 29"/>
            <p:cNvSpPr txBox="1"/>
            <p:nvPr/>
          </p:nvSpPr>
          <p:spPr>
            <a:xfrm>
              <a:off x="1571939" y="4514029"/>
              <a:ext cx="133298" cy="315531"/>
            </a:xfrm>
            <a:prstGeom prst="rect">
              <a:avLst/>
            </a:prstGeom>
            <a:noFill/>
          </p:spPr>
          <p:txBody>
            <a:bodyPr wrap="none" lIns="0" tIns="0" rIns="0" bIns="0" rtlCol="0">
              <a:spAutoFit/>
            </a:bodyPr>
            <a:lstStyle/>
            <a:p>
              <a:pPr algn="r"/>
              <a:r>
                <a:rPr lang="en-GB" dirty="0">
                  <a:solidFill>
                    <a:srgbClr val="003865"/>
                  </a:solidFill>
                </a:rPr>
                <a:t>2</a:t>
              </a:r>
            </a:p>
          </p:txBody>
        </p:sp>
        <p:sp>
          <p:nvSpPr>
            <p:cNvPr id="31" name="TextBox 30"/>
            <p:cNvSpPr txBox="1"/>
            <p:nvPr/>
          </p:nvSpPr>
          <p:spPr>
            <a:xfrm>
              <a:off x="1571939" y="3784933"/>
              <a:ext cx="133298" cy="315531"/>
            </a:xfrm>
            <a:prstGeom prst="rect">
              <a:avLst/>
            </a:prstGeom>
            <a:noFill/>
          </p:spPr>
          <p:txBody>
            <a:bodyPr wrap="none" lIns="0" tIns="0" rIns="0" bIns="0" rtlCol="0">
              <a:spAutoFit/>
            </a:bodyPr>
            <a:lstStyle/>
            <a:p>
              <a:pPr algn="r"/>
              <a:r>
                <a:rPr lang="en-GB" dirty="0">
                  <a:solidFill>
                    <a:srgbClr val="003865"/>
                  </a:solidFill>
                </a:rPr>
                <a:t>4</a:t>
              </a:r>
            </a:p>
          </p:txBody>
        </p:sp>
        <p:sp>
          <p:nvSpPr>
            <p:cNvPr id="32" name="TextBox 31"/>
            <p:cNvSpPr txBox="1"/>
            <p:nvPr/>
          </p:nvSpPr>
          <p:spPr>
            <a:xfrm>
              <a:off x="1571939" y="3055837"/>
              <a:ext cx="133298" cy="315531"/>
            </a:xfrm>
            <a:prstGeom prst="rect">
              <a:avLst/>
            </a:prstGeom>
            <a:noFill/>
          </p:spPr>
          <p:txBody>
            <a:bodyPr wrap="none" lIns="0" tIns="0" rIns="0" bIns="0" rtlCol="0">
              <a:spAutoFit/>
            </a:bodyPr>
            <a:lstStyle/>
            <a:p>
              <a:pPr algn="r"/>
              <a:r>
                <a:rPr lang="en-GB" dirty="0">
                  <a:solidFill>
                    <a:srgbClr val="003865"/>
                  </a:solidFill>
                </a:rPr>
                <a:t>6</a:t>
              </a:r>
            </a:p>
          </p:txBody>
        </p:sp>
        <p:sp>
          <p:nvSpPr>
            <p:cNvPr id="33" name="TextBox 32"/>
            <p:cNvSpPr txBox="1"/>
            <p:nvPr/>
          </p:nvSpPr>
          <p:spPr>
            <a:xfrm>
              <a:off x="1571939" y="2326741"/>
              <a:ext cx="133298" cy="315531"/>
            </a:xfrm>
            <a:prstGeom prst="rect">
              <a:avLst/>
            </a:prstGeom>
            <a:noFill/>
          </p:spPr>
          <p:txBody>
            <a:bodyPr wrap="none" lIns="0" tIns="0" rIns="0" bIns="0" rtlCol="0">
              <a:spAutoFit/>
            </a:bodyPr>
            <a:lstStyle/>
            <a:p>
              <a:pPr algn="r"/>
              <a:r>
                <a:rPr lang="en-GB" dirty="0">
                  <a:solidFill>
                    <a:srgbClr val="003865"/>
                  </a:solidFill>
                </a:rPr>
                <a:t>8</a:t>
              </a:r>
            </a:p>
          </p:txBody>
        </p:sp>
        <p:sp>
          <p:nvSpPr>
            <p:cNvPr id="34" name="TextBox 33"/>
            <p:cNvSpPr txBox="1"/>
            <p:nvPr/>
          </p:nvSpPr>
          <p:spPr>
            <a:xfrm>
              <a:off x="1438641" y="1597644"/>
              <a:ext cx="266595" cy="315531"/>
            </a:xfrm>
            <a:prstGeom prst="rect">
              <a:avLst/>
            </a:prstGeom>
            <a:noFill/>
          </p:spPr>
          <p:txBody>
            <a:bodyPr wrap="none" lIns="0" tIns="0" rIns="0" bIns="0" rtlCol="0">
              <a:spAutoFit/>
            </a:bodyPr>
            <a:lstStyle/>
            <a:p>
              <a:pPr algn="r"/>
              <a:r>
                <a:rPr lang="en-GB" dirty="0">
                  <a:solidFill>
                    <a:srgbClr val="003865"/>
                  </a:solidFill>
                </a:rPr>
                <a:t>10</a:t>
              </a:r>
            </a:p>
          </p:txBody>
        </p:sp>
        <p:sp>
          <p:nvSpPr>
            <p:cNvPr id="35" name="TextBox 34"/>
            <p:cNvSpPr txBox="1"/>
            <p:nvPr/>
          </p:nvSpPr>
          <p:spPr>
            <a:xfrm rot="16200000">
              <a:off x="264492" y="3344811"/>
              <a:ext cx="1632799" cy="420708"/>
            </a:xfrm>
            <a:prstGeom prst="rect">
              <a:avLst/>
            </a:prstGeom>
            <a:noFill/>
          </p:spPr>
          <p:txBody>
            <a:bodyPr wrap="none" rtlCol="0">
              <a:spAutoFit/>
            </a:bodyPr>
            <a:lstStyle/>
            <a:p>
              <a:pPr algn="ctr"/>
              <a:r>
                <a:rPr lang="en-GB" b="1" dirty="0">
                  <a:solidFill>
                    <a:srgbClr val="003865"/>
                  </a:solidFill>
                </a:rPr>
                <a:t>IL</a:t>
              </a:r>
              <a:r>
                <a:rPr lang="en-GB" b="1" dirty="0">
                  <a:solidFill>
                    <a:srgbClr val="003865"/>
                  </a:solidFill>
                  <a:latin typeface="Arial" panose="020B0604020202020204" pitchFamily="34" charset="0"/>
                  <a:cs typeface="Arial" panose="020B0604020202020204" pitchFamily="34" charset="0"/>
                </a:rPr>
                <a:t>–5 (</a:t>
              </a:r>
              <a:r>
                <a:rPr lang="en-GB" b="1" dirty="0" err="1">
                  <a:solidFill>
                    <a:srgbClr val="003865"/>
                  </a:solidFill>
                  <a:latin typeface="Arial" panose="020B0604020202020204" pitchFamily="34" charset="0"/>
                  <a:cs typeface="Arial" panose="020B0604020202020204" pitchFamily="34" charset="0"/>
                </a:rPr>
                <a:t>pg</a:t>
              </a:r>
              <a:r>
                <a:rPr lang="en-GB" b="1" dirty="0">
                  <a:solidFill>
                    <a:srgbClr val="003865"/>
                  </a:solidFill>
                  <a:latin typeface="Arial" panose="020B0604020202020204" pitchFamily="34" charset="0"/>
                  <a:cs typeface="Arial" panose="020B0604020202020204" pitchFamily="34" charset="0"/>
                </a:rPr>
                <a:t>/ml)</a:t>
              </a:r>
              <a:endParaRPr lang="en-GB" b="1" dirty="0">
                <a:solidFill>
                  <a:srgbClr val="003865"/>
                </a:solidFill>
              </a:endParaRPr>
            </a:p>
          </p:txBody>
        </p:sp>
        <p:cxnSp>
          <p:nvCxnSpPr>
            <p:cNvPr id="36" name="Straight Connector 35"/>
            <p:cNvCxnSpPr/>
            <p:nvPr/>
          </p:nvCxnSpPr>
          <p:spPr bwMode="auto">
            <a:xfrm>
              <a:off x="3116109" y="5381625"/>
              <a:ext cx="0" cy="90000"/>
            </a:xfrm>
            <a:prstGeom prst="line">
              <a:avLst/>
            </a:prstGeom>
            <a:noFill/>
            <a:ln w="28575" cap="flat" cmpd="sng" algn="ctr">
              <a:solidFill>
                <a:srgbClr val="003865"/>
              </a:solidFill>
              <a:prstDash val="solid"/>
              <a:round/>
              <a:headEnd type="none" w="med" len="med"/>
              <a:tailEnd type="none" w="med" len="med"/>
            </a:ln>
            <a:effectLst/>
          </p:spPr>
        </p:cxnSp>
        <p:sp>
          <p:nvSpPr>
            <p:cNvPr id="37" name="TextBox 36"/>
            <p:cNvSpPr txBox="1"/>
            <p:nvPr/>
          </p:nvSpPr>
          <p:spPr>
            <a:xfrm>
              <a:off x="6550959" y="5502948"/>
              <a:ext cx="1136495" cy="315531"/>
            </a:xfrm>
            <a:prstGeom prst="rect">
              <a:avLst/>
            </a:prstGeom>
            <a:noFill/>
          </p:spPr>
          <p:txBody>
            <a:bodyPr wrap="none" lIns="0" tIns="0" rIns="0" bIns="0" rtlCol="0">
              <a:spAutoFit/>
            </a:bodyPr>
            <a:lstStyle/>
            <a:p>
              <a:pPr algn="ctr"/>
              <a:r>
                <a:rPr lang="en-GB" dirty="0">
                  <a:solidFill>
                    <a:srgbClr val="003865"/>
                  </a:solidFill>
                </a:rPr>
                <a:t>post</a:t>
              </a:r>
              <a:r>
                <a:rPr lang="en-GB" dirty="0">
                  <a:solidFill>
                    <a:srgbClr val="003865"/>
                  </a:solidFill>
                  <a:latin typeface="Arial" panose="020B0604020202020204" pitchFamily="34" charset="0"/>
                  <a:cs typeface="Arial" panose="020B0604020202020204" pitchFamily="34" charset="0"/>
                </a:rPr>
                <a:t>–</a:t>
              </a:r>
              <a:r>
                <a:rPr lang="en-GB" dirty="0" err="1">
                  <a:solidFill>
                    <a:srgbClr val="003865"/>
                  </a:solidFill>
                  <a:latin typeface="Arial" panose="020B0604020202020204" pitchFamily="34" charset="0"/>
                  <a:cs typeface="Arial" panose="020B0604020202020204" pitchFamily="34" charset="0"/>
                </a:rPr>
                <a:t>pred</a:t>
              </a:r>
              <a:endParaRPr lang="en-GB" dirty="0">
                <a:solidFill>
                  <a:srgbClr val="003865"/>
                </a:solidFill>
              </a:endParaRPr>
            </a:p>
          </p:txBody>
        </p:sp>
        <p:sp>
          <p:nvSpPr>
            <p:cNvPr id="38" name="TextBox 37"/>
            <p:cNvSpPr txBox="1"/>
            <p:nvPr/>
          </p:nvSpPr>
          <p:spPr>
            <a:xfrm>
              <a:off x="2601070" y="5502948"/>
              <a:ext cx="1030078" cy="315531"/>
            </a:xfrm>
            <a:prstGeom prst="rect">
              <a:avLst/>
            </a:prstGeom>
            <a:noFill/>
          </p:spPr>
          <p:txBody>
            <a:bodyPr wrap="none" lIns="0" tIns="0" rIns="0" bIns="0" rtlCol="0">
              <a:spAutoFit/>
            </a:bodyPr>
            <a:lstStyle/>
            <a:p>
              <a:pPr algn="ctr"/>
              <a:r>
                <a:rPr lang="en-GB" dirty="0">
                  <a:solidFill>
                    <a:srgbClr val="003865"/>
                  </a:solidFill>
                </a:rPr>
                <a:t>pre</a:t>
              </a:r>
              <a:r>
                <a:rPr lang="en-GB" dirty="0">
                  <a:solidFill>
                    <a:srgbClr val="003865"/>
                  </a:solidFill>
                  <a:latin typeface="Arial" panose="020B0604020202020204" pitchFamily="34" charset="0"/>
                  <a:cs typeface="Arial" panose="020B0604020202020204" pitchFamily="34" charset="0"/>
                </a:rPr>
                <a:t>–</a:t>
              </a:r>
              <a:r>
                <a:rPr lang="en-GB" dirty="0" err="1">
                  <a:solidFill>
                    <a:srgbClr val="003865"/>
                  </a:solidFill>
                  <a:latin typeface="Arial" panose="020B0604020202020204" pitchFamily="34" charset="0"/>
                  <a:cs typeface="Arial" panose="020B0604020202020204" pitchFamily="34" charset="0"/>
                </a:rPr>
                <a:t>pred</a:t>
              </a:r>
              <a:endParaRPr lang="en-GB" dirty="0">
                <a:solidFill>
                  <a:srgbClr val="003865"/>
                </a:solidFill>
              </a:endParaRPr>
            </a:p>
          </p:txBody>
        </p:sp>
        <p:sp>
          <p:nvSpPr>
            <p:cNvPr id="39" name="Oval 38"/>
            <p:cNvSpPr/>
            <p:nvPr/>
          </p:nvSpPr>
          <p:spPr bwMode="auto">
            <a:xfrm>
              <a:off x="3051880" y="3815431"/>
              <a:ext cx="126000" cy="126000"/>
            </a:xfrm>
            <a:prstGeom prst="ellipse">
              <a:avLst/>
            </a:prstGeom>
            <a:solidFill>
              <a:srgbClr val="003865"/>
            </a:solidFill>
            <a:ln w="9525" cap="flat" cmpd="sng" algn="ctr">
              <a:solidFill>
                <a:srgbClr val="00386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0" name="Oval 39"/>
            <p:cNvSpPr/>
            <p:nvPr/>
          </p:nvSpPr>
          <p:spPr bwMode="auto">
            <a:xfrm>
              <a:off x="3051880" y="4342481"/>
              <a:ext cx="126000" cy="126000"/>
            </a:xfrm>
            <a:prstGeom prst="ellipse">
              <a:avLst/>
            </a:prstGeom>
            <a:solidFill>
              <a:srgbClr val="003865"/>
            </a:solidFill>
            <a:ln w="9525" cap="flat" cmpd="sng" algn="ctr">
              <a:solidFill>
                <a:srgbClr val="00386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1" name="Oval 40"/>
            <p:cNvSpPr/>
            <p:nvPr/>
          </p:nvSpPr>
          <p:spPr bwMode="auto">
            <a:xfrm>
              <a:off x="3051880" y="4850481"/>
              <a:ext cx="126000" cy="126000"/>
            </a:xfrm>
            <a:prstGeom prst="ellipse">
              <a:avLst/>
            </a:prstGeom>
            <a:solidFill>
              <a:srgbClr val="003865"/>
            </a:solidFill>
            <a:ln w="9525" cap="flat" cmpd="sng" algn="ctr">
              <a:solidFill>
                <a:srgbClr val="00386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2" name="Oval 41"/>
            <p:cNvSpPr/>
            <p:nvPr/>
          </p:nvSpPr>
          <p:spPr bwMode="auto">
            <a:xfrm>
              <a:off x="3051880" y="4996531"/>
              <a:ext cx="126000" cy="126000"/>
            </a:xfrm>
            <a:prstGeom prst="ellipse">
              <a:avLst/>
            </a:prstGeom>
            <a:solidFill>
              <a:srgbClr val="003865"/>
            </a:solidFill>
            <a:ln w="9525" cap="flat" cmpd="sng" algn="ctr">
              <a:solidFill>
                <a:srgbClr val="00386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3" name="Oval 42"/>
            <p:cNvSpPr/>
            <p:nvPr/>
          </p:nvSpPr>
          <p:spPr bwMode="auto">
            <a:xfrm>
              <a:off x="3051880" y="5161631"/>
              <a:ext cx="126000" cy="126000"/>
            </a:xfrm>
            <a:prstGeom prst="ellipse">
              <a:avLst/>
            </a:prstGeom>
            <a:solidFill>
              <a:srgbClr val="003865"/>
            </a:solidFill>
            <a:ln w="9525" cap="flat" cmpd="sng" algn="ctr">
              <a:solidFill>
                <a:srgbClr val="00386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4" name="Oval 43"/>
            <p:cNvSpPr/>
            <p:nvPr/>
          </p:nvSpPr>
          <p:spPr bwMode="auto">
            <a:xfrm>
              <a:off x="3051880" y="5320381"/>
              <a:ext cx="126000" cy="126000"/>
            </a:xfrm>
            <a:prstGeom prst="ellipse">
              <a:avLst/>
            </a:prstGeom>
            <a:solidFill>
              <a:srgbClr val="003865"/>
            </a:solidFill>
            <a:ln w="9525" cap="flat" cmpd="sng" algn="ctr">
              <a:solidFill>
                <a:srgbClr val="00386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5" name="Oval 44"/>
            <p:cNvSpPr/>
            <p:nvPr/>
          </p:nvSpPr>
          <p:spPr bwMode="auto">
            <a:xfrm>
              <a:off x="3051880" y="2831181"/>
              <a:ext cx="126000" cy="126000"/>
            </a:xfrm>
            <a:prstGeom prst="ellipse">
              <a:avLst/>
            </a:prstGeom>
            <a:solidFill>
              <a:srgbClr val="003865"/>
            </a:solidFill>
            <a:ln w="9525" cap="flat" cmpd="sng" algn="ctr">
              <a:solidFill>
                <a:srgbClr val="00386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6" name="Oval 45"/>
            <p:cNvSpPr/>
            <p:nvPr/>
          </p:nvSpPr>
          <p:spPr bwMode="auto">
            <a:xfrm>
              <a:off x="3051880" y="1561181"/>
              <a:ext cx="126000" cy="126000"/>
            </a:xfrm>
            <a:prstGeom prst="ellipse">
              <a:avLst/>
            </a:prstGeom>
            <a:solidFill>
              <a:srgbClr val="003865"/>
            </a:solidFill>
            <a:ln w="9525" cap="flat" cmpd="sng" algn="ctr">
              <a:solidFill>
                <a:srgbClr val="00386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7" name="Oval 46"/>
            <p:cNvSpPr/>
            <p:nvPr/>
          </p:nvSpPr>
          <p:spPr bwMode="auto">
            <a:xfrm>
              <a:off x="7057140" y="4005931"/>
              <a:ext cx="126000" cy="126000"/>
            </a:xfrm>
            <a:prstGeom prst="ellipse">
              <a:avLst/>
            </a:prstGeom>
            <a:solidFill>
              <a:srgbClr val="68D2DF"/>
            </a:solidFill>
            <a:ln w="9525" cap="flat" cmpd="sng" algn="ctr">
              <a:solidFill>
                <a:srgbClr val="68D2D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8" name="Oval 47"/>
            <p:cNvSpPr/>
            <p:nvPr/>
          </p:nvSpPr>
          <p:spPr bwMode="auto">
            <a:xfrm>
              <a:off x="7057140" y="4981449"/>
              <a:ext cx="126000" cy="126000"/>
            </a:xfrm>
            <a:prstGeom prst="ellipse">
              <a:avLst/>
            </a:prstGeom>
            <a:solidFill>
              <a:srgbClr val="68D2DF"/>
            </a:solidFill>
            <a:ln w="9525" cap="flat" cmpd="sng" algn="ctr">
              <a:solidFill>
                <a:srgbClr val="68D2D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49" name="Oval 48"/>
            <p:cNvSpPr/>
            <p:nvPr/>
          </p:nvSpPr>
          <p:spPr bwMode="auto">
            <a:xfrm>
              <a:off x="7057140" y="5014787"/>
              <a:ext cx="126000" cy="126000"/>
            </a:xfrm>
            <a:prstGeom prst="ellipse">
              <a:avLst/>
            </a:prstGeom>
            <a:solidFill>
              <a:srgbClr val="68D2DF"/>
            </a:solidFill>
            <a:ln w="9525" cap="flat" cmpd="sng" algn="ctr">
              <a:solidFill>
                <a:srgbClr val="68D2D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50" name="Oval 49"/>
            <p:cNvSpPr/>
            <p:nvPr/>
          </p:nvSpPr>
          <p:spPr bwMode="auto">
            <a:xfrm>
              <a:off x="7057140" y="5210049"/>
              <a:ext cx="126000" cy="126000"/>
            </a:xfrm>
            <a:prstGeom prst="ellipse">
              <a:avLst/>
            </a:prstGeom>
            <a:solidFill>
              <a:srgbClr val="68D2DF"/>
            </a:solidFill>
            <a:ln w="9525" cap="flat" cmpd="sng" algn="ctr">
              <a:solidFill>
                <a:srgbClr val="68D2D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51" name="Oval 50"/>
            <p:cNvSpPr/>
            <p:nvPr/>
          </p:nvSpPr>
          <p:spPr bwMode="auto">
            <a:xfrm>
              <a:off x="7057140" y="5260055"/>
              <a:ext cx="126000" cy="126000"/>
            </a:xfrm>
            <a:prstGeom prst="ellipse">
              <a:avLst/>
            </a:prstGeom>
            <a:solidFill>
              <a:srgbClr val="68D2DF"/>
            </a:solidFill>
            <a:ln w="9525" cap="flat" cmpd="sng" algn="ctr">
              <a:solidFill>
                <a:srgbClr val="68D2D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52" name="Oval 51"/>
            <p:cNvSpPr/>
            <p:nvPr/>
          </p:nvSpPr>
          <p:spPr bwMode="auto">
            <a:xfrm>
              <a:off x="7057140" y="5302918"/>
              <a:ext cx="126000" cy="126000"/>
            </a:xfrm>
            <a:prstGeom prst="ellipse">
              <a:avLst/>
            </a:prstGeom>
            <a:solidFill>
              <a:srgbClr val="68D2DF"/>
            </a:solidFill>
            <a:ln w="9525" cap="flat" cmpd="sng" algn="ctr">
              <a:solidFill>
                <a:srgbClr val="68D2D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GB" b="1" dirty="0" err="1">
                <a:solidFill>
                  <a:schemeClr val="bg1"/>
                </a:solidFill>
                <a:latin typeface="Arial" charset="0"/>
              </a:endParaRPr>
            </a:p>
          </p:txBody>
        </p:sp>
        <p:sp>
          <p:nvSpPr>
            <p:cNvPr id="53" name="Freeform 52"/>
            <p:cNvSpPr/>
            <p:nvPr/>
          </p:nvSpPr>
          <p:spPr bwMode="auto">
            <a:xfrm>
              <a:off x="3116580" y="1264920"/>
              <a:ext cx="4015740" cy="190500"/>
            </a:xfrm>
            <a:custGeom>
              <a:avLst/>
              <a:gdLst>
                <a:gd name="connsiteX0" fmla="*/ 0 w 3886200"/>
                <a:gd name="connsiteY0" fmla="*/ 167640 h 190500"/>
                <a:gd name="connsiteX1" fmla="*/ 0 w 3886200"/>
                <a:gd name="connsiteY1" fmla="*/ 0 h 190500"/>
                <a:gd name="connsiteX2" fmla="*/ 3886200 w 3886200"/>
                <a:gd name="connsiteY2" fmla="*/ 0 h 190500"/>
                <a:gd name="connsiteX3" fmla="*/ 3886200 w 3886200"/>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3886200" h="190500">
                  <a:moveTo>
                    <a:pt x="0" y="167640"/>
                  </a:moveTo>
                  <a:lnTo>
                    <a:pt x="0" y="0"/>
                  </a:lnTo>
                  <a:lnTo>
                    <a:pt x="3886200" y="0"/>
                  </a:lnTo>
                  <a:lnTo>
                    <a:pt x="3886200" y="190500"/>
                  </a:lnTo>
                </a:path>
              </a:pathLst>
            </a:custGeom>
            <a:noFill/>
            <a:ln w="19050" cap="flat" cmpd="sng" algn="ctr">
              <a:solidFill>
                <a:srgbClr val="00386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b="1">
                <a:latin typeface="Arial" charset="0"/>
              </a:endParaRPr>
            </a:p>
          </p:txBody>
        </p:sp>
        <p:sp>
          <p:nvSpPr>
            <p:cNvPr id="54" name="TextBox 53"/>
            <p:cNvSpPr txBox="1"/>
            <p:nvPr/>
          </p:nvSpPr>
          <p:spPr>
            <a:xfrm>
              <a:off x="3098945" y="889000"/>
              <a:ext cx="4025756" cy="315531"/>
            </a:xfrm>
            <a:prstGeom prst="rect">
              <a:avLst/>
            </a:prstGeom>
            <a:noFill/>
          </p:spPr>
          <p:txBody>
            <a:bodyPr wrap="square" lIns="0" tIns="0" rIns="0" bIns="0" rtlCol="0">
              <a:spAutoFit/>
            </a:bodyPr>
            <a:lstStyle/>
            <a:p>
              <a:pPr algn="ctr"/>
              <a:r>
                <a:rPr lang="en-GB" dirty="0">
                  <a:solidFill>
                    <a:srgbClr val="003865"/>
                  </a:solidFill>
                </a:rPr>
                <a:t>p=0.032</a:t>
              </a:r>
            </a:p>
          </p:txBody>
        </p:sp>
      </p:grpSp>
    </p:spTree>
    <p:extLst>
      <p:ext uri="{BB962C8B-B14F-4D97-AF65-F5344CB8AC3E}">
        <p14:creationId xmlns:p14="http://schemas.microsoft.com/office/powerpoint/2010/main" val="339611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GOLD Guidelines 2013</a:t>
            </a:r>
            <a:endParaRPr lang="en-GB" dirty="0"/>
          </a:p>
        </p:txBody>
      </p:sp>
      <p:grpSp>
        <p:nvGrpSpPr>
          <p:cNvPr id="27" name="Group 26"/>
          <p:cNvGrpSpPr/>
          <p:nvPr/>
        </p:nvGrpSpPr>
        <p:grpSpPr>
          <a:xfrm>
            <a:off x="2386327" y="1953971"/>
            <a:ext cx="6815649" cy="4087593"/>
            <a:chOff x="1278824" y="1702740"/>
            <a:chExt cx="6410883" cy="3767365"/>
          </a:xfrm>
        </p:grpSpPr>
        <p:sp>
          <p:nvSpPr>
            <p:cNvPr id="4" name="Rectangle 3"/>
            <p:cNvSpPr/>
            <p:nvPr/>
          </p:nvSpPr>
          <p:spPr>
            <a:xfrm>
              <a:off x="2402194" y="1702740"/>
              <a:ext cx="4104456" cy="288032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p:cNvGrpSpPr/>
            <p:nvPr/>
          </p:nvGrpSpPr>
          <p:grpSpPr>
            <a:xfrm>
              <a:off x="1278824" y="1702740"/>
              <a:ext cx="6410883" cy="3767365"/>
              <a:chOff x="1094253" y="2350811"/>
              <a:chExt cx="6410883" cy="3767365"/>
            </a:xfrm>
          </p:grpSpPr>
          <p:cxnSp>
            <p:nvCxnSpPr>
              <p:cNvPr id="6" name="Straight Connector 5"/>
              <p:cNvCxnSpPr>
                <a:stCxn id="4" idx="0"/>
                <a:endCxn id="4" idx="2"/>
              </p:cNvCxnSpPr>
              <p:nvPr/>
            </p:nvCxnSpPr>
            <p:spPr>
              <a:xfrm>
                <a:off x="4269851" y="2350811"/>
                <a:ext cx="0" cy="288032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217623" y="3805774"/>
                <a:ext cx="4104456"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33953" y="2636911"/>
                <a:ext cx="648072" cy="709162"/>
              </a:xfrm>
              <a:prstGeom prst="rect">
                <a:avLst/>
              </a:prstGeom>
              <a:noFill/>
            </p:spPr>
            <p:txBody>
              <a:bodyPr wrap="square" rtlCol="0">
                <a:spAutoFit/>
              </a:bodyPr>
              <a:lstStyle/>
              <a:p>
                <a:pPr algn="ctr"/>
                <a:r>
                  <a:rPr lang="en-US" sz="4400" b="1" dirty="0"/>
                  <a:t>D</a:t>
                </a:r>
                <a:endParaRPr lang="en-GB" sz="4400" b="1" dirty="0"/>
              </a:p>
            </p:txBody>
          </p:sp>
          <p:sp>
            <p:nvSpPr>
              <p:cNvPr id="13" name="TextBox 12"/>
              <p:cNvSpPr txBox="1"/>
              <p:nvPr/>
            </p:nvSpPr>
            <p:spPr>
              <a:xfrm>
                <a:off x="2865695" y="2636911"/>
                <a:ext cx="648072" cy="709162"/>
              </a:xfrm>
              <a:prstGeom prst="rect">
                <a:avLst/>
              </a:prstGeom>
              <a:noFill/>
            </p:spPr>
            <p:txBody>
              <a:bodyPr wrap="square" rtlCol="0">
                <a:spAutoFit/>
              </a:bodyPr>
              <a:lstStyle/>
              <a:p>
                <a:pPr algn="ctr"/>
                <a:r>
                  <a:rPr lang="en-US" sz="4400" b="1" dirty="0"/>
                  <a:t>C</a:t>
                </a:r>
                <a:endParaRPr lang="en-GB" sz="4400" b="1" dirty="0"/>
              </a:p>
            </p:txBody>
          </p:sp>
          <p:sp>
            <p:nvSpPr>
              <p:cNvPr id="14" name="TextBox 13"/>
              <p:cNvSpPr txBox="1"/>
              <p:nvPr/>
            </p:nvSpPr>
            <p:spPr>
              <a:xfrm>
                <a:off x="2865695" y="4077071"/>
                <a:ext cx="648072" cy="709162"/>
              </a:xfrm>
              <a:prstGeom prst="rect">
                <a:avLst/>
              </a:prstGeom>
              <a:noFill/>
            </p:spPr>
            <p:txBody>
              <a:bodyPr wrap="square" rtlCol="0">
                <a:spAutoFit/>
              </a:bodyPr>
              <a:lstStyle/>
              <a:p>
                <a:pPr algn="ctr"/>
                <a:r>
                  <a:rPr lang="en-US" sz="4400" b="1" dirty="0"/>
                  <a:t>A</a:t>
                </a:r>
                <a:endParaRPr lang="en-GB" sz="4400" b="1" dirty="0"/>
              </a:p>
            </p:txBody>
          </p:sp>
          <p:sp>
            <p:nvSpPr>
              <p:cNvPr id="15" name="TextBox 14"/>
              <p:cNvSpPr txBox="1"/>
              <p:nvPr/>
            </p:nvSpPr>
            <p:spPr>
              <a:xfrm>
                <a:off x="4933953" y="4074800"/>
                <a:ext cx="648072" cy="709162"/>
              </a:xfrm>
              <a:prstGeom prst="rect">
                <a:avLst/>
              </a:prstGeom>
              <a:noFill/>
            </p:spPr>
            <p:txBody>
              <a:bodyPr wrap="square" rtlCol="0">
                <a:spAutoFit/>
              </a:bodyPr>
              <a:lstStyle/>
              <a:p>
                <a:pPr algn="ctr"/>
                <a:r>
                  <a:rPr lang="en-US" sz="4400" b="1" dirty="0"/>
                  <a:t>B</a:t>
                </a:r>
                <a:endParaRPr lang="en-GB" sz="4400" b="1" dirty="0"/>
              </a:p>
            </p:txBody>
          </p:sp>
          <p:sp>
            <p:nvSpPr>
              <p:cNvPr id="17" name="TextBox 16"/>
              <p:cNvSpPr txBox="1"/>
              <p:nvPr/>
            </p:nvSpPr>
            <p:spPr>
              <a:xfrm>
                <a:off x="2822788" y="5267181"/>
                <a:ext cx="3296717" cy="850995"/>
              </a:xfrm>
              <a:prstGeom prst="rect">
                <a:avLst/>
              </a:prstGeom>
              <a:noFill/>
            </p:spPr>
            <p:txBody>
              <a:bodyPr wrap="square" rtlCol="0">
                <a:spAutoFit/>
              </a:bodyPr>
              <a:lstStyle/>
              <a:p>
                <a:r>
                  <a:rPr lang="en-US" b="1" dirty="0"/>
                  <a:t>	SYMPTOMS</a:t>
                </a:r>
              </a:p>
              <a:p>
                <a:r>
                  <a:rPr lang="en-US" b="1" dirty="0"/>
                  <a:t>CAT &lt; 10		CAT ≥ 10 	</a:t>
                </a:r>
              </a:p>
              <a:p>
                <a:r>
                  <a:rPr lang="en-US" b="1" dirty="0" err="1"/>
                  <a:t>mMRC</a:t>
                </a:r>
                <a:r>
                  <a:rPr lang="en-US" b="1" dirty="0"/>
                  <a:t> 0−1	</a:t>
                </a:r>
                <a:r>
                  <a:rPr lang="en-US" b="1" dirty="0" err="1"/>
                  <a:t>mMRC</a:t>
                </a:r>
                <a:r>
                  <a:rPr lang="en-US" b="1" dirty="0"/>
                  <a:t> ≥ 2</a:t>
                </a:r>
              </a:p>
            </p:txBody>
          </p:sp>
          <p:sp>
            <p:nvSpPr>
              <p:cNvPr id="18" name="TextBox 17"/>
              <p:cNvSpPr txBox="1"/>
              <p:nvPr/>
            </p:nvSpPr>
            <p:spPr>
              <a:xfrm rot="16200000">
                <a:off x="290752" y="3501801"/>
                <a:ext cx="2214950" cy="607947"/>
              </a:xfrm>
              <a:prstGeom prst="rect">
                <a:avLst/>
              </a:prstGeom>
              <a:noFill/>
            </p:spPr>
            <p:txBody>
              <a:bodyPr wrap="none" rtlCol="0">
                <a:spAutoFit/>
              </a:bodyPr>
              <a:lstStyle/>
              <a:p>
                <a:pPr algn="ctr"/>
                <a:r>
                  <a:rPr lang="en-US" b="1" dirty="0"/>
                  <a:t>RISK </a:t>
                </a:r>
              </a:p>
              <a:p>
                <a:pPr algn="ctr"/>
                <a:r>
                  <a:rPr lang="en-US" b="1" dirty="0"/>
                  <a:t>Airflow Obstruction </a:t>
                </a:r>
                <a:endParaRPr lang="en-GB" b="1" dirty="0"/>
              </a:p>
            </p:txBody>
          </p:sp>
          <p:sp>
            <p:nvSpPr>
              <p:cNvPr id="20" name="TextBox 19"/>
              <p:cNvSpPr txBox="1"/>
              <p:nvPr/>
            </p:nvSpPr>
            <p:spPr>
              <a:xfrm>
                <a:off x="1763688" y="2675260"/>
                <a:ext cx="294323" cy="2382785"/>
              </a:xfrm>
              <a:prstGeom prst="rect">
                <a:avLst/>
              </a:prstGeom>
              <a:noFill/>
            </p:spPr>
            <p:txBody>
              <a:bodyPr wrap="none" rtlCol="0">
                <a:spAutoFit/>
              </a:bodyPr>
              <a:lstStyle/>
              <a:p>
                <a:r>
                  <a:rPr lang="en-US" dirty="0"/>
                  <a:t>4</a:t>
                </a:r>
              </a:p>
              <a:p>
                <a:endParaRPr lang="en-US" dirty="0"/>
              </a:p>
              <a:p>
                <a:r>
                  <a:rPr lang="en-US" dirty="0"/>
                  <a:t>3</a:t>
                </a:r>
              </a:p>
              <a:p>
                <a:endParaRPr lang="en-US" dirty="0"/>
              </a:p>
              <a:p>
                <a:endParaRPr lang="en-US" dirty="0"/>
              </a:p>
              <a:p>
                <a:r>
                  <a:rPr lang="en-US" dirty="0"/>
                  <a:t>2</a:t>
                </a:r>
              </a:p>
              <a:p>
                <a:endParaRPr lang="en-US" dirty="0"/>
              </a:p>
              <a:p>
                <a:r>
                  <a:rPr lang="en-US" dirty="0"/>
                  <a:t>1</a:t>
                </a:r>
              </a:p>
              <a:p>
                <a:endParaRPr lang="en-GB" dirty="0"/>
              </a:p>
            </p:txBody>
          </p:sp>
          <p:sp>
            <p:nvSpPr>
              <p:cNvPr id="23" name="TextBox 22"/>
              <p:cNvSpPr txBox="1"/>
              <p:nvPr/>
            </p:nvSpPr>
            <p:spPr>
              <a:xfrm rot="5400000">
                <a:off x="6359624" y="3542690"/>
                <a:ext cx="1683078" cy="607947"/>
              </a:xfrm>
              <a:prstGeom prst="rect">
                <a:avLst/>
              </a:prstGeom>
              <a:noFill/>
            </p:spPr>
            <p:txBody>
              <a:bodyPr wrap="none" rtlCol="0">
                <a:spAutoFit/>
              </a:bodyPr>
              <a:lstStyle/>
              <a:p>
                <a:pPr algn="ctr"/>
                <a:r>
                  <a:rPr lang="en-US" b="1" dirty="0"/>
                  <a:t>RISK </a:t>
                </a:r>
              </a:p>
              <a:p>
                <a:pPr algn="ctr"/>
                <a:r>
                  <a:rPr lang="en-US" b="1" dirty="0"/>
                  <a:t>Exacerbations </a:t>
                </a:r>
                <a:endParaRPr lang="en-GB" b="1" dirty="0"/>
              </a:p>
            </p:txBody>
          </p:sp>
          <p:sp>
            <p:nvSpPr>
              <p:cNvPr id="24" name="TextBox 23"/>
              <p:cNvSpPr txBox="1"/>
              <p:nvPr/>
            </p:nvSpPr>
            <p:spPr>
              <a:xfrm>
                <a:off x="6352224" y="2636911"/>
                <a:ext cx="473753" cy="2638084"/>
              </a:xfrm>
              <a:prstGeom prst="rect">
                <a:avLst/>
              </a:prstGeom>
              <a:noFill/>
            </p:spPr>
            <p:txBody>
              <a:bodyPr wrap="none" rtlCol="0">
                <a:spAutoFit/>
              </a:bodyPr>
              <a:lstStyle/>
              <a:p>
                <a:r>
                  <a:rPr lang="en-US" dirty="0"/>
                  <a:t>≥ 2</a:t>
                </a:r>
              </a:p>
              <a:p>
                <a:endParaRPr lang="en-US" dirty="0"/>
              </a:p>
              <a:p>
                <a:endParaRPr lang="en-US" dirty="0"/>
              </a:p>
              <a:p>
                <a:endParaRPr lang="en-US" dirty="0"/>
              </a:p>
              <a:p>
                <a:endParaRPr lang="en-US" dirty="0"/>
              </a:p>
              <a:p>
                <a:r>
                  <a:rPr lang="en-US" dirty="0"/>
                  <a:t>  1</a:t>
                </a:r>
              </a:p>
              <a:p>
                <a:endParaRPr lang="en-US" dirty="0"/>
              </a:p>
              <a:p>
                <a:endParaRPr lang="en-US" dirty="0"/>
              </a:p>
              <a:p>
                <a:r>
                  <a:rPr lang="en-US" dirty="0"/>
                  <a:t>  0</a:t>
                </a:r>
              </a:p>
              <a:p>
                <a:endParaRPr lang="en-GB" dirty="0"/>
              </a:p>
            </p:txBody>
          </p:sp>
        </p:grpSp>
      </p:grpSp>
      <p:pic>
        <p:nvPicPr>
          <p:cNvPr id="19" name="Picture 18"/>
          <p:cNvPicPr>
            <a:picLocks noChangeAspect="1"/>
          </p:cNvPicPr>
          <p:nvPr/>
        </p:nvPicPr>
        <p:blipFill rotWithShape="1">
          <a:blip r:embed="rId3" cstate="print">
            <a:clrChange>
              <a:clrFrom>
                <a:srgbClr val="FFFFFF"/>
              </a:clrFrom>
              <a:clrTo>
                <a:srgbClr val="FFFFFF">
                  <a:alpha val="0"/>
                </a:srgbClr>
              </a:clrTo>
            </a:clrChange>
          </a:blip>
          <a:srcRect l="36037" t="63033" r="31277"/>
          <a:stretch/>
        </p:blipFill>
        <p:spPr>
          <a:xfrm>
            <a:off x="9340181" y="101853"/>
            <a:ext cx="1276943" cy="967097"/>
          </a:xfrm>
          <a:prstGeom prst="rect">
            <a:avLst/>
          </a:prstGeom>
        </p:spPr>
      </p:pic>
      <p:sp>
        <p:nvSpPr>
          <p:cNvPr id="25" name="Oval 24"/>
          <p:cNvSpPr/>
          <p:nvPr/>
        </p:nvSpPr>
        <p:spPr>
          <a:xfrm>
            <a:off x="7824841" y="1953967"/>
            <a:ext cx="1431671" cy="31251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6" name="Oval 25"/>
          <p:cNvSpPr/>
          <p:nvPr/>
        </p:nvSpPr>
        <p:spPr>
          <a:xfrm>
            <a:off x="2152662" y="1914852"/>
            <a:ext cx="1508711" cy="31251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8" name="Oval 27"/>
          <p:cNvSpPr/>
          <p:nvPr/>
        </p:nvSpPr>
        <p:spPr>
          <a:xfrm rot="5400000">
            <a:off x="5049611" y="3589110"/>
            <a:ext cx="1538420" cy="43149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 name="TextBox 2"/>
          <p:cNvSpPr txBox="1"/>
          <p:nvPr/>
        </p:nvSpPr>
        <p:spPr>
          <a:xfrm>
            <a:off x="460224" y="5907979"/>
            <a:ext cx="3382432" cy="553998"/>
          </a:xfrm>
          <a:prstGeom prst="rect">
            <a:avLst/>
          </a:prstGeom>
          <a:noFill/>
        </p:spPr>
        <p:txBody>
          <a:bodyPr wrap="square" rtlCol="0">
            <a:spAutoFit/>
          </a:bodyPr>
          <a:lstStyle/>
          <a:p>
            <a:r>
              <a:rPr lang="en-US" sz="1000" dirty="0">
                <a:solidFill>
                  <a:srgbClr val="003865"/>
                </a:solidFill>
              </a:rPr>
              <a:t>Global Initiative for Chronic Obstructive Lung Disease.  </a:t>
            </a:r>
            <a:br>
              <a:rPr lang="en-US" sz="1000" dirty="0">
                <a:solidFill>
                  <a:srgbClr val="003865"/>
                </a:solidFill>
              </a:rPr>
            </a:br>
            <a:r>
              <a:rPr lang="en-US" sz="1000" dirty="0">
                <a:solidFill>
                  <a:srgbClr val="003865"/>
                </a:solidFill>
              </a:rPr>
              <a:t>Global strategy for the diagnosis, management and prevention of COPD (Updated February 2013) 2013.</a:t>
            </a:r>
          </a:p>
        </p:txBody>
      </p:sp>
      <p:sp>
        <p:nvSpPr>
          <p:cNvPr id="31" name="Slide Number Placeholder 4"/>
          <p:cNvSpPr>
            <a:spLocks noGrp="1"/>
          </p:cNvSpPr>
          <p:nvPr>
            <p:ph type="sldNum" sz="quarter" idx="4294967295"/>
          </p:nvPr>
        </p:nvSpPr>
        <p:spPr>
          <a:xfrm>
            <a:off x="107952" y="6354000"/>
            <a:ext cx="466725" cy="360000"/>
          </a:xfrm>
          <a:prstGeom prst="rect">
            <a:avLst/>
          </a:prstGeom>
        </p:spPr>
        <p:txBody>
          <a:bodyPr/>
          <a:lstStyle/>
          <a:p>
            <a:pPr>
              <a:defRPr/>
            </a:pPr>
            <a:fld id="{1748D8EB-9301-403A-889B-E8DDB32CFF4A}" type="slidenum">
              <a:rPr lang="en-GB" smtClean="0"/>
              <a:pPr>
                <a:defRPr/>
              </a:pPr>
              <a:t>14</a:t>
            </a:fld>
            <a:endParaRPr lang="en-GB" dirty="0"/>
          </a:p>
        </p:txBody>
      </p:sp>
      <p:sp>
        <p:nvSpPr>
          <p:cNvPr id="5" name="TextBox 4"/>
          <p:cNvSpPr txBox="1"/>
          <p:nvPr/>
        </p:nvSpPr>
        <p:spPr>
          <a:xfrm>
            <a:off x="4656216" y="1525395"/>
            <a:ext cx="2399183" cy="400110"/>
          </a:xfrm>
          <a:prstGeom prst="rect">
            <a:avLst/>
          </a:prstGeom>
          <a:noFill/>
        </p:spPr>
        <p:txBody>
          <a:bodyPr wrap="none" rtlCol="0">
            <a:spAutoFit/>
          </a:bodyPr>
          <a:lstStyle/>
          <a:p>
            <a:r>
              <a:rPr lang="en-GB" sz="2000" b="1" dirty="0">
                <a:solidFill>
                  <a:srgbClr val="FF0000"/>
                </a:solidFill>
              </a:rPr>
              <a:t>??INFLAMMATION??</a:t>
            </a:r>
          </a:p>
        </p:txBody>
      </p:sp>
      <p:sp>
        <p:nvSpPr>
          <p:cNvPr id="29" name="Oval 28"/>
          <p:cNvSpPr/>
          <p:nvPr/>
        </p:nvSpPr>
        <p:spPr>
          <a:xfrm rot="16200000">
            <a:off x="5457871" y="161951"/>
            <a:ext cx="721899" cy="31251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288583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100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5" grpId="0"/>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Problems?</a:t>
            </a:r>
          </a:p>
        </p:txBody>
      </p:sp>
      <p:pic>
        <p:nvPicPr>
          <p:cNvPr id="4" name="Content Placeholder 3"/>
          <p:cNvPicPr>
            <a:picLocks noGrp="1" noChangeAspect="1"/>
          </p:cNvPicPr>
          <p:nvPr>
            <p:ph idx="1"/>
          </p:nvPr>
        </p:nvPicPr>
        <p:blipFill rotWithShape="1">
          <a:blip r:embed="rId2"/>
          <a:srcRect l="13635" t="4191" r="38802" b="60845"/>
          <a:stretch/>
        </p:blipFill>
        <p:spPr>
          <a:xfrm>
            <a:off x="1847528" y="1388368"/>
            <a:ext cx="4248472" cy="2236039"/>
          </a:xfrm>
          <a:prstGeom prst="rect">
            <a:avLst/>
          </a:prstGeom>
        </p:spPr>
      </p:pic>
      <p:pic>
        <p:nvPicPr>
          <p:cNvPr id="6" name="Picture 5"/>
          <p:cNvPicPr>
            <a:picLocks noChangeAspect="1"/>
          </p:cNvPicPr>
          <p:nvPr/>
        </p:nvPicPr>
        <p:blipFill rotWithShape="1">
          <a:blip r:embed="rId3"/>
          <a:srcRect l="895" t="41395" r="35154" b="6977"/>
          <a:stretch/>
        </p:blipFill>
        <p:spPr>
          <a:xfrm>
            <a:off x="6456041" y="2276872"/>
            <a:ext cx="4032449" cy="3024336"/>
          </a:xfrm>
          <a:prstGeom prst="rect">
            <a:avLst/>
          </a:prstGeom>
        </p:spPr>
      </p:pic>
      <p:pic>
        <p:nvPicPr>
          <p:cNvPr id="7" name="Picture 6"/>
          <p:cNvPicPr>
            <a:picLocks noChangeAspect="1"/>
          </p:cNvPicPr>
          <p:nvPr/>
        </p:nvPicPr>
        <p:blipFill rotWithShape="1">
          <a:blip r:embed="rId4"/>
          <a:srcRect l="7611" t="24011" r="39748" b="33387"/>
          <a:stretch/>
        </p:blipFill>
        <p:spPr>
          <a:xfrm>
            <a:off x="1981200" y="3789041"/>
            <a:ext cx="4402832" cy="2917539"/>
          </a:xfrm>
          <a:prstGeom prst="rect">
            <a:avLst/>
          </a:prstGeom>
        </p:spPr>
      </p:pic>
    </p:spTree>
    <p:extLst>
      <p:ext uri="{BB962C8B-B14F-4D97-AF65-F5344CB8AC3E}">
        <p14:creationId xmlns:p14="http://schemas.microsoft.com/office/powerpoint/2010/main" val="2471262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p:cNvPicPr>
          <p:nvPr/>
        </p:nvPicPr>
        <p:blipFill>
          <a:blip r:embed="rId3">
            <a:extLst>
              <a:ext uri="{28A0092B-C50C-407E-A947-70E740481C1C}">
                <a14:useLocalDpi xmlns:a14="http://schemas.microsoft.com/office/drawing/2010/main" val="0"/>
              </a:ext>
            </a:extLst>
          </a:blip>
          <a:srcRect l="13141" t="82668" r="13461"/>
          <a:stretch>
            <a:fillRect/>
          </a:stretch>
        </p:blipFill>
        <p:spPr bwMode="auto">
          <a:xfrm>
            <a:off x="1524000" y="5445126"/>
            <a:ext cx="914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6"/>
          <p:cNvPicPr>
            <a:picLocks noChangeAspect="1"/>
          </p:cNvPicPr>
          <p:nvPr/>
        </p:nvPicPr>
        <p:blipFill>
          <a:blip r:embed="rId3">
            <a:extLst>
              <a:ext uri="{28A0092B-C50C-407E-A947-70E740481C1C}">
                <a14:useLocalDpi xmlns:a14="http://schemas.microsoft.com/office/drawing/2010/main" val="0"/>
              </a:ext>
            </a:extLst>
          </a:blip>
          <a:srcRect l="63461" t="15500" r="13141" b="81207"/>
          <a:stretch>
            <a:fillRect/>
          </a:stretch>
        </p:blipFill>
        <p:spPr bwMode="auto">
          <a:xfrm>
            <a:off x="6242051" y="6326188"/>
            <a:ext cx="20875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13"/>
          <p:cNvSpPr txBox="1">
            <a:spLocks noChangeArrowheads="1"/>
          </p:cNvSpPr>
          <p:nvPr/>
        </p:nvSpPr>
        <p:spPr bwMode="auto">
          <a:xfrm>
            <a:off x="1524000" y="44451"/>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4000" b="1">
                <a:solidFill>
                  <a:srgbClr val="993366"/>
                </a:solidFill>
              </a:rPr>
              <a:t>Item cost of Respiratory Medication</a:t>
            </a:r>
          </a:p>
        </p:txBody>
      </p:sp>
      <p:sp>
        <p:nvSpPr>
          <p:cNvPr id="60421" name="TextBox 3"/>
          <p:cNvSpPr txBox="1">
            <a:spLocks noChangeArrowheads="1"/>
          </p:cNvSpPr>
          <p:nvPr/>
        </p:nvSpPr>
        <p:spPr bwMode="auto">
          <a:xfrm>
            <a:off x="2566989" y="6278563"/>
            <a:ext cx="1944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000"/>
              <a:t>Source:   NHS Information Centre</a:t>
            </a:r>
          </a:p>
        </p:txBody>
      </p:sp>
      <p:sp>
        <p:nvSpPr>
          <p:cNvPr id="15" name="Oval 14"/>
          <p:cNvSpPr/>
          <p:nvPr/>
        </p:nvSpPr>
        <p:spPr>
          <a:xfrm>
            <a:off x="1847851" y="3213101"/>
            <a:ext cx="8353425" cy="792163"/>
          </a:xfrm>
          <a:prstGeom prst="ellipse">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cs typeface="Arial" pitchFamily="34" charset="0"/>
            </a:endParaRPr>
          </a:p>
        </p:txBody>
      </p:sp>
      <p:sp>
        <p:nvSpPr>
          <p:cNvPr id="16" name="TextBox 12"/>
          <p:cNvSpPr txBox="1">
            <a:spLocks noChangeArrowheads="1"/>
          </p:cNvSpPr>
          <p:nvPr/>
        </p:nvSpPr>
        <p:spPr bwMode="auto">
          <a:xfrm>
            <a:off x="1703389" y="692150"/>
            <a:ext cx="8785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800" i="1"/>
              <a:t>Respiratory items are the most expensive category of item prescribed .....</a:t>
            </a:r>
          </a:p>
        </p:txBody>
      </p:sp>
      <p:sp>
        <p:nvSpPr>
          <p:cNvPr id="17" name="TextBox 16"/>
          <p:cNvSpPr txBox="1">
            <a:spLocks noChangeArrowheads="1"/>
          </p:cNvSpPr>
          <p:nvPr/>
        </p:nvSpPr>
        <p:spPr bwMode="auto">
          <a:xfrm>
            <a:off x="7723188" y="1628776"/>
            <a:ext cx="2944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3600" i="1"/>
              <a:t>…inhalers</a:t>
            </a:r>
          </a:p>
        </p:txBody>
      </p:sp>
      <p:graphicFrame>
        <p:nvGraphicFramePr>
          <p:cNvPr id="11" name="Chart 10"/>
          <p:cNvGraphicFramePr>
            <a:graphicFrameLocks noGrp="1"/>
          </p:cNvGraphicFramePr>
          <p:nvPr/>
        </p:nvGraphicFramePr>
        <p:xfrm>
          <a:off x="1775521" y="1484784"/>
          <a:ext cx="8533821" cy="48245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345745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p:cNvPicPr>
          <p:nvPr/>
        </p:nvPicPr>
        <p:blipFill>
          <a:blip r:embed="rId3">
            <a:extLst>
              <a:ext uri="{28A0092B-C50C-407E-A947-70E740481C1C}">
                <a14:useLocalDpi xmlns:a14="http://schemas.microsoft.com/office/drawing/2010/main" val="0"/>
              </a:ext>
            </a:extLst>
          </a:blip>
          <a:srcRect l="13141" t="82668" r="13461"/>
          <a:stretch>
            <a:fillRect/>
          </a:stretch>
        </p:blipFill>
        <p:spPr bwMode="auto">
          <a:xfrm>
            <a:off x="1524000" y="5445126"/>
            <a:ext cx="9144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p:cNvPicPr>
            <a:picLocks noChangeAspect="1"/>
          </p:cNvPicPr>
          <p:nvPr/>
        </p:nvPicPr>
        <p:blipFill>
          <a:blip r:embed="rId3">
            <a:extLst>
              <a:ext uri="{28A0092B-C50C-407E-A947-70E740481C1C}">
                <a14:useLocalDpi xmlns:a14="http://schemas.microsoft.com/office/drawing/2010/main" val="0"/>
              </a:ext>
            </a:extLst>
          </a:blip>
          <a:srcRect l="63461" t="15500" r="13141" b="81207"/>
          <a:stretch>
            <a:fillRect/>
          </a:stretch>
        </p:blipFill>
        <p:spPr bwMode="auto">
          <a:xfrm>
            <a:off x="6167438" y="6326188"/>
            <a:ext cx="20875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itle 4"/>
          <p:cNvSpPr txBox="1">
            <a:spLocks/>
          </p:cNvSpPr>
          <p:nvPr/>
        </p:nvSpPr>
        <p:spPr bwMode="auto">
          <a:xfrm>
            <a:off x="1919288" y="115888"/>
            <a:ext cx="77724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4000" b="1">
                <a:solidFill>
                  <a:srgbClr val="993366"/>
                </a:solidFill>
              </a:rPr>
              <a:t>COPD ‘Value’ Pyramid</a:t>
            </a:r>
            <a:br>
              <a:rPr lang="en-GB" altLang="en-US" sz="4000" b="1">
                <a:solidFill>
                  <a:srgbClr val="993366"/>
                </a:solidFill>
              </a:rPr>
            </a:br>
            <a:r>
              <a:rPr lang="en-GB" altLang="en-US" sz="3600" b="1">
                <a:solidFill>
                  <a:srgbClr val="993366"/>
                </a:solidFill>
              </a:rPr>
              <a:t>What we know…. Cost/QALY</a:t>
            </a:r>
          </a:p>
        </p:txBody>
      </p:sp>
      <p:graphicFrame>
        <p:nvGraphicFramePr>
          <p:cNvPr id="7" name="Diagram 6"/>
          <p:cNvGraphicFramePr/>
          <p:nvPr/>
        </p:nvGraphicFramePr>
        <p:xfrm>
          <a:off x="2351584" y="1484784"/>
          <a:ext cx="7200800"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31221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p:nvPr/>
        </p:nvSpPr>
        <p:spPr>
          <a:xfrm>
            <a:off x="1847851" y="6381750"/>
            <a:ext cx="7375525" cy="177800"/>
          </a:xfrm>
          <a:prstGeom prst="rect">
            <a:avLst/>
          </a:prstGeom>
          <a:noFill/>
          <a:ln>
            <a:noFill/>
          </a:ln>
          <a:effectLst>
            <a:outerShdw dist="35924" dir="2700000" algn="tl">
              <a:srgbClr val="EEECE1"/>
            </a:outerShdw>
          </a:effectLst>
        </p:spPr>
        <p:txBody>
          <a:bodyPr lIns="0" tIns="0" rIns="0" bIns="0">
            <a:spAutoFit/>
          </a:bodyPr>
          <a:lstStyle/>
          <a:p>
            <a:pPr>
              <a:lnSpc>
                <a:spcPct val="97000"/>
              </a:lnSpc>
              <a:tabLst>
                <a:tab pos="723903" algn="l"/>
                <a:tab pos="1447796" algn="l"/>
                <a:tab pos="2171699" algn="l"/>
                <a:tab pos="2895603" algn="l"/>
                <a:tab pos="3619496" algn="l"/>
              </a:tabLst>
              <a:defRPr sz="1800" b="0" i="0" u="none" strike="noStrike" kern="0" cap="none" spc="0" baseline="0">
                <a:solidFill>
                  <a:srgbClr val="000000"/>
                </a:solidFill>
                <a:uFillTx/>
              </a:defRPr>
            </a:pPr>
            <a:r>
              <a:rPr lang="en-GB" sz="1200" b="1" kern="0" dirty="0" err="1">
                <a:solidFill>
                  <a:srgbClr val="000000"/>
                </a:solidFill>
                <a:latin typeface="Arial" pitchFamily="34"/>
              </a:rPr>
              <a:t>Calverley</a:t>
            </a:r>
            <a:r>
              <a:rPr lang="en-GB" sz="1200" b="1" kern="0" dirty="0">
                <a:solidFill>
                  <a:srgbClr val="000000"/>
                </a:solidFill>
                <a:latin typeface="Arial" pitchFamily="34"/>
              </a:rPr>
              <a:t> PMA et al. N </a:t>
            </a:r>
            <a:r>
              <a:rPr lang="en-GB" sz="1200" b="1" kern="0" dirty="0" err="1">
                <a:solidFill>
                  <a:srgbClr val="000000"/>
                </a:solidFill>
                <a:latin typeface="Arial" pitchFamily="34"/>
              </a:rPr>
              <a:t>Engl</a:t>
            </a:r>
            <a:r>
              <a:rPr lang="en-GB" sz="1200" b="1" kern="0" dirty="0">
                <a:solidFill>
                  <a:srgbClr val="000000"/>
                </a:solidFill>
                <a:latin typeface="Arial" pitchFamily="34"/>
              </a:rPr>
              <a:t> J Med 2007;356:775-789</a:t>
            </a:r>
          </a:p>
        </p:txBody>
      </p:sp>
      <p:pic>
        <p:nvPicPr>
          <p:cNvPr id="58371" name="Picture 3"/>
          <p:cNvPicPr>
            <a:picLocks noChangeAspect="1"/>
          </p:cNvPicPr>
          <p:nvPr/>
        </p:nvPicPr>
        <p:blipFill>
          <a:blip r:embed="rId2">
            <a:extLst>
              <a:ext uri="{28A0092B-C50C-407E-A947-70E740481C1C}">
                <a14:useLocalDpi xmlns:a14="http://schemas.microsoft.com/office/drawing/2010/main" val="0"/>
              </a:ext>
            </a:extLst>
          </a:blip>
          <a:srcRect l="50113" t="52045" r="1616" b="2559"/>
          <a:stretch>
            <a:fillRect/>
          </a:stretch>
        </p:blipFill>
        <p:spPr bwMode="auto">
          <a:xfrm>
            <a:off x="2468564" y="1141414"/>
            <a:ext cx="6662737"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3"/>
          <p:cNvSpPr txBox="1">
            <a:spLocks noChangeArrowheads="1"/>
          </p:cNvSpPr>
          <p:nvPr/>
        </p:nvSpPr>
        <p:spPr bwMode="auto">
          <a:xfrm>
            <a:off x="2424113" y="333375"/>
            <a:ext cx="89516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b="1" dirty="0">
                <a:latin typeface="Arial" panose="020B0604020202020204" pitchFamily="34" charset="0"/>
              </a:rPr>
              <a:t>TORCH, 2007: Effect of study medications on lung function over 3 years</a:t>
            </a:r>
          </a:p>
        </p:txBody>
      </p:sp>
      <p:sp>
        <p:nvSpPr>
          <p:cNvPr id="58373" name="TextBox 4"/>
          <p:cNvSpPr txBox="1">
            <a:spLocks noChangeArrowheads="1"/>
          </p:cNvSpPr>
          <p:nvPr/>
        </p:nvSpPr>
        <p:spPr bwMode="auto">
          <a:xfrm>
            <a:off x="2711450" y="5516563"/>
            <a:ext cx="8588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200">
                <a:latin typeface="Arial" panose="020B0604020202020204" pitchFamily="34" charset="0"/>
              </a:rPr>
              <a:t>(Seretide)</a:t>
            </a:r>
          </a:p>
        </p:txBody>
      </p:sp>
    </p:spTree>
    <p:extLst>
      <p:ext uri="{BB962C8B-B14F-4D97-AF65-F5344CB8AC3E}">
        <p14:creationId xmlns:p14="http://schemas.microsoft.com/office/powerpoint/2010/main" val="148507335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1" y="404814"/>
            <a:ext cx="8569325" cy="922337"/>
          </a:xfrm>
        </p:spPr>
        <p:txBody>
          <a:bodyPr>
            <a:normAutofit fontScale="90000"/>
          </a:bodyPr>
          <a:lstStyle/>
          <a:p>
            <a:pPr>
              <a:defRPr/>
            </a:pPr>
            <a:r>
              <a:rPr lang="en-GB" sz="3200" dirty="0">
                <a:solidFill>
                  <a:schemeClr val="tx1"/>
                </a:solidFill>
                <a:latin typeface="+mn-lt"/>
              </a:rPr>
              <a:t>Meta-analyses: inter-class effect of ICS </a:t>
            </a:r>
            <a:br>
              <a:rPr lang="en-GB" sz="3200" dirty="0">
                <a:solidFill>
                  <a:schemeClr val="tx1"/>
                </a:solidFill>
                <a:latin typeface="+mn-lt"/>
              </a:rPr>
            </a:br>
            <a:r>
              <a:rPr lang="en-GB" sz="3200" dirty="0">
                <a:solidFill>
                  <a:schemeClr val="tx1"/>
                </a:solidFill>
                <a:latin typeface="+mn-lt"/>
              </a:rPr>
              <a:t>on pneumonia risk </a:t>
            </a:r>
            <a:endParaRPr lang="en-GB" sz="3600" dirty="0">
              <a:solidFill>
                <a:schemeClr val="tx1"/>
              </a:solidFill>
              <a:latin typeface="+mn-lt"/>
            </a:endParaRPr>
          </a:p>
        </p:txBody>
      </p:sp>
      <p:graphicFrame>
        <p:nvGraphicFramePr>
          <p:cNvPr id="4" name="Content Placeholder 3"/>
          <p:cNvGraphicFramePr>
            <a:graphicFrameLocks noGrp="1"/>
          </p:cNvGraphicFramePr>
          <p:nvPr>
            <p:ph idx="1"/>
          </p:nvPr>
        </p:nvGraphicFramePr>
        <p:xfrm>
          <a:off x="2063751" y="1773238"/>
          <a:ext cx="8353425" cy="2955924"/>
        </p:xfrm>
        <a:graphic>
          <a:graphicData uri="http://schemas.openxmlformats.org/drawingml/2006/table">
            <a:tbl>
              <a:tblPr firstRow="1" bandRow="1">
                <a:tableStyleId>{793D81CF-94F2-401A-BA57-92F5A7B2D0C5}</a:tableStyleId>
              </a:tblPr>
              <a:tblGrid>
                <a:gridCol w="1670685">
                  <a:extLst>
                    <a:ext uri="{9D8B030D-6E8A-4147-A177-3AD203B41FA5}">
                      <a16:colId xmlns:a16="http://schemas.microsoft.com/office/drawing/2014/main" val="20000"/>
                    </a:ext>
                  </a:extLst>
                </a:gridCol>
                <a:gridCol w="1670685">
                  <a:extLst>
                    <a:ext uri="{9D8B030D-6E8A-4147-A177-3AD203B41FA5}">
                      <a16:colId xmlns:a16="http://schemas.microsoft.com/office/drawing/2014/main" val="20001"/>
                    </a:ext>
                  </a:extLst>
                </a:gridCol>
                <a:gridCol w="1670685">
                  <a:extLst>
                    <a:ext uri="{9D8B030D-6E8A-4147-A177-3AD203B41FA5}">
                      <a16:colId xmlns:a16="http://schemas.microsoft.com/office/drawing/2014/main" val="20002"/>
                    </a:ext>
                  </a:extLst>
                </a:gridCol>
                <a:gridCol w="1670685">
                  <a:extLst>
                    <a:ext uri="{9D8B030D-6E8A-4147-A177-3AD203B41FA5}">
                      <a16:colId xmlns:a16="http://schemas.microsoft.com/office/drawing/2014/main" val="20003"/>
                    </a:ext>
                  </a:extLst>
                </a:gridCol>
                <a:gridCol w="1670685">
                  <a:extLst>
                    <a:ext uri="{9D8B030D-6E8A-4147-A177-3AD203B41FA5}">
                      <a16:colId xmlns:a16="http://schemas.microsoft.com/office/drawing/2014/main" val="20004"/>
                    </a:ext>
                  </a:extLst>
                </a:gridCol>
              </a:tblGrid>
              <a:tr h="731495">
                <a:tc>
                  <a:txBody>
                    <a:bodyPr/>
                    <a:lstStyle/>
                    <a:p>
                      <a:pPr algn="ctr"/>
                      <a:r>
                        <a:rPr lang="en-GB" sz="1400" dirty="0"/>
                        <a:t>Author</a:t>
                      </a:r>
                      <a:r>
                        <a:rPr lang="en-GB" sz="1400" baseline="0" dirty="0"/>
                        <a:t> </a:t>
                      </a:r>
                      <a:endParaRPr lang="en-GB" sz="1400" dirty="0"/>
                    </a:p>
                  </a:txBody>
                  <a:tcPr marT="45708" marB="45708" anchor="ctr"/>
                </a:tc>
                <a:tc>
                  <a:txBody>
                    <a:bodyPr/>
                    <a:lstStyle/>
                    <a:p>
                      <a:pPr algn="ctr"/>
                      <a:r>
                        <a:rPr lang="en-GB" sz="1400" dirty="0"/>
                        <a:t>Number RCTs included</a:t>
                      </a:r>
                    </a:p>
                  </a:txBody>
                  <a:tcPr marT="45708" marB="45708" anchor="ctr"/>
                </a:tc>
                <a:tc>
                  <a:txBody>
                    <a:bodyPr/>
                    <a:lstStyle/>
                    <a:p>
                      <a:pPr algn="ctr"/>
                      <a:r>
                        <a:rPr lang="en-GB" sz="1400" dirty="0"/>
                        <a:t>Fluticasone propionate / budesonide</a:t>
                      </a:r>
                      <a:r>
                        <a:rPr lang="en-GB" sz="1400" baseline="0" dirty="0"/>
                        <a:t> / other</a:t>
                      </a:r>
                      <a:endParaRPr lang="en-GB" sz="1400" dirty="0"/>
                    </a:p>
                  </a:txBody>
                  <a:tcPr marT="45708" marB="45708" anchor="ctr"/>
                </a:tc>
                <a:tc>
                  <a:txBody>
                    <a:bodyPr/>
                    <a:lstStyle/>
                    <a:p>
                      <a:pPr algn="ctr"/>
                      <a:r>
                        <a:rPr lang="en-GB" sz="1400" dirty="0"/>
                        <a:t>RR (95% CI)</a:t>
                      </a:r>
                    </a:p>
                  </a:txBody>
                  <a:tcPr marT="45708" marB="45708" anchor="ctr"/>
                </a:tc>
                <a:tc>
                  <a:txBody>
                    <a:bodyPr/>
                    <a:lstStyle/>
                    <a:p>
                      <a:pPr algn="ctr"/>
                      <a:r>
                        <a:rPr lang="en-GB" sz="1400" dirty="0"/>
                        <a:t>Heterogeneity</a:t>
                      </a:r>
                    </a:p>
                  </a:txBody>
                  <a:tcPr marT="45708" marB="45708" anchor="ctr"/>
                </a:tc>
                <a:extLst>
                  <a:ext uri="{0D108BD9-81ED-4DB2-BD59-A6C34878D82A}">
                    <a16:rowId xmlns:a16="http://schemas.microsoft.com/office/drawing/2014/main" val="10000"/>
                  </a:ext>
                </a:extLst>
              </a:tr>
              <a:tr h="370738">
                <a:tc>
                  <a:txBody>
                    <a:bodyPr/>
                    <a:lstStyle/>
                    <a:p>
                      <a:r>
                        <a:rPr lang="en-GB" sz="1400" dirty="0"/>
                        <a:t>Sobieraj</a:t>
                      </a:r>
                      <a:r>
                        <a:rPr lang="en-GB" sz="1400" baseline="30000" dirty="0"/>
                        <a:t>1</a:t>
                      </a:r>
                      <a:endParaRPr lang="en-GB" sz="1400" dirty="0"/>
                    </a:p>
                  </a:txBody>
                  <a:tcPr marT="45708" marB="45708"/>
                </a:tc>
                <a:tc>
                  <a:txBody>
                    <a:bodyPr/>
                    <a:lstStyle/>
                    <a:p>
                      <a:pPr algn="ctr"/>
                      <a:r>
                        <a:rPr lang="en-GB" sz="1400" dirty="0"/>
                        <a:t>5</a:t>
                      </a:r>
                    </a:p>
                  </a:txBody>
                  <a:tcPr marT="45708" marB="45708"/>
                </a:tc>
                <a:tc>
                  <a:txBody>
                    <a:bodyPr/>
                    <a:lstStyle/>
                    <a:p>
                      <a:pPr algn="ctr"/>
                      <a:r>
                        <a:rPr lang="en-GB" sz="1400" dirty="0"/>
                        <a:t>4</a:t>
                      </a:r>
                      <a:r>
                        <a:rPr lang="en-GB" sz="1400" baseline="0" dirty="0"/>
                        <a:t> / </a:t>
                      </a:r>
                      <a:r>
                        <a:rPr lang="en-GB" sz="1400" dirty="0"/>
                        <a:t>1</a:t>
                      </a:r>
                      <a:r>
                        <a:rPr lang="en-GB" sz="1400" baseline="0" dirty="0"/>
                        <a:t> / </a:t>
                      </a:r>
                      <a:r>
                        <a:rPr lang="en-GB" sz="1400" dirty="0"/>
                        <a:t>0</a:t>
                      </a:r>
                    </a:p>
                  </a:txBody>
                  <a:tcPr marT="45708" marB="45708"/>
                </a:tc>
                <a:tc>
                  <a:txBody>
                    <a:bodyPr/>
                    <a:lstStyle/>
                    <a:p>
                      <a:pPr algn="ctr"/>
                      <a:r>
                        <a:rPr lang="en-GB" sz="1400" dirty="0"/>
                        <a:t>1.68 (1.28-2.21)</a:t>
                      </a:r>
                    </a:p>
                  </a:txBody>
                  <a:tcPr marT="45708" marB="45708"/>
                </a:tc>
                <a:tc>
                  <a:txBody>
                    <a:bodyPr/>
                    <a:lstStyle/>
                    <a:p>
                      <a:pPr algn="ctr"/>
                      <a:r>
                        <a:rPr lang="en-GB" sz="1400" dirty="0"/>
                        <a:t>NR</a:t>
                      </a:r>
                    </a:p>
                  </a:txBody>
                  <a:tcPr marT="45708" marB="45708"/>
                </a:tc>
                <a:extLst>
                  <a:ext uri="{0D108BD9-81ED-4DB2-BD59-A6C34878D82A}">
                    <a16:rowId xmlns:a16="http://schemas.microsoft.com/office/drawing/2014/main" val="10001"/>
                  </a:ext>
                </a:extLst>
              </a:tr>
              <a:tr h="370738">
                <a:tc>
                  <a:txBody>
                    <a:bodyPr/>
                    <a:lstStyle/>
                    <a:p>
                      <a:r>
                        <a:rPr lang="en-GB" sz="1400" dirty="0"/>
                        <a:t>Rodrigo</a:t>
                      </a:r>
                      <a:r>
                        <a:rPr lang="en-GB" sz="1400" baseline="30000" dirty="0"/>
                        <a:t>2</a:t>
                      </a:r>
                      <a:endParaRPr lang="en-GB" sz="1400" dirty="0"/>
                    </a:p>
                  </a:txBody>
                  <a:tcPr marT="45708" marB="45708"/>
                </a:tc>
                <a:tc>
                  <a:txBody>
                    <a:bodyPr/>
                    <a:lstStyle/>
                    <a:p>
                      <a:pPr algn="ctr"/>
                      <a:r>
                        <a:rPr lang="en-GB" sz="1400" dirty="0"/>
                        <a:t>12</a:t>
                      </a:r>
                    </a:p>
                  </a:txBody>
                  <a:tcPr marT="45708" marB="45708"/>
                </a:tc>
                <a:tc>
                  <a:txBody>
                    <a:bodyPr/>
                    <a:lstStyle/>
                    <a:p>
                      <a:pPr algn="ctr"/>
                      <a:r>
                        <a:rPr lang="en-GB" sz="1400" dirty="0"/>
                        <a:t>11 / 1 / 0</a:t>
                      </a:r>
                    </a:p>
                  </a:txBody>
                  <a:tcPr marT="45708" marB="45708"/>
                </a:tc>
                <a:tc>
                  <a:txBody>
                    <a:bodyPr/>
                    <a:lstStyle/>
                    <a:p>
                      <a:pPr algn="ctr"/>
                      <a:r>
                        <a:rPr lang="en-GB" sz="1400" dirty="0"/>
                        <a:t>1.63 (1.35-1.98)</a:t>
                      </a:r>
                    </a:p>
                  </a:txBody>
                  <a:tcPr marT="45708" marB="45708"/>
                </a:tc>
                <a:tc>
                  <a:txBody>
                    <a:bodyPr/>
                    <a:lstStyle/>
                    <a:p>
                      <a:pPr algn="ctr"/>
                      <a:r>
                        <a:rPr lang="en-GB" sz="1400" dirty="0"/>
                        <a:t>20%</a:t>
                      </a:r>
                    </a:p>
                  </a:txBody>
                  <a:tcPr marT="45708" marB="45708"/>
                </a:tc>
                <a:extLst>
                  <a:ext uri="{0D108BD9-81ED-4DB2-BD59-A6C34878D82A}">
                    <a16:rowId xmlns:a16="http://schemas.microsoft.com/office/drawing/2014/main" val="10002"/>
                  </a:ext>
                </a:extLst>
              </a:tr>
              <a:tr h="370738">
                <a:tc>
                  <a:txBody>
                    <a:bodyPr/>
                    <a:lstStyle/>
                    <a:p>
                      <a:r>
                        <a:rPr lang="en-GB" sz="1400" dirty="0"/>
                        <a:t>Drummond</a:t>
                      </a:r>
                      <a:r>
                        <a:rPr lang="en-GB" sz="1400" baseline="30000" dirty="0"/>
                        <a:t>3</a:t>
                      </a:r>
                    </a:p>
                  </a:txBody>
                  <a:tcPr marT="45708" marB="45708"/>
                </a:tc>
                <a:tc>
                  <a:txBody>
                    <a:bodyPr/>
                    <a:lstStyle/>
                    <a:p>
                      <a:pPr algn="ctr"/>
                      <a:r>
                        <a:rPr lang="en-GB" sz="1400" dirty="0"/>
                        <a:t>7</a:t>
                      </a:r>
                    </a:p>
                  </a:txBody>
                  <a:tcPr marT="45708" marB="45708"/>
                </a:tc>
                <a:tc>
                  <a:txBody>
                    <a:bodyPr/>
                    <a:lstStyle/>
                    <a:p>
                      <a:pPr algn="ctr"/>
                      <a:r>
                        <a:rPr lang="en-GB" sz="1400" dirty="0"/>
                        <a:t>5 / 2 / 0</a:t>
                      </a:r>
                    </a:p>
                  </a:txBody>
                  <a:tcPr marT="45708" marB="45708"/>
                </a:tc>
                <a:tc>
                  <a:txBody>
                    <a:bodyPr/>
                    <a:lstStyle/>
                    <a:p>
                      <a:pPr algn="ctr"/>
                      <a:r>
                        <a:rPr lang="en-GB" sz="1400" dirty="0"/>
                        <a:t>1.34 (1.03-1.75)</a:t>
                      </a:r>
                    </a:p>
                  </a:txBody>
                  <a:tcPr marT="45708" marB="45708"/>
                </a:tc>
                <a:tc>
                  <a:txBody>
                    <a:bodyPr/>
                    <a:lstStyle/>
                    <a:p>
                      <a:pPr algn="ctr"/>
                      <a:r>
                        <a:rPr lang="en-GB" sz="1400" dirty="0"/>
                        <a:t>72%</a:t>
                      </a:r>
                    </a:p>
                  </a:txBody>
                  <a:tcPr marT="45708" marB="45708"/>
                </a:tc>
                <a:extLst>
                  <a:ext uri="{0D108BD9-81ED-4DB2-BD59-A6C34878D82A}">
                    <a16:rowId xmlns:a16="http://schemas.microsoft.com/office/drawing/2014/main" val="10003"/>
                  </a:ext>
                </a:extLst>
              </a:tr>
              <a:tr h="370738">
                <a:tc>
                  <a:txBody>
                    <a:bodyPr/>
                    <a:lstStyle/>
                    <a:p>
                      <a:r>
                        <a:rPr lang="en-GB" sz="1400" dirty="0" err="1"/>
                        <a:t>Loke</a:t>
                      </a:r>
                      <a:r>
                        <a:rPr lang="en-GB" sz="1400" dirty="0"/>
                        <a:t> &amp; </a:t>
                      </a:r>
                      <a:r>
                        <a:rPr lang="en-GB" sz="1400" baseline="0" dirty="0"/>
                        <a:t> Singh</a:t>
                      </a:r>
                      <a:r>
                        <a:rPr lang="en-GB" sz="1400" baseline="30000" dirty="0"/>
                        <a:t>4</a:t>
                      </a:r>
                      <a:endParaRPr lang="en-GB" sz="1400" dirty="0"/>
                    </a:p>
                  </a:txBody>
                  <a:tcPr marT="45708" marB="45708"/>
                </a:tc>
                <a:tc>
                  <a:txBody>
                    <a:bodyPr/>
                    <a:lstStyle/>
                    <a:p>
                      <a:pPr algn="ctr"/>
                      <a:r>
                        <a:rPr lang="en-GB" sz="1400" dirty="0"/>
                        <a:t>18</a:t>
                      </a:r>
                    </a:p>
                  </a:txBody>
                  <a:tcPr marT="45708" marB="45708"/>
                </a:tc>
                <a:tc>
                  <a:txBody>
                    <a:bodyPr/>
                    <a:lstStyle/>
                    <a:p>
                      <a:pPr algn="ctr"/>
                      <a:r>
                        <a:rPr lang="en-GB" sz="1400" dirty="0"/>
                        <a:t>16 / 2 / 0</a:t>
                      </a:r>
                    </a:p>
                  </a:txBody>
                  <a:tcPr marT="45708" marB="45708"/>
                </a:tc>
                <a:tc>
                  <a:txBody>
                    <a:bodyPr/>
                    <a:lstStyle/>
                    <a:p>
                      <a:pPr algn="ctr"/>
                      <a:r>
                        <a:rPr lang="en-GB" sz="1400" dirty="0"/>
                        <a:t>1.60 (1.33-1.92)</a:t>
                      </a:r>
                    </a:p>
                  </a:txBody>
                  <a:tcPr marT="45708" marB="45708"/>
                </a:tc>
                <a:tc>
                  <a:txBody>
                    <a:bodyPr/>
                    <a:lstStyle/>
                    <a:p>
                      <a:pPr algn="ctr"/>
                      <a:r>
                        <a:rPr lang="en-GB" sz="1400" dirty="0"/>
                        <a:t>16%</a:t>
                      </a:r>
                    </a:p>
                  </a:txBody>
                  <a:tcPr marT="45708" marB="45708"/>
                </a:tc>
                <a:extLst>
                  <a:ext uri="{0D108BD9-81ED-4DB2-BD59-A6C34878D82A}">
                    <a16:rowId xmlns:a16="http://schemas.microsoft.com/office/drawing/2014/main" val="10004"/>
                  </a:ext>
                </a:extLst>
              </a:tr>
              <a:tr h="370738">
                <a:tc>
                  <a:txBody>
                    <a:bodyPr/>
                    <a:lstStyle/>
                    <a:p>
                      <a:r>
                        <a:rPr lang="en-GB" sz="1400" dirty="0"/>
                        <a:t>Singh &amp; Loke</a:t>
                      </a:r>
                      <a:r>
                        <a:rPr lang="en-GB" sz="1400" baseline="30000" dirty="0"/>
                        <a:t>5</a:t>
                      </a:r>
                      <a:endParaRPr lang="en-GB" sz="1400" dirty="0"/>
                    </a:p>
                  </a:txBody>
                  <a:tcPr marT="45708" marB="45708"/>
                </a:tc>
                <a:tc>
                  <a:txBody>
                    <a:bodyPr/>
                    <a:lstStyle/>
                    <a:p>
                      <a:pPr algn="ctr"/>
                      <a:r>
                        <a:rPr lang="en-GB" sz="1400" dirty="0"/>
                        <a:t>24</a:t>
                      </a:r>
                    </a:p>
                  </a:txBody>
                  <a:tcPr marT="45708" marB="45708"/>
                </a:tc>
                <a:tc>
                  <a:txBody>
                    <a:bodyPr/>
                    <a:lstStyle/>
                    <a:p>
                      <a:pPr algn="ctr"/>
                      <a:r>
                        <a:rPr lang="en-GB" sz="1400" dirty="0"/>
                        <a:t>16 / 7 / 1</a:t>
                      </a:r>
                    </a:p>
                  </a:txBody>
                  <a:tcPr marT="45708" marB="45708"/>
                </a:tc>
                <a:tc>
                  <a:txBody>
                    <a:bodyPr/>
                    <a:lstStyle/>
                    <a:p>
                      <a:pPr algn="ctr"/>
                      <a:r>
                        <a:rPr lang="en-GB" sz="1400" dirty="0"/>
                        <a:t>1.57 (1.41-1.76</a:t>
                      </a:r>
                    </a:p>
                  </a:txBody>
                  <a:tcPr marT="45708" marB="45708"/>
                </a:tc>
                <a:tc>
                  <a:txBody>
                    <a:bodyPr/>
                    <a:lstStyle/>
                    <a:p>
                      <a:pPr algn="ctr"/>
                      <a:r>
                        <a:rPr lang="en-GB" sz="1400" dirty="0"/>
                        <a:t>15%</a:t>
                      </a:r>
                    </a:p>
                  </a:txBody>
                  <a:tcPr marT="45708" marB="45708"/>
                </a:tc>
                <a:extLst>
                  <a:ext uri="{0D108BD9-81ED-4DB2-BD59-A6C34878D82A}">
                    <a16:rowId xmlns:a16="http://schemas.microsoft.com/office/drawing/2014/main" val="10005"/>
                  </a:ext>
                </a:extLst>
              </a:tr>
              <a:tr h="370738">
                <a:tc>
                  <a:txBody>
                    <a:bodyPr/>
                    <a:lstStyle/>
                    <a:p>
                      <a:r>
                        <a:rPr lang="en-GB" sz="1400" dirty="0"/>
                        <a:t>Nannini</a:t>
                      </a:r>
                      <a:r>
                        <a:rPr lang="en-GB" sz="1400" baseline="30000" dirty="0"/>
                        <a:t>6</a:t>
                      </a:r>
                      <a:endParaRPr lang="en-GB" sz="1400" dirty="0"/>
                    </a:p>
                  </a:txBody>
                  <a:tcPr marT="45708" marB="45708"/>
                </a:tc>
                <a:tc>
                  <a:txBody>
                    <a:bodyPr/>
                    <a:lstStyle/>
                    <a:p>
                      <a:pPr algn="ctr"/>
                      <a:r>
                        <a:rPr lang="en-GB" sz="1400" dirty="0"/>
                        <a:t>12</a:t>
                      </a:r>
                    </a:p>
                  </a:txBody>
                  <a:tcPr marT="45708" marB="45708"/>
                </a:tc>
                <a:tc>
                  <a:txBody>
                    <a:bodyPr/>
                    <a:lstStyle/>
                    <a:p>
                      <a:pPr algn="ctr"/>
                      <a:r>
                        <a:rPr lang="en-GB" sz="1400" dirty="0"/>
                        <a:t>9 / 3 / 0</a:t>
                      </a:r>
                    </a:p>
                  </a:txBody>
                  <a:tcPr marT="45708" marB="45708"/>
                </a:tc>
                <a:tc>
                  <a:txBody>
                    <a:bodyPr/>
                    <a:lstStyle/>
                    <a:p>
                      <a:pPr algn="ctr"/>
                      <a:r>
                        <a:rPr lang="en-GB" sz="1400" dirty="0"/>
                        <a:t>1.55 (1.20-2.01)</a:t>
                      </a:r>
                    </a:p>
                  </a:txBody>
                  <a:tcPr marT="45708" marB="45708"/>
                </a:tc>
                <a:tc>
                  <a:txBody>
                    <a:bodyPr/>
                    <a:lstStyle/>
                    <a:p>
                      <a:pPr algn="ctr"/>
                      <a:r>
                        <a:rPr lang="en-GB" sz="1400" dirty="0"/>
                        <a:t>22%</a:t>
                      </a:r>
                    </a:p>
                  </a:txBody>
                  <a:tcPr marT="45708" marB="45708"/>
                </a:tc>
                <a:extLst>
                  <a:ext uri="{0D108BD9-81ED-4DB2-BD59-A6C34878D82A}">
                    <a16:rowId xmlns:a16="http://schemas.microsoft.com/office/drawing/2014/main" val="10006"/>
                  </a:ext>
                </a:extLst>
              </a:tr>
            </a:tbl>
          </a:graphicData>
        </a:graphic>
      </p:graphicFrame>
      <p:sp>
        <p:nvSpPr>
          <p:cNvPr id="6" name="TextBox 5"/>
          <p:cNvSpPr txBox="1"/>
          <p:nvPr/>
        </p:nvSpPr>
        <p:spPr>
          <a:xfrm>
            <a:off x="1703389" y="5749925"/>
            <a:ext cx="8677275" cy="1200150"/>
          </a:xfrm>
          <a:prstGeom prst="rect">
            <a:avLst/>
          </a:prstGeom>
          <a:noFill/>
        </p:spPr>
        <p:txBody>
          <a:bodyPr>
            <a:spAutoFit/>
          </a:bodyPr>
          <a:lstStyle/>
          <a:p>
            <a:pPr marL="228600" indent="-228600">
              <a:buFont typeface="+mj-lt"/>
              <a:buAutoNum type="arabicPeriod"/>
              <a:defRPr/>
            </a:pPr>
            <a:r>
              <a:rPr lang="en-GB" sz="900" dirty="0" err="1">
                <a:solidFill>
                  <a:schemeClr val="tx2"/>
                </a:solidFill>
              </a:rPr>
              <a:t>Sobieraj</a:t>
            </a:r>
            <a:r>
              <a:rPr lang="en-GB" sz="900" dirty="0">
                <a:solidFill>
                  <a:schemeClr val="tx2"/>
                </a:solidFill>
              </a:rPr>
              <a:t> D et al.  </a:t>
            </a:r>
            <a:r>
              <a:rPr lang="en-GB" sz="900" i="1" dirty="0" err="1">
                <a:solidFill>
                  <a:schemeClr val="tx2"/>
                </a:solidFill>
              </a:rPr>
              <a:t>Clin</a:t>
            </a:r>
            <a:r>
              <a:rPr lang="en-GB" sz="900" i="1" dirty="0">
                <a:solidFill>
                  <a:schemeClr val="tx2"/>
                </a:solidFill>
              </a:rPr>
              <a:t> </a:t>
            </a:r>
            <a:r>
              <a:rPr lang="en-GB" sz="900" i="1" dirty="0" err="1">
                <a:solidFill>
                  <a:schemeClr val="tx2"/>
                </a:solidFill>
              </a:rPr>
              <a:t>Ther</a:t>
            </a:r>
            <a:r>
              <a:rPr lang="en-GB" sz="900" i="1" dirty="0">
                <a:solidFill>
                  <a:schemeClr val="tx2"/>
                </a:solidFill>
              </a:rPr>
              <a:t>  </a:t>
            </a:r>
            <a:r>
              <a:rPr lang="en-GB" sz="900" dirty="0">
                <a:solidFill>
                  <a:schemeClr val="tx2"/>
                </a:solidFill>
              </a:rPr>
              <a:t>2008; 30: 1416-1425</a:t>
            </a:r>
          </a:p>
          <a:p>
            <a:pPr marL="228600" indent="-228600">
              <a:buFont typeface="+mj-lt"/>
              <a:buAutoNum type="arabicPeriod"/>
              <a:defRPr/>
            </a:pPr>
            <a:r>
              <a:rPr lang="en-GB" sz="900" dirty="0">
                <a:solidFill>
                  <a:schemeClr val="tx2"/>
                </a:solidFill>
              </a:rPr>
              <a:t>Rodrigo G et al.  </a:t>
            </a:r>
            <a:r>
              <a:rPr lang="en-GB" sz="900" i="1" dirty="0">
                <a:solidFill>
                  <a:schemeClr val="tx2"/>
                </a:solidFill>
              </a:rPr>
              <a:t>Chest</a:t>
            </a:r>
            <a:r>
              <a:rPr lang="en-GB" sz="900" dirty="0">
                <a:solidFill>
                  <a:schemeClr val="tx2"/>
                </a:solidFill>
              </a:rPr>
              <a:t> 2009; 136: 1029-1038</a:t>
            </a:r>
          </a:p>
          <a:p>
            <a:pPr marL="228600" indent="-228600">
              <a:buFont typeface="+mj-lt"/>
              <a:buAutoNum type="arabicPeriod"/>
              <a:defRPr/>
            </a:pPr>
            <a:r>
              <a:rPr lang="en-GB" sz="900" dirty="0">
                <a:solidFill>
                  <a:schemeClr val="tx2"/>
                </a:solidFill>
              </a:rPr>
              <a:t>Drummond M et al.  </a:t>
            </a:r>
            <a:r>
              <a:rPr lang="en-GB" sz="900" i="1" dirty="0">
                <a:solidFill>
                  <a:schemeClr val="tx2"/>
                </a:solidFill>
              </a:rPr>
              <a:t>JAMA</a:t>
            </a:r>
            <a:r>
              <a:rPr lang="en-GB" sz="900" dirty="0">
                <a:solidFill>
                  <a:schemeClr val="tx2"/>
                </a:solidFill>
              </a:rPr>
              <a:t> 2008; 300: 2407-2416</a:t>
            </a:r>
          </a:p>
          <a:p>
            <a:pPr marL="228600" indent="-228600">
              <a:buFont typeface="+mj-lt"/>
              <a:buAutoNum type="arabicPeriod"/>
              <a:defRPr/>
            </a:pPr>
            <a:r>
              <a:rPr lang="en-GB" sz="900" dirty="0" err="1">
                <a:solidFill>
                  <a:schemeClr val="tx2"/>
                </a:solidFill>
              </a:rPr>
              <a:t>Loke</a:t>
            </a:r>
            <a:r>
              <a:rPr lang="en-GB" sz="900" dirty="0">
                <a:solidFill>
                  <a:schemeClr val="tx2"/>
                </a:solidFill>
              </a:rPr>
              <a:t> Y &amp; Singh S.  </a:t>
            </a:r>
            <a:r>
              <a:rPr lang="en-GB" sz="900" i="1" dirty="0">
                <a:solidFill>
                  <a:schemeClr val="tx2"/>
                </a:solidFill>
              </a:rPr>
              <a:t>JAMA</a:t>
            </a:r>
            <a:r>
              <a:rPr lang="en-GB" sz="900" dirty="0">
                <a:solidFill>
                  <a:schemeClr val="tx2"/>
                </a:solidFill>
              </a:rPr>
              <a:t> 2009; 301: 1432-1434</a:t>
            </a:r>
          </a:p>
          <a:p>
            <a:pPr marL="228600" indent="-228600">
              <a:buFont typeface="+mj-lt"/>
              <a:buAutoNum type="arabicPeriod"/>
              <a:defRPr/>
            </a:pPr>
            <a:r>
              <a:rPr lang="en-GB" sz="900" dirty="0">
                <a:solidFill>
                  <a:schemeClr val="tx2"/>
                </a:solidFill>
              </a:rPr>
              <a:t>Singh S and </a:t>
            </a:r>
            <a:r>
              <a:rPr lang="en-GB" sz="900" dirty="0" err="1">
                <a:solidFill>
                  <a:schemeClr val="tx2"/>
                </a:solidFill>
              </a:rPr>
              <a:t>Loke</a:t>
            </a:r>
            <a:r>
              <a:rPr lang="en-GB" sz="900" dirty="0">
                <a:solidFill>
                  <a:schemeClr val="tx2"/>
                </a:solidFill>
              </a:rPr>
              <a:t> YK.  </a:t>
            </a:r>
            <a:r>
              <a:rPr lang="en-GB" sz="900" i="1" dirty="0" err="1">
                <a:solidFill>
                  <a:schemeClr val="tx2"/>
                </a:solidFill>
              </a:rPr>
              <a:t>Curr</a:t>
            </a:r>
            <a:r>
              <a:rPr lang="en-GB" sz="900" i="1" dirty="0">
                <a:solidFill>
                  <a:schemeClr val="tx2"/>
                </a:solidFill>
              </a:rPr>
              <a:t> </a:t>
            </a:r>
            <a:r>
              <a:rPr lang="en-GB" sz="900" i="1" dirty="0" err="1">
                <a:solidFill>
                  <a:schemeClr val="tx2"/>
                </a:solidFill>
              </a:rPr>
              <a:t>Opin</a:t>
            </a:r>
            <a:r>
              <a:rPr lang="en-GB" sz="900" i="1" dirty="0">
                <a:solidFill>
                  <a:schemeClr val="tx2"/>
                </a:solidFill>
              </a:rPr>
              <a:t> </a:t>
            </a:r>
            <a:r>
              <a:rPr lang="en-GB" sz="900" i="1" dirty="0" err="1">
                <a:solidFill>
                  <a:schemeClr val="tx2"/>
                </a:solidFill>
              </a:rPr>
              <a:t>Pulm</a:t>
            </a:r>
            <a:r>
              <a:rPr lang="en-GB" sz="900" i="1" dirty="0">
                <a:solidFill>
                  <a:schemeClr val="tx2"/>
                </a:solidFill>
              </a:rPr>
              <a:t> Med </a:t>
            </a:r>
            <a:r>
              <a:rPr lang="en-GB" sz="900" dirty="0">
                <a:solidFill>
                  <a:schemeClr val="tx2"/>
                </a:solidFill>
              </a:rPr>
              <a:t>2010; 16: 118–122</a:t>
            </a:r>
          </a:p>
          <a:p>
            <a:pPr marL="228600" indent="-228600">
              <a:buFont typeface="+mj-lt"/>
              <a:buAutoNum type="arabicPeriod"/>
              <a:defRPr/>
            </a:pPr>
            <a:r>
              <a:rPr lang="en-GB" sz="900" dirty="0">
                <a:solidFill>
                  <a:schemeClr val="tx2"/>
                </a:solidFill>
              </a:rPr>
              <a:t>Nannini LJ, </a:t>
            </a:r>
            <a:r>
              <a:rPr lang="en-GB" sz="900" dirty="0" err="1">
                <a:solidFill>
                  <a:schemeClr val="tx2"/>
                </a:solidFill>
              </a:rPr>
              <a:t>Lasserson</a:t>
            </a:r>
            <a:r>
              <a:rPr lang="en-GB" sz="900" dirty="0">
                <a:solidFill>
                  <a:schemeClr val="tx2"/>
                </a:solidFill>
              </a:rPr>
              <a:t> TJ, Poole P.  Cochrane Database of Systematic Reviews 2012, Issue 9. Art. No.: CD006829. DOI: 10.1002/14651858.CD006829.pub2</a:t>
            </a:r>
            <a:endParaRPr lang="en-GB" sz="800" dirty="0">
              <a:solidFill>
                <a:schemeClr val="tx2"/>
              </a:solidFill>
            </a:endParaRPr>
          </a:p>
          <a:p>
            <a:pPr>
              <a:defRPr/>
            </a:pPr>
            <a:endParaRPr lang="en-GB" dirty="0"/>
          </a:p>
        </p:txBody>
      </p:sp>
      <p:sp>
        <p:nvSpPr>
          <p:cNvPr id="43058" name="TextBox 4"/>
          <p:cNvSpPr txBox="1">
            <a:spLocks noChangeArrowheads="1"/>
          </p:cNvSpPr>
          <p:nvPr/>
        </p:nvSpPr>
        <p:spPr bwMode="auto">
          <a:xfrm>
            <a:off x="2063750" y="5157789"/>
            <a:ext cx="828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600">
                <a:latin typeface="Arial" panose="020B0604020202020204" pitchFamily="34" charset="0"/>
              </a:rPr>
              <a:t>Meta-analyses include studies with ICS as monotherapy and in combination with LABA</a:t>
            </a:r>
          </a:p>
        </p:txBody>
      </p:sp>
    </p:spTree>
    <p:extLst>
      <p:ext uri="{BB962C8B-B14F-4D97-AF65-F5344CB8AC3E}">
        <p14:creationId xmlns:p14="http://schemas.microsoft.com/office/powerpoint/2010/main" val="4082980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Current state – lack of clarity</a:t>
            </a:r>
          </a:p>
        </p:txBody>
      </p:sp>
      <p:sp>
        <p:nvSpPr>
          <p:cNvPr id="3" name="Content Placeholder 2"/>
          <p:cNvSpPr>
            <a:spLocks noGrp="1"/>
          </p:cNvSpPr>
          <p:nvPr>
            <p:ph idx="1"/>
          </p:nvPr>
        </p:nvSpPr>
        <p:spPr/>
        <p:txBody>
          <a:bodyPr>
            <a:normAutofit fontScale="92500" lnSpcReduction="10000"/>
          </a:bodyPr>
          <a:lstStyle/>
          <a:p>
            <a:r>
              <a:rPr lang="en-GB" dirty="0"/>
              <a:t>Current state:</a:t>
            </a:r>
          </a:p>
          <a:p>
            <a:pPr lvl="1"/>
            <a:r>
              <a:rPr lang="en-GB" dirty="0"/>
              <a:t>Out of date NICE guidance</a:t>
            </a:r>
          </a:p>
          <a:p>
            <a:pPr lvl="1"/>
            <a:r>
              <a:rPr lang="en-GB" dirty="0"/>
              <a:t>GOLD recommendations</a:t>
            </a:r>
          </a:p>
          <a:p>
            <a:pPr lvl="1"/>
            <a:r>
              <a:rPr lang="en-GB" dirty="0"/>
              <a:t>COPD phenotypes</a:t>
            </a:r>
          </a:p>
          <a:p>
            <a:pPr lvl="1"/>
            <a:r>
              <a:rPr lang="en-GB" dirty="0"/>
              <a:t>NHS Financial deficit</a:t>
            </a:r>
          </a:p>
          <a:p>
            <a:pPr lvl="1"/>
            <a:r>
              <a:rPr lang="en-GB" dirty="0"/>
              <a:t>Steroid and pneumonia </a:t>
            </a:r>
          </a:p>
          <a:p>
            <a:pPr lvl="1"/>
            <a:r>
              <a:rPr lang="en-GB" dirty="0"/>
              <a:t>WISDOM study</a:t>
            </a:r>
          </a:p>
          <a:p>
            <a:pPr lvl="1"/>
            <a:r>
              <a:rPr lang="en-GB" dirty="0"/>
              <a:t>FLAME study</a:t>
            </a:r>
          </a:p>
          <a:p>
            <a:r>
              <a:rPr lang="en-GB" dirty="0"/>
              <a:t>Future state:</a:t>
            </a:r>
          </a:p>
          <a:p>
            <a:pPr lvl="1"/>
            <a:r>
              <a:rPr lang="en-GB" dirty="0"/>
              <a:t>Best principles</a:t>
            </a:r>
          </a:p>
          <a:p>
            <a:pPr lvl="1"/>
            <a:r>
              <a:rPr lang="en-GB" dirty="0"/>
              <a:t>Dual bronchodilators –focus on Duaklir</a:t>
            </a:r>
          </a:p>
          <a:p>
            <a:r>
              <a:rPr lang="en-GB" dirty="0"/>
              <a:t>Our guidelines</a:t>
            </a:r>
          </a:p>
        </p:txBody>
      </p:sp>
    </p:spTree>
    <p:extLst>
      <p:ext uri="{BB962C8B-B14F-4D97-AF65-F5344CB8AC3E}">
        <p14:creationId xmlns:p14="http://schemas.microsoft.com/office/powerpoint/2010/main" val="3171537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1911351" y="1824039"/>
          <a:ext cx="7997825" cy="2676525"/>
        </p:xfrm>
        <a:graphic>
          <a:graphicData uri="http://schemas.openxmlformats.org/presentationml/2006/ole">
            <mc:AlternateContent xmlns:mc="http://schemas.openxmlformats.org/markup-compatibility/2006">
              <mc:Choice xmlns:v="urn:schemas-microsoft-com:vml" Requires="v">
                <p:oleObj spid="_x0000_s2072" name="Worksheet" r:id="rId4" imgW="10839476" imgH="3628987" progId="Excel.Sheet.8">
                  <p:link updateAutomatic="1"/>
                </p:oleObj>
              </mc:Choice>
              <mc:Fallback>
                <p:oleObj name="Worksheet" r:id="rId4" imgW="10839476" imgH="3628987" progId="Excel.Sheet.8">
                  <p:link updateAutomatic="1"/>
                  <p:pic>
                    <p:nvPicPr>
                      <p:cNvPr id="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1351" y="1824039"/>
                        <a:ext cx="7997825"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9460" name="Picture 20"/>
          <p:cNvPicPr>
            <a:picLocks noChangeAspect="1" noChangeArrowheads="1"/>
          </p:cNvPicPr>
          <p:nvPr/>
        </p:nvPicPr>
        <p:blipFill>
          <a:blip r:embed="rId6" cstate="print"/>
          <a:srcRect b="10139"/>
          <a:stretch>
            <a:fillRect/>
          </a:stretch>
        </p:blipFill>
        <p:spPr bwMode="auto">
          <a:xfrm>
            <a:off x="8843963" y="6305551"/>
            <a:ext cx="1598612" cy="441325"/>
          </a:xfrm>
          <a:prstGeom prst="rect">
            <a:avLst/>
          </a:prstGeom>
          <a:noFill/>
          <a:ln w="9525">
            <a:noFill/>
            <a:miter lim="800000"/>
            <a:headEnd/>
            <a:tailEnd/>
          </a:ln>
        </p:spPr>
      </p:pic>
      <p:sp>
        <p:nvSpPr>
          <p:cNvPr id="19461" name="Slide Number Placeholder 4"/>
          <p:cNvSpPr>
            <a:spLocks noGrp="1"/>
          </p:cNvSpPr>
          <p:nvPr>
            <p:ph type="sldNum" sz="quarter" idx="10"/>
          </p:nvPr>
        </p:nvSpPr>
        <p:spPr>
          <a:noFill/>
        </p:spPr>
        <p:txBody>
          <a:bodyPr/>
          <a:lstStyle/>
          <a:p>
            <a:fld id="{556A73A2-E52C-4305-AB0F-8A8FD330BF1D}" type="slidenum">
              <a:rPr lang="en-GB" smtClean="0"/>
              <a:pPr/>
              <a:t>20</a:t>
            </a:fld>
            <a:endParaRPr lang="en-GB"/>
          </a:p>
        </p:txBody>
      </p:sp>
      <p:sp>
        <p:nvSpPr>
          <p:cNvPr id="19462" name="AutoShape 22"/>
          <p:cNvSpPr>
            <a:spLocks/>
          </p:cNvSpPr>
          <p:nvPr/>
        </p:nvSpPr>
        <p:spPr bwMode="auto">
          <a:xfrm>
            <a:off x="9088439" y="2058989"/>
            <a:ext cx="312737" cy="1722437"/>
          </a:xfrm>
          <a:prstGeom prst="rightBrace">
            <a:avLst>
              <a:gd name="adj1" fmla="val 53827"/>
              <a:gd name="adj2" fmla="val 50000"/>
            </a:avLst>
          </a:prstGeom>
          <a:noFill/>
          <a:ln w="9525">
            <a:solidFill>
              <a:schemeClr val="tx1"/>
            </a:solidFill>
            <a:round/>
            <a:headEnd/>
            <a:tailEnd/>
          </a:ln>
        </p:spPr>
        <p:txBody>
          <a:bodyPr wrap="none" anchor="ctr"/>
          <a:lstStyle/>
          <a:p>
            <a:pPr algn="ctr"/>
            <a:endParaRPr lang="en-US"/>
          </a:p>
        </p:txBody>
      </p:sp>
      <p:sp>
        <p:nvSpPr>
          <p:cNvPr id="19463" name="Text Box 23"/>
          <p:cNvSpPr txBox="1">
            <a:spLocks noChangeArrowheads="1"/>
          </p:cNvSpPr>
          <p:nvPr/>
        </p:nvSpPr>
        <p:spPr bwMode="auto">
          <a:xfrm>
            <a:off x="1625633" y="1122364"/>
            <a:ext cx="2462149" cy="307777"/>
          </a:xfrm>
          <a:prstGeom prst="rect">
            <a:avLst/>
          </a:prstGeom>
          <a:noFill/>
          <a:ln w="9525">
            <a:noFill/>
            <a:miter lim="800000"/>
            <a:headEnd/>
            <a:tailEnd/>
          </a:ln>
        </p:spPr>
        <p:txBody>
          <a:bodyPr wrap="none">
            <a:spAutoFit/>
          </a:bodyPr>
          <a:lstStyle/>
          <a:p>
            <a:pPr algn="ctr"/>
            <a:r>
              <a:rPr lang="en-GB" sz="1400" dirty="0"/>
              <a:t>ICS/LABA combination market*</a:t>
            </a:r>
          </a:p>
        </p:txBody>
      </p:sp>
      <p:sp>
        <p:nvSpPr>
          <p:cNvPr id="19464" name="Text Box 21"/>
          <p:cNvSpPr txBox="1">
            <a:spLocks noChangeArrowheads="1"/>
          </p:cNvSpPr>
          <p:nvPr/>
        </p:nvSpPr>
        <p:spPr bwMode="auto">
          <a:xfrm>
            <a:off x="9385301" y="2392364"/>
            <a:ext cx="1139825" cy="554037"/>
          </a:xfrm>
          <a:prstGeom prst="rect">
            <a:avLst/>
          </a:prstGeom>
          <a:noFill/>
          <a:ln w="9525">
            <a:noFill/>
            <a:miter lim="800000"/>
            <a:headEnd/>
            <a:tailEnd/>
          </a:ln>
        </p:spPr>
        <p:txBody>
          <a:bodyPr>
            <a:spAutoFit/>
          </a:bodyPr>
          <a:lstStyle/>
          <a:p>
            <a:pPr algn="ctr"/>
            <a:r>
              <a:rPr lang="en-GB" sz="1000"/>
              <a:t>Formoterol/</a:t>
            </a:r>
          </a:p>
          <a:p>
            <a:pPr algn="ctr"/>
            <a:r>
              <a:rPr lang="en-GB" sz="1000"/>
              <a:t>budesonide</a:t>
            </a:r>
          </a:p>
          <a:p>
            <a:pPr algn="ctr"/>
            <a:r>
              <a:rPr lang="en-GB" sz="1000"/>
              <a:t>Market Share</a:t>
            </a:r>
          </a:p>
        </p:txBody>
      </p:sp>
      <p:sp>
        <p:nvSpPr>
          <p:cNvPr id="19465" name="Rectangle 166"/>
          <p:cNvSpPr>
            <a:spLocks noGrp="1" noChangeAspect="1" noChangeArrowheads="1"/>
          </p:cNvSpPr>
          <p:nvPr>
            <p:ph type="title"/>
          </p:nvPr>
        </p:nvSpPr>
        <p:spPr>
          <a:xfrm>
            <a:off x="7150100" y="1101725"/>
            <a:ext cx="3335338" cy="350838"/>
          </a:xfrm>
        </p:spPr>
        <p:txBody>
          <a:bodyPr/>
          <a:lstStyle/>
          <a:p>
            <a:pPr algn="r" eaLnBrk="1" hangingPunct="1"/>
            <a:r>
              <a:rPr lang="en-GB" sz="1400"/>
              <a:t>(</a:t>
            </a:r>
            <a:r>
              <a:rPr lang="en-GB" sz="1400">
                <a:solidFill>
                  <a:srgbClr val="540054"/>
                </a:solidFill>
              </a:rPr>
              <a:t>irrespective of indication</a:t>
            </a:r>
            <a:r>
              <a:rPr lang="en-GB" sz="1400" baseline="30000">
                <a:solidFill>
                  <a:srgbClr val="540054"/>
                </a:solidFill>
              </a:rPr>
              <a:t>‡</a:t>
            </a:r>
            <a:r>
              <a:rPr lang="en-GB" sz="1400">
                <a:solidFill>
                  <a:srgbClr val="540054"/>
                </a:solidFill>
              </a:rPr>
              <a:t>)</a:t>
            </a:r>
          </a:p>
        </p:txBody>
      </p:sp>
      <p:sp>
        <p:nvSpPr>
          <p:cNvPr id="19466" name="Rectangle 8"/>
          <p:cNvSpPr>
            <a:spLocks noChangeArrowheads="1"/>
          </p:cNvSpPr>
          <p:nvPr/>
        </p:nvSpPr>
        <p:spPr bwMode="auto">
          <a:xfrm>
            <a:off x="1866901" y="5235576"/>
            <a:ext cx="8753475" cy="1292225"/>
          </a:xfrm>
          <a:prstGeom prst="rect">
            <a:avLst/>
          </a:prstGeom>
          <a:noFill/>
          <a:ln w="9525">
            <a:noFill/>
            <a:miter lim="800000"/>
            <a:headEnd/>
            <a:tailEnd/>
          </a:ln>
        </p:spPr>
        <p:txBody>
          <a:bodyPr wrap="square">
            <a:spAutoFit/>
          </a:bodyPr>
          <a:lstStyle/>
          <a:p>
            <a:pPr>
              <a:spcBef>
                <a:spcPct val="50000"/>
              </a:spcBef>
            </a:pPr>
            <a:r>
              <a:rPr lang="en-GB" sz="800" dirty="0"/>
              <a:t>DPI = Dry Powder Inhaler       MDI = Metered Dose Inhaler</a:t>
            </a:r>
          </a:p>
          <a:p>
            <a:pPr>
              <a:spcBef>
                <a:spcPct val="50000"/>
              </a:spcBef>
            </a:pPr>
            <a:r>
              <a:rPr lang="en-GB" sz="1000" baseline="30000" dirty="0"/>
              <a:t>‡  </a:t>
            </a:r>
            <a:r>
              <a:rPr lang="en-GB" sz="1000" dirty="0"/>
              <a:t>Prescribing data is not  broken down by indication. The analysis therefore includes prescriptions for COPD and asthma. </a:t>
            </a:r>
          </a:p>
          <a:p>
            <a:pPr>
              <a:spcBef>
                <a:spcPct val="50000"/>
              </a:spcBef>
            </a:pPr>
            <a:r>
              <a:rPr lang="en-GB" sz="1000" dirty="0"/>
              <a:t>* ICS/LABA combination inhalers with national market share (units) &gt; 5%</a:t>
            </a:r>
          </a:p>
          <a:p>
            <a:pPr>
              <a:spcBef>
                <a:spcPct val="50000"/>
              </a:spcBef>
            </a:pPr>
            <a:r>
              <a:rPr lang="en-GB" sz="1000" dirty="0" err="1"/>
              <a:t>Salmeterol</a:t>
            </a:r>
            <a:r>
              <a:rPr lang="en-GB" sz="1000" dirty="0"/>
              <a:t>/</a:t>
            </a:r>
            <a:r>
              <a:rPr lang="en-GB" sz="1000" dirty="0" err="1"/>
              <a:t>fluticasone</a:t>
            </a:r>
            <a:r>
              <a:rPr lang="en-GB" sz="1000" dirty="0"/>
              <a:t> propionate 50/500, </a:t>
            </a:r>
            <a:r>
              <a:rPr lang="en-GB" sz="1000" dirty="0" err="1"/>
              <a:t>formoterol</a:t>
            </a:r>
            <a:r>
              <a:rPr lang="en-GB" sz="1000" dirty="0"/>
              <a:t>/</a:t>
            </a:r>
            <a:r>
              <a:rPr lang="en-GB" sz="1000" dirty="0" err="1"/>
              <a:t>budesonide</a:t>
            </a:r>
            <a:r>
              <a:rPr lang="en-GB" sz="1000" dirty="0"/>
              <a:t> 200/6, 400/12, 160/4.5 and 320/9, </a:t>
            </a:r>
            <a:r>
              <a:rPr lang="en-GB" sz="1000" dirty="0" err="1"/>
              <a:t>formoterol</a:t>
            </a:r>
            <a:r>
              <a:rPr lang="en-GB" sz="1000" dirty="0"/>
              <a:t>/</a:t>
            </a:r>
            <a:r>
              <a:rPr lang="en-GB" sz="1000" dirty="0" err="1"/>
              <a:t>beclometasone</a:t>
            </a:r>
            <a:r>
              <a:rPr lang="en-GB" sz="1000" dirty="0"/>
              <a:t> dipropionate100/6 and </a:t>
            </a:r>
            <a:r>
              <a:rPr lang="en-GB" sz="1000" dirty="0" err="1"/>
              <a:t>fluticasone</a:t>
            </a:r>
            <a:r>
              <a:rPr lang="en-GB" sz="1000" dirty="0"/>
              <a:t> </a:t>
            </a:r>
            <a:r>
              <a:rPr lang="en-GB" sz="1000" dirty="0" err="1"/>
              <a:t>furoate</a:t>
            </a:r>
            <a:r>
              <a:rPr lang="en-GB" sz="1000" dirty="0"/>
              <a:t>/</a:t>
            </a:r>
            <a:r>
              <a:rPr lang="en-GB" sz="1000" dirty="0" err="1"/>
              <a:t>vilanterol</a:t>
            </a:r>
            <a:r>
              <a:rPr lang="en-GB" sz="1000" dirty="0"/>
              <a:t> 92/22 are the only ICS/LABA inhalers that are licensed for COPD.</a:t>
            </a:r>
          </a:p>
          <a:p>
            <a:pPr>
              <a:spcBef>
                <a:spcPct val="50000"/>
              </a:spcBef>
            </a:pPr>
            <a:endParaRPr lang="en-GB" sz="1000" dirty="0"/>
          </a:p>
        </p:txBody>
      </p:sp>
      <p:sp>
        <p:nvSpPr>
          <p:cNvPr id="17" name="Rectangle 16"/>
          <p:cNvSpPr/>
          <p:nvPr/>
        </p:nvSpPr>
        <p:spPr>
          <a:xfrm>
            <a:off x="2486025" y="6334780"/>
            <a:ext cx="5895975" cy="415498"/>
          </a:xfrm>
          <a:prstGeom prst="rect">
            <a:avLst/>
          </a:prstGeom>
        </p:spPr>
        <p:txBody>
          <a:bodyPr wrap="square">
            <a:spAutoFit/>
          </a:bodyPr>
          <a:lstStyle/>
          <a:p>
            <a:pPr marL="304800" indent="-304800">
              <a:buFont typeface="+mj-lt"/>
              <a:buAutoNum type="arabicPeriod"/>
            </a:pPr>
            <a:r>
              <a:rPr lang="en-GB" sz="700" dirty="0"/>
              <a:t>Scotland and Northern Ireland: IMS Health Prescribing Indicator (MAT March 2014)</a:t>
            </a:r>
          </a:p>
          <a:p>
            <a:pPr marL="304800" indent="-304800">
              <a:buFont typeface="Wingdings" pitchFamily="2" charset="2"/>
              <a:buAutoNum type="arabicPeriod"/>
            </a:pPr>
            <a:r>
              <a:rPr lang="en-GB" sz="700" dirty="0"/>
              <a:t>England: Monthly GP Practice Prescribing data April 2013-March 2014, HSCIC</a:t>
            </a:r>
          </a:p>
          <a:p>
            <a:pPr marL="304800" indent="-304800">
              <a:buFont typeface="Wingdings" pitchFamily="2" charset="2"/>
              <a:buAutoNum type="arabicPeriod"/>
            </a:pPr>
            <a:r>
              <a:rPr lang="en-GB" sz="700" dirty="0"/>
              <a:t>Wales: General Practice Prescribing Data Extract April 2013-March 2014, NHS Wales Shared Services Partnership</a:t>
            </a:r>
          </a:p>
        </p:txBody>
      </p:sp>
      <p:graphicFrame>
        <p:nvGraphicFramePr>
          <p:cNvPr id="3" name="Object 5"/>
          <p:cNvGraphicFramePr>
            <a:graphicFrameLocks noChangeAspect="1"/>
          </p:cNvGraphicFramePr>
          <p:nvPr/>
        </p:nvGraphicFramePr>
        <p:xfrm>
          <a:off x="1524001" y="0"/>
          <a:ext cx="8524875" cy="1238250"/>
        </p:xfrm>
        <a:graphic>
          <a:graphicData uri="http://schemas.openxmlformats.org/presentationml/2006/ole">
            <mc:AlternateContent xmlns:mc="http://schemas.openxmlformats.org/markup-compatibility/2006">
              <mc:Choice xmlns:v="urn:schemas-microsoft-com:vml" Requires="v">
                <p:oleObj spid="_x0000_s2073" name="Worksheet" r:id="rId7" imgW="8525003" imgH="1238185" progId="Excel.Sheet.8">
                  <p:link updateAutomatic="1"/>
                </p:oleObj>
              </mc:Choice>
              <mc:Fallback>
                <p:oleObj name="Worksheet" r:id="rId7" imgW="8525003" imgH="1238185" progId="Excel.Sheet.8">
                  <p:link updateAutomatic="1"/>
                  <p:pic>
                    <p:nvPicPr>
                      <p:cNvPr id="3"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0"/>
                        <a:ext cx="852487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1"/>
          <p:cNvSpPr/>
          <p:nvPr/>
        </p:nvSpPr>
        <p:spPr>
          <a:xfrm>
            <a:off x="6655060" y="396359"/>
            <a:ext cx="388248" cy="369332"/>
          </a:xfrm>
          <a:prstGeom prst="rect">
            <a:avLst/>
          </a:prstGeom>
        </p:spPr>
        <p:txBody>
          <a:bodyPr wrap="none">
            <a:spAutoFit/>
          </a:bodyPr>
          <a:lstStyle/>
          <a:p>
            <a:r>
              <a:rPr lang="en-GB" baseline="30000" dirty="0">
                <a:solidFill>
                  <a:srgbClr val="002060"/>
                </a:solidFill>
              </a:rPr>
              <a:t>1-3</a:t>
            </a:r>
            <a:endParaRPr lang="en-US" dirty="0">
              <a:solidFill>
                <a:srgbClr val="002060"/>
              </a:solidFill>
            </a:endParaRPr>
          </a:p>
        </p:txBody>
      </p:sp>
    </p:spTree>
    <p:extLst>
      <p:ext uri="{BB962C8B-B14F-4D97-AF65-F5344CB8AC3E}">
        <p14:creationId xmlns:p14="http://schemas.microsoft.com/office/powerpoint/2010/main" val="2245817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355" y="-42851"/>
            <a:ext cx="10515600" cy="1325563"/>
          </a:xfrm>
        </p:spPr>
        <p:txBody>
          <a:bodyPr>
            <a:normAutofit/>
          </a:bodyPr>
          <a:lstStyle/>
          <a:p>
            <a:r>
              <a:rPr lang="en-GB" sz="3200" dirty="0"/>
              <a:t>WISDOM Study Design</a:t>
            </a:r>
          </a:p>
        </p:txBody>
      </p:sp>
      <p:sp>
        <p:nvSpPr>
          <p:cNvPr id="124" name="Rectangle 123"/>
          <p:cNvSpPr/>
          <p:nvPr/>
        </p:nvSpPr>
        <p:spPr>
          <a:xfrm>
            <a:off x="1784748" y="5039689"/>
            <a:ext cx="8307659" cy="1184940"/>
          </a:xfrm>
          <a:prstGeom prst="rect">
            <a:avLst/>
          </a:prstGeom>
        </p:spPr>
        <p:txBody>
          <a:bodyPr wrap="square">
            <a:spAutoFit/>
          </a:bodyPr>
          <a:lstStyle/>
          <a:p>
            <a:r>
              <a:rPr lang="en-GB" sz="1200" u="sng" dirty="0">
                <a:solidFill>
                  <a:srgbClr val="19515B"/>
                </a:solidFill>
                <a:latin typeface="Arial"/>
              </a:rPr>
              <a:t>Primary endpoint</a:t>
            </a:r>
          </a:p>
          <a:p>
            <a:r>
              <a:rPr lang="en-GB" sz="1200" dirty="0">
                <a:solidFill>
                  <a:srgbClr val="19515B"/>
                </a:solidFill>
                <a:latin typeface="Arial"/>
              </a:rPr>
              <a:t>Time to first moderate or severe on-treatment exacerbation over 12-months</a:t>
            </a:r>
          </a:p>
          <a:p>
            <a:endParaRPr lang="en-GB" sz="500" b="1" u="sng" dirty="0">
              <a:solidFill>
                <a:srgbClr val="19515B"/>
              </a:solidFill>
              <a:latin typeface="Arial"/>
            </a:endParaRPr>
          </a:p>
          <a:p>
            <a:r>
              <a:rPr lang="en-GB" sz="1200" u="sng" dirty="0">
                <a:solidFill>
                  <a:srgbClr val="19515B"/>
                </a:solidFill>
                <a:latin typeface="Arial"/>
              </a:rPr>
              <a:t>Secondary endpoints</a:t>
            </a:r>
          </a:p>
          <a:p>
            <a:r>
              <a:rPr lang="en-GB" sz="1200" dirty="0">
                <a:solidFill>
                  <a:srgbClr val="19515B"/>
                </a:solidFill>
                <a:latin typeface="Arial"/>
              </a:rPr>
              <a:t>Trough FEV</a:t>
            </a:r>
            <a:r>
              <a:rPr lang="en-GB" sz="1200" baseline="-25000" dirty="0">
                <a:solidFill>
                  <a:srgbClr val="19515B"/>
                </a:solidFill>
                <a:latin typeface="Arial"/>
              </a:rPr>
              <a:t>1</a:t>
            </a:r>
            <a:r>
              <a:rPr lang="en-GB" sz="1200" dirty="0">
                <a:solidFill>
                  <a:srgbClr val="19515B"/>
                </a:solidFill>
                <a:latin typeface="Arial"/>
              </a:rPr>
              <a:t>, health status (SGRQ) and dyspnoea (mMRC)</a:t>
            </a:r>
          </a:p>
          <a:p>
            <a:endParaRPr lang="en-GB" dirty="0">
              <a:solidFill>
                <a:srgbClr val="19515B"/>
              </a:solidFill>
              <a:latin typeface="Arial"/>
            </a:endParaRPr>
          </a:p>
        </p:txBody>
      </p:sp>
      <p:grpSp>
        <p:nvGrpSpPr>
          <p:cNvPr id="41" name="Group 40"/>
          <p:cNvGrpSpPr/>
          <p:nvPr/>
        </p:nvGrpSpPr>
        <p:grpSpPr>
          <a:xfrm>
            <a:off x="1735139" y="1650559"/>
            <a:ext cx="8404699" cy="3259082"/>
            <a:chOff x="211138" y="1517209"/>
            <a:chExt cx="8404699" cy="3259082"/>
          </a:xfrm>
        </p:grpSpPr>
        <p:sp>
          <p:nvSpPr>
            <p:cNvPr id="62" name="Text Box 29"/>
            <p:cNvSpPr txBox="1">
              <a:spLocks noChangeAspect="1" noChangeArrowheads="1"/>
            </p:cNvSpPr>
            <p:nvPr/>
          </p:nvSpPr>
          <p:spPr bwMode="auto">
            <a:xfrm>
              <a:off x="3474615" y="3780493"/>
              <a:ext cx="458780" cy="313932"/>
            </a:xfrm>
            <a:prstGeom prst="rect">
              <a:avLst/>
            </a:prstGeom>
            <a:noFill/>
            <a:ln w="9525">
              <a:noFill/>
              <a:miter lim="800000"/>
              <a:headEnd/>
              <a:tailEnd/>
            </a:ln>
          </p:spPr>
          <p:txBody>
            <a:bodyPr wrap="none">
              <a:spAutoFit/>
            </a:bodyPr>
            <a:lstStyle/>
            <a:p>
              <a:pPr>
                <a:lnSpc>
                  <a:spcPct val="90000"/>
                </a:lnSpc>
                <a:spcAft>
                  <a:spcPts val="300"/>
                </a:spcAft>
                <a:defRPr/>
              </a:pPr>
              <a:r>
                <a:rPr lang="en-GB" sz="1600" b="1" kern="0" dirty="0">
                  <a:solidFill>
                    <a:srgbClr val="004F59"/>
                  </a:solidFill>
                  <a:latin typeface="Arial"/>
                  <a:ea typeface="ＭＳ Ｐゴシック" pitchFamily="34" charset="-128"/>
                </a:rPr>
                <a:t>6w</a:t>
              </a:r>
            </a:p>
          </p:txBody>
        </p:sp>
        <p:cxnSp>
          <p:nvCxnSpPr>
            <p:cNvPr id="63" name="Straight Connector 73"/>
            <p:cNvCxnSpPr>
              <a:cxnSpLocks noChangeShapeType="1"/>
            </p:cNvCxnSpPr>
            <p:nvPr/>
          </p:nvCxnSpPr>
          <p:spPr bwMode="auto">
            <a:xfrm>
              <a:off x="2609440" y="3322338"/>
              <a:ext cx="5767546" cy="0"/>
            </a:xfrm>
            <a:prstGeom prst="line">
              <a:avLst/>
            </a:prstGeom>
            <a:noFill/>
            <a:ln w="76200">
              <a:solidFill>
                <a:srgbClr val="78BE20"/>
              </a:solidFill>
              <a:round/>
              <a:headEnd/>
              <a:tailEnd type="triangle" w="sm" len="sm"/>
            </a:ln>
          </p:spPr>
        </p:cxnSp>
        <p:cxnSp>
          <p:nvCxnSpPr>
            <p:cNvPr id="64" name="Straight Connector 78"/>
            <p:cNvCxnSpPr>
              <a:cxnSpLocks noChangeShapeType="1"/>
            </p:cNvCxnSpPr>
            <p:nvPr/>
          </p:nvCxnSpPr>
          <p:spPr bwMode="auto">
            <a:xfrm>
              <a:off x="2609440" y="2662022"/>
              <a:ext cx="5767546" cy="0"/>
            </a:xfrm>
            <a:prstGeom prst="line">
              <a:avLst/>
            </a:prstGeom>
            <a:noFill/>
            <a:ln w="76200">
              <a:solidFill>
                <a:srgbClr val="0070C0"/>
              </a:solidFill>
              <a:round/>
              <a:headEnd/>
              <a:tailEnd type="triangle" w="sm" len="sm"/>
            </a:ln>
          </p:spPr>
        </p:cxnSp>
        <p:sp>
          <p:nvSpPr>
            <p:cNvPr id="65" name="Line 3"/>
            <p:cNvSpPr>
              <a:spLocks noChangeAspect="1" noChangeShapeType="1"/>
            </p:cNvSpPr>
            <p:nvPr/>
          </p:nvSpPr>
          <p:spPr bwMode="auto">
            <a:xfrm>
              <a:off x="669724" y="3662381"/>
              <a:ext cx="7669759" cy="0"/>
            </a:xfrm>
            <a:prstGeom prst="line">
              <a:avLst/>
            </a:prstGeom>
            <a:noFill/>
            <a:ln w="28575">
              <a:solidFill>
                <a:srgbClr val="004F59"/>
              </a:solidFill>
              <a:round/>
              <a:headEnd type="none" w="med" len="med"/>
              <a:tailEnd type="none" w="med" len="med"/>
            </a:ln>
          </p:spPr>
          <p:txBody>
            <a:bodyPr/>
            <a:lstStyle/>
            <a:p>
              <a:pPr>
                <a:defRPr/>
              </a:pPr>
              <a:endParaRPr lang="en-GB" sz="1200" kern="0" dirty="0">
                <a:solidFill>
                  <a:srgbClr val="004F59"/>
                </a:solidFill>
                <a:latin typeface="Arial"/>
              </a:endParaRPr>
            </a:p>
          </p:txBody>
        </p:sp>
        <p:sp>
          <p:nvSpPr>
            <p:cNvPr id="67" name="Text Box 17"/>
            <p:cNvSpPr txBox="1">
              <a:spLocks noChangeAspect="1" noChangeArrowheads="1"/>
            </p:cNvSpPr>
            <p:nvPr/>
          </p:nvSpPr>
          <p:spPr bwMode="auto">
            <a:xfrm>
              <a:off x="373970" y="3780494"/>
              <a:ext cx="527709" cy="313932"/>
            </a:xfrm>
            <a:prstGeom prst="rect">
              <a:avLst/>
            </a:prstGeom>
            <a:noFill/>
            <a:ln w="9525">
              <a:noFill/>
              <a:miter lim="800000"/>
              <a:headEnd/>
              <a:tailEnd/>
            </a:ln>
          </p:spPr>
          <p:txBody>
            <a:bodyPr wrap="none">
              <a:spAutoFit/>
            </a:bodyPr>
            <a:lstStyle/>
            <a:p>
              <a:pPr algn="r">
                <a:lnSpc>
                  <a:spcPct val="90000"/>
                </a:lnSpc>
                <a:spcAft>
                  <a:spcPts val="300"/>
                </a:spcAft>
                <a:defRPr/>
              </a:pPr>
              <a:r>
                <a:rPr lang="en-GB" sz="1600" b="1" kern="0" dirty="0">
                  <a:solidFill>
                    <a:srgbClr val="004F59"/>
                  </a:solidFill>
                  <a:latin typeface="Arial"/>
                  <a:ea typeface="ＭＳ Ｐゴシック" pitchFamily="34" charset="-128"/>
                </a:rPr>
                <a:t>-7w</a:t>
              </a:r>
            </a:p>
          </p:txBody>
        </p:sp>
        <p:sp>
          <p:nvSpPr>
            <p:cNvPr id="68" name="Line 11"/>
            <p:cNvSpPr>
              <a:spLocks noChangeAspect="1" noChangeShapeType="1"/>
            </p:cNvSpPr>
            <p:nvPr/>
          </p:nvSpPr>
          <p:spPr bwMode="auto">
            <a:xfrm flipV="1">
              <a:off x="669724" y="3659573"/>
              <a:ext cx="0" cy="84215"/>
            </a:xfrm>
            <a:prstGeom prst="line">
              <a:avLst/>
            </a:prstGeom>
            <a:noFill/>
            <a:ln w="28575">
              <a:solidFill>
                <a:srgbClr val="004F59"/>
              </a:solidFill>
              <a:round/>
              <a:headEnd/>
              <a:tailEnd/>
            </a:ln>
          </p:spPr>
          <p:txBody>
            <a:bodyPr/>
            <a:lstStyle/>
            <a:p>
              <a:pPr>
                <a:defRPr/>
              </a:pPr>
              <a:endParaRPr lang="en-GB" sz="1200" kern="0" dirty="0">
                <a:solidFill>
                  <a:srgbClr val="004F59"/>
                </a:solidFill>
                <a:latin typeface="Arial"/>
              </a:endParaRPr>
            </a:p>
          </p:txBody>
        </p:sp>
        <p:sp>
          <p:nvSpPr>
            <p:cNvPr id="69" name="Line 21"/>
            <p:cNvSpPr>
              <a:spLocks noChangeAspect="1" noChangeShapeType="1"/>
            </p:cNvSpPr>
            <p:nvPr/>
          </p:nvSpPr>
          <p:spPr bwMode="auto">
            <a:xfrm flipV="1">
              <a:off x="3683859" y="3660977"/>
              <a:ext cx="0" cy="84215"/>
            </a:xfrm>
            <a:prstGeom prst="line">
              <a:avLst/>
            </a:prstGeom>
            <a:noFill/>
            <a:ln w="28575">
              <a:solidFill>
                <a:srgbClr val="004F59"/>
              </a:solidFill>
              <a:round/>
              <a:headEnd/>
              <a:tailEnd/>
            </a:ln>
          </p:spPr>
          <p:txBody>
            <a:bodyPr/>
            <a:lstStyle/>
            <a:p>
              <a:pPr>
                <a:defRPr/>
              </a:pPr>
              <a:endParaRPr lang="en-GB" sz="1200" kern="0" dirty="0">
                <a:solidFill>
                  <a:srgbClr val="004F59"/>
                </a:solidFill>
                <a:latin typeface="Arial"/>
              </a:endParaRPr>
            </a:p>
          </p:txBody>
        </p:sp>
        <p:sp>
          <p:nvSpPr>
            <p:cNvPr id="70" name="Line 22"/>
            <p:cNvSpPr>
              <a:spLocks noChangeAspect="1" noChangeShapeType="1"/>
            </p:cNvSpPr>
            <p:nvPr/>
          </p:nvSpPr>
          <p:spPr bwMode="auto">
            <a:xfrm flipV="1">
              <a:off x="2598742" y="3660977"/>
              <a:ext cx="0" cy="84215"/>
            </a:xfrm>
            <a:prstGeom prst="line">
              <a:avLst/>
            </a:prstGeom>
            <a:noFill/>
            <a:ln w="28575">
              <a:solidFill>
                <a:srgbClr val="004F59"/>
              </a:solidFill>
              <a:round/>
              <a:headEnd/>
              <a:tailEnd/>
            </a:ln>
          </p:spPr>
          <p:txBody>
            <a:bodyPr/>
            <a:lstStyle/>
            <a:p>
              <a:pPr>
                <a:defRPr/>
              </a:pPr>
              <a:endParaRPr lang="en-GB" sz="1200" kern="0" dirty="0">
                <a:solidFill>
                  <a:srgbClr val="004F59"/>
                </a:solidFill>
                <a:latin typeface="Arial"/>
              </a:endParaRPr>
            </a:p>
          </p:txBody>
        </p:sp>
        <p:sp>
          <p:nvSpPr>
            <p:cNvPr id="71" name="Text Box 30"/>
            <p:cNvSpPr txBox="1">
              <a:spLocks noChangeAspect="1" noChangeArrowheads="1"/>
            </p:cNvSpPr>
            <p:nvPr/>
          </p:nvSpPr>
          <p:spPr bwMode="auto">
            <a:xfrm>
              <a:off x="2410764" y="3780493"/>
              <a:ext cx="458780" cy="313932"/>
            </a:xfrm>
            <a:prstGeom prst="rect">
              <a:avLst/>
            </a:prstGeom>
            <a:noFill/>
            <a:ln w="9525">
              <a:noFill/>
              <a:miter lim="800000"/>
              <a:headEnd/>
              <a:tailEnd/>
            </a:ln>
          </p:spPr>
          <p:txBody>
            <a:bodyPr wrap="none">
              <a:spAutoFit/>
            </a:bodyPr>
            <a:lstStyle/>
            <a:p>
              <a:pPr>
                <a:lnSpc>
                  <a:spcPct val="90000"/>
                </a:lnSpc>
                <a:spcAft>
                  <a:spcPts val="300"/>
                </a:spcAft>
                <a:defRPr/>
              </a:pPr>
              <a:r>
                <a:rPr lang="en-GB" sz="1600" b="1" kern="0" dirty="0">
                  <a:solidFill>
                    <a:srgbClr val="004F59"/>
                  </a:solidFill>
                  <a:latin typeface="Arial"/>
                  <a:ea typeface="ＭＳ Ｐゴシック" pitchFamily="34" charset="-128"/>
                </a:rPr>
                <a:t>0w</a:t>
              </a:r>
            </a:p>
          </p:txBody>
        </p:sp>
        <p:sp>
          <p:nvSpPr>
            <p:cNvPr id="74" name="Text Box 19"/>
            <p:cNvSpPr txBox="1">
              <a:spLocks noChangeAspect="1" noChangeArrowheads="1"/>
            </p:cNvSpPr>
            <p:nvPr/>
          </p:nvSpPr>
          <p:spPr bwMode="auto">
            <a:xfrm>
              <a:off x="8043244" y="3780494"/>
              <a:ext cx="572593" cy="313932"/>
            </a:xfrm>
            <a:prstGeom prst="rect">
              <a:avLst/>
            </a:prstGeom>
            <a:noFill/>
            <a:ln w="9525">
              <a:noFill/>
              <a:miter lim="800000"/>
              <a:headEnd/>
              <a:tailEnd/>
            </a:ln>
          </p:spPr>
          <p:txBody>
            <a:bodyPr wrap="none">
              <a:spAutoFit/>
            </a:bodyPr>
            <a:lstStyle/>
            <a:p>
              <a:pPr>
                <a:lnSpc>
                  <a:spcPct val="90000"/>
                </a:lnSpc>
                <a:spcAft>
                  <a:spcPts val="300"/>
                </a:spcAft>
                <a:defRPr/>
              </a:pPr>
              <a:r>
                <a:rPr lang="en-GB" sz="1600" b="1" kern="0" dirty="0">
                  <a:solidFill>
                    <a:srgbClr val="004F59"/>
                  </a:solidFill>
                  <a:latin typeface="Arial"/>
                  <a:ea typeface="ＭＳ Ｐゴシック" pitchFamily="34" charset="-128"/>
                </a:rPr>
                <a:t>52w</a:t>
              </a:r>
            </a:p>
          </p:txBody>
        </p:sp>
        <p:sp>
          <p:nvSpPr>
            <p:cNvPr id="75" name="Line 28"/>
            <p:cNvSpPr>
              <a:spLocks noChangeAspect="1" noChangeShapeType="1"/>
            </p:cNvSpPr>
            <p:nvPr/>
          </p:nvSpPr>
          <p:spPr bwMode="auto">
            <a:xfrm flipV="1">
              <a:off x="8339483" y="3660977"/>
              <a:ext cx="0" cy="84215"/>
            </a:xfrm>
            <a:prstGeom prst="line">
              <a:avLst/>
            </a:prstGeom>
            <a:noFill/>
            <a:ln w="28575">
              <a:solidFill>
                <a:srgbClr val="004F59"/>
              </a:solidFill>
              <a:round/>
              <a:headEnd/>
              <a:tailEnd/>
            </a:ln>
          </p:spPr>
          <p:txBody>
            <a:bodyPr/>
            <a:lstStyle/>
            <a:p>
              <a:pPr>
                <a:defRPr/>
              </a:pPr>
              <a:endParaRPr lang="en-GB" sz="1200" kern="0" dirty="0">
                <a:solidFill>
                  <a:srgbClr val="004F59"/>
                </a:solidFill>
                <a:latin typeface="Arial"/>
              </a:endParaRPr>
            </a:p>
          </p:txBody>
        </p:sp>
        <p:sp>
          <p:nvSpPr>
            <p:cNvPr id="77" name="Line 20"/>
            <p:cNvSpPr>
              <a:spLocks noChangeAspect="1" noChangeShapeType="1"/>
            </p:cNvSpPr>
            <p:nvPr/>
          </p:nvSpPr>
          <p:spPr bwMode="auto">
            <a:xfrm flipV="1">
              <a:off x="987549" y="3660977"/>
              <a:ext cx="0" cy="84215"/>
            </a:xfrm>
            <a:prstGeom prst="line">
              <a:avLst/>
            </a:prstGeom>
            <a:noFill/>
            <a:ln w="28575">
              <a:solidFill>
                <a:srgbClr val="004F59"/>
              </a:solidFill>
              <a:round/>
              <a:headEnd/>
              <a:tailEnd/>
            </a:ln>
          </p:spPr>
          <p:txBody>
            <a:bodyPr/>
            <a:lstStyle/>
            <a:p>
              <a:pPr>
                <a:defRPr/>
              </a:pPr>
              <a:endParaRPr lang="en-GB" sz="1200" kern="0" dirty="0">
                <a:solidFill>
                  <a:srgbClr val="004F59"/>
                </a:solidFill>
                <a:latin typeface="Arial"/>
              </a:endParaRPr>
            </a:p>
          </p:txBody>
        </p:sp>
        <p:sp>
          <p:nvSpPr>
            <p:cNvPr id="78" name="Text Box 24"/>
            <p:cNvSpPr txBox="1">
              <a:spLocks noChangeAspect="1" noChangeArrowheads="1"/>
            </p:cNvSpPr>
            <p:nvPr/>
          </p:nvSpPr>
          <p:spPr bwMode="auto">
            <a:xfrm>
              <a:off x="763290" y="3780493"/>
              <a:ext cx="527709" cy="313932"/>
            </a:xfrm>
            <a:prstGeom prst="rect">
              <a:avLst/>
            </a:prstGeom>
            <a:noFill/>
            <a:ln w="9525">
              <a:noFill/>
              <a:miter lim="800000"/>
              <a:headEnd/>
              <a:tailEnd/>
            </a:ln>
          </p:spPr>
          <p:txBody>
            <a:bodyPr wrap="none">
              <a:spAutoFit/>
            </a:bodyPr>
            <a:lstStyle/>
            <a:p>
              <a:pPr>
                <a:lnSpc>
                  <a:spcPct val="90000"/>
                </a:lnSpc>
                <a:spcAft>
                  <a:spcPts val="300"/>
                </a:spcAft>
                <a:defRPr/>
              </a:pPr>
              <a:r>
                <a:rPr lang="en-GB" sz="1600" b="1" kern="0" dirty="0">
                  <a:solidFill>
                    <a:srgbClr val="004F59"/>
                  </a:solidFill>
                  <a:latin typeface="Arial"/>
                  <a:ea typeface="ＭＳ Ｐゴシック" pitchFamily="34" charset="-128"/>
                </a:rPr>
                <a:t>-6w</a:t>
              </a:r>
            </a:p>
          </p:txBody>
        </p:sp>
        <p:sp>
          <p:nvSpPr>
            <p:cNvPr id="79" name="Rectangle 69"/>
            <p:cNvSpPr>
              <a:spLocks noChangeArrowheads="1"/>
            </p:cNvSpPr>
            <p:nvPr/>
          </p:nvSpPr>
          <p:spPr bwMode="auto">
            <a:xfrm>
              <a:off x="2720231" y="2208039"/>
              <a:ext cx="3492119" cy="424732"/>
            </a:xfrm>
            <a:prstGeom prst="rect">
              <a:avLst/>
            </a:prstGeom>
            <a:noFill/>
            <a:ln w="9525">
              <a:noFill/>
              <a:miter lim="800000"/>
              <a:headEnd/>
              <a:tailEnd/>
            </a:ln>
          </p:spPr>
          <p:txBody>
            <a:bodyPr>
              <a:spAutoFit/>
            </a:bodyPr>
            <a:lstStyle/>
            <a:p>
              <a:pPr>
                <a:lnSpc>
                  <a:spcPct val="90000"/>
                </a:lnSpc>
                <a:defRPr/>
              </a:pPr>
              <a:r>
                <a:rPr lang="en-GB" sz="1200" kern="0" dirty="0">
                  <a:solidFill>
                    <a:srgbClr val="004F59"/>
                  </a:solidFill>
                  <a:latin typeface="Arial"/>
                </a:rPr>
                <a:t>ICS</a:t>
              </a:r>
            </a:p>
            <a:p>
              <a:pPr>
                <a:lnSpc>
                  <a:spcPct val="90000"/>
                </a:lnSpc>
                <a:defRPr/>
              </a:pPr>
              <a:r>
                <a:rPr lang="en-GB" sz="1200" kern="0" dirty="0">
                  <a:solidFill>
                    <a:srgbClr val="004F59"/>
                  </a:solidFill>
                  <a:latin typeface="Arial"/>
                </a:rPr>
                <a:t>(remained on triple therapy from run-in)</a:t>
              </a:r>
            </a:p>
          </p:txBody>
        </p:sp>
        <p:sp>
          <p:nvSpPr>
            <p:cNvPr id="80" name="Rectangle 70"/>
            <p:cNvSpPr>
              <a:spLocks noChangeArrowheads="1"/>
            </p:cNvSpPr>
            <p:nvPr/>
          </p:nvSpPr>
          <p:spPr bwMode="auto">
            <a:xfrm>
              <a:off x="2720231" y="2856790"/>
              <a:ext cx="4467054" cy="424732"/>
            </a:xfrm>
            <a:prstGeom prst="rect">
              <a:avLst/>
            </a:prstGeom>
            <a:noFill/>
            <a:ln w="9525">
              <a:noFill/>
              <a:miter lim="800000"/>
              <a:headEnd/>
              <a:tailEnd/>
            </a:ln>
          </p:spPr>
          <p:txBody>
            <a:bodyPr wrap="square">
              <a:spAutoFit/>
            </a:bodyPr>
            <a:lstStyle/>
            <a:p>
              <a:pPr>
                <a:lnSpc>
                  <a:spcPct val="90000"/>
                </a:lnSpc>
                <a:defRPr/>
              </a:pPr>
              <a:r>
                <a:rPr lang="en-GB" sz="1200" kern="0" dirty="0">
                  <a:solidFill>
                    <a:srgbClr val="004F59"/>
                  </a:solidFill>
                  <a:latin typeface="Arial"/>
                </a:rPr>
                <a:t>Stepwise ICS withdrawal </a:t>
              </a:r>
            </a:p>
            <a:p>
              <a:pPr>
                <a:lnSpc>
                  <a:spcPct val="90000"/>
                </a:lnSpc>
                <a:defRPr/>
              </a:pPr>
              <a:r>
                <a:rPr lang="en-GB" sz="1200" kern="0" dirty="0">
                  <a:solidFill>
                    <a:srgbClr val="004F59"/>
                  </a:solidFill>
                  <a:latin typeface="Arial"/>
                </a:rPr>
                <a:t>(remained on dual LAMA+LABA bronchodilator)</a:t>
              </a:r>
            </a:p>
          </p:txBody>
        </p:sp>
        <p:sp>
          <p:nvSpPr>
            <p:cNvPr id="82" name="Rectangle 8"/>
            <p:cNvSpPr>
              <a:spLocks noChangeAspect="1" noChangeArrowheads="1"/>
            </p:cNvSpPr>
            <p:nvPr/>
          </p:nvSpPr>
          <p:spPr bwMode="auto">
            <a:xfrm>
              <a:off x="1005878" y="2240582"/>
              <a:ext cx="1592863" cy="1274144"/>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nchorCtr="1"/>
            <a:lstStyle/>
            <a:p>
              <a:pPr algn="ctr">
                <a:lnSpc>
                  <a:spcPct val="90000"/>
                </a:lnSpc>
                <a:defRPr/>
              </a:pPr>
              <a:r>
                <a:rPr lang="en-GB" sz="1200" b="1" kern="0" dirty="0">
                  <a:solidFill>
                    <a:srgbClr val="004F59"/>
                  </a:solidFill>
                </a:rPr>
                <a:t>All patients placed on triple therapy:</a:t>
              </a:r>
            </a:p>
            <a:p>
              <a:pPr algn="ctr">
                <a:lnSpc>
                  <a:spcPct val="90000"/>
                </a:lnSpc>
                <a:defRPr/>
              </a:pPr>
              <a:endParaRPr lang="en-GB" sz="1000" b="1" kern="0" dirty="0">
                <a:solidFill>
                  <a:srgbClr val="004F59"/>
                </a:solidFill>
              </a:endParaRPr>
            </a:p>
            <a:p>
              <a:pPr>
                <a:lnSpc>
                  <a:spcPct val="90000"/>
                </a:lnSpc>
                <a:buClr>
                  <a:srgbClr val="669999"/>
                </a:buClr>
                <a:defRPr/>
              </a:pPr>
              <a:r>
                <a:rPr lang="en-GB" sz="1000" kern="0" dirty="0">
                  <a:solidFill>
                    <a:srgbClr val="004F59"/>
                  </a:solidFill>
                </a:rPr>
                <a:t>- Tiotropium 18 mcg  od</a:t>
              </a:r>
            </a:p>
            <a:p>
              <a:pPr>
                <a:lnSpc>
                  <a:spcPct val="90000"/>
                </a:lnSpc>
                <a:buClr>
                  <a:srgbClr val="669999"/>
                </a:buClr>
                <a:defRPr/>
              </a:pPr>
              <a:r>
                <a:rPr lang="en-GB" sz="1000" kern="0" dirty="0">
                  <a:solidFill>
                    <a:srgbClr val="004F59"/>
                  </a:solidFill>
                </a:rPr>
                <a:t>- Salmeterol 50 mcg bd</a:t>
              </a:r>
            </a:p>
            <a:p>
              <a:pPr>
                <a:lnSpc>
                  <a:spcPct val="90000"/>
                </a:lnSpc>
                <a:buClr>
                  <a:srgbClr val="669999"/>
                </a:buClr>
                <a:defRPr/>
              </a:pPr>
              <a:r>
                <a:rPr lang="en-GB" sz="1000" b="1" kern="0" dirty="0">
                  <a:solidFill>
                    <a:srgbClr val="004F59"/>
                  </a:solidFill>
                </a:rPr>
                <a:t>- </a:t>
              </a:r>
              <a:r>
                <a:rPr lang="en-GB" sz="1000" kern="0" dirty="0">
                  <a:solidFill>
                    <a:srgbClr val="004F59"/>
                  </a:solidFill>
                </a:rPr>
                <a:t>Fluticasone propionate 500 mcg bd</a:t>
              </a:r>
            </a:p>
          </p:txBody>
        </p:sp>
        <p:sp>
          <p:nvSpPr>
            <p:cNvPr id="83" name="Text Box 19"/>
            <p:cNvSpPr txBox="1">
              <a:spLocks noChangeAspect="1" noChangeArrowheads="1"/>
            </p:cNvSpPr>
            <p:nvPr/>
          </p:nvSpPr>
          <p:spPr bwMode="auto">
            <a:xfrm>
              <a:off x="4579154" y="3780493"/>
              <a:ext cx="572593" cy="313932"/>
            </a:xfrm>
            <a:prstGeom prst="rect">
              <a:avLst/>
            </a:prstGeom>
            <a:noFill/>
            <a:ln w="9525">
              <a:noFill/>
              <a:miter lim="800000"/>
              <a:headEnd/>
              <a:tailEnd/>
            </a:ln>
          </p:spPr>
          <p:txBody>
            <a:bodyPr wrap="none">
              <a:spAutoFit/>
            </a:bodyPr>
            <a:lstStyle/>
            <a:p>
              <a:pPr>
                <a:lnSpc>
                  <a:spcPct val="90000"/>
                </a:lnSpc>
                <a:spcAft>
                  <a:spcPts val="300"/>
                </a:spcAft>
                <a:defRPr/>
              </a:pPr>
              <a:r>
                <a:rPr lang="en-GB" sz="1600" b="1" kern="0" dirty="0">
                  <a:solidFill>
                    <a:srgbClr val="004F59"/>
                  </a:solidFill>
                  <a:latin typeface="Arial"/>
                  <a:ea typeface="ＭＳ Ｐゴシック" pitchFamily="34" charset="-128"/>
                </a:rPr>
                <a:t>12w</a:t>
              </a:r>
            </a:p>
          </p:txBody>
        </p:sp>
        <p:sp>
          <p:nvSpPr>
            <p:cNvPr id="84" name="Line 28"/>
            <p:cNvSpPr>
              <a:spLocks noChangeAspect="1" noChangeShapeType="1"/>
            </p:cNvSpPr>
            <p:nvPr/>
          </p:nvSpPr>
          <p:spPr bwMode="auto">
            <a:xfrm flipV="1">
              <a:off x="4841511" y="3660977"/>
              <a:ext cx="0" cy="84215"/>
            </a:xfrm>
            <a:prstGeom prst="line">
              <a:avLst/>
            </a:prstGeom>
            <a:noFill/>
            <a:ln w="28575">
              <a:solidFill>
                <a:srgbClr val="004F59"/>
              </a:solidFill>
              <a:round/>
              <a:headEnd/>
              <a:tailEnd/>
            </a:ln>
          </p:spPr>
          <p:txBody>
            <a:bodyPr/>
            <a:lstStyle/>
            <a:p>
              <a:pPr>
                <a:defRPr/>
              </a:pPr>
              <a:endParaRPr lang="en-GB" sz="1200" kern="0" dirty="0">
                <a:solidFill>
                  <a:srgbClr val="004F59"/>
                </a:solidFill>
                <a:latin typeface="Arial"/>
              </a:endParaRPr>
            </a:p>
          </p:txBody>
        </p:sp>
        <p:sp>
          <p:nvSpPr>
            <p:cNvPr id="105" name="Text Box 18"/>
            <p:cNvSpPr txBox="1">
              <a:spLocks noChangeAspect="1" noChangeArrowheads="1"/>
            </p:cNvSpPr>
            <p:nvPr/>
          </p:nvSpPr>
          <p:spPr bwMode="auto">
            <a:xfrm>
              <a:off x="4098031" y="3960167"/>
              <a:ext cx="1498378" cy="400110"/>
            </a:xfrm>
            <a:prstGeom prst="rect">
              <a:avLst/>
            </a:prstGeom>
            <a:noFill/>
            <a:ln w="9525">
              <a:noFill/>
              <a:miter lim="800000"/>
              <a:headEnd/>
              <a:tailEnd/>
            </a:ln>
          </p:spPr>
          <p:txBody>
            <a:bodyPr wrap="square">
              <a:spAutoFit/>
            </a:bodyPr>
            <a:lstStyle/>
            <a:p>
              <a:pPr indent="-176213" algn="ctr">
                <a:tabLst>
                  <a:tab pos="3200400" algn="ctr"/>
                </a:tabLst>
                <a:defRPr/>
              </a:pPr>
              <a:r>
                <a:rPr lang="en-GB" sz="1000" kern="0" dirty="0">
                  <a:solidFill>
                    <a:srgbClr val="004F59"/>
                  </a:solidFill>
                  <a:latin typeface="Arial"/>
                  <a:ea typeface="ＭＳ Ｐゴシック" pitchFamily="34" charset="-128"/>
                </a:rPr>
                <a:t>Placebo</a:t>
              </a:r>
            </a:p>
            <a:p>
              <a:pPr indent="-176213" algn="ctr">
                <a:tabLst>
                  <a:tab pos="3200400" algn="ctr"/>
                </a:tabLst>
                <a:defRPr/>
              </a:pPr>
              <a:r>
                <a:rPr lang="en-GB" sz="1000" kern="0" dirty="0">
                  <a:solidFill>
                    <a:srgbClr val="004F59"/>
                  </a:solidFill>
                  <a:latin typeface="Arial"/>
                  <a:ea typeface="ＭＳ Ｐゴシック" pitchFamily="34" charset="-128"/>
                </a:rPr>
                <a:t>(ICS withdrawn)</a:t>
              </a:r>
            </a:p>
          </p:txBody>
        </p:sp>
        <p:sp>
          <p:nvSpPr>
            <p:cNvPr id="107" name="Text Box 18"/>
            <p:cNvSpPr txBox="1">
              <a:spLocks noChangeAspect="1" noChangeArrowheads="1"/>
            </p:cNvSpPr>
            <p:nvPr/>
          </p:nvSpPr>
          <p:spPr bwMode="auto">
            <a:xfrm>
              <a:off x="1748303" y="4517759"/>
              <a:ext cx="4414372" cy="258532"/>
            </a:xfrm>
            <a:prstGeom prst="rect">
              <a:avLst/>
            </a:prstGeom>
            <a:noFill/>
            <a:ln w="9525">
              <a:noFill/>
              <a:miter lim="800000"/>
              <a:headEnd/>
              <a:tailEnd/>
            </a:ln>
          </p:spPr>
          <p:txBody>
            <a:bodyPr wrap="square">
              <a:spAutoFit/>
            </a:bodyPr>
            <a:lstStyle/>
            <a:p>
              <a:pPr marL="176213" indent="-176213" algn="ctr">
                <a:lnSpc>
                  <a:spcPct val="90000"/>
                </a:lnSpc>
                <a:spcAft>
                  <a:spcPts val="300"/>
                </a:spcAft>
                <a:tabLst>
                  <a:tab pos="3200400" algn="ctr"/>
                </a:tabLst>
                <a:defRPr/>
              </a:pPr>
              <a:r>
                <a:rPr lang="en-GB" sz="1200" kern="0" dirty="0">
                  <a:solidFill>
                    <a:srgbClr val="004F59"/>
                  </a:solidFill>
                  <a:latin typeface="Arial"/>
                  <a:ea typeface="ＭＳ Ｐゴシック" pitchFamily="34" charset="-128"/>
                </a:rPr>
                <a:t>Fluticasone propionate 12-week </a:t>
              </a:r>
              <a:r>
                <a:rPr lang="en-GB" sz="1200" kern="0" dirty="0">
                  <a:solidFill>
                    <a:srgbClr val="004F59"/>
                  </a:solidFill>
                  <a:latin typeface="Arial"/>
                  <a:ea typeface="ＭＳ Ｐゴシック" pitchFamily="34" charset="-128"/>
                  <a:cs typeface="Arial" pitchFamily="34" charset="0"/>
                </a:rPr>
                <a:t>stepwise </a:t>
              </a:r>
              <a:r>
                <a:rPr lang="en-GB" sz="1200" kern="0" dirty="0">
                  <a:solidFill>
                    <a:srgbClr val="004F59"/>
                  </a:solidFill>
                  <a:latin typeface="Arial"/>
                  <a:ea typeface="ＭＳ Ｐゴシック" pitchFamily="34" charset="-128"/>
                </a:rPr>
                <a:t>withdrawal schedule</a:t>
              </a:r>
              <a:endParaRPr lang="en-GB" sz="1200" kern="0" baseline="-25000" dirty="0">
                <a:solidFill>
                  <a:srgbClr val="004F59"/>
                </a:solidFill>
                <a:latin typeface="Arial"/>
                <a:ea typeface="ＭＳ Ｐゴシック" pitchFamily="34" charset="-128"/>
              </a:endParaRPr>
            </a:p>
          </p:txBody>
        </p:sp>
        <p:sp>
          <p:nvSpPr>
            <p:cNvPr id="113" name="Text Box 18"/>
            <p:cNvSpPr txBox="1">
              <a:spLocks noChangeAspect="1" noChangeArrowheads="1"/>
            </p:cNvSpPr>
            <p:nvPr/>
          </p:nvSpPr>
          <p:spPr bwMode="auto">
            <a:xfrm>
              <a:off x="1938117" y="3960167"/>
              <a:ext cx="1376386" cy="407804"/>
            </a:xfrm>
            <a:prstGeom prst="rect">
              <a:avLst/>
            </a:prstGeom>
            <a:noFill/>
            <a:ln w="9525">
              <a:noFill/>
              <a:miter lim="800000"/>
              <a:headEnd/>
              <a:tailEnd/>
            </a:ln>
          </p:spPr>
          <p:txBody>
            <a:bodyPr wrap="square">
              <a:spAutoFit/>
            </a:bodyPr>
            <a:lstStyle/>
            <a:p>
              <a:pPr marL="176213" indent="-176213" algn="ctr">
                <a:lnSpc>
                  <a:spcPct val="90000"/>
                </a:lnSpc>
                <a:spcAft>
                  <a:spcPts val="300"/>
                </a:spcAft>
                <a:tabLst>
                  <a:tab pos="3200400" algn="ctr"/>
                </a:tabLst>
                <a:defRPr/>
              </a:pPr>
              <a:r>
                <a:rPr lang="en-GB" sz="1000" kern="0" dirty="0">
                  <a:solidFill>
                    <a:srgbClr val="004F59"/>
                  </a:solidFill>
                  <a:latin typeface="Arial"/>
                </a:rPr>
                <a:t>Fluticasone</a:t>
              </a:r>
            </a:p>
            <a:p>
              <a:pPr marL="176213" indent="-176213" algn="ctr">
                <a:lnSpc>
                  <a:spcPct val="90000"/>
                </a:lnSpc>
                <a:spcAft>
                  <a:spcPts val="300"/>
                </a:spcAft>
                <a:tabLst>
                  <a:tab pos="3200400" algn="ctr"/>
                </a:tabLst>
                <a:defRPr/>
              </a:pPr>
              <a:r>
                <a:rPr lang="en-GB" sz="1000" kern="0" dirty="0">
                  <a:solidFill>
                    <a:srgbClr val="004F59"/>
                  </a:solidFill>
                  <a:latin typeface="Arial"/>
                  <a:ea typeface="ＭＳ Ｐゴシック" pitchFamily="34" charset="-128"/>
                </a:rPr>
                <a:t>(250 mcg bd)</a:t>
              </a:r>
              <a:endParaRPr lang="en-GB" sz="1000" kern="0" baseline="-25000" dirty="0">
                <a:solidFill>
                  <a:srgbClr val="004F59"/>
                </a:solidFill>
                <a:latin typeface="Arial"/>
                <a:ea typeface="ＭＳ Ｐゴシック" pitchFamily="34" charset="-128"/>
              </a:endParaRPr>
            </a:p>
          </p:txBody>
        </p:sp>
        <p:sp>
          <p:nvSpPr>
            <p:cNvPr id="114" name="Text Box 18"/>
            <p:cNvSpPr txBox="1">
              <a:spLocks noChangeAspect="1" noChangeArrowheads="1"/>
            </p:cNvSpPr>
            <p:nvPr/>
          </p:nvSpPr>
          <p:spPr bwMode="auto">
            <a:xfrm>
              <a:off x="3023641" y="3960167"/>
              <a:ext cx="1376386" cy="407804"/>
            </a:xfrm>
            <a:prstGeom prst="rect">
              <a:avLst/>
            </a:prstGeom>
            <a:noFill/>
            <a:ln w="9525">
              <a:noFill/>
              <a:miter lim="800000"/>
              <a:headEnd/>
              <a:tailEnd/>
            </a:ln>
          </p:spPr>
          <p:txBody>
            <a:bodyPr wrap="square">
              <a:spAutoFit/>
            </a:bodyPr>
            <a:lstStyle/>
            <a:p>
              <a:pPr marL="176213" indent="-176213" algn="ctr">
                <a:lnSpc>
                  <a:spcPct val="90000"/>
                </a:lnSpc>
                <a:spcAft>
                  <a:spcPts val="300"/>
                </a:spcAft>
                <a:tabLst>
                  <a:tab pos="3200400" algn="ctr"/>
                </a:tabLst>
                <a:defRPr/>
              </a:pPr>
              <a:r>
                <a:rPr lang="en-GB" sz="1000" kern="0" dirty="0">
                  <a:solidFill>
                    <a:srgbClr val="004F59"/>
                  </a:solidFill>
                  <a:latin typeface="Arial"/>
                </a:rPr>
                <a:t>Fluticasone</a:t>
              </a:r>
            </a:p>
            <a:p>
              <a:pPr marL="176213" indent="-176213" algn="ctr">
                <a:lnSpc>
                  <a:spcPct val="90000"/>
                </a:lnSpc>
                <a:spcAft>
                  <a:spcPts val="300"/>
                </a:spcAft>
                <a:tabLst>
                  <a:tab pos="3200400" algn="ctr"/>
                </a:tabLst>
                <a:defRPr/>
              </a:pPr>
              <a:r>
                <a:rPr lang="en-GB" sz="1000" kern="0" dirty="0">
                  <a:solidFill>
                    <a:srgbClr val="004F59"/>
                  </a:solidFill>
                  <a:latin typeface="Arial"/>
                  <a:ea typeface="ＭＳ Ｐゴシック" pitchFamily="34" charset="-128"/>
                </a:rPr>
                <a:t>(100 mcg bd)</a:t>
              </a:r>
              <a:endParaRPr lang="en-GB" sz="1000" kern="0" baseline="-25000" dirty="0">
                <a:solidFill>
                  <a:srgbClr val="004F59"/>
                </a:solidFill>
                <a:latin typeface="Arial"/>
                <a:ea typeface="ＭＳ Ｐゴシック" pitchFamily="34" charset="-128"/>
              </a:endParaRPr>
            </a:p>
          </p:txBody>
        </p:sp>
        <p:sp>
          <p:nvSpPr>
            <p:cNvPr id="115" name="Left Brace 114"/>
            <p:cNvSpPr/>
            <p:nvPr/>
          </p:nvSpPr>
          <p:spPr>
            <a:xfrm rot="16200000">
              <a:off x="3641610" y="2871321"/>
              <a:ext cx="184386" cy="3162300"/>
            </a:xfrm>
            <a:prstGeom prst="leftBrace">
              <a:avLst>
                <a:gd name="adj1" fmla="val 110767"/>
                <a:gd name="adj2" fmla="val 5063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solidFill>
                  <a:srgbClr val="19515B"/>
                </a:solidFill>
              </a:endParaRPr>
            </a:p>
          </p:txBody>
        </p:sp>
        <p:cxnSp>
          <p:nvCxnSpPr>
            <p:cNvPr id="9" name="Straight Arrow Connector 8"/>
            <p:cNvCxnSpPr/>
            <p:nvPr/>
          </p:nvCxnSpPr>
          <p:spPr>
            <a:xfrm>
              <a:off x="2602497" y="1966007"/>
              <a:ext cx="0" cy="232507"/>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666399" y="1746366"/>
              <a:ext cx="0" cy="988433"/>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6" name="Rectangle 69"/>
            <p:cNvSpPr>
              <a:spLocks noChangeArrowheads="1"/>
            </p:cNvSpPr>
            <p:nvPr/>
          </p:nvSpPr>
          <p:spPr bwMode="auto">
            <a:xfrm>
              <a:off x="211138" y="1517209"/>
              <a:ext cx="1061771" cy="258532"/>
            </a:xfrm>
            <a:prstGeom prst="rect">
              <a:avLst/>
            </a:prstGeom>
            <a:noFill/>
            <a:ln w="9525">
              <a:noFill/>
              <a:miter lim="800000"/>
              <a:headEnd/>
              <a:tailEnd/>
            </a:ln>
          </p:spPr>
          <p:txBody>
            <a:bodyPr wrap="square">
              <a:spAutoFit/>
            </a:bodyPr>
            <a:lstStyle/>
            <a:p>
              <a:pPr>
                <a:lnSpc>
                  <a:spcPct val="90000"/>
                </a:lnSpc>
                <a:defRPr/>
              </a:pPr>
              <a:r>
                <a:rPr lang="en-GB" sz="1200" kern="0" dirty="0">
                  <a:solidFill>
                    <a:srgbClr val="004F59"/>
                  </a:solidFill>
                  <a:latin typeface="Arial"/>
                </a:rPr>
                <a:t>Screening</a:t>
              </a:r>
            </a:p>
          </p:txBody>
        </p:sp>
        <p:sp>
          <p:nvSpPr>
            <p:cNvPr id="47" name="Rectangle 69"/>
            <p:cNvSpPr>
              <a:spLocks noChangeArrowheads="1"/>
            </p:cNvSpPr>
            <p:nvPr/>
          </p:nvSpPr>
          <p:spPr bwMode="auto">
            <a:xfrm>
              <a:off x="1843553" y="1564834"/>
              <a:ext cx="1518772" cy="424732"/>
            </a:xfrm>
            <a:prstGeom prst="rect">
              <a:avLst/>
            </a:prstGeom>
            <a:noFill/>
            <a:ln w="9525">
              <a:noFill/>
              <a:miter lim="800000"/>
              <a:headEnd/>
              <a:tailEnd/>
            </a:ln>
          </p:spPr>
          <p:txBody>
            <a:bodyPr wrap="square">
              <a:spAutoFit/>
            </a:bodyPr>
            <a:lstStyle/>
            <a:p>
              <a:pPr algn="ctr">
                <a:lnSpc>
                  <a:spcPct val="90000"/>
                </a:lnSpc>
                <a:defRPr/>
              </a:pPr>
              <a:r>
                <a:rPr lang="en-GB" sz="1200" b="1" kern="0" dirty="0">
                  <a:solidFill>
                    <a:srgbClr val="004F59"/>
                  </a:solidFill>
                  <a:latin typeface="Arial"/>
                </a:rPr>
                <a:t>Randomisation 2488 patients</a:t>
              </a:r>
            </a:p>
          </p:txBody>
        </p:sp>
        <p:cxnSp>
          <p:nvCxnSpPr>
            <p:cNvPr id="48" name="Straight Arrow Connector 47"/>
            <p:cNvCxnSpPr/>
            <p:nvPr/>
          </p:nvCxnSpPr>
          <p:spPr>
            <a:xfrm>
              <a:off x="669724" y="2774851"/>
              <a:ext cx="317825" cy="0"/>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grpSp>
          <p:nvGrpSpPr>
            <p:cNvPr id="30" name="Group 29"/>
            <p:cNvGrpSpPr/>
            <p:nvPr/>
          </p:nvGrpSpPr>
          <p:grpSpPr>
            <a:xfrm>
              <a:off x="1074823" y="3632966"/>
              <a:ext cx="1454960" cy="341632"/>
              <a:chOff x="1150020" y="3804499"/>
              <a:chExt cx="1454960" cy="341632"/>
            </a:xfrm>
          </p:grpSpPr>
          <p:cxnSp>
            <p:nvCxnSpPr>
              <p:cNvPr id="22" name="Straight Arrow Connector 21"/>
              <p:cNvCxnSpPr/>
              <p:nvPr/>
            </p:nvCxnSpPr>
            <p:spPr>
              <a:xfrm flipH="1">
                <a:off x="1150020" y="3947615"/>
                <a:ext cx="376119" cy="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58" name="Text Box 18"/>
              <p:cNvSpPr txBox="1">
                <a:spLocks noChangeAspect="1" noChangeArrowheads="1"/>
              </p:cNvSpPr>
              <p:nvPr/>
            </p:nvSpPr>
            <p:spPr bwMode="auto">
              <a:xfrm>
                <a:off x="1359346" y="3804499"/>
                <a:ext cx="1003185" cy="341632"/>
              </a:xfrm>
              <a:prstGeom prst="rect">
                <a:avLst/>
              </a:prstGeom>
              <a:noFill/>
              <a:ln w="9525">
                <a:noFill/>
                <a:miter lim="800000"/>
                <a:headEnd/>
                <a:tailEnd/>
              </a:ln>
            </p:spPr>
            <p:txBody>
              <a:bodyPr wrap="square">
                <a:spAutoFit/>
              </a:bodyPr>
              <a:lstStyle/>
              <a:p>
                <a:pPr marL="176213" indent="-176213" algn="ctr">
                  <a:lnSpc>
                    <a:spcPct val="90000"/>
                  </a:lnSpc>
                  <a:spcAft>
                    <a:spcPts val="300"/>
                  </a:spcAft>
                  <a:tabLst>
                    <a:tab pos="3200400" algn="ctr"/>
                  </a:tabLst>
                  <a:defRPr/>
                </a:pPr>
                <a:r>
                  <a:rPr lang="en-GB" kern="0" dirty="0">
                    <a:solidFill>
                      <a:srgbClr val="004F59"/>
                    </a:solidFill>
                    <a:latin typeface="Arial"/>
                  </a:rPr>
                  <a:t>Run-in</a:t>
                </a:r>
                <a:endParaRPr lang="en-GB" kern="0" baseline="-25000" dirty="0">
                  <a:solidFill>
                    <a:srgbClr val="004F59"/>
                  </a:solidFill>
                  <a:latin typeface="Arial"/>
                  <a:ea typeface="ＭＳ Ｐゴシック" pitchFamily="34" charset="-128"/>
                </a:endParaRPr>
              </a:p>
            </p:txBody>
          </p:sp>
          <p:cxnSp>
            <p:nvCxnSpPr>
              <p:cNvPr id="59" name="Straight Arrow Connector 58"/>
              <p:cNvCxnSpPr/>
              <p:nvPr/>
            </p:nvCxnSpPr>
            <p:spPr>
              <a:xfrm>
                <a:off x="2158911" y="3947615"/>
                <a:ext cx="446069" cy="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grpSp>
      </p:grpSp>
      <p:sp>
        <p:nvSpPr>
          <p:cNvPr id="81" name="Rectangle 80"/>
          <p:cNvSpPr/>
          <p:nvPr/>
        </p:nvSpPr>
        <p:spPr>
          <a:xfrm>
            <a:off x="1756173" y="1160580"/>
            <a:ext cx="8521303" cy="646331"/>
          </a:xfrm>
          <a:prstGeom prst="rect">
            <a:avLst/>
          </a:prstGeom>
        </p:spPr>
        <p:txBody>
          <a:bodyPr wrap="square">
            <a:spAutoFit/>
          </a:bodyPr>
          <a:lstStyle/>
          <a:p>
            <a:r>
              <a:rPr lang="en-GB" dirty="0">
                <a:solidFill>
                  <a:srgbClr val="19515B"/>
                </a:solidFill>
                <a:latin typeface="Arial"/>
              </a:rPr>
              <a:t>Randomised, double-blind, parallel-group trial in patients with severe to very severe COPD</a:t>
            </a:r>
          </a:p>
        </p:txBody>
      </p:sp>
      <p:sp>
        <p:nvSpPr>
          <p:cNvPr id="39" name="Footer Placeholder 3"/>
          <p:cNvSpPr txBox="1">
            <a:spLocks/>
          </p:cNvSpPr>
          <p:nvPr/>
        </p:nvSpPr>
        <p:spPr>
          <a:xfrm>
            <a:off x="5935088" y="6534183"/>
            <a:ext cx="4615646"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lgn="r">
              <a:defRPr/>
            </a:pPr>
            <a:r>
              <a:rPr lang="en-GB" sz="1000" dirty="0">
                <a:solidFill>
                  <a:srgbClr val="004F59"/>
                </a:solidFill>
                <a:latin typeface="Arial"/>
              </a:rPr>
              <a:t>Magnussen H et al. N Engl J Med 2014; 371 (14): 1285-1294</a:t>
            </a:r>
          </a:p>
        </p:txBody>
      </p:sp>
      <p:sp>
        <p:nvSpPr>
          <p:cNvPr id="42" name="Footer Placeholder 3"/>
          <p:cNvSpPr txBox="1">
            <a:spLocks/>
          </p:cNvSpPr>
          <p:nvPr/>
        </p:nvSpPr>
        <p:spPr>
          <a:xfrm>
            <a:off x="1654636" y="6072896"/>
            <a:ext cx="8956215"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defRPr/>
            </a:pPr>
            <a:r>
              <a:rPr lang="en-GB" sz="900" dirty="0">
                <a:solidFill>
                  <a:srgbClr val="002060"/>
                </a:solidFill>
                <a:latin typeface="Arial"/>
              </a:rPr>
              <a:t>COPD= Chronic Obstructive Pulmonary Disease;  FEV</a:t>
            </a:r>
            <a:r>
              <a:rPr lang="en-GB" sz="800" baseline="-25000" dirty="0">
                <a:solidFill>
                  <a:srgbClr val="002060"/>
                </a:solidFill>
                <a:latin typeface="Arial"/>
              </a:rPr>
              <a:t>1</a:t>
            </a:r>
            <a:r>
              <a:rPr lang="en-GB" sz="900" dirty="0">
                <a:solidFill>
                  <a:srgbClr val="002060"/>
                </a:solidFill>
                <a:latin typeface="Arial"/>
              </a:rPr>
              <a:t>=Forced Expiratory Volume in 1 second; </a:t>
            </a:r>
            <a:r>
              <a:rPr lang="en-GB" sz="900" dirty="0">
                <a:solidFill>
                  <a:srgbClr val="002060"/>
                </a:solidFill>
                <a:latin typeface="+mn-lt"/>
              </a:rPr>
              <a:t>NICE= National Institute for Health and Care </a:t>
            </a:r>
            <a:r>
              <a:rPr lang="en-GB" sz="900" i="1" dirty="0">
                <a:solidFill>
                  <a:srgbClr val="002060"/>
                </a:solidFill>
                <a:latin typeface="+mn-lt"/>
              </a:rPr>
              <a:t>Excellence</a:t>
            </a:r>
            <a:r>
              <a:rPr lang="en-GB" sz="900" dirty="0">
                <a:solidFill>
                  <a:srgbClr val="002060"/>
                </a:solidFill>
                <a:latin typeface="+mn-lt"/>
              </a:rPr>
              <a:t> </a:t>
            </a:r>
            <a:r>
              <a:rPr lang="en-GB" sz="900" dirty="0">
                <a:solidFill>
                  <a:srgbClr val="002060"/>
                </a:solidFill>
                <a:latin typeface="Arial"/>
              </a:rPr>
              <a:t>ICS= inhaled corticosteroid; LABA= long-acting beta2 agonist; LAMA= long-acting muscarinic antagonist; MCG=Micrograms; BD=</a:t>
            </a:r>
            <a:r>
              <a:rPr lang="en-GB" sz="900" dirty="0" err="1">
                <a:solidFill>
                  <a:srgbClr val="002060"/>
                </a:solidFill>
                <a:latin typeface="Arial"/>
              </a:rPr>
              <a:t>Bis</a:t>
            </a:r>
            <a:r>
              <a:rPr lang="en-GB" sz="900" dirty="0">
                <a:solidFill>
                  <a:srgbClr val="002060"/>
                </a:solidFill>
                <a:latin typeface="Arial"/>
              </a:rPr>
              <a:t> in die; OD=</a:t>
            </a:r>
            <a:r>
              <a:rPr lang="en-GB" sz="900" dirty="0" err="1">
                <a:solidFill>
                  <a:srgbClr val="002060"/>
                </a:solidFill>
                <a:latin typeface="Arial"/>
              </a:rPr>
              <a:t>Omne</a:t>
            </a:r>
            <a:r>
              <a:rPr lang="en-GB" sz="900" dirty="0">
                <a:solidFill>
                  <a:srgbClr val="002060"/>
                </a:solidFill>
                <a:latin typeface="Arial"/>
              </a:rPr>
              <a:t> in die; W=week; SGRQ=Saint Georges Respiratory Questionnaire; </a:t>
            </a:r>
            <a:r>
              <a:rPr lang="en-GB" sz="900" dirty="0" err="1">
                <a:solidFill>
                  <a:srgbClr val="002060"/>
                </a:solidFill>
                <a:latin typeface="Arial"/>
              </a:rPr>
              <a:t>mMRC</a:t>
            </a:r>
            <a:r>
              <a:rPr lang="en-GB" sz="900" dirty="0">
                <a:solidFill>
                  <a:srgbClr val="002060"/>
                </a:solidFill>
                <a:latin typeface="Arial"/>
              </a:rPr>
              <a:t>=modified Medical Research Council </a:t>
            </a:r>
            <a:r>
              <a:rPr lang="en-GB" sz="900" dirty="0" err="1">
                <a:solidFill>
                  <a:srgbClr val="002060"/>
                </a:solidFill>
                <a:latin typeface="Arial"/>
              </a:rPr>
              <a:t>dyspnea</a:t>
            </a:r>
            <a:r>
              <a:rPr lang="en-GB" sz="900" dirty="0">
                <a:solidFill>
                  <a:srgbClr val="002060"/>
                </a:solidFill>
                <a:latin typeface="Arial"/>
              </a:rPr>
              <a:t> scale</a:t>
            </a:r>
          </a:p>
        </p:txBody>
      </p:sp>
      <p:sp>
        <p:nvSpPr>
          <p:cNvPr id="40" name="TextBox 39"/>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3070417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236" y="0"/>
            <a:ext cx="10515600" cy="1325563"/>
          </a:xfrm>
        </p:spPr>
        <p:txBody>
          <a:bodyPr/>
          <a:lstStyle/>
          <a:p>
            <a:r>
              <a:rPr lang="en-GB" dirty="0"/>
              <a:t>Key Inclusion and Exclusion Criteria</a:t>
            </a:r>
          </a:p>
        </p:txBody>
      </p:sp>
      <p:sp>
        <p:nvSpPr>
          <p:cNvPr id="3" name="Inhaltsplatzhalter 2"/>
          <p:cNvSpPr txBox="1">
            <a:spLocks/>
          </p:cNvSpPr>
          <p:nvPr/>
        </p:nvSpPr>
        <p:spPr>
          <a:xfrm>
            <a:off x="1677219" y="1060580"/>
            <a:ext cx="8229600" cy="1678700"/>
          </a:xfrm>
          <a:prstGeom prst="rect">
            <a:avLst/>
          </a:prstGeom>
          <a:ln w="19050" cap="rnd">
            <a:noFill/>
            <a:round/>
          </a:ln>
        </p:spPr>
        <p:txBody>
          <a:bodyPr/>
          <a:lstStyle/>
          <a:p>
            <a:pPr marL="361950" indent="-180975" eaLnBrk="0" fontAlgn="base" hangingPunct="0">
              <a:spcBef>
                <a:spcPct val="20000"/>
              </a:spcBef>
              <a:spcAft>
                <a:spcPct val="0"/>
              </a:spcAft>
              <a:defRPr/>
            </a:pPr>
            <a:r>
              <a:rPr lang="en-GB" sz="1600" b="1" u="sng" kern="0" dirty="0">
                <a:latin typeface="Calibri" panose="020F0502020204030204" pitchFamily="34" charset="0"/>
                <a:cs typeface="Calibri" panose="020F0502020204030204" pitchFamily="34" charset="0"/>
              </a:rPr>
              <a:t>Inclusion criteria</a:t>
            </a:r>
          </a:p>
          <a:p>
            <a:pPr marL="342900" indent="-161925" eaLnBrk="0" fontAlgn="base" hangingPunct="0">
              <a:spcBef>
                <a:spcPct val="20000"/>
              </a:spcBef>
              <a:spcAft>
                <a:spcPct val="0"/>
              </a:spcAft>
              <a:buFont typeface="Arial" pitchFamily="34" charset="0"/>
              <a:buChar char="•"/>
              <a:defRPr/>
            </a:pPr>
            <a:r>
              <a:rPr lang="en-GB" sz="1600" kern="0" dirty="0">
                <a:latin typeface="Calibri" panose="020F0502020204030204" pitchFamily="34" charset="0"/>
                <a:cs typeface="Calibri" panose="020F0502020204030204" pitchFamily="34" charset="0"/>
              </a:rPr>
              <a:t>≥40 years of age</a:t>
            </a:r>
          </a:p>
          <a:p>
            <a:pPr marL="342900" indent="-161925" eaLnBrk="0" fontAlgn="base" hangingPunct="0">
              <a:spcBef>
                <a:spcPct val="20000"/>
              </a:spcBef>
              <a:spcAft>
                <a:spcPct val="0"/>
              </a:spcAft>
              <a:buFont typeface="Arial" pitchFamily="34" charset="0"/>
              <a:buChar char="•"/>
              <a:defRPr/>
            </a:pPr>
            <a:r>
              <a:rPr lang="en-GB" sz="1600" kern="0" dirty="0">
                <a:latin typeface="Calibri" panose="020F0502020204030204" pitchFamily="34" charset="0"/>
                <a:cs typeface="Calibri" panose="020F0502020204030204" pitchFamily="34" charset="0"/>
              </a:rPr>
              <a:t>Current or ex-smoker (≥10 pack-years)</a:t>
            </a:r>
          </a:p>
          <a:p>
            <a:pPr marL="342900" indent="-161925" eaLnBrk="0" fontAlgn="base" hangingPunct="0">
              <a:spcBef>
                <a:spcPct val="20000"/>
              </a:spcBef>
              <a:spcAft>
                <a:spcPct val="0"/>
              </a:spcAft>
              <a:buFont typeface="Arial" pitchFamily="34" charset="0"/>
              <a:buChar char="•"/>
              <a:defRPr/>
            </a:pPr>
            <a:r>
              <a:rPr lang="en-GB" sz="1600" kern="0" dirty="0">
                <a:latin typeface="Calibri" panose="020F0502020204030204" pitchFamily="34" charset="0"/>
                <a:cs typeface="Calibri" panose="020F0502020204030204" pitchFamily="34" charset="0"/>
              </a:rPr>
              <a:t>Severe to very severe COPD (FEV</a:t>
            </a:r>
            <a:r>
              <a:rPr lang="en-GB" sz="1600" kern="0" baseline="-25000" dirty="0">
                <a:latin typeface="Calibri" panose="020F0502020204030204" pitchFamily="34" charset="0"/>
                <a:cs typeface="Calibri" panose="020F0502020204030204" pitchFamily="34" charset="0"/>
              </a:rPr>
              <a:t>1</a:t>
            </a:r>
            <a:r>
              <a:rPr lang="en-GB" sz="1600" kern="0" dirty="0">
                <a:latin typeface="Calibri" panose="020F0502020204030204" pitchFamily="34" charset="0"/>
                <a:cs typeface="Calibri" panose="020F0502020204030204" pitchFamily="34" charset="0"/>
              </a:rPr>
              <a:t> &lt;50% predicted and FEV</a:t>
            </a:r>
            <a:r>
              <a:rPr lang="en-GB" sz="1600" kern="0" baseline="-25000" dirty="0">
                <a:latin typeface="Calibri" panose="020F0502020204030204" pitchFamily="34" charset="0"/>
                <a:cs typeface="Calibri" panose="020F0502020204030204" pitchFamily="34" charset="0"/>
              </a:rPr>
              <a:t>1</a:t>
            </a:r>
            <a:r>
              <a:rPr lang="en-GB" sz="1600" kern="0" dirty="0">
                <a:latin typeface="Calibri" panose="020F0502020204030204" pitchFamily="34" charset="0"/>
                <a:cs typeface="Calibri" panose="020F0502020204030204" pitchFamily="34" charset="0"/>
              </a:rPr>
              <a:t> &lt;70% of FVC)</a:t>
            </a:r>
          </a:p>
          <a:p>
            <a:pPr marL="342900" indent="-161925" eaLnBrk="0" fontAlgn="base" hangingPunct="0">
              <a:spcBef>
                <a:spcPct val="20000"/>
              </a:spcBef>
              <a:spcAft>
                <a:spcPct val="0"/>
              </a:spcAft>
              <a:buFont typeface="Arial" pitchFamily="34" charset="0"/>
              <a:buChar char="•"/>
              <a:defRPr/>
            </a:pPr>
            <a:r>
              <a:rPr lang="en-GB" sz="1600" kern="0" dirty="0">
                <a:latin typeface="Calibri" panose="020F0502020204030204" pitchFamily="34" charset="0"/>
                <a:cs typeface="Calibri" panose="020F0502020204030204" pitchFamily="34" charset="0"/>
              </a:rPr>
              <a:t>≥1 exacerbation during 12 months prior to initial screening visit</a:t>
            </a:r>
          </a:p>
        </p:txBody>
      </p:sp>
      <p:sp>
        <p:nvSpPr>
          <p:cNvPr id="4" name="Inhaltsplatzhalter 2"/>
          <p:cNvSpPr txBox="1">
            <a:spLocks/>
          </p:cNvSpPr>
          <p:nvPr/>
        </p:nvSpPr>
        <p:spPr>
          <a:xfrm>
            <a:off x="1686744" y="2662752"/>
            <a:ext cx="8229600" cy="3007794"/>
          </a:xfrm>
          <a:prstGeom prst="rect">
            <a:avLst/>
          </a:prstGeom>
          <a:ln w="19050" cap="rnd">
            <a:noFill/>
            <a:round/>
          </a:ln>
        </p:spPr>
        <p:txBody>
          <a:bodyPr/>
          <a:lstStyle/>
          <a:p>
            <a:pPr marL="361950" indent="-180975" eaLnBrk="0" fontAlgn="base" hangingPunct="0">
              <a:spcBef>
                <a:spcPct val="20000"/>
              </a:spcBef>
              <a:spcAft>
                <a:spcPct val="0"/>
              </a:spcAft>
              <a:defRPr/>
            </a:pPr>
            <a:endParaRPr lang="en-GB" sz="1600" u="sng" kern="0" dirty="0">
              <a:latin typeface="+mj-lt"/>
            </a:endParaRPr>
          </a:p>
          <a:p>
            <a:pPr marL="361950" indent="-180975" eaLnBrk="0" fontAlgn="base" hangingPunct="0">
              <a:spcBef>
                <a:spcPct val="20000"/>
              </a:spcBef>
              <a:spcAft>
                <a:spcPct val="0"/>
              </a:spcAft>
              <a:defRPr/>
            </a:pPr>
            <a:r>
              <a:rPr lang="en-GB" sz="1600" b="1" u="sng" kern="0" dirty="0">
                <a:latin typeface="Calibri" panose="020F0502020204030204" pitchFamily="34" charset="0"/>
                <a:cs typeface="Calibri" panose="020F0502020204030204" pitchFamily="34" charset="0"/>
              </a:rPr>
              <a:t>Exclusion criteria</a:t>
            </a:r>
          </a:p>
          <a:p>
            <a:pPr marL="342900" indent="-161925" eaLnBrk="0" hangingPunct="0">
              <a:spcBef>
                <a:spcPct val="20000"/>
              </a:spcBef>
              <a:buFont typeface="Arial" pitchFamily="34" charset="0"/>
              <a:buChar char="•"/>
            </a:pPr>
            <a:r>
              <a:rPr lang="en-GB" sz="1600" kern="0" dirty="0">
                <a:latin typeface="Calibri" panose="020F0502020204030204" pitchFamily="34" charset="0"/>
                <a:cs typeface="Calibri" panose="020F0502020204030204" pitchFamily="34" charset="0"/>
              </a:rPr>
              <a:t>Current clinical diagnosis of asthma and / or bronchiectasis</a:t>
            </a:r>
          </a:p>
          <a:p>
            <a:pPr marL="342900" indent="-161925" eaLnBrk="0" fontAlgn="base" hangingPunct="0">
              <a:spcBef>
                <a:spcPct val="20000"/>
              </a:spcBef>
              <a:spcAft>
                <a:spcPct val="0"/>
              </a:spcAft>
              <a:buFont typeface="Arial" pitchFamily="34" charset="0"/>
              <a:buChar char="•"/>
              <a:defRPr/>
            </a:pPr>
            <a:r>
              <a:rPr lang="en-GB" sz="1600" kern="0" dirty="0">
                <a:latin typeface="Calibri" panose="020F0502020204030204" pitchFamily="34" charset="0"/>
                <a:cs typeface="Calibri" panose="020F0502020204030204" pitchFamily="34" charset="0"/>
              </a:rPr>
              <a:t>History of thoracotomy with pulmonary resection</a:t>
            </a:r>
          </a:p>
          <a:p>
            <a:pPr marL="342900" indent="-161925" eaLnBrk="0" fontAlgn="base" hangingPunct="0">
              <a:spcBef>
                <a:spcPct val="20000"/>
              </a:spcBef>
              <a:spcAft>
                <a:spcPct val="0"/>
              </a:spcAft>
              <a:buFont typeface="Arial" pitchFamily="34" charset="0"/>
              <a:buChar char="•"/>
              <a:defRPr/>
            </a:pPr>
            <a:r>
              <a:rPr lang="en-GB" sz="1600" kern="0" dirty="0">
                <a:latin typeface="Calibri" panose="020F0502020204030204" pitchFamily="34" charset="0"/>
                <a:cs typeface="Calibri" panose="020F0502020204030204" pitchFamily="34" charset="0"/>
              </a:rPr>
              <a:t>Unstable or life-threatening cardiac arrhythmia</a:t>
            </a:r>
          </a:p>
          <a:p>
            <a:pPr marL="342900" indent="-161925" eaLnBrk="0" hangingPunct="0">
              <a:spcBef>
                <a:spcPct val="20000"/>
              </a:spcBef>
              <a:buFont typeface="Arial" pitchFamily="34" charset="0"/>
              <a:buChar char="•"/>
            </a:pPr>
            <a:r>
              <a:rPr lang="en-GB" sz="1600" kern="0" dirty="0">
                <a:latin typeface="Calibri" panose="020F0502020204030204" pitchFamily="34" charset="0"/>
                <a:cs typeface="Calibri" panose="020F0502020204030204" pitchFamily="34" charset="0"/>
              </a:rPr>
              <a:t>Respiratory tract infection or COPD exacerbation occurring within 6 weeks prior to initial screening</a:t>
            </a:r>
          </a:p>
          <a:p>
            <a:pPr marL="342900" indent="-161925" eaLnBrk="0" fontAlgn="base" hangingPunct="0">
              <a:spcBef>
                <a:spcPct val="20000"/>
              </a:spcBef>
              <a:spcAft>
                <a:spcPct val="0"/>
              </a:spcAft>
              <a:buFont typeface="Arial" pitchFamily="34" charset="0"/>
              <a:buChar char="•"/>
              <a:defRPr/>
            </a:pPr>
            <a:r>
              <a:rPr lang="en-GB" sz="1600" kern="0" dirty="0">
                <a:latin typeface="Calibri" panose="020F0502020204030204" pitchFamily="34" charset="0"/>
                <a:cs typeface="Calibri" panose="020F0502020204030204" pitchFamily="34" charset="0"/>
              </a:rPr>
              <a:t>History of myocardial infarction within 3 months prior to initial screening</a:t>
            </a:r>
          </a:p>
          <a:p>
            <a:pPr marL="342900" indent="-161925" eaLnBrk="0" fontAlgn="base" hangingPunct="0">
              <a:spcBef>
                <a:spcPct val="20000"/>
              </a:spcBef>
              <a:spcAft>
                <a:spcPct val="0"/>
              </a:spcAft>
              <a:buFont typeface="Arial" pitchFamily="34" charset="0"/>
              <a:buChar char="•"/>
              <a:defRPr/>
            </a:pPr>
            <a:r>
              <a:rPr lang="en-GB" sz="1600" kern="0" dirty="0">
                <a:latin typeface="Calibri" panose="020F0502020204030204" pitchFamily="34" charset="0"/>
                <a:cs typeface="Calibri" panose="020F0502020204030204" pitchFamily="34" charset="0"/>
              </a:rPr>
              <a:t>Hospitalisation for cardiac failure within the past year</a:t>
            </a:r>
          </a:p>
        </p:txBody>
      </p:sp>
      <p:sp>
        <p:nvSpPr>
          <p:cNvPr id="5" name="Footer Placeholder 3"/>
          <p:cNvSpPr txBox="1">
            <a:spLocks/>
          </p:cNvSpPr>
          <p:nvPr/>
        </p:nvSpPr>
        <p:spPr>
          <a:xfrm>
            <a:off x="5989674" y="6414198"/>
            <a:ext cx="4615646"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lgn="r">
              <a:defRPr/>
            </a:pPr>
            <a:r>
              <a:rPr lang="en-GB" sz="1000" dirty="0">
                <a:solidFill>
                  <a:srgbClr val="006A39"/>
                </a:solidFill>
                <a:latin typeface="+mn-lt"/>
              </a:rPr>
              <a:t>Magnussen H et al. N Engl J Med DOI 10.1056/NEJMoal407154</a:t>
            </a:r>
          </a:p>
        </p:txBody>
      </p:sp>
      <p:sp>
        <p:nvSpPr>
          <p:cNvPr id="6" name="Footer Placeholder 3"/>
          <p:cNvSpPr txBox="1">
            <a:spLocks/>
          </p:cNvSpPr>
          <p:nvPr/>
        </p:nvSpPr>
        <p:spPr>
          <a:xfrm>
            <a:off x="1903447" y="6118923"/>
            <a:ext cx="8431178"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defRPr/>
            </a:pPr>
            <a:r>
              <a:rPr lang="en-GB" sz="900" dirty="0">
                <a:solidFill>
                  <a:srgbClr val="000000"/>
                </a:solidFill>
                <a:latin typeface="+mj-lt"/>
              </a:rPr>
              <a:t>COPD= chronic obstructive pulmonary disease; FEV</a:t>
            </a:r>
            <a:r>
              <a:rPr lang="en-GB" sz="900" baseline="-25000" dirty="0">
                <a:solidFill>
                  <a:srgbClr val="000000"/>
                </a:solidFill>
                <a:latin typeface="+mj-lt"/>
              </a:rPr>
              <a:t>1</a:t>
            </a:r>
            <a:r>
              <a:rPr lang="en-GB" sz="900" dirty="0">
                <a:solidFill>
                  <a:srgbClr val="000000"/>
                </a:solidFill>
                <a:latin typeface="+mj-lt"/>
              </a:rPr>
              <a:t>= forced expiratory volume in 1 second; FVC= forced vital capacity</a:t>
            </a:r>
          </a:p>
        </p:txBody>
      </p:sp>
      <p:sp>
        <p:nvSpPr>
          <p:cNvPr id="7" name="TextBox 6"/>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2721410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558" y="8605"/>
            <a:ext cx="10515600" cy="1325563"/>
          </a:xfrm>
        </p:spPr>
        <p:txBody>
          <a:bodyPr>
            <a:normAutofit/>
          </a:bodyPr>
          <a:lstStyle/>
          <a:p>
            <a:r>
              <a:rPr lang="en-GB" sz="3200" dirty="0"/>
              <a:t>WISDOM Primary Endpoint: Time to First Moderate or Severe Exacerbation</a:t>
            </a:r>
          </a:p>
        </p:txBody>
      </p:sp>
      <p:sp>
        <p:nvSpPr>
          <p:cNvPr id="53" name="Footer Placeholder 3"/>
          <p:cNvSpPr txBox="1">
            <a:spLocks/>
          </p:cNvSpPr>
          <p:nvPr/>
        </p:nvSpPr>
        <p:spPr>
          <a:xfrm>
            <a:off x="5721338" y="6652933"/>
            <a:ext cx="4615646"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lgn="r">
              <a:defRPr/>
            </a:pPr>
            <a:r>
              <a:rPr lang="en-GB" sz="1000" dirty="0">
                <a:solidFill>
                  <a:srgbClr val="004F59"/>
                </a:solidFill>
                <a:latin typeface="Arial"/>
              </a:rPr>
              <a:t>Magnussen H et al. N Engl J Med 2014; 371 (14): 1285-1294</a:t>
            </a:r>
          </a:p>
        </p:txBody>
      </p:sp>
      <p:grpSp>
        <p:nvGrpSpPr>
          <p:cNvPr id="88" name="Group 87"/>
          <p:cNvGrpSpPr/>
          <p:nvPr/>
        </p:nvGrpSpPr>
        <p:grpSpPr>
          <a:xfrm>
            <a:off x="2631207" y="5245543"/>
            <a:ext cx="6062096" cy="461665"/>
            <a:chOff x="1020537" y="5886461"/>
            <a:chExt cx="6724024" cy="333574"/>
          </a:xfrm>
        </p:grpSpPr>
        <p:sp>
          <p:nvSpPr>
            <p:cNvPr id="5" name="TextBox 4"/>
            <p:cNvSpPr txBox="1"/>
            <p:nvPr/>
          </p:nvSpPr>
          <p:spPr>
            <a:xfrm>
              <a:off x="2040674" y="5965817"/>
              <a:ext cx="581767" cy="244620"/>
            </a:xfrm>
            <a:prstGeom prst="rect">
              <a:avLst/>
            </a:prstGeom>
            <a:noFill/>
          </p:spPr>
          <p:txBody>
            <a:bodyPr wrap="square">
              <a:spAutoFit/>
            </a:bodyPr>
            <a:lstStyle/>
            <a:p>
              <a:pPr>
                <a:defRPr/>
              </a:pPr>
              <a:r>
                <a:rPr lang="en-GB" sz="800" kern="0" dirty="0">
                  <a:solidFill>
                    <a:srgbClr val="004F59"/>
                  </a:solidFill>
                  <a:latin typeface="Arial"/>
                </a:rPr>
                <a:t>1243</a:t>
              </a:r>
              <a:br>
                <a:rPr lang="en-GB" sz="800" kern="0" dirty="0">
                  <a:solidFill>
                    <a:srgbClr val="004F59"/>
                  </a:solidFill>
                  <a:latin typeface="Arial"/>
                </a:rPr>
              </a:br>
              <a:r>
                <a:rPr lang="en-GB" sz="800" kern="0" dirty="0">
                  <a:solidFill>
                    <a:srgbClr val="004F59"/>
                  </a:solidFill>
                  <a:latin typeface="Arial"/>
                </a:rPr>
                <a:t>1242</a:t>
              </a:r>
            </a:p>
          </p:txBody>
        </p:sp>
        <p:sp>
          <p:nvSpPr>
            <p:cNvPr id="6" name="TextBox 5"/>
            <p:cNvSpPr txBox="1"/>
            <p:nvPr/>
          </p:nvSpPr>
          <p:spPr>
            <a:xfrm>
              <a:off x="2574818" y="5965817"/>
              <a:ext cx="619125" cy="244620"/>
            </a:xfrm>
            <a:prstGeom prst="rect">
              <a:avLst/>
            </a:prstGeom>
            <a:noFill/>
          </p:spPr>
          <p:txBody>
            <a:bodyPr wrap="square">
              <a:spAutoFit/>
            </a:bodyPr>
            <a:lstStyle/>
            <a:p>
              <a:pPr algn="ctr">
                <a:defRPr/>
              </a:pPr>
              <a:r>
                <a:rPr lang="en-GB" sz="800" kern="0" dirty="0">
                  <a:solidFill>
                    <a:srgbClr val="004F59"/>
                  </a:solidFill>
                  <a:latin typeface="Arial"/>
                </a:rPr>
                <a:t>1059</a:t>
              </a:r>
              <a:br>
                <a:rPr lang="en-GB" sz="800" kern="0" dirty="0">
                  <a:solidFill>
                    <a:srgbClr val="004F59"/>
                  </a:solidFill>
                  <a:latin typeface="Arial"/>
                </a:rPr>
              </a:br>
              <a:r>
                <a:rPr lang="en-GB" sz="800" kern="0" dirty="0">
                  <a:solidFill>
                    <a:srgbClr val="004F59"/>
                  </a:solidFill>
                  <a:latin typeface="Arial"/>
                </a:rPr>
                <a:t>1090</a:t>
              </a:r>
            </a:p>
          </p:txBody>
        </p:sp>
        <p:sp>
          <p:nvSpPr>
            <p:cNvPr id="7" name="TextBox 6"/>
            <p:cNvSpPr txBox="1"/>
            <p:nvPr/>
          </p:nvSpPr>
          <p:spPr>
            <a:xfrm>
              <a:off x="3221774" y="5965817"/>
              <a:ext cx="495300" cy="244620"/>
            </a:xfrm>
            <a:prstGeom prst="rect">
              <a:avLst/>
            </a:prstGeom>
            <a:noFill/>
          </p:spPr>
          <p:txBody>
            <a:bodyPr>
              <a:spAutoFit/>
            </a:bodyPr>
            <a:lstStyle/>
            <a:p>
              <a:pPr algn="ctr">
                <a:defRPr/>
              </a:pPr>
              <a:r>
                <a:rPr lang="en-GB" sz="800" kern="0" dirty="0">
                  <a:solidFill>
                    <a:srgbClr val="004F59"/>
                  </a:solidFill>
                  <a:latin typeface="Arial"/>
                </a:rPr>
                <a:t>927</a:t>
              </a:r>
              <a:br>
                <a:rPr lang="en-GB" sz="800" kern="0" dirty="0">
                  <a:solidFill>
                    <a:srgbClr val="004F59"/>
                  </a:solidFill>
                  <a:latin typeface="Arial"/>
                </a:rPr>
              </a:br>
              <a:r>
                <a:rPr lang="en-GB" sz="800" kern="0" dirty="0">
                  <a:solidFill>
                    <a:srgbClr val="004F59"/>
                  </a:solidFill>
                  <a:latin typeface="Arial"/>
                </a:rPr>
                <a:t>965</a:t>
              </a:r>
            </a:p>
          </p:txBody>
        </p:sp>
        <p:sp>
          <p:nvSpPr>
            <p:cNvPr id="8" name="TextBox 7"/>
            <p:cNvSpPr txBox="1"/>
            <p:nvPr/>
          </p:nvSpPr>
          <p:spPr>
            <a:xfrm>
              <a:off x="3786924" y="5965817"/>
              <a:ext cx="495300" cy="244620"/>
            </a:xfrm>
            <a:prstGeom prst="rect">
              <a:avLst/>
            </a:prstGeom>
            <a:noFill/>
          </p:spPr>
          <p:txBody>
            <a:bodyPr>
              <a:spAutoFit/>
            </a:bodyPr>
            <a:lstStyle/>
            <a:p>
              <a:pPr algn="ctr">
                <a:defRPr/>
              </a:pPr>
              <a:r>
                <a:rPr lang="en-GB" sz="800" kern="0" dirty="0">
                  <a:solidFill>
                    <a:srgbClr val="004F59"/>
                  </a:solidFill>
                  <a:latin typeface="Arial"/>
                </a:rPr>
                <a:t>827</a:t>
              </a:r>
              <a:br>
                <a:rPr lang="en-GB" sz="800" kern="0" dirty="0">
                  <a:solidFill>
                    <a:srgbClr val="004F59"/>
                  </a:solidFill>
                  <a:latin typeface="Arial"/>
                </a:rPr>
              </a:br>
              <a:r>
                <a:rPr lang="en-GB" sz="800" kern="0" dirty="0">
                  <a:solidFill>
                    <a:srgbClr val="004F59"/>
                  </a:solidFill>
                  <a:latin typeface="Arial"/>
                </a:rPr>
                <a:t>825</a:t>
              </a:r>
            </a:p>
          </p:txBody>
        </p:sp>
        <p:sp>
          <p:nvSpPr>
            <p:cNvPr id="9" name="TextBox 8"/>
            <p:cNvSpPr txBox="1"/>
            <p:nvPr/>
          </p:nvSpPr>
          <p:spPr>
            <a:xfrm>
              <a:off x="4336943" y="5965817"/>
              <a:ext cx="532655" cy="244620"/>
            </a:xfrm>
            <a:prstGeom prst="rect">
              <a:avLst/>
            </a:prstGeom>
            <a:noFill/>
          </p:spPr>
          <p:txBody>
            <a:bodyPr wrap="square">
              <a:spAutoFit/>
            </a:bodyPr>
            <a:lstStyle/>
            <a:p>
              <a:pPr algn="ctr">
                <a:defRPr/>
              </a:pPr>
              <a:r>
                <a:rPr lang="en-GB" sz="800" kern="0" dirty="0">
                  <a:solidFill>
                    <a:srgbClr val="004F59"/>
                  </a:solidFill>
                  <a:latin typeface="Arial"/>
                </a:rPr>
                <a:t>763</a:t>
              </a:r>
              <a:br>
                <a:rPr lang="en-GB" sz="800" kern="0" dirty="0">
                  <a:solidFill>
                    <a:srgbClr val="004F59"/>
                  </a:solidFill>
                  <a:latin typeface="Arial"/>
                </a:rPr>
              </a:br>
              <a:r>
                <a:rPr lang="en-GB" sz="800" kern="0" dirty="0">
                  <a:solidFill>
                    <a:srgbClr val="004F59"/>
                  </a:solidFill>
                  <a:latin typeface="Arial"/>
                </a:rPr>
                <a:t>740</a:t>
              </a:r>
            </a:p>
          </p:txBody>
        </p:sp>
        <p:sp>
          <p:nvSpPr>
            <p:cNvPr id="10" name="TextBox 9"/>
            <p:cNvSpPr txBox="1"/>
            <p:nvPr/>
          </p:nvSpPr>
          <p:spPr>
            <a:xfrm>
              <a:off x="5512535" y="5965817"/>
              <a:ext cx="538907" cy="244620"/>
            </a:xfrm>
            <a:prstGeom prst="rect">
              <a:avLst/>
            </a:prstGeom>
            <a:noFill/>
          </p:spPr>
          <p:txBody>
            <a:bodyPr wrap="square">
              <a:spAutoFit/>
            </a:bodyPr>
            <a:lstStyle/>
            <a:p>
              <a:pPr algn="ctr">
                <a:defRPr/>
              </a:pPr>
              <a:r>
                <a:rPr lang="en-GB" sz="800" kern="0" dirty="0">
                  <a:solidFill>
                    <a:srgbClr val="004F59"/>
                  </a:solidFill>
                  <a:latin typeface="Arial"/>
                </a:rPr>
                <a:t>646</a:t>
              </a:r>
            </a:p>
            <a:p>
              <a:pPr algn="ctr">
                <a:defRPr/>
              </a:pPr>
              <a:r>
                <a:rPr lang="en-GB" sz="800" kern="0" dirty="0">
                  <a:solidFill>
                    <a:srgbClr val="004F59"/>
                  </a:solidFill>
                  <a:latin typeface="Arial"/>
                </a:rPr>
                <a:t>646</a:t>
              </a:r>
            </a:p>
          </p:txBody>
        </p:sp>
        <p:sp>
          <p:nvSpPr>
            <p:cNvPr id="11" name="TextBox 10"/>
            <p:cNvSpPr txBox="1"/>
            <p:nvPr/>
          </p:nvSpPr>
          <p:spPr>
            <a:xfrm>
              <a:off x="4879868" y="5965817"/>
              <a:ext cx="575518" cy="244620"/>
            </a:xfrm>
            <a:prstGeom prst="rect">
              <a:avLst/>
            </a:prstGeom>
            <a:noFill/>
          </p:spPr>
          <p:txBody>
            <a:bodyPr wrap="square">
              <a:spAutoFit/>
            </a:bodyPr>
            <a:lstStyle/>
            <a:p>
              <a:pPr algn="ctr">
                <a:defRPr/>
              </a:pPr>
              <a:r>
                <a:rPr lang="en-GB" sz="800" kern="0" dirty="0">
                  <a:solidFill>
                    <a:srgbClr val="004F59"/>
                  </a:solidFill>
                  <a:latin typeface="Arial"/>
                </a:rPr>
                <a:t>694</a:t>
              </a:r>
              <a:br>
                <a:rPr lang="en-GB" sz="800" kern="0" dirty="0">
                  <a:solidFill>
                    <a:srgbClr val="004F59"/>
                  </a:solidFill>
                  <a:latin typeface="Arial"/>
                </a:rPr>
              </a:br>
              <a:r>
                <a:rPr lang="en-GB" sz="800" kern="0" dirty="0">
                  <a:solidFill>
                    <a:srgbClr val="004F59"/>
                  </a:solidFill>
                  <a:latin typeface="Arial"/>
                </a:rPr>
                <a:t>688</a:t>
              </a:r>
            </a:p>
          </p:txBody>
        </p:sp>
        <p:sp>
          <p:nvSpPr>
            <p:cNvPr id="12" name="TextBox 11"/>
            <p:cNvSpPr txBox="1"/>
            <p:nvPr/>
          </p:nvSpPr>
          <p:spPr>
            <a:xfrm>
              <a:off x="6080018" y="5965817"/>
              <a:ext cx="524718" cy="244620"/>
            </a:xfrm>
            <a:prstGeom prst="rect">
              <a:avLst/>
            </a:prstGeom>
            <a:noFill/>
          </p:spPr>
          <p:txBody>
            <a:bodyPr wrap="square">
              <a:spAutoFit/>
            </a:bodyPr>
            <a:lstStyle/>
            <a:p>
              <a:pPr algn="ctr">
                <a:defRPr/>
              </a:pPr>
              <a:r>
                <a:rPr lang="en-GB" sz="800" kern="0" dirty="0">
                  <a:solidFill>
                    <a:srgbClr val="004F59"/>
                  </a:solidFill>
                  <a:latin typeface="Arial"/>
                </a:rPr>
                <a:t>615</a:t>
              </a:r>
              <a:br>
                <a:rPr lang="en-GB" sz="800" kern="0" dirty="0">
                  <a:solidFill>
                    <a:srgbClr val="004F59"/>
                  </a:solidFill>
                  <a:latin typeface="Arial"/>
                </a:rPr>
              </a:br>
              <a:r>
                <a:rPr lang="en-GB" sz="800" kern="0" dirty="0">
                  <a:solidFill>
                    <a:srgbClr val="004F59"/>
                  </a:solidFill>
                  <a:latin typeface="Arial"/>
                </a:rPr>
                <a:t>607</a:t>
              </a:r>
            </a:p>
          </p:txBody>
        </p:sp>
        <p:sp>
          <p:nvSpPr>
            <p:cNvPr id="13" name="TextBox 12"/>
            <p:cNvSpPr txBox="1"/>
            <p:nvPr/>
          </p:nvSpPr>
          <p:spPr>
            <a:xfrm>
              <a:off x="6658712" y="5965817"/>
              <a:ext cx="495300" cy="244620"/>
            </a:xfrm>
            <a:prstGeom prst="rect">
              <a:avLst/>
            </a:prstGeom>
            <a:noFill/>
          </p:spPr>
          <p:txBody>
            <a:bodyPr>
              <a:spAutoFit/>
            </a:bodyPr>
            <a:lstStyle/>
            <a:p>
              <a:pPr algn="ctr">
                <a:defRPr/>
              </a:pPr>
              <a:r>
                <a:rPr lang="en-GB" sz="800" kern="0" dirty="0">
                  <a:solidFill>
                    <a:srgbClr val="004F59"/>
                  </a:solidFill>
                  <a:latin typeface="Arial"/>
                </a:rPr>
                <a:t>581</a:t>
              </a:r>
              <a:br>
                <a:rPr lang="en-GB" sz="800" kern="0" dirty="0">
                  <a:solidFill>
                    <a:srgbClr val="004F59"/>
                  </a:solidFill>
                  <a:latin typeface="Arial"/>
                </a:rPr>
              </a:br>
              <a:r>
                <a:rPr lang="en-GB" sz="800" kern="0" dirty="0">
                  <a:solidFill>
                    <a:srgbClr val="004F59"/>
                  </a:solidFill>
                  <a:latin typeface="Arial"/>
                </a:rPr>
                <a:t>570</a:t>
              </a:r>
            </a:p>
          </p:txBody>
        </p:sp>
        <p:sp>
          <p:nvSpPr>
            <p:cNvPr id="14" name="TextBox 13"/>
            <p:cNvSpPr txBox="1"/>
            <p:nvPr/>
          </p:nvSpPr>
          <p:spPr>
            <a:xfrm>
              <a:off x="7184919" y="5965817"/>
              <a:ext cx="559642" cy="244620"/>
            </a:xfrm>
            <a:prstGeom prst="rect">
              <a:avLst/>
            </a:prstGeom>
            <a:noFill/>
          </p:spPr>
          <p:txBody>
            <a:bodyPr wrap="square">
              <a:spAutoFit/>
            </a:bodyPr>
            <a:lstStyle/>
            <a:p>
              <a:pPr algn="ctr">
                <a:defRPr/>
              </a:pPr>
              <a:r>
                <a:rPr lang="en-GB" sz="800" kern="0" dirty="0">
                  <a:solidFill>
                    <a:srgbClr val="004F59"/>
                  </a:solidFill>
                  <a:latin typeface="Arial"/>
                </a:rPr>
                <a:t>14</a:t>
              </a:r>
              <a:br>
                <a:rPr lang="en-GB" sz="800" kern="0" dirty="0">
                  <a:solidFill>
                    <a:srgbClr val="004F59"/>
                  </a:solidFill>
                  <a:latin typeface="Arial"/>
                </a:rPr>
              </a:br>
              <a:r>
                <a:rPr lang="en-GB" sz="800" kern="0" dirty="0">
                  <a:solidFill>
                    <a:srgbClr val="004F59"/>
                  </a:solidFill>
                  <a:latin typeface="Arial"/>
                </a:rPr>
                <a:t>19</a:t>
              </a:r>
            </a:p>
          </p:txBody>
        </p:sp>
        <p:sp>
          <p:nvSpPr>
            <p:cNvPr id="15" name="TextBox 14"/>
            <p:cNvSpPr txBox="1"/>
            <p:nvPr/>
          </p:nvSpPr>
          <p:spPr>
            <a:xfrm>
              <a:off x="1020537" y="5886461"/>
              <a:ext cx="1719262" cy="333574"/>
            </a:xfrm>
            <a:prstGeom prst="rect">
              <a:avLst/>
            </a:prstGeom>
            <a:noFill/>
          </p:spPr>
          <p:txBody>
            <a:bodyPr>
              <a:spAutoFit/>
            </a:bodyPr>
            <a:lstStyle/>
            <a:p>
              <a:pPr>
                <a:defRPr/>
              </a:pPr>
              <a:r>
                <a:rPr lang="en-GB" sz="800" kern="0" dirty="0">
                  <a:solidFill>
                    <a:srgbClr val="004F59"/>
                  </a:solidFill>
                  <a:latin typeface="Arial"/>
                </a:rPr>
                <a:t>No. at risk </a:t>
              </a:r>
              <a:br>
                <a:rPr lang="en-GB" sz="800" kern="0" dirty="0">
                  <a:solidFill>
                    <a:srgbClr val="004F59"/>
                  </a:solidFill>
                  <a:latin typeface="Arial"/>
                </a:rPr>
              </a:br>
              <a:r>
                <a:rPr lang="en-GB" sz="800" kern="0" dirty="0">
                  <a:solidFill>
                    <a:srgbClr val="004F59"/>
                  </a:solidFill>
                  <a:latin typeface="Arial"/>
                </a:rPr>
                <a:t>ICS</a:t>
              </a:r>
            </a:p>
            <a:p>
              <a:pPr>
                <a:defRPr/>
              </a:pPr>
              <a:r>
                <a:rPr lang="en-GB" sz="800" kern="0" dirty="0">
                  <a:solidFill>
                    <a:srgbClr val="004F59"/>
                  </a:solidFill>
                  <a:latin typeface="Arial"/>
                </a:rPr>
                <a:t>ICS withdrawal</a:t>
              </a:r>
            </a:p>
          </p:txBody>
        </p:sp>
      </p:grpSp>
      <p:grpSp>
        <p:nvGrpSpPr>
          <p:cNvPr id="87" name="Group 86"/>
          <p:cNvGrpSpPr/>
          <p:nvPr/>
        </p:nvGrpSpPr>
        <p:grpSpPr>
          <a:xfrm>
            <a:off x="2738469" y="1218282"/>
            <a:ext cx="6082430" cy="4058737"/>
            <a:chOff x="1276608" y="1134829"/>
            <a:chExt cx="6593800" cy="4875385"/>
          </a:xfrm>
        </p:grpSpPr>
        <p:sp>
          <p:nvSpPr>
            <p:cNvPr id="16" name="Line 3"/>
            <p:cNvSpPr>
              <a:spLocks noChangeAspect="1" noChangeShapeType="1"/>
            </p:cNvSpPr>
            <p:nvPr/>
          </p:nvSpPr>
          <p:spPr bwMode="auto">
            <a:xfrm>
              <a:off x="2257008" y="5360185"/>
              <a:ext cx="5220000" cy="0"/>
            </a:xfrm>
            <a:prstGeom prst="line">
              <a:avLst/>
            </a:prstGeom>
            <a:noFill/>
            <a:ln w="19050">
              <a:solidFill>
                <a:srgbClr val="004F59"/>
              </a:solidFill>
              <a:round/>
              <a:headEnd type="none" w="med" len="med"/>
              <a:tailEnd type="none" w="med" len="med"/>
            </a:ln>
          </p:spPr>
          <p:txBody>
            <a:bodyPr/>
            <a:lstStyle/>
            <a:p>
              <a:pPr>
                <a:defRPr/>
              </a:pPr>
              <a:endParaRPr lang="en-GB" sz="1200" kern="0" dirty="0">
                <a:solidFill>
                  <a:srgbClr val="004F59"/>
                </a:solidFill>
                <a:latin typeface="Arial"/>
              </a:endParaRPr>
            </a:p>
          </p:txBody>
        </p:sp>
        <p:cxnSp>
          <p:nvCxnSpPr>
            <p:cNvPr id="17" name="Straight Connector 16"/>
            <p:cNvCxnSpPr/>
            <p:nvPr/>
          </p:nvCxnSpPr>
          <p:spPr>
            <a:xfrm flipV="1">
              <a:off x="2274323" y="1267451"/>
              <a:ext cx="3174" cy="4099198"/>
            </a:xfrm>
            <a:prstGeom prst="line">
              <a:avLst/>
            </a:prstGeom>
            <a:noFill/>
            <a:ln w="19050" cap="flat" cmpd="sng" algn="ctr">
              <a:solidFill>
                <a:srgbClr val="004F59"/>
              </a:solidFill>
              <a:prstDash val="solid"/>
            </a:ln>
            <a:effectLst/>
          </p:spPr>
        </p:cxnSp>
        <p:cxnSp>
          <p:nvCxnSpPr>
            <p:cNvPr id="18" name="Straight Connector 17"/>
            <p:cNvCxnSpPr/>
            <p:nvPr/>
          </p:nvCxnSpPr>
          <p:spPr>
            <a:xfrm>
              <a:off x="2166521" y="2906389"/>
              <a:ext cx="90487" cy="0"/>
            </a:xfrm>
            <a:prstGeom prst="line">
              <a:avLst/>
            </a:prstGeom>
            <a:noFill/>
            <a:ln w="19050" cap="flat" cmpd="sng" algn="ctr">
              <a:solidFill>
                <a:srgbClr val="004F59"/>
              </a:solidFill>
              <a:prstDash val="solid"/>
            </a:ln>
            <a:effectLst/>
          </p:spPr>
        </p:cxnSp>
        <p:cxnSp>
          <p:nvCxnSpPr>
            <p:cNvPr id="19" name="Straight Connector 18"/>
            <p:cNvCxnSpPr/>
            <p:nvPr/>
          </p:nvCxnSpPr>
          <p:spPr>
            <a:xfrm>
              <a:off x="2172871" y="3716445"/>
              <a:ext cx="90487" cy="0"/>
            </a:xfrm>
            <a:prstGeom prst="line">
              <a:avLst/>
            </a:prstGeom>
            <a:noFill/>
            <a:ln w="19050" cap="flat" cmpd="sng" algn="ctr">
              <a:solidFill>
                <a:srgbClr val="004F59"/>
              </a:solidFill>
              <a:prstDash val="solid"/>
            </a:ln>
            <a:effectLst/>
          </p:spPr>
        </p:cxnSp>
        <p:cxnSp>
          <p:nvCxnSpPr>
            <p:cNvPr id="20" name="Straight Connector 19"/>
            <p:cNvCxnSpPr/>
            <p:nvPr/>
          </p:nvCxnSpPr>
          <p:spPr>
            <a:xfrm>
              <a:off x="2172871" y="4506797"/>
              <a:ext cx="90487" cy="0"/>
            </a:xfrm>
            <a:prstGeom prst="line">
              <a:avLst/>
            </a:prstGeom>
            <a:noFill/>
            <a:ln w="19050" cap="flat" cmpd="sng" algn="ctr">
              <a:solidFill>
                <a:srgbClr val="004F59"/>
              </a:solidFill>
              <a:prstDash val="solid"/>
            </a:ln>
            <a:effectLst/>
          </p:spPr>
        </p:cxnSp>
        <p:cxnSp>
          <p:nvCxnSpPr>
            <p:cNvPr id="21" name="Straight Connector 20"/>
            <p:cNvCxnSpPr/>
            <p:nvPr/>
          </p:nvCxnSpPr>
          <p:spPr>
            <a:xfrm>
              <a:off x="2172871" y="5297150"/>
              <a:ext cx="90487" cy="0"/>
            </a:xfrm>
            <a:prstGeom prst="line">
              <a:avLst/>
            </a:prstGeom>
            <a:noFill/>
            <a:ln w="19050" cap="flat" cmpd="sng" algn="ctr">
              <a:solidFill>
                <a:srgbClr val="004F59"/>
              </a:solidFill>
              <a:prstDash val="solid"/>
            </a:ln>
            <a:effectLst/>
          </p:spPr>
        </p:cxnSp>
        <p:sp>
          <p:nvSpPr>
            <p:cNvPr id="22" name="Line 20"/>
            <p:cNvSpPr>
              <a:spLocks noChangeAspect="1" noChangeShapeType="1"/>
            </p:cNvSpPr>
            <p:nvPr/>
          </p:nvSpPr>
          <p:spPr bwMode="auto">
            <a:xfrm flipV="1">
              <a:off x="2306221"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23" name="Line 20"/>
            <p:cNvSpPr>
              <a:spLocks noChangeAspect="1" noChangeShapeType="1"/>
            </p:cNvSpPr>
            <p:nvPr/>
          </p:nvSpPr>
          <p:spPr bwMode="auto">
            <a:xfrm flipV="1">
              <a:off x="2884071"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24" name="Line 20"/>
            <p:cNvSpPr>
              <a:spLocks noChangeAspect="1" noChangeShapeType="1"/>
            </p:cNvSpPr>
            <p:nvPr/>
          </p:nvSpPr>
          <p:spPr bwMode="auto">
            <a:xfrm flipV="1">
              <a:off x="3444458"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25" name="Line 20"/>
            <p:cNvSpPr>
              <a:spLocks noChangeAspect="1" noChangeShapeType="1"/>
            </p:cNvSpPr>
            <p:nvPr/>
          </p:nvSpPr>
          <p:spPr bwMode="auto">
            <a:xfrm flipV="1">
              <a:off x="4027071"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26" name="Line 20"/>
            <p:cNvSpPr>
              <a:spLocks noChangeAspect="1" noChangeShapeType="1"/>
            </p:cNvSpPr>
            <p:nvPr/>
          </p:nvSpPr>
          <p:spPr bwMode="auto">
            <a:xfrm flipV="1">
              <a:off x="4596983"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27" name="Line 20"/>
            <p:cNvSpPr>
              <a:spLocks noChangeAspect="1" noChangeShapeType="1"/>
            </p:cNvSpPr>
            <p:nvPr/>
          </p:nvSpPr>
          <p:spPr bwMode="auto">
            <a:xfrm flipV="1">
              <a:off x="5179596"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28" name="Line 20"/>
            <p:cNvSpPr>
              <a:spLocks noChangeAspect="1" noChangeShapeType="1"/>
            </p:cNvSpPr>
            <p:nvPr/>
          </p:nvSpPr>
          <p:spPr bwMode="auto">
            <a:xfrm flipV="1">
              <a:off x="5743158"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29" name="Line 20"/>
            <p:cNvSpPr>
              <a:spLocks noChangeAspect="1" noChangeShapeType="1"/>
            </p:cNvSpPr>
            <p:nvPr/>
          </p:nvSpPr>
          <p:spPr bwMode="auto">
            <a:xfrm flipV="1">
              <a:off x="6332121"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30" name="Line 20"/>
            <p:cNvSpPr>
              <a:spLocks noChangeAspect="1" noChangeShapeType="1"/>
            </p:cNvSpPr>
            <p:nvPr/>
          </p:nvSpPr>
          <p:spPr bwMode="auto">
            <a:xfrm flipV="1">
              <a:off x="6889333"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31" name="Line 20"/>
            <p:cNvSpPr>
              <a:spLocks noChangeAspect="1" noChangeShapeType="1"/>
            </p:cNvSpPr>
            <p:nvPr/>
          </p:nvSpPr>
          <p:spPr bwMode="auto">
            <a:xfrm flipV="1">
              <a:off x="7465596" y="5366649"/>
              <a:ext cx="0" cy="51988"/>
            </a:xfrm>
            <a:prstGeom prst="line">
              <a:avLst/>
            </a:prstGeom>
            <a:noFill/>
            <a:ln w="19050">
              <a:solidFill>
                <a:srgbClr val="004F59"/>
              </a:solidFill>
              <a:round/>
              <a:headEnd/>
              <a:tailEnd/>
            </a:ln>
          </p:spPr>
          <p:txBody>
            <a:bodyPr/>
            <a:lstStyle/>
            <a:p>
              <a:pPr>
                <a:defRPr/>
              </a:pPr>
              <a:endParaRPr lang="en-GB" sz="1200" kern="0" dirty="0">
                <a:solidFill>
                  <a:srgbClr val="004F59"/>
                </a:solidFill>
                <a:latin typeface="Arial"/>
              </a:endParaRPr>
            </a:p>
          </p:txBody>
        </p:sp>
        <p:sp>
          <p:nvSpPr>
            <p:cNvPr id="32" name="TextBox 31"/>
            <p:cNvSpPr txBox="1"/>
            <p:nvPr/>
          </p:nvSpPr>
          <p:spPr>
            <a:xfrm>
              <a:off x="1423571" y="2763824"/>
              <a:ext cx="781050" cy="314248"/>
            </a:xfrm>
            <a:prstGeom prst="rect">
              <a:avLst/>
            </a:prstGeom>
            <a:noFill/>
          </p:spPr>
          <p:txBody>
            <a:bodyPr>
              <a:spAutoFit/>
            </a:bodyPr>
            <a:lstStyle/>
            <a:p>
              <a:pPr algn="r">
                <a:defRPr/>
              </a:pPr>
              <a:r>
                <a:rPr lang="en-GB" sz="1100" kern="0" dirty="0">
                  <a:solidFill>
                    <a:srgbClr val="004F59"/>
                  </a:solidFill>
                  <a:latin typeface="Arial"/>
                </a:rPr>
                <a:t>0.6</a:t>
              </a:r>
            </a:p>
          </p:txBody>
        </p:sp>
        <p:sp>
          <p:nvSpPr>
            <p:cNvPr id="33" name="TextBox 32"/>
            <p:cNvSpPr txBox="1"/>
            <p:nvPr/>
          </p:nvSpPr>
          <p:spPr>
            <a:xfrm>
              <a:off x="1423571" y="3570864"/>
              <a:ext cx="781050" cy="314248"/>
            </a:xfrm>
            <a:prstGeom prst="rect">
              <a:avLst/>
            </a:prstGeom>
            <a:noFill/>
          </p:spPr>
          <p:txBody>
            <a:bodyPr>
              <a:spAutoFit/>
            </a:bodyPr>
            <a:lstStyle/>
            <a:p>
              <a:pPr algn="r">
                <a:defRPr/>
              </a:pPr>
              <a:r>
                <a:rPr lang="en-GB" sz="1100" kern="0" dirty="0">
                  <a:solidFill>
                    <a:srgbClr val="004F59"/>
                  </a:solidFill>
                  <a:latin typeface="Arial"/>
                </a:rPr>
                <a:t>0.4</a:t>
              </a:r>
            </a:p>
          </p:txBody>
        </p:sp>
        <p:sp>
          <p:nvSpPr>
            <p:cNvPr id="34" name="TextBox 33"/>
            <p:cNvSpPr txBox="1"/>
            <p:nvPr/>
          </p:nvSpPr>
          <p:spPr>
            <a:xfrm>
              <a:off x="1423571" y="4360494"/>
              <a:ext cx="781050" cy="314248"/>
            </a:xfrm>
            <a:prstGeom prst="rect">
              <a:avLst/>
            </a:prstGeom>
            <a:noFill/>
          </p:spPr>
          <p:txBody>
            <a:bodyPr>
              <a:spAutoFit/>
            </a:bodyPr>
            <a:lstStyle/>
            <a:p>
              <a:pPr algn="r">
                <a:defRPr/>
              </a:pPr>
              <a:r>
                <a:rPr lang="en-GB" sz="1100" kern="0" dirty="0">
                  <a:solidFill>
                    <a:srgbClr val="004F59"/>
                  </a:solidFill>
                  <a:latin typeface="Arial"/>
                </a:rPr>
                <a:t>0.2</a:t>
              </a:r>
            </a:p>
          </p:txBody>
        </p:sp>
        <p:sp>
          <p:nvSpPr>
            <p:cNvPr id="35" name="TextBox 34"/>
            <p:cNvSpPr txBox="1"/>
            <p:nvPr/>
          </p:nvSpPr>
          <p:spPr>
            <a:xfrm>
              <a:off x="1423571" y="5149369"/>
              <a:ext cx="781050" cy="314248"/>
            </a:xfrm>
            <a:prstGeom prst="rect">
              <a:avLst/>
            </a:prstGeom>
            <a:noFill/>
          </p:spPr>
          <p:txBody>
            <a:bodyPr>
              <a:spAutoFit/>
            </a:bodyPr>
            <a:lstStyle/>
            <a:p>
              <a:pPr algn="r">
                <a:defRPr/>
              </a:pPr>
              <a:r>
                <a:rPr lang="en-GB" sz="1100" kern="0" dirty="0">
                  <a:solidFill>
                    <a:srgbClr val="004F59"/>
                  </a:solidFill>
                  <a:latin typeface="Arial"/>
                </a:rPr>
                <a:t>0.0</a:t>
              </a:r>
            </a:p>
          </p:txBody>
        </p:sp>
        <p:sp>
          <p:nvSpPr>
            <p:cNvPr id="36" name="TextBox 35"/>
            <p:cNvSpPr txBox="1"/>
            <p:nvPr/>
          </p:nvSpPr>
          <p:spPr>
            <a:xfrm>
              <a:off x="1918871" y="5417030"/>
              <a:ext cx="781050" cy="314248"/>
            </a:xfrm>
            <a:prstGeom prst="rect">
              <a:avLst/>
            </a:prstGeom>
            <a:noFill/>
          </p:spPr>
          <p:txBody>
            <a:bodyPr>
              <a:spAutoFit/>
            </a:bodyPr>
            <a:lstStyle/>
            <a:p>
              <a:pPr algn="ctr">
                <a:defRPr/>
              </a:pPr>
              <a:r>
                <a:rPr lang="en-GB" sz="1100" kern="0" dirty="0">
                  <a:solidFill>
                    <a:srgbClr val="004F59"/>
                  </a:solidFill>
                  <a:latin typeface="Arial"/>
                </a:rPr>
                <a:t>0</a:t>
              </a:r>
            </a:p>
          </p:txBody>
        </p:sp>
        <p:sp>
          <p:nvSpPr>
            <p:cNvPr id="37" name="TextBox 36"/>
            <p:cNvSpPr txBox="1"/>
            <p:nvPr/>
          </p:nvSpPr>
          <p:spPr>
            <a:xfrm>
              <a:off x="2493546" y="5417030"/>
              <a:ext cx="781050" cy="314248"/>
            </a:xfrm>
            <a:prstGeom prst="rect">
              <a:avLst/>
            </a:prstGeom>
            <a:noFill/>
          </p:spPr>
          <p:txBody>
            <a:bodyPr>
              <a:spAutoFit/>
            </a:bodyPr>
            <a:lstStyle/>
            <a:p>
              <a:pPr algn="ctr">
                <a:defRPr/>
              </a:pPr>
              <a:r>
                <a:rPr lang="en-GB" sz="1100" kern="0" dirty="0">
                  <a:solidFill>
                    <a:srgbClr val="004F59"/>
                  </a:solidFill>
                  <a:latin typeface="Arial"/>
                </a:rPr>
                <a:t>6</a:t>
              </a:r>
            </a:p>
          </p:txBody>
        </p:sp>
        <p:sp>
          <p:nvSpPr>
            <p:cNvPr id="38" name="TextBox 37"/>
            <p:cNvSpPr txBox="1"/>
            <p:nvPr/>
          </p:nvSpPr>
          <p:spPr>
            <a:xfrm>
              <a:off x="3061871" y="5417030"/>
              <a:ext cx="781050" cy="314248"/>
            </a:xfrm>
            <a:prstGeom prst="rect">
              <a:avLst/>
            </a:prstGeom>
            <a:noFill/>
          </p:spPr>
          <p:txBody>
            <a:bodyPr>
              <a:spAutoFit/>
            </a:bodyPr>
            <a:lstStyle/>
            <a:p>
              <a:pPr algn="ctr">
                <a:defRPr/>
              </a:pPr>
              <a:r>
                <a:rPr lang="en-GB" sz="1100" kern="0" dirty="0">
                  <a:solidFill>
                    <a:srgbClr val="004F59"/>
                  </a:solidFill>
                  <a:latin typeface="Arial"/>
                </a:rPr>
                <a:t>12</a:t>
              </a:r>
            </a:p>
          </p:txBody>
        </p:sp>
        <p:sp>
          <p:nvSpPr>
            <p:cNvPr id="39" name="TextBox 38"/>
            <p:cNvSpPr txBox="1"/>
            <p:nvPr/>
          </p:nvSpPr>
          <p:spPr>
            <a:xfrm>
              <a:off x="3627022" y="5417030"/>
              <a:ext cx="781050" cy="314248"/>
            </a:xfrm>
            <a:prstGeom prst="rect">
              <a:avLst/>
            </a:prstGeom>
            <a:noFill/>
          </p:spPr>
          <p:txBody>
            <a:bodyPr>
              <a:spAutoFit/>
            </a:bodyPr>
            <a:lstStyle/>
            <a:p>
              <a:pPr algn="ctr">
                <a:defRPr/>
              </a:pPr>
              <a:r>
                <a:rPr lang="en-GB" sz="1100" kern="0" dirty="0">
                  <a:solidFill>
                    <a:srgbClr val="004F59"/>
                  </a:solidFill>
                  <a:latin typeface="Arial"/>
                </a:rPr>
                <a:t>18</a:t>
              </a:r>
            </a:p>
          </p:txBody>
        </p:sp>
        <p:sp>
          <p:nvSpPr>
            <p:cNvPr id="40" name="TextBox 39"/>
            <p:cNvSpPr txBox="1"/>
            <p:nvPr/>
          </p:nvSpPr>
          <p:spPr>
            <a:xfrm>
              <a:off x="4214397" y="5417030"/>
              <a:ext cx="781050" cy="314248"/>
            </a:xfrm>
            <a:prstGeom prst="rect">
              <a:avLst/>
            </a:prstGeom>
            <a:noFill/>
          </p:spPr>
          <p:txBody>
            <a:bodyPr>
              <a:spAutoFit/>
            </a:bodyPr>
            <a:lstStyle/>
            <a:p>
              <a:pPr algn="ctr">
                <a:defRPr/>
              </a:pPr>
              <a:r>
                <a:rPr lang="en-GB" sz="1100" kern="0" dirty="0">
                  <a:solidFill>
                    <a:srgbClr val="004F59"/>
                  </a:solidFill>
                  <a:latin typeface="Arial"/>
                </a:rPr>
                <a:t>24</a:t>
              </a:r>
            </a:p>
          </p:txBody>
        </p:sp>
        <p:sp>
          <p:nvSpPr>
            <p:cNvPr id="41" name="TextBox 40"/>
            <p:cNvSpPr txBox="1"/>
            <p:nvPr/>
          </p:nvSpPr>
          <p:spPr>
            <a:xfrm>
              <a:off x="4793833" y="5417030"/>
              <a:ext cx="781050" cy="314248"/>
            </a:xfrm>
            <a:prstGeom prst="rect">
              <a:avLst/>
            </a:prstGeom>
            <a:noFill/>
          </p:spPr>
          <p:txBody>
            <a:bodyPr>
              <a:spAutoFit/>
            </a:bodyPr>
            <a:lstStyle/>
            <a:p>
              <a:pPr algn="ctr">
                <a:defRPr/>
              </a:pPr>
              <a:r>
                <a:rPr lang="en-GB" sz="1100" kern="0" dirty="0">
                  <a:solidFill>
                    <a:srgbClr val="004F59"/>
                  </a:solidFill>
                  <a:latin typeface="Arial"/>
                </a:rPr>
                <a:t>30</a:t>
              </a:r>
            </a:p>
          </p:txBody>
        </p:sp>
        <p:sp>
          <p:nvSpPr>
            <p:cNvPr id="42" name="TextBox 41"/>
            <p:cNvSpPr txBox="1"/>
            <p:nvPr/>
          </p:nvSpPr>
          <p:spPr>
            <a:xfrm>
              <a:off x="5352632" y="5417030"/>
              <a:ext cx="781050" cy="314248"/>
            </a:xfrm>
            <a:prstGeom prst="rect">
              <a:avLst/>
            </a:prstGeom>
            <a:noFill/>
          </p:spPr>
          <p:txBody>
            <a:bodyPr>
              <a:spAutoFit/>
            </a:bodyPr>
            <a:lstStyle/>
            <a:p>
              <a:pPr algn="ctr">
                <a:defRPr/>
              </a:pPr>
              <a:r>
                <a:rPr lang="en-GB" sz="1100" kern="0" dirty="0">
                  <a:solidFill>
                    <a:srgbClr val="004F59"/>
                  </a:solidFill>
                  <a:latin typeface="Arial"/>
                </a:rPr>
                <a:t>36</a:t>
              </a:r>
            </a:p>
          </p:txBody>
        </p:sp>
        <p:sp>
          <p:nvSpPr>
            <p:cNvPr id="43" name="TextBox 42"/>
            <p:cNvSpPr txBox="1"/>
            <p:nvPr/>
          </p:nvSpPr>
          <p:spPr>
            <a:xfrm>
              <a:off x="5949533" y="5417030"/>
              <a:ext cx="781050" cy="314248"/>
            </a:xfrm>
            <a:prstGeom prst="rect">
              <a:avLst/>
            </a:prstGeom>
            <a:noFill/>
          </p:spPr>
          <p:txBody>
            <a:bodyPr>
              <a:spAutoFit/>
            </a:bodyPr>
            <a:lstStyle/>
            <a:p>
              <a:pPr algn="ctr">
                <a:defRPr/>
              </a:pPr>
              <a:r>
                <a:rPr lang="en-GB" sz="1100" kern="0" dirty="0">
                  <a:solidFill>
                    <a:srgbClr val="004F59"/>
                  </a:solidFill>
                  <a:latin typeface="Arial"/>
                </a:rPr>
                <a:t>42</a:t>
              </a:r>
            </a:p>
          </p:txBody>
        </p:sp>
        <p:sp>
          <p:nvSpPr>
            <p:cNvPr id="44" name="TextBox 43"/>
            <p:cNvSpPr txBox="1"/>
            <p:nvPr/>
          </p:nvSpPr>
          <p:spPr>
            <a:xfrm>
              <a:off x="6498807" y="5417030"/>
              <a:ext cx="781050" cy="314248"/>
            </a:xfrm>
            <a:prstGeom prst="rect">
              <a:avLst/>
            </a:prstGeom>
            <a:noFill/>
          </p:spPr>
          <p:txBody>
            <a:bodyPr>
              <a:spAutoFit/>
            </a:bodyPr>
            <a:lstStyle/>
            <a:p>
              <a:pPr algn="ctr">
                <a:defRPr/>
              </a:pPr>
              <a:r>
                <a:rPr lang="en-GB" sz="1100" kern="0" dirty="0">
                  <a:solidFill>
                    <a:srgbClr val="004F59"/>
                  </a:solidFill>
                  <a:latin typeface="Arial"/>
                </a:rPr>
                <a:t>48</a:t>
              </a:r>
            </a:p>
          </p:txBody>
        </p:sp>
        <p:sp>
          <p:nvSpPr>
            <p:cNvPr id="45" name="TextBox 44"/>
            <p:cNvSpPr txBox="1"/>
            <p:nvPr/>
          </p:nvSpPr>
          <p:spPr>
            <a:xfrm>
              <a:off x="7089358" y="5417030"/>
              <a:ext cx="781050" cy="314248"/>
            </a:xfrm>
            <a:prstGeom prst="rect">
              <a:avLst/>
            </a:prstGeom>
            <a:noFill/>
          </p:spPr>
          <p:txBody>
            <a:bodyPr>
              <a:spAutoFit/>
            </a:bodyPr>
            <a:lstStyle/>
            <a:p>
              <a:pPr algn="ctr">
                <a:defRPr/>
              </a:pPr>
              <a:r>
                <a:rPr lang="en-GB" sz="1100" kern="0" dirty="0">
                  <a:solidFill>
                    <a:srgbClr val="004F59"/>
                  </a:solidFill>
                  <a:latin typeface="Arial"/>
                </a:rPr>
                <a:t>54</a:t>
              </a:r>
            </a:p>
          </p:txBody>
        </p:sp>
        <p:sp>
          <p:nvSpPr>
            <p:cNvPr id="46" name="TextBox 45"/>
            <p:cNvSpPr txBox="1"/>
            <p:nvPr/>
          </p:nvSpPr>
          <p:spPr>
            <a:xfrm>
              <a:off x="2239546" y="3737456"/>
              <a:ext cx="2084387" cy="1663666"/>
            </a:xfrm>
            <a:prstGeom prst="rect">
              <a:avLst/>
            </a:prstGeom>
            <a:noFill/>
          </p:spPr>
          <p:txBody>
            <a:bodyPr>
              <a:spAutoFit/>
            </a:bodyPr>
            <a:lstStyle/>
            <a:p>
              <a:pPr>
                <a:defRPr/>
              </a:pPr>
              <a:br>
                <a:rPr lang="en-GB" sz="1200" kern="0" dirty="0">
                  <a:solidFill>
                    <a:srgbClr val="004F59"/>
                  </a:solidFill>
                  <a:latin typeface="Arial"/>
                </a:rPr>
              </a:br>
              <a:br>
                <a:rPr lang="en-GB" sz="1200" kern="0" dirty="0">
                  <a:solidFill>
                    <a:srgbClr val="004F59"/>
                  </a:solidFill>
                  <a:latin typeface="Arial"/>
                </a:rPr>
              </a:br>
              <a:br>
                <a:rPr lang="en-GB" sz="1200" kern="0" dirty="0">
                  <a:solidFill>
                    <a:srgbClr val="004F59"/>
                  </a:solidFill>
                  <a:latin typeface="Arial"/>
                </a:rPr>
              </a:br>
              <a:br>
                <a:rPr lang="en-GB" sz="1200" kern="0" dirty="0">
                  <a:solidFill>
                    <a:srgbClr val="004F59"/>
                  </a:solidFill>
                  <a:latin typeface="Arial"/>
                </a:rPr>
              </a:br>
              <a:br>
                <a:rPr lang="en-GB" sz="1200" kern="0" dirty="0">
                  <a:solidFill>
                    <a:srgbClr val="004F59"/>
                  </a:solidFill>
                  <a:latin typeface="Arial"/>
                </a:rPr>
              </a:br>
              <a:endParaRPr lang="en-GB" sz="1200" kern="0" dirty="0">
                <a:solidFill>
                  <a:srgbClr val="004F59"/>
                </a:solidFill>
                <a:latin typeface="Arial"/>
              </a:endParaRPr>
            </a:p>
            <a:p>
              <a:pPr>
                <a:defRPr/>
              </a:pPr>
              <a:endParaRPr lang="en-GB" sz="1200" kern="0" dirty="0">
                <a:solidFill>
                  <a:srgbClr val="004F59"/>
                </a:solidFill>
                <a:latin typeface="Arial"/>
              </a:endParaRPr>
            </a:p>
          </p:txBody>
        </p:sp>
        <p:sp>
          <p:nvSpPr>
            <p:cNvPr id="47" name="TextBox 46"/>
            <p:cNvSpPr txBox="1"/>
            <p:nvPr/>
          </p:nvSpPr>
          <p:spPr>
            <a:xfrm>
              <a:off x="4036596" y="3737456"/>
              <a:ext cx="2084387" cy="1441844"/>
            </a:xfrm>
            <a:prstGeom prst="rect">
              <a:avLst/>
            </a:prstGeom>
            <a:noFill/>
          </p:spPr>
          <p:txBody>
            <a:bodyPr>
              <a:spAutoFit/>
            </a:bodyPr>
            <a:lstStyle/>
            <a:p>
              <a:pPr>
                <a:defRPr/>
              </a:pPr>
              <a:br>
                <a:rPr lang="en-GB" sz="1200" kern="0" dirty="0">
                  <a:solidFill>
                    <a:srgbClr val="004F59"/>
                  </a:solidFill>
                  <a:latin typeface="Arial"/>
                </a:rPr>
              </a:br>
              <a:br>
                <a:rPr lang="en-GB" sz="1200" kern="0" dirty="0">
                  <a:solidFill>
                    <a:srgbClr val="004F59"/>
                  </a:solidFill>
                  <a:latin typeface="Arial"/>
                </a:rPr>
              </a:br>
              <a:br>
                <a:rPr lang="en-GB" sz="1200" kern="0" dirty="0">
                  <a:solidFill>
                    <a:srgbClr val="004F59"/>
                  </a:solidFill>
                  <a:latin typeface="Arial"/>
                </a:rPr>
              </a:br>
              <a:br>
                <a:rPr lang="en-GB" sz="1200" kern="0" dirty="0">
                  <a:solidFill>
                    <a:srgbClr val="004F59"/>
                  </a:solidFill>
                  <a:latin typeface="Arial"/>
                </a:rPr>
              </a:br>
              <a:br>
                <a:rPr lang="en-GB" sz="1200" kern="0" dirty="0">
                  <a:solidFill>
                    <a:srgbClr val="004F59"/>
                  </a:solidFill>
                  <a:latin typeface="Arial"/>
                </a:rPr>
              </a:br>
              <a:endParaRPr lang="en-GB" sz="1200" kern="0" dirty="0">
                <a:solidFill>
                  <a:srgbClr val="004F59"/>
                </a:solidFill>
                <a:latin typeface="Arial"/>
              </a:endParaRPr>
            </a:p>
          </p:txBody>
        </p:sp>
        <p:sp>
          <p:nvSpPr>
            <p:cNvPr id="48" name="Text Box 37"/>
            <p:cNvSpPr txBox="1">
              <a:spLocks noChangeArrowheads="1"/>
            </p:cNvSpPr>
            <p:nvPr/>
          </p:nvSpPr>
          <p:spPr bwMode="auto">
            <a:xfrm>
              <a:off x="5228887" y="4457883"/>
              <a:ext cx="1836827" cy="431321"/>
            </a:xfrm>
            <a:prstGeom prst="rect">
              <a:avLst/>
            </a:prstGeom>
            <a:noFill/>
            <a:ln w="12700" algn="ctr">
              <a:noFill/>
              <a:miter lim="800000"/>
              <a:headEnd/>
              <a:tailEnd/>
            </a:ln>
            <a:effectLst/>
          </p:spPr>
          <p:txBody>
            <a:bodyPr wrap="none" lIns="0" tIns="0" rIns="0" bIns="0">
              <a:spAutoFit/>
            </a:bodyPr>
            <a:lstStyle/>
            <a:p>
              <a:pPr>
                <a:spcBef>
                  <a:spcPts val="200"/>
                </a:spcBef>
                <a:spcAft>
                  <a:spcPts val="200"/>
                </a:spcAft>
                <a:defRPr/>
              </a:pPr>
              <a:r>
                <a:rPr lang="en-GB" sz="1000" kern="0" dirty="0">
                  <a:solidFill>
                    <a:srgbClr val="004F59"/>
                  </a:solidFill>
                  <a:latin typeface="Arial"/>
                </a:rPr>
                <a:t>ICS (triple therapy)</a:t>
              </a:r>
            </a:p>
            <a:p>
              <a:pPr>
                <a:spcBef>
                  <a:spcPts val="200"/>
                </a:spcBef>
                <a:spcAft>
                  <a:spcPts val="200"/>
                </a:spcAft>
                <a:defRPr/>
              </a:pPr>
              <a:r>
                <a:rPr lang="en-GB" sz="1000" kern="0" dirty="0">
                  <a:solidFill>
                    <a:srgbClr val="004F59"/>
                  </a:solidFill>
                  <a:latin typeface="Arial"/>
                </a:rPr>
                <a:t>ICS withdrawn (LAMA+LABA)</a:t>
              </a:r>
            </a:p>
          </p:txBody>
        </p:sp>
        <p:sp>
          <p:nvSpPr>
            <p:cNvPr id="49" name="Line 79"/>
            <p:cNvSpPr>
              <a:spLocks noChangeShapeType="1"/>
            </p:cNvSpPr>
            <p:nvPr/>
          </p:nvSpPr>
          <p:spPr bwMode="auto">
            <a:xfrm>
              <a:off x="4763750" y="4555147"/>
              <a:ext cx="403225" cy="0"/>
            </a:xfrm>
            <a:prstGeom prst="line">
              <a:avLst/>
            </a:prstGeom>
            <a:noFill/>
            <a:ln w="28575">
              <a:solidFill>
                <a:schemeClr val="accent5">
                  <a:lumMod val="75000"/>
                </a:schemeClr>
              </a:solidFill>
              <a:prstDash val="solid"/>
              <a:round/>
              <a:headEnd/>
              <a:tailEnd/>
            </a:ln>
            <a:effectLst/>
          </p:spPr>
          <p:txBody>
            <a:bodyPr wrap="none" anchor="ctr"/>
            <a:lstStyle/>
            <a:p>
              <a:pPr>
                <a:defRPr/>
              </a:pPr>
              <a:endParaRPr lang="en-GB" kern="0" dirty="0">
                <a:solidFill>
                  <a:srgbClr val="004F59"/>
                </a:solidFill>
                <a:latin typeface="Arial"/>
              </a:endParaRPr>
            </a:p>
          </p:txBody>
        </p:sp>
        <p:sp>
          <p:nvSpPr>
            <p:cNvPr id="50" name="Line 80"/>
            <p:cNvSpPr>
              <a:spLocks noChangeShapeType="1"/>
            </p:cNvSpPr>
            <p:nvPr/>
          </p:nvSpPr>
          <p:spPr bwMode="auto">
            <a:xfrm>
              <a:off x="4763750" y="4817533"/>
              <a:ext cx="403225" cy="0"/>
            </a:xfrm>
            <a:prstGeom prst="line">
              <a:avLst/>
            </a:prstGeom>
            <a:noFill/>
            <a:ln w="28575">
              <a:solidFill>
                <a:srgbClr val="00B050"/>
              </a:solidFill>
              <a:round/>
              <a:headEnd/>
              <a:tailEnd/>
            </a:ln>
            <a:effectLst/>
          </p:spPr>
          <p:txBody>
            <a:bodyPr wrap="none" anchor="ctr"/>
            <a:lstStyle/>
            <a:p>
              <a:pPr>
                <a:defRPr/>
              </a:pPr>
              <a:endParaRPr lang="en-GB" kern="0" dirty="0">
                <a:solidFill>
                  <a:srgbClr val="004F59"/>
                </a:solidFill>
                <a:latin typeface="Arial"/>
              </a:endParaRPr>
            </a:p>
          </p:txBody>
        </p:sp>
        <p:sp>
          <p:nvSpPr>
            <p:cNvPr id="51" name="TextBox 50"/>
            <p:cNvSpPr txBox="1"/>
            <p:nvPr/>
          </p:nvSpPr>
          <p:spPr bwMode="auto">
            <a:xfrm rot="16200000">
              <a:off x="161217" y="2959506"/>
              <a:ext cx="2631166" cy="400383"/>
            </a:xfrm>
            <a:prstGeom prst="rect">
              <a:avLst/>
            </a:prstGeom>
            <a:noFill/>
            <a:ln w="9525">
              <a:noFill/>
              <a:miter lim="800000"/>
              <a:headEnd/>
              <a:tailEnd/>
            </a:ln>
          </p:spPr>
          <p:txBody>
            <a:bodyPr wrap="square" lIns="0" tIns="0" rIns="0" bIns="0" anchor="ctr">
              <a:spAutoFit/>
            </a:bodyPr>
            <a:lstStyle/>
            <a:p>
              <a:pPr algn="ctr">
                <a:defRPr/>
              </a:pPr>
              <a:r>
                <a:rPr lang="en-GB" sz="1200" b="1" kern="0" dirty="0">
                  <a:solidFill>
                    <a:srgbClr val="004F59"/>
                  </a:solidFill>
                  <a:latin typeface="Arial"/>
                </a:rPr>
                <a:t>Estimated probability of exacerbation </a:t>
              </a:r>
            </a:p>
          </p:txBody>
        </p:sp>
        <p:sp>
          <p:nvSpPr>
            <p:cNvPr id="52" name="TextBox 51"/>
            <p:cNvSpPr txBox="1"/>
            <p:nvPr/>
          </p:nvSpPr>
          <p:spPr bwMode="auto">
            <a:xfrm>
              <a:off x="4437117" y="5788392"/>
              <a:ext cx="1046140" cy="221822"/>
            </a:xfrm>
            <a:prstGeom prst="rect">
              <a:avLst/>
            </a:prstGeom>
            <a:noFill/>
            <a:ln w="9525">
              <a:noFill/>
              <a:miter lim="800000"/>
              <a:headEnd/>
              <a:tailEnd/>
            </a:ln>
          </p:spPr>
          <p:txBody>
            <a:bodyPr wrap="none" lIns="0" tIns="0" rIns="0" bIns="0" anchor="ctr">
              <a:spAutoFit/>
            </a:bodyPr>
            <a:lstStyle/>
            <a:p>
              <a:pPr algn="ctr">
                <a:defRPr/>
              </a:pPr>
              <a:r>
                <a:rPr lang="en-GB" sz="1200" b="1" kern="0" dirty="0">
                  <a:solidFill>
                    <a:srgbClr val="004F59"/>
                  </a:solidFill>
                  <a:latin typeface="Arial"/>
                </a:rPr>
                <a:t>Time (weeks)</a:t>
              </a:r>
            </a:p>
          </p:txBody>
        </p:sp>
        <p:grpSp>
          <p:nvGrpSpPr>
            <p:cNvPr id="54" name="Group 53"/>
            <p:cNvGrpSpPr/>
            <p:nvPr/>
          </p:nvGrpSpPr>
          <p:grpSpPr>
            <a:xfrm>
              <a:off x="2282377" y="3415039"/>
              <a:ext cx="5145929" cy="1923415"/>
              <a:chOff x="1859709" y="3540548"/>
              <a:chExt cx="5145929" cy="1889185"/>
            </a:xfrm>
          </p:grpSpPr>
          <p:sp>
            <p:nvSpPr>
              <p:cNvPr id="55" name="Freeform 54"/>
              <p:cNvSpPr/>
              <p:nvPr/>
            </p:nvSpPr>
            <p:spPr bwMode="auto">
              <a:xfrm>
                <a:off x="1859709" y="3884268"/>
                <a:ext cx="3049717" cy="1545465"/>
              </a:xfrm>
              <a:custGeom>
                <a:avLst/>
                <a:gdLst>
                  <a:gd name="connsiteX0" fmla="*/ 0 w 3049717"/>
                  <a:gd name="connsiteY0" fmla="*/ 1545465 h 1545465"/>
                  <a:gd name="connsiteX1" fmla="*/ 0 w 3049717"/>
                  <a:gd name="connsiteY1" fmla="*/ 1504253 h 1545465"/>
                  <a:gd name="connsiteX2" fmla="*/ 41213 w 3049717"/>
                  <a:gd name="connsiteY2" fmla="*/ 1509404 h 1545465"/>
                  <a:gd name="connsiteX3" fmla="*/ 36061 w 3049717"/>
                  <a:gd name="connsiteY3" fmla="*/ 1473343 h 1545465"/>
                  <a:gd name="connsiteX4" fmla="*/ 82425 w 3049717"/>
                  <a:gd name="connsiteY4" fmla="*/ 1475919 h 1545465"/>
                  <a:gd name="connsiteX5" fmla="*/ 87577 w 3049717"/>
                  <a:gd name="connsiteY5" fmla="*/ 1437282 h 1545465"/>
                  <a:gd name="connsiteX6" fmla="*/ 133941 w 3049717"/>
                  <a:gd name="connsiteY6" fmla="*/ 1442434 h 1545465"/>
                  <a:gd name="connsiteX7" fmla="*/ 139092 w 3049717"/>
                  <a:gd name="connsiteY7" fmla="*/ 1390918 h 1545465"/>
                  <a:gd name="connsiteX8" fmla="*/ 172577 w 3049717"/>
                  <a:gd name="connsiteY8" fmla="*/ 1390918 h 1545465"/>
                  <a:gd name="connsiteX9" fmla="*/ 167426 w 3049717"/>
                  <a:gd name="connsiteY9" fmla="*/ 1347130 h 1545465"/>
                  <a:gd name="connsiteX10" fmla="*/ 244699 w 3049717"/>
                  <a:gd name="connsiteY10" fmla="*/ 1347130 h 1545465"/>
                  <a:gd name="connsiteX11" fmla="*/ 244699 w 3049717"/>
                  <a:gd name="connsiteY11" fmla="*/ 1316221 h 1545465"/>
                  <a:gd name="connsiteX12" fmla="*/ 298790 w 3049717"/>
                  <a:gd name="connsiteY12" fmla="*/ 1316221 h 1545465"/>
                  <a:gd name="connsiteX13" fmla="*/ 303942 w 3049717"/>
                  <a:gd name="connsiteY13" fmla="*/ 1259554 h 1545465"/>
                  <a:gd name="connsiteX14" fmla="*/ 340003 w 3049717"/>
                  <a:gd name="connsiteY14" fmla="*/ 1264706 h 1545465"/>
                  <a:gd name="connsiteX15" fmla="*/ 345154 w 3049717"/>
                  <a:gd name="connsiteY15" fmla="*/ 1192584 h 1545465"/>
                  <a:gd name="connsiteX16" fmla="*/ 396670 w 3049717"/>
                  <a:gd name="connsiteY16" fmla="*/ 1197735 h 1545465"/>
                  <a:gd name="connsiteX17" fmla="*/ 401821 w 3049717"/>
                  <a:gd name="connsiteY17" fmla="*/ 1164250 h 1545465"/>
                  <a:gd name="connsiteX18" fmla="*/ 448185 w 3049717"/>
                  <a:gd name="connsiteY18" fmla="*/ 1169402 h 1545465"/>
                  <a:gd name="connsiteX19" fmla="*/ 450761 w 3049717"/>
                  <a:gd name="connsiteY19" fmla="*/ 1115311 h 1545465"/>
                  <a:gd name="connsiteX20" fmla="*/ 502276 w 3049717"/>
                  <a:gd name="connsiteY20" fmla="*/ 1115311 h 1545465"/>
                  <a:gd name="connsiteX21" fmla="*/ 504852 w 3049717"/>
                  <a:gd name="connsiteY21" fmla="*/ 1068947 h 1545465"/>
                  <a:gd name="connsiteX22" fmla="*/ 540913 w 3049717"/>
                  <a:gd name="connsiteY22" fmla="*/ 1068947 h 1545465"/>
                  <a:gd name="connsiteX23" fmla="*/ 546065 w 3049717"/>
                  <a:gd name="connsiteY23" fmla="*/ 1025158 h 1545465"/>
                  <a:gd name="connsiteX24" fmla="*/ 592428 w 3049717"/>
                  <a:gd name="connsiteY24" fmla="*/ 1027734 h 1545465"/>
                  <a:gd name="connsiteX25" fmla="*/ 589853 w 3049717"/>
                  <a:gd name="connsiteY25" fmla="*/ 996825 h 1545465"/>
                  <a:gd name="connsiteX26" fmla="*/ 649096 w 3049717"/>
                  <a:gd name="connsiteY26" fmla="*/ 1001977 h 1545465"/>
                  <a:gd name="connsiteX27" fmla="*/ 649096 w 3049717"/>
                  <a:gd name="connsiteY27" fmla="*/ 968491 h 1545465"/>
                  <a:gd name="connsiteX28" fmla="*/ 703187 w 3049717"/>
                  <a:gd name="connsiteY28" fmla="*/ 973643 h 1545465"/>
                  <a:gd name="connsiteX29" fmla="*/ 705763 w 3049717"/>
                  <a:gd name="connsiteY29" fmla="*/ 937582 h 1545465"/>
                  <a:gd name="connsiteX30" fmla="*/ 772733 w 3049717"/>
                  <a:gd name="connsiteY30" fmla="*/ 935006 h 1545465"/>
                  <a:gd name="connsiteX31" fmla="*/ 770157 w 3049717"/>
                  <a:gd name="connsiteY31" fmla="*/ 919552 h 1545465"/>
                  <a:gd name="connsiteX32" fmla="*/ 819097 w 3049717"/>
                  <a:gd name="connsiteY32" fmla="*/ 919552 h 1545465"/>
                  <a:gd name="connsiteX33" fmla="*/ 816521 w 3049717"/>
                  <a:gd name="connsiteY33" fmla="*/ 898946 h 1545465"/>
                  <a:gd name="connsiteX34" fmla="*/ 850006 w 3049717"/>
                  <a:gd name="connsiteY34" fmla="*/ 901521 h 1545465"/>
                  <a:gd name="connsiteX35" fmla="*/ 868036 w 3049717"/>
                  <a:gd name="connsiteY35" fmla="*/ 860309 h 1545465"/>
                  <a:gd name="connsiteX36" fmla="*/ 919552 w 3049717"/>
                  <a:gd name="connsiteY36" fmla="*/ 857733 h 1545465"/>
                  <a:gd name="connsiteX37" fmla="*/ 919552 w 3049717"/>
                  <a:gd name="connsiteY37" fmla="*/ 816521 h 1545465"/>
                  <a:gd name="connsiteX38" fmla="*/ 958188 w 3049717"/>
                  <a:gd name="connsiteY38" fmla="*/ 816521 h 1545465"/>
                  <a:gd name="connsiteX39" fmla="*/ 955613 w 3049717"/>
                  <a:gd name="connsiteY39" fmla="*/ 785611 h 1545465"/>
                  <a:gd name="connsiteX40" fmla="*/ 999401 w 3049717"/>
                  <a:gd name="connsiteY40" fmla="*/ 788187 h 1545465"/>
                  <a:gd name="connsiteX41" fmla="*/ 1004552 w 3049717"/>
                  <a:gd name="connsiteY41" fmla="*/ 754702 h 1545465"/>
                  <a:gd name="connsiteX42" fmla="*/ 1048341 w 3049717"/>
                  <a:gd name="connsiteY42" fmla="*/ 757278 h 1545465"/>
                  <a:gd name="connsiteX43" fmla="*/ 1048341 w 3049717"/>
                  <a:gd name="connsiteY43" fmla="*/ 726369 h 1545465"/>
                  <a:gd name="connsiteX44" fmla="*/ 1133341 w 3049717"/>
                  <a:gd name="connsiteY44" fmla="*/ 721217 h 1545465"/>
                  <a:gd name="connsiteX45" fmla="*/ 1130765 w 3049717"/>
                  <a:gd name="connsiteY45" fmla="*/ 695459 h 1545465"/>
                  <a:gd name="connsiteX46" fmla="*/ 1184857 w 3049717"/>
                  <a:gd name="connsiteY46" fmla="*/ 695459 h 1545465"/>
                  <a:gd name="connsiteX47" fmla="*/ 1182281 w 3049717"/>
                  <a:gd name="connsiteY47" fmla="*/ 672277 h 1545465"/>
                  <a:gd name="connsiteX48" fmla="*/ 1233796 w 3049717"/>
                  <a:gd name="connsiteY48" fmla="*/ 672277 h 1545465"/>
                  <a:gd name="connsiteX49" fmla="*/ 1238948 w 3049717"/>
                  <a:gd name="connsiteY49" fmla="*/ 633641 h 1545465"/>
                  <a:gd name="connsiteX50" fmla="*/ 1347130 w 3049717"/>
                  <a:gd name="connsiteY50" fmla="*/ 631065 h 1545465"/>
                  <a:gd name="connsiteX51" fmla="*/ 1349706 w 3049717"/>
                  <a:gd name="connsiteY51" fmla="*/ 595004 h 1545465"/>
                  <a:gd name="connsiteX52" fmla="*/ 1401222 w 3049717"/>
                  <a:gd name="connsiteY52" fmla="*/ 600156 h 1545465"/>
                  <a:gd name="connsiteX53" fmla="*/ 1401222 w 3049717"/>
                  <a:gd name="connsiteY53" fmla="*/ 576974 h 1545465"/>
                  <a:gd name="connsiteX54" fmla="*/ 1457889 w 3049717"/>
                  <a:gd name="connsiteY54" fmla="*/ 576974 h 1545465"/>
                  <a:gd name="connsiteX55" fmla="*/ 1465616 w 3049717"/>
                  <a:gd name="connsiteY55" fmla="*/ 540913 h 1545465"/>
                  <a:gd name="connsiteX56" fmla="*/ 1511980 w 3049717"/>
                  <a:gd name="connsiteY56" fmla="*/ 543489 h 1545465"/>
                  <a:gd name="connsiteX57" fmla="*/ 1509404 w 3049717"/>
                  <a:gd name="connsiteY57" fmla="*/ 515155 h 1545465"/>
                  <a:gd name="connsiteX58" fmla="*/ 1586677 w 3049717"/>
                  <a:gd name="connsiteY58" fmla="*/ 520307 h 1545465"/>
                  <a:gd name="connsiteX59" fmla="*/ 1586677 w 3049717"/>
                  <a:gd name="connsiteY59" fmla="*/ 481670 h 1545465"/>
                  <a:gd name="connsiteX60" fmla="*/ 1643345 w 3049717"/>
                  <a:gd name="connsiteY60" fmla="*/ 479094 h 1545465"/>
                  <a:gd name="connsiteX61" fmla="*/ 1651072 w 3049717"/>
                  <a:gd name="connsiteY61" fmla="*/ 445609 h 1545465"/>
                  <a:gd name="connsiteX62" fmla="*/ 1741224 w 3049717"/>
                  <a:gd name="connsiteY62" fmla="*/ 437882 h 1545465"/>
                  <a:gd name="connsiteX63" fmla="*/ 1741224 w 3049717"/>
                  <a:gd name="connsiteY63" fmla="*/ 422427 h 1545465"/>
                  <a:gd name="connsiteX64" fmla="*/ 1787588 w 3049717"/>
                  <a:gd name="connsiteY64" fmla="*/ 419851 h 1545465"/>
                  <a:gd name="connsiteX65" fmla="*/ 1787588 w 3049717"/>
                  <a:gd name="connsiteY65" fmla="*/ 409548 h 1545465"/>
                  <a:gd name="connsiteX66" fmla="*/ 1875164 w 3049717"/>
                  <a:gd name="connsiteY66" fmla="*/ 412124 h 1545465"/>
                  <a:gd name="connsiteX67" fmla="*/ 1877740 w 3049717"/>
                  <a:gd name="connsiteY67" fmla="*/ 391518 h 1545465"/>
                  <a:gd name="connsiteX68" fmla="*/ 1926680 w 3049717"/>
                  <a:gd name="connsiteY68" fmla="*/ 391518 h 1545465"/>
                  <a:gd name="connsiteX69" fmla="*/ 1934407 w 3049717"/>
                  <a:gd name="connsiteY69" fmla="*/ 360609 h 1545465"/>
                  <a:gd name="connsiteX70" fmla="*/ 2003953 w 3049717"/>
                  <a:gd name="connsiteY70" fmla="*/ 360609 h 1545465"/>
                  <a:gd name="connsiteX71" fmla="*/ 2006529 w 3049717"/>
                  <a:gd name="connsiteY71" fmla="*/ 321972 h 1545465"/>
                  <a:gd name="connsiteX72" fmla="*/ 2076075 w 3049717"/>
                  <a:gd name="connsiteY72" fmla="*/ 321972 h 1545465"/>
                  <a:gd name="connsiteX73" fmla="*/ 2076075 w 3049717"/>
                  <a:gd name="connsiteY73" fmla="*/ 306517 h 1545465"/>
                  <a:gd name="connsiteX74" fmla="*/ 2176530 w 3049717"/>
                  <a:gd name="connsiteY74" fmla="*/ 301366 h 1545465"/>
                  <a:gd name="connsiteX75" fmla="*/ 2181681 w 3049717"/>
                  <a:gd name="connsiteY75" fmla="*/ 273032 h 1545465"/>
                  <a:gd name="connsiteX76" fmla="*/ 2307894 w 3049717"/>
                  <a:gd name="connsiteY76" fmla="*/ 273032 h 1545465"/>
                  <a:gd name="connsiteX77" fmla="*/ 2302743 w 3049717"/>
                  <a:gd name="connsiteY77" fmla="*/ 244699 h 1545465"/>
                  <a:gd name="connsiteX78" fmla="*/ 2403198 w 3049717"/>
                  <a:gd name="connsiteY78" fmla="*/ 249850 h 1545465"/>
                  <a:gd name="connsiteX79" fmla="*/ 2400622 w 3049717"/>
                  <a:gd name="connsiteY79" fmla="*/ 211214 h 1545465"/>
                  <a:gd name="connsiteX80" fmla="*/ 2477896 w 3049717"/>
                  <a:gd name="connsiteY80" fmla="*/ 211214 h 1545465"/>
                  <a:gd name="connsiteX81" fmla="*/ 2480471 w 3049717"/>
                  <a:gd name="connsiteY81" fmla="*/ 175153 h 1545465"/>
                  <a:gd name="connsiteX82" fmla="*/ 2570623 w 3049717"/>
                  <a:gd name="connsiteY82" fmla="*/ 172577 h 1545465"/>
                  <a:gd name="connsiteX83" fmla="*/ 2570623 w 3049717"/>
                  <a:gd name="connsiteY83" fmla="*/ 139092 h 1545465"/>
                  <a:gd name="connsiteX84" fmla="*/ 2668503 w 3049717"/>
                  <a:gd name="connsiteY84" fmla="*/ 141668 h 1545465"/>
                  <a:gd name="connsiteX85" fmla="*/ 2668503 w 3049717"/>
                  <a:gd name="connsiteY85" fmla="*/ 105607 h 1545465"/>
                  <a:gd name="connsiteX86" fmla="*/ 2763806 w 3049717"/>
                  <a:gd name="connsiteY86" fmla="*/ 100455 h 1545465"/>
                  <a:gd name="connsiteX87" fmla="*/ 2766382 w 3049717"/>
                  <a:gd name="connsiteY87" fmla="*/ 79849 h 1545465"/>
                  <a:gd name="connsiteX88" fmla="*/ 2892595 w 3049717"/>
                  <a:gd name="connsiteY88" fmla="*/ 79849 h 1545465"/>
                  <a:gd name="connsiteX89" fmla="*/ 2897747 w 3049717"/>
                  <a:gd name="connsiteY89" fmla="*/ 36061 h 1545465"/>
                  <a:gd name="connsiteX90" fmla="*/ 3036839 w 3049717"/>
                  <a:gd name="connsiteY90" fmla="*/ 38637 h 1545465"/>
                  <a:gd name="connsiteX91" fmla="*/ 3049717 w 3049717"/>
                  <a:gd name="connsiteY91" fmla="*/ 0 h 154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049717" h="1545465">
                    <a:moveTo>
                      <a:pt x="0" y="1545465"/>
                    </a:moveTo>
                    <a:lnTo>
                      <a:pt x="0" y="1504253"/>
                    </a:lnTo>
                    <a:lnTo>
                      <a:pt x="41213" y="1509404"/>
                    </a:lnTo>
                    <a:lnTo>
                      <a:pt x="36061" y="1473343"/>
                    </a:lnTo>
                    <a:lnTo>
                      <a:pt x="82425" y="1475919"/>
                    </a:lnTo>
                    <a:lnTo>
                      <a:pt x="87577" y="1437282"/>
                    </a:lnTo>
                    <a:lnTo>
                      <a:pt x="133941" y="1442434"/>
                    </a:lnTo>
                    <a:lnTo>
                      <a:pt x="139092" y="1390918"/>
                    </a:lnTo>
                    <a:lnTo>
                      <a:pt x="172577" y="1390918"/>
                    </a:lnTo>
                    <a:lnTo>
                      <a:pt x="167426" y="1347130"/>
                    </a:lnTo>
                    <a:lnTo>
                      <a:pt x="244699" y="1347130"/>
                    </a:lnTo>
                    <a:lnTo>
                      <a:pt x="244699" y="1316221"/>
                    </a:lnTo>
                    <a:lnTo>
                      <a:pt x="298790" y="1316221"/>
                    </a:lnTo>
                    <a:lnTo>
                      <a:pt x="303942" y="1259554"/>
                    </a:lnTo>
                    <a:lnTo>
                      <a:pt x="340003" y="1264706"/>
                    </a:lnTo>
                    <a:lnTo>
                      <a:pt x="345154" y="1192584"/>
                    </a:lnTo>
                    <a:lnTo>
                      <a:pt x="396670" y="1197735"/>
                    </a:lnTo>
                    <a:lnTo>
                      <a:pt x="401821" y="1164250"/>
                    </a:lnTo>
                    <a:lnTo>
                      <a:pt x="448185" y="1169402"/>
                    </a:lnTo>
                    <a:lnTo>
                      <a:pt x="450761" y="1115311"/>
                    </a:lnTo>
                    <a:lnTo>
                      <a:pt x="502276" y="1115311"/>
                    </a:lnTo>
                    <a:lnTo>
                      <a:pt x="504852" y="1068947"/>
                    </a:lnTo>
                    <a:lnTo>
                      <a:pt x="540913" y="1068947"/>
                    </a:lnTo>
                    <a:lnTo>
                      <a:pt x="546065" y="1025158"/>
                    </a:lnTo>
                    <a:lnTo>
                      <a:pt x="592428" y="1027734"/>
                    </a:lnTo>
                    <a:lnTo>
                      <a:pt x="589853" y="996825"/>
                    </a:lnTo>
                    <a:lnTo>
                      <a:pt x="649096" y="1001977"/>
                    </a:lnTo>
                    <a:lnTo>
                      <a:pt x="649096" y="968491"/>
                    </a:lnTo>
                    <a:lnTo>
                      <a:pt x="703187" y="973643"/>
                    </a:lnTo>
                    <a:lnTo>
                      <a:pt x="705763" y="937582"/>
                    </a:lnTo>
                    <a:lnTo>
                      <a:pt x="772733" y="935006"/>
                    </a:lnTo>
                    <a:lnTo>
                      <a:pt x="770157" y="919552"/>
                    </a:lnTo>
                    <a:lnTo>
                      <a:pt x="819097" y="919552"/>
                    </a:lnTo>
                    <a:lnTo>
                      <a:pt x="816521" y="898946"/>
                    </a:lnTo>
                    <a:lnTo>
                      <a:pt x="850006" y="901521"/>
                    </a:lnTo>
                    <a:lnTo>
                      <a:pt x="868036" y="860309"/>
                    </a:lnTo>
                    <a:lnTo>
                      <a:pt x="919552" y="857733"/>
                    </a:lnTo>
                    <a:lnTo>
                      <a:pt x="919552" y="816521"/>
                    </a:lnTo>
                    <a:lnTo>
                      <a:pt x="958188" y="816521"/>
                    </a:lnTo>
                    <a:lnTo>
                      <a:pt x="955613" y="785611"/>
                    </a:lnTo>
                    <a:lnTo>
                      <a:pt x="999401" y="788187"/>
                    </a:lnTo>
                    <a:lnTo>
                      <a:pt x="1004552" y="754702"/>
                    </a:lnTo>
                    <a:lnTo>
                      <a:pt x="1048341" y="757278"/>
                    </a:lnTo>
                    <a:lnTo>
                      <a:pt x="1048341" y="726369"/>
                    </a:lnTo>
                    <a:lnTo>
                      <a:pt x="1133341" y="721217"/>
                    </a:lnTo>
                    <a:lnTo>
                      <a:pt x="1130765" y="695459"/>
                    </a:lnTo>
                    <a:lnTo>
                      <a:pt x="1184857" y="695459"/>
                    </a:lnTo>
                    <a:lnTo>
                      <a:pt x="1182281" y="672277"/>
                    </a:lnTo>
                    <a:lnTo>
                      <a:pt x="1233796" y="672277"/>
                    </a:lnTo>
                    <a:lnTo>
                      <a:pt x="1238948" y="633641"/>
                    </a:lnTo>
                    <a:lnTo>
                      <a:pt x="1347130" y="631065"/>
                    </a:lnTo>
                    <a:lnTo>
                      <a:pt x="1349706" y="595004"/>
                    </a:lnTo>
                    <a:lnTo>
                      <a:pt x="1401222" y="600156"/>
                    </a:lnTo>
                    <a:lnTo>
                      <a:pt x="1401222" y="576974"/>
                    </a:lnTo>
                    <a:lnTo>
                      <a:pt x="1457889" y="576974"/>
                    </a:lnTo>
                    <a:lnTo>
                      <a:pt x="1465616" y="540913"/>
                    </a:lnTo>
                    <a:lnTo>
                      <a:pt x="1511980" y="543489"/>
                    </a:lnTo>
                    <a:lnTo>
                      <a:pt x="1509404" y="515155"/>
                    </a:lnTo>
                    <a:lnTo>
                      <a:pt x="1586677" y="520307"/>
                    </a:lnTo>
                    <a:lnTo>
                      <a:pt x="1586677" y="481670"/>
                    </a:lnTo>
                    <a:lnTo>
                      <a:pt x="1643345" y="479094"/>
                    </a:lnTo>
                    <a:lnTo>
                      <a:pt x="1651072" y="445609"/>
                    </a:lnTo>
                    <a:lnTo>
                      <a:pt x="1741224" y="437882"/>
                    </a:lnTo>
                    <a:lnTo>
                      <a:pt x="1741224" y="422427"/>
                    </a:lnTo>
                    <a:lnTo>
                      <a:pt x="1787588" y="419851"/>
                    </a:lnTo>
                    <a:lnTo>
                      <a:pt x="1787588" y="409548"/>
                    </a:lnTo>
                    <a:lnTo>
                      <a:pt x="1875164" y="412124"/>
                    </a:lnTo>
                    <a:lnTo>
                      <a:pt x="1877740" y="391518"/>
                    </a:lnTo>
                    <a:lnTo>
                      <a:pt x="1926680" y="391518"/>
                    </a:lnTo>
                    <a:lnTo>
                      <a:pt x="1934407" y="360609"/>
                    </a:lnTo>
                    <a:lnTo>
                      <a:pt x="2003953" y="360609"/>
                    </a:lnTo>
                    <a:lnTo>
                      <a:pt x="2006529" y="321972"/>
                    </a:lnTo>
                    <a:lnTo>
                      <a:pt x="2076075" y="321972"/>
                    </a:lnTo>
                    <a:lnTo>
                      <a:pt x="2076075" y="306517"/>
                    </a:lnTo>
                    <a:lnTo>
                      <a:pt x="2176530" y="301366"/>
                    </a:lnTo>
                    <a:lnTo>
                      <a:pt x="2181681" y="273032"/>
                    </a:lnTo>
                    <a:lnTo>
                      <a:pt x="2307894" y="273032"/>
                    </a:lnTo>
                    <a:lnTo>
                      <a:pt x="2302743" y="244699"/>
                    </a:lnTo>
                    <a:lnTo>
                      <a:pt x="2403198" y="249850"/>
                    </a:lnTo>
                    <a:lnTo>
                      <a:pt x="2400622" y="211214"/>
                    </a:lnTo>
                    <a:lnTo>
                      <a:pt x="2477896" y="211214"/>
                    </a:lnTo>
                    <a:lnTo>
                      <a:pt x="2480471" y="175153"/>
                    </a:lnTo>
                    <a:lnTo>
                      <a:pt x="2570623" y="172577"/>
                    </a:lnTo>
                    <a:lnTo>
                      <a:pt x="2570623" y="139092"/>
                    </a:lnTo>
                    <a:lnTo>
                      <a:pt x="2668503" y="141668"/>
                    </a:lnTo>
                    <a:lnTo>
                      <a:pt x="2668503" y="105607"/>
                    </a:lnTo>
                    <a:lnTo>
                      <a:pt x="2763806" y="100455"/>
                    </a:lnTo>
                    <a:lnTo>
                      <a:pt x="2766382" y="79849"/>
                    </a:lnTo>
                    <a:lnTo>
                      <a:pt x="2892595" y="79849"/>
                    </a:lnTo>
                    <a:lnTo>
                      <a:pt x="2897747" y="36061"/>
                    </a:lnTo>
                    <a:lnTo>
                      <a:pt x="3036839" y="38637"/>
                    </a:lnTo>
                    <a:lnTo>
                      <a:pt x="3049717" y="0"/>
                    </a:lnTo>
                  </a:path>
                </a:pathLst>
              </a:custGeom>
              <a:noFill/>
              <a:ln w="50800" cap="flat" cmpd="sng" algn="ctr">
                <a:solidFill>
                  <a:schemeClr val="accent5">
                    <a:lumMod val="7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0" hangingPunct="0">
                  <a:defRPr/>
                </a:pPr>
                <a:endParaRPr lang="en-GB" kern="0" dirty="0">
                  <a:solidFill>
                    <a:srgbClr val="004F59"/>
                  </a:solidFill>
                  <a:latin typeface="Arial"/>
                </a:endParaRPr>
              </a:p>
            </p:txBody>
          </p:sp>
          <p:sp>
            <p:nvSpPr>
              <p:cNvPr id="56" name="Freeform 55"/>
              <p:cNvSpPr/>
              <p:nvPr/>
            </p:nvSpPr>
            <p:spPr bwMode="auto">
              <a:xfrm>
                <a:off x="4905375" y="3540548"/>
                <a:ext cx="2100263" cy="348033"/>
              </a:xfrm>
              <a:custGeom>
                <a:avLst/>
                <a:gdLst>
                  <a:gd name="connsiteX0" fmla="*/ 0 w 2786063"/>
                  <a:gd name="connsiteY0" fmla="*/ 345281 h 345281"/>
                  <a:gd name="connsiteX1" fmla="*/ 90488 w 2786063"/>
                  <a:gd name="connsiteY1" fmla="*/ 340519 h 345281"/>
                  <a:gd name="connsiteX2" fmla="*/ 90488 w 2786063"/>
                  <a:gd name="connsiteY2" fmla="*/ 316706 h 345281"/>
                  <a:gd name="connsiteX3" fmla="*/ 135731 w 2786063"/>
                  <a:gd name="connsiteY3" fmla="*/ 321469 h 345281"/>
                  <a:gd name="connsiteX4" fmla="*/ 138113 w 2786063"/>
                  <a:gd name="connsiteY4" fmla="*/ 295275 h 345281"/>
                  <a:gd name="connsiteX5" fmla="*/ 247650 w 2786063"/>
                  <a:gd name="connsiteY5" fmla="*/ 300038 h 345281"/>
                  <a:gd name="connsiteX6" fmla="*/ 247650 w 2786063"/>
                  <a:gd name="connsiteY6" fmla="*/ 278606 h 345281"/>
                  <a:gd name="connsiteX7" fmla="*/ 335756 w 2786063"/>
                  <a:gd name="connsiteY7" fmla="*/ 280988 h 345281"/>
                  <a:gd name="connsiteX8" fmla="*/ 333375 w 2786063"/>
                  <a:gd name="connsiteY8" fmla="*/ 257175 h 345281"/>
                  <a:gd name="connsiteX9" fmla="*/ 450056 w 2786063"/>
                  <a:gd name="connsiteY9" fmla="*/ 259556 h 345281"/>
                  <a:gd name="connsiteX10" fmla="*/ 454819 w 2786063"/>
                  <a:gd name="connsiteY10" fmla="*/ 240506 h 345281"/>
                  <a:gd name="connsiteX11" fmla="*/ 533400 w 2786063"/>
                  <a:gd name="connsiteY11" fmla="*/ 247650 h 345281"/>
                  <a:gd name="connsiteX12" fmla="*/ 535781 w 2786063"/>
                  <a:gd name="connsiteY12" fmla="*/ 219075 h 345281"/>
                  <a:gd name="connsiteX13" fmla="*/ 735806 w 2786063"/>
                  <a:gd name="connsiteY13" fmla="*/ 214313 h 345281"/>
                  <a:gd name="connsiteX14" fmla="*/ 738188 w 2786063"/>
                  <a:gd name="connsiteY14" fmla="*/ 188119 h 345281"/>
                  <a:gd name="connsiteX15" fmla="*/ 883444 w 2786063"/>
                  <a:gd name="connsiteY15" fmla="*/ 190500 h 345281"/>
                  <a:gd name="connsiteX16" fmla="*/ 878681 w 2786063"/>
                  <a:gd name="connsiteY16" fmla="*/ 173831 h 345281"/>
                  <a:gd name="connsiteX17" fmla="*/ 954881 w 2786063"/>
                  <a:gd name="connsiteY17" fmla="*/ 176213 h 345281"/>
                  <a:gd name="connsiteX18" fmla="*/ 954881 w 2786063"/>
                  <a:gd name="connsiteY18" fmla="*/ 157163 h 345281"/>
                  <a:gd name="connsiteX19" fmla="*/ 1104900 w 2786063"/>
                  <a:gd name="connsiteY19" fmla="*/ 159544 h 345281"/>
                  <a:gd name="connsiteX20" fmla="*/ 1104900 w 2786063"/>
                  <a:gd name="connsiteY20" fmla="*/ 142875 h 345281"/>
                  <a:gd name="connsiteX21" fmla="*/ 1162050 w 2786063"/>
                  <a:gd name="connsiteY21" fmla="*/ 142875 h 345281"/>
                  <a:gd name="connsiteX22" fmla="*/ 1157288 w 2786063"/>
                  <a:gd name="connsiteY22" fmla="*/ 126206 h 345281"/>
                  <a:gd name="connsiteX23" fmla="*/ 1257300 w 2786063"/>
                  <a:gd name="connsiteY23" fmla="*/ 128588 h 345281"/>
                  <a:gd name="connsiteX24" fmla="*/ 1257300 w 2786063"/>
                  <a:gd name="connsiteY24" fmla="*/ 111919 h 345281"/>
                  <a:gd name="connsiteX25" fmla="*/ 1354931 w 2786063"/>
                  <a:gd name="connsiteY25" fmla="*/ 116681 h 345281"/>
                  <a:gd name="connsiteX26" fmla="*/ 1354931 w 2786063"/>
                  <a:gd name="connsiteY26" fmla="*/ 100013 h 345281"/>
                  <a:gd name="connsiteX27" fmla="*/ 1428750 w 2786063"/>
                  <a:gd name="connsiteY27" fmla="*/ 107156 h 345281"/>
                  <a:gd name="connsiteX28" fmla="*/ 1428750 w 2786063"/>
                  <a:gd name="connsiteY28" fmla="*/ 76200 h 345281"/>
                  <a:gd name="connsiteX29" fmla="*/ 1581150 w 2786063"/>
                  <a:gd name="connsiteY29" fmla="*/ 83344 h 345281"/>
                  <a:gd name="connsiteX30" fmla="*/ 1576388 w 2786063"/>
                  <a:gd name="connsiteY30" fmla="*/ 57150 h 345281"/>
                  <a:gd name="connsiteX31" fmla="*/ 1674019 w 2786063"/>
                  <a:gd name="connsiteY31" fmla="*/ 61913 h 345281"/>
                  <a:gd name="connsiteX32" fmla="*/ 1674019 w 2786063"/>
                  <a:gd name="connsiteY32" fmla="*/ 40481 h 345281"/>
                  <a:gd name="connsiteX33" fmla="*/ 1893094 w 2786063"/>
                  <a:gd name="connsiteY33" fmla="*/ 47625 h 345281"/>
                  <a:gd name="connsiteX34" fmla="*/ 1888331 w 2786063"/>
                  <a:gd name="connsiteY34" fmla="*/ 26194 h 345281"/>
                  <a:gd name="connsiteX35" fmla="*/ 1983581 w 2786063"/>
                  <a:gd name="connsiteY35" fmla="*/ 33338 h 345281"/>
                  <a:gd name="connsiteX36" fmla="*/ 1985963 w 2786063"/>
                  <a:gd name="connsiteY36" fmla="*/ 0 h 345281"/>
                  <a:gd name="connsiteX37" fmla="*/ 2786063 w 2786063"/>
                  <a:gd name="connsiteY37" fmla="*/ 4763 h 345281"/>
                  <a:gd name="connsiteX0" fmla="*/ 0 w 2094627"/>
                  <a:gd name="connsiteY0" fmla="*/ 345281 h 345281"/>
                  <a:gd name="connsiteX1" fmla="*/ 90488 w 2094627"/>
                  <a:gd name="connsiteY1" fmla="*/ 340519 h 345281"/>
                  <a:gd name="connsiteX2" fmla="*/ 90488 w 2094627"/>
                  <a:gd name="connsiteY2" fmla="*/ 316706 h 345281"/>
                  <a:gd name="connsiteX3" fmla="*/ 135731 w 2094627"/>
                  <a:gd name="connsiteY3" fmla="*/ 321469 h 345281"/>
                  <a:gd name="connsiteX4" fmla="*/ 138113 w 2094627"/>
                  <a:gd name="connsiteY4" fmla="*/ 295275 h 345281"/>
                  <a:gd name="connsiteX5" fmla="*/ 247650 w 2094627"/>
                  <a:gd name="connsiteY5" fmla="*/ 300038 h 345281"/>
                  <a:gd name="connsiteX6" fmla="*/ 247650 w 2094627"/>
                  <a:gd name="connsiteY6" fmla="*/ 278606 h 345281"/>
                  <a:gd name="connsiteX7" fmla="*/ 335756 w 2094627"/>
                  <a:gd name="connsiteY7" fmla="*/ 280988 h 345281"/>
                  <a:gd name="connsiteX8" fmla="*/ 333375 w 2094627"/>
                  <a:gd name="connsiteY8" fmla="*/ 257175 h 345281"/>
                  <a:gd name="connsiteX9" fmla="*/ 450056 w 2094627"/>
                  <a:gd name="connsiteY9" fmla="*/ 259556 h 345281"/>
                  <a:gd name="connsiteX10" fmla="*/ 454819 w 2094627"/>
                  <a:gd name="connsiteY10" fmla="*/ 240506 h 345281"/>
                  <a:gd name="connsiteX11" fmla="*/ 533400 w 2094627"/>
                  <a:gd name="connsiteY11" fmla="*/ 247650 h 345281"/>
                  <a:gd name="connsiteX12" fmla="*/ 535781 w 2094627"/>
                  <a:gd name="connsiteY12" fmla="*/ 219075 h 345281"/>
                  <a:gd name="connsiteX13" fmla="*/ 735806 w 2094627"/>
                  <a:gd name="connsiteY13" fmla="*/ 214313 h 345281"/>
                  <a:gd name="connsiteX14" fmla="*/ 738188 w 2094627"/>
                  <a:gd name="connsiteY14" fmla="*/ 188119 h 345281"/>
                  <a:gd name="connsiteX15" fmla="*/ 883444 w 2094627"/>
                  <a:gd name="connsiteY15" fmla="*/ 190500 h 345281"/>
                  <a:gd name="connsiteX16" fmla="*/ 878681 w 2094627"/>
                  <a:gd name="connsiteY16" fmla="*/ 173831 h 345281"/>
                  <a:gd name="connsiteX17" fmla="*/ 954881 w 2094627"/>
                  <a:gd name="connsiteY17" fmla="*/ 176213 h 345281"/>
                  <a:gd name="connsiteX18" fmla="*/ 954881 w 2094627"/>
                  <a:gd name="connsiteY18" fmla="*/ 157163 h 345281"/>
                  <a:gd name="connsiteX19" fmla="*/ 1104900 w 2094627"/>
                  <a:gd name="connsiteY19" fmla="*/ 159544 h 345281"/>
                  <a:gd name="connsiteX20" fmla="*/ 1104900 w 2094627"/>
                  <a:gd name="connsiteY20" fmla="*/ 142875 h 345281"/>
                  <a:gd name="connsiteX21" fmla="*/ 1162050 w 2094627"/>
                  <a:gd name="connsiteY21" fmla="*/ 142875 h 345281"/>
                  <a:gd name="connsiteX22" fmla="*/ 1157288 w 2094627"/>
                  <a:gd name="connsiteY22" fmla="*/ 126206 h 345281"/>
                  <a:gd name="connsiteX23" fmla="*/ 1257300 w 2094627"/>
                  <a:gd name="connsiteY23" fmla="*/ 128588 h 345281"/>
                  <a:gd name="connsiteX24" fmla="*/ 1257300 w 2094627"/>
                  <a:gd name="connsiteY24" fmla="*/ 111919 h 345281"/>
                  <a:gd name="connsiteX25" fmla="*/ 1354931 w 2094627"/>
                  <a:gd name="connsiteY25" fmla="*/ 116681 h 345281"/>
                  <a:gd name="connsiteX26" fmla="*/ 1354931 w 2094627"/>
                  <a:gd name="connsiteY26" fmla="*/ 100013 h 345281"/>
                  <a:gd name="connsiteX27" fmla="*/ 1428750 w 2094627"/>
                  <a:gd name="connsiteY27" fmla="*/ 107156 h 345281"/>
                  <a:gd name="connsiteX28" fmla="*/ 1428750 w 2094627"/>
                  <a:gd name="connsiteY28" fmla="*/ 76200 h 345281"/>
                  <a:gd name="connsiteX29" fmla="*/ 1581150 w 2094627"/>
                  <a:gd name="connsiteY29" fmla="*/ 83344 h 345281"/>
                  <a:gd name="connsiteX30" fmla="*/ 1576388 w 2094627"/>
                  <a:gd name="connsiteY30" fmla="*/ 57150 h 345281"/>
                  <a:gd name="connsiteX31" fmla="*/ 1674019 w 2094627"/>
                  <a:gd name="connsiteY31" fmla="*/ 61913 h 345281"/>
                  <a:gd name="connsiteX32" fmla="*/ 1674019 w 2094627"/>
                  <a:gd name="connsiteY32" fmla="*/ 40481 h 345281"/>
                  <a:gd name="connsiteX33" fmla="*/ 1893094 w 2094627"/>
                  <a:gd name="connsiteY33" fmla="*/ 47625 h 345281"/>
                  <a:gd name="connsiteX34" fmla="*/ 1888331 w 2094627"/>
                  <a:gd name="connsiteY34" fmla="*/ 26194 h 345281"/>
                  <a:gd name="connsiteX35" fmla="*/ 1983581 w 2094627"/>
                  <a:gd name="connsiteY35" fmla="*/ 33338 h 345281"/>
                  <a:gd name="connsiteX36" fmla="*/ 1985963 w 2094627"/>
                  <a:gd name="connsiteY36" fmla="*/ 0 h 345281"/>
                  <a:gd name="connsiteX37" fmla="*/ 2094627 w 2094627"/>
                  <a:gd name="connsiteY37" fmla="*/ 2258 h 345281"/>
                  <a:gd name="connsiteX0" fmla="*/ 0 w 2100263"/>
                  <a:gd name="connsiteY0" fmla="*/ 348033 h 348033"/>
                  <a:gd name="connsiteX1" fmla="*/ 90488 w 2100263"/>
                  <a:gd name="connsiteY1" fmla="*/ 343271 h 348033"/>
                  <a:gd name="connsiteX2" fmla="*/ 90488 w 2100263"/>
                  <a:gd name="connsiteY2" fmla="*/ 319458 h 348033"/>
                  <a:gd name="connsiteX3" fmla="*/ 135731 w 2100263"/>
                  <a:gd name="connsiteY3" fmla="*/ 324221 h 348033"/>
                  <a:gd name="connsiteX4" fmla="*/ 138113 w 2100263"/>
                  <a:gd name="connsiteY4" fmla="*/ 298027 h 348033"/>
                  <a:gd name="connsiteX5" fmla="*/ 247650 w 2100263"/>
                  <a:gd name="connsiteY5" fmla="*/ 302790 h 348033"/>
                  <a:gd name="connsiteX6" fmla="*/ 247650 w 2100263"/>
                  <a:gd name="connsiteY6" fmla="*/ 281358 h 348033"/>
                  <a:gd name="connsiteX7" fmla="*/ 335756 w 2100263"/>
                  <a:gd name="connsiteY7" fmla="*/ 283740 h 348033"/>
                  <a:gd name="connsiteX8" fmla="*/ 333375 w 2100263"/>
                  <a:gd name="connsiteY8" fmla="*/ 259927 h 348033"/>
                  <a:gd name="connsiteX9" fmla="*/ 450056 w 2100263"/>
                  <a:gd name="connsiteY9" fmla="*/ 262308 h 348033"/>
                  <a:gd name="connsiteX10" fmla="*/ 454819 w 2100263"/>
                  <a:gd name="connsiteY10" fmla="*/ 243258 h 348033"/>
                  <a:gd name="connsiteX11" fmla="*/ 533400 w 2100263"/>
                  <a:gd name="connsiteY11" fmla="*/ 250402 h 348033"/>
                  <a:gd name="connsiteX12" fmla="*/ 535781 w 2100263"/>
                  <a:gd name="connsiteY12" fmla="*/ 221827 h 348033"/>
                  <a:gd name="connsiteX13" fmla="*/ 735806 w 2100263"/>
                  <a:gd name="connsiteY13" fmla="*/ 217065 h 348033"/>
                  <a:gd name="connsiteX14" fmla="*/ 738188 w 2100263"/>
                  <a:gd name="connsiteY14" fmla="*/ 190871 h 348033"/>
                  <a:gd name="connsiteX15" fmla="*/ 883444 w 2100263"/>
                  <a:gd name="connsiteY15" fmla="*/ 193252 h 348033"/>
                  <a:gd name="connsiteX16" fmla="*/ 878681 w 2100263"/>
                  <a:gd name="connsiteY16" fmla="*/ 176583 h 348033"/>
                  <a:gd name="connsiteX17" fmla="*/ 954881 w 2100263"/>
                  <a:gd name="connsiteY17" fmla="*/ 178965 h 348033"/>
                  <a:gd name="connsiteX18" fmla="*/ 954881 w 2100263"/>
                  <a:gd name="connsiteY18" fmla="*/ 159915 h 348033"/>
                  <a:gd name="connsiteX19" fmla="*/ 1104900 w 2100263"/>
                  <a:gd name="connsiteY19" fmla="*/ 162296 h 348033"/>
                  <a:gd name="connsiteX20" fmla="*/ 1104900 w 2100263"/>
                  <a:gd name="connsiteY20" fmla="*/ 145627 h 348033"/>
                  <a:gd name="connsiteX21" fmla="*/ 1162050 w 2100263"/>
                  <a:gd name="connsiteY21" fmla="*/ 145627 h 348033"/>
                  <a:gd name="connsiteX22" fmla="*/ 1157288 w 2100263"/>
                  <a:gd name="connsiteY22" fmla="*/ 128958 h 348033"/>
                  <a:gd name="connsiteX23" fmla="*/ 1257300 w 2100263"/>
                  <a:gd name="connsiteY23" fmla="*/ 131340 h 348033"/>
                  <a:gd name="connsiteX24" fmla="*/ 1257300 w 2100263"/>
                  <a:gd name="connsiteY24" fmla="*/ 114671 h 348033"/>
                  <a:gd name="connsiteX25" fmla="*/ 1354931 w 2100263"/>
                  <a:gd name="connsiteY25" fmla="*/ 119433 h 348033"/>
                  <a:gd name="connsiteX26" fmla="*/ 1354931 w 2100263"/>
                  <a:gd name="connsiteY26" fmla="*/ 102765 h 348033"/>
                  <a:gd name="connsiteX27" fmla="*/ 1428750 w 2100263"/>
                  <a:gd name="connsiteY27" fmla="*/ 109908 h 348033"/>
                  <a:gd name="connsiteX28" fmla="*/ 1428750 w 2100263"/>
                  <a:gd name="connsiteY28" fmla="*/ 78952 h 348033"/>
                  <a:gd name="connsiteX29" fmla="*/ 1581150 w 2100263"/>
                  <a:gd name="connsiteY29" fmla="*/ 86096 h 348033"/>
                  <a:gd name="connsiteX30" fmla="*/ 1576388 w 2100263"/>
                  <a:gd name="connsiteY30" fmla="*/ 59902 h 348033"/>
                  <a:gd name="connsiteX31" fmla="*/ 1674019 w 2100263"/>
                  <a:gd name="connsiteY31" fmla="*/ 64665 h 348033"/>
                  <a:gd name="connsiteX32" fmla="*/ 1674019 w 2100263"/>
                  <a:gd name="connsiteY32" fmla="*/ 43233 h 348033"/>
                  <a:gd name="connsiteX33" fmla="*/ 1893094 w 2100263"/>
                  <a:gd name="connsiteY33" fmla="*/ 50377 h 348033"/>
                  <a:gd name="connsiteX34" fmla="*/ 1888331 w 2100263"/>
                  <a:gd name="connsiteY34" fmla="*/ 28946 h 348033"/>
                  <a:gd name="connsiteX35" fmla="*/ 1983581 w 2100263"/>
                  <a:gd name="connsiteY35" fmla="*/ 36090 h 348033"/>
                  <a:gd name="connsiteX36" fmla="*/ 1985963 w 2100263"/>
                  <a:gd name="connsiteY36" fmla="*/ 2752 h 348033"/>
                  <a:gd name="connsiteX37" fmla="*/ 2100263 w 2100263"/>
                  <a:gd name="connsiteY37" fmla="*/ 0 h 34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00263" h="348033">
                    <a:moveTo>
                      <a:pt x="0" y="348033"/>
                    </a:moveTo>
                    <a:lnTo>
                      <a:pt x="90488" y="343271"/>
                    </a:lnTo>
                    <a:lnTo>
                      <a:pt x="90488" y="319458"/>
                    </a:lnTo>
                    <a:lnTo>
                      <a:pt x="135731" y="324221"/>
                    </a:lnTo>
                    <a:lnTo>
                      <a:pt x="138113" y="298027"/>
                    </a:lnTo>
                    <a:lnTo>
                      <a:pt x="247650" y="302790"/>
                    </a:lnTo>
                    <a:lnTo>
                      <a:pt x="247650" y="281358"/>
                    </a:lnTo>
                    <a:lnTo>
                      <a:pt x="335756" y="283740"/>
                    </a:lnTo>
                    <a:lnTo>
                      <a:pt x="333375" y="259927"/>
                    </a:lnTo>
                    <a:lnTo>
                      <a:pt x="450056" y="262308"/>
                    </a:lnTo>
                    <a:lnTo>
                      <a:pt x="454819" y="243258"/>
                    </a:lnTo>
                    <a:lnTo>
                      <a:pt x="533400" y="250402"/>
                    </a:lnTo>
                    <a:lnTo>
                      <a:pt x="535781" y="221827"/>
                    </a:lnTo>
                    <a:lnTo>
                      <a:pt x="735806" y="217065"/>
                    </a:lnTo>
                    <a:lnTo>
                      <a:pt x="738188" y="190871"/>
                    </a:lnTo>
                    <a:lnTo>
                      <a:pt x="883444" y="193252"/>
                    </a:lnTo>
                    <a:lnTo>
                      <a:pt x="878681" y="176583"/>
                    </a:lnTo>
                    <a:lnTo>
                      <a:pt x="954881" y="178965"/>
                    </a:lnTo>
                    <a:lnTo>
                      <a:pt x="954881" y="159915"/>
                    </a:lnTo>
                    <a:lnTo>
                      <a:pt x="1104900" y="162296"/>
                    </a:lnTo>
                    <a:lnTo>
                      <a:pt x="1104900" y="145627"/>
                    </a:lnTo>
                    <a:lnTo>
                      <a:pt x="1162050" y="145627"/>
                    </a:lnTo>
                    <a:lnTo>
                      <a:pt x="1157288" y="128958"/>
                    </a:lnTo>
                    <a:lnTo>
                      <a:pt x="1257300" y="131340"/>
                    </a:lnTo>
                    <a:lnTo>
                      <a:pt x="1257300" y="114671"/>
                    </a:lnTo>
                    <a:lnTo>
                      <a:pt x="1354931" y="119433"/>
                    </a:lnTo>
                    <a:lnTo>
                      <a:pt x="1354931" y="102765"/>
                    </a:lnTo>
                    <a:lnTo>
                      <a:pt x="1428750" y="109908"/>
                    </a:lnTo>
                    <a:lnTo>
                      <a:pt x="1428750" y="78952"/>
                    </a:lnTo>
                    <a:lnTo>
                      <a:pt x="1581150" y="86096"/>
                    </a:lnTo>
                    <a:lnTo>
                      <a:pt x="1576388" y="59902"/>
                    </a:lnTo>
                    <a:lnTo>
                      <a:pt x="1674019" y="64665"/>
                    </a:lnTo>
                    <a:lnTo>
                      <a:pt x="1674019" y="43233"/>
                    </a:lnTo>
                    <a:lnTo>
                      <a:pt x="1893094" y="50377"/>
                    </a:lnTo>
                    <a:lnTo>
                      <a:pt x="1888331" y="28946"/>
                    </a:lnTo>
                    <a:lnTo>
                      <a:pt x="1983581" y="36090"/>
                    </a:lnTo>
                    <a:lnTo>
                      <a:pt x="1985963" y="2752"/>
                    </a:lnTo>
                    <a:lnTo>
                      <a:pt x="2100263" y="0"/>
                    </a:lnTo>
                  </a:path>
                </a:pathLst>
              </a:custGeom>
              <a:noFill/>
              <a:ln w="50800" cap="flat" cmpd="sng" algn="ctr">
                <a:solidFill>
                  <a:schemeClr val="accent5">
                    <a:lumMod val="75000"/>
                  </a:scheme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0" hangingPunct="0">
                  <a:defRPr/>
                </a:pPr>
                <a:endParaRPr lang="en-GB" kern="0" dirty="0">
                  <a:solidFill>
                    <a:srgbClr val="004F59"/>
                  </a:solidFill>
                  <a:latin typeface="Arial"/>
                </a:endParaRPr>
              </a:p>
            </p:txBody>
          </p:sp>
        </p:grpSp>
        <p:grpSp>
          <p:nvGrpSpPr>
            <p:cNvPr id="57" name="Group 56"/>
            <p:cNvGrpSpPr/>
            <p:nvPr/>
          </p:nvGrpSpPr>
          <p:grpSpPr>
            <a:xfrm>
              <a:off x="2278605" y="3327668"/>
              <a:ext cx="5174407" cy="2005445"/>
              <a:chOff x="2299871" y="2887993"/>
              <a:chExt cx="5174407" cy="1969756"/>
            </a:xfrm>
          </p:grpSpPr>
          <p:sp>
            <p:nvSpPr>
              <p:cNvPr id="58" name="Freeform 57"/>
              <p:cNvSpPr/>
              <p:nvPr/>
            </p:nvSpPr>
            <p:spPr bwMode="auto">
              <a:xfrm>
                <a:off x="2299871" y="3240880"/>
                <a:ext cx="3281362" cy="1616869"/>
              </a:xfrm>
              <a:custGeom>
                <a:avLst/>
                <a:gdLst>
                  <a:gd name="connsiteX0" fmla="*/ 0 w 3281362"/>
                  <a:gd name="connsiteY0" fmla="*/ 1616869 h 1616869"/>
                  <a:gd name="connsiteX1" fmla="*/ 61912 w 3281362"/>
                  <a:gd name="connsiteY1" fmla="*/ 1614487 h 1616869"/>
                  <a:gd name="connsiteX2" fmla="*/ 59531 w 3281362"/>
                  <a:gd name="connsiteY2" fmla="*/ 1564481 h 1616869"/>
                  <a:gd name="connsiteX3" fmla="*/ 114300 w 3281362"/>
                  <a:gd name="connsiteY3" fmla="*/ 1564481 h 1616869"/>
                  <a:gd name="connsiteX4" fmla="*/ 107156 w 3281362"/>
                  <a:gd name="connsiteY4" fmla="*/ 1516856 h 1616869"/>
                  <a:gd name="connsiteX5" fmla="*/ 173831 w 3281362"/>
                  <a:gd name="connsiteY5" fmla="*/ 1519237 h 1616869"/>
                  <a:gd name="connsiteX6" fmla="*/ 173831 w 3281362"/>
                  <a:gd name="connsiteY6" fmla="*/ 1464469 h 1616869"/>
                  <a:gd name="connsiteX7" fmla="*/ 247650 w 3281362"/>
                  <a:gd name="connsiteY7" fmla="*/ 1466850 h 1616869"/>
                  <a:gd name="connsiteX8" fmla="*/ 238125 w 3281362"/>
                  <a:gd name="connsiteY8" fmla="*/ 1414462 h 1616869"/>
                  <a:gd name="connsiteX9" fmla="*/ 300037 w 3281362"/>
                  <a:gd name="connsiteY9" fmla="*/ 1414462 h 1616869"/>
                  <a:gd name="connsiteX10" fmla="*/ 304800 w 3281362"/>
                  <a:gd name="connsiteY10" fmla="*/ 1373981 h 1616869"/>
                  <a:gd name="connsiteX11" fmla="*/ 381000 w 3281362"/>
                  <a:gd name="connsiteY11" fmla="*/ 1373981 h 1616869"/>
                  <a:gd name="connsiteX12" fmla="*/ 383381 w 3281362"/>
                  <a:gd name="connsiteY12" fmla="*/ 1340644 h 1616869"/>
                  <a:gd name="connsiteX13" fmla="*/ 459581 w 3281362"/>
                  <a:gd name="connsiteY13" fmla="*/ 1333500 h 1616869"/>
                  <a:gd name="connsiteX14" fmla="*/ 461962 w 3281362"/>
                  <a:gd name="connsiteY14" fmla="*/ 1288256 h 1616869"/>
                  <a:gd name="connsiteX15" fmla="*/ 511968 w 3281362"/>
                  <a:gd name="connsiteY15" fmla="*/ 1290637 h 1616869"/>
                  <a:gd name="connsiteX16" fmla="*/ 514350 w 3281362"/>
                  <a:gd name="connsiteY16" fmla="*/ 1233487 h 1616869"/>
                  <a:gd name="connsiteX17" fmla="*/ 557212 w 3281362"/>
                  <a:gd name="connsiteY17" fmla="*/ 1238250 h 1616869"/>
                  <a:gd name="connsiteX18" fmla="*/ 557212 w 3281362"/>
                  <a:gd name="connsiteY18" fmla="*/ 1202531 h 1616869"/>
                  <a:gd name="connsiteX19" fmla="*/ 619125 w 3281362"/>
                  <a:gd name="connsiteY19" fmla="*/ 1200150 h 1616869"/>
                  <a:gd name="connsiteX20" fmla="*/ 619125 w 3281362"/>
                  <a:gd name="connsiteY20" fmla="*/ 1164431 h 1616869"/>
                  <a:gd name="connsiteX21" fmla="*/ 685800 w 3281362"/>
                  <a:gd name="connsiteY21" fmla="*/ 1154906 h 1616869"/>
                  <a:gd name="connsiteX22" fmla="*/ 685800 w 3281362"/>
                  <a:gd name="connsiteY22" fmla="*/ 1123950 h 1616869"/>
                  <a:gd name="connsiteX23" fmla="*/ 750093 w 3281362"/>
                  <a:gd name="connsiteY23" fmla="*/ 1116806 h 1616869"/>
                  <a:gd name="connsiteX24" fmla="*/ 752475 w 3281362"/>
                  <a:gd name="connsiteY24" fmla="*/ 1083469 h 1616869"/>
                  <a:gd name="connsiteX25" fmla="*/ 819150 w 3281362"/>
                  <a:gd name="connsiteY25" fmla="*/ 1078706 h 1616869"/>
                  <a:gd name="connsiteX26" fmla="*/ 816768 w 3281362"/>
                  <a:gd name="connsiteY26" fmla="*/ 1042987 h 1616869"/>
                  <a:gd name="connsiteX27" fmla="*/ 878681 w 3281362"/>
                  <a:gd name="connsiteY27" fmla="*/ 1042987 h 1616869"/>
                  <a:gd name="connsiteX28" fmla="*/ 871537 w 3281362"/>
                  <a:gd name="connsiteY28" fmla="*/ 1009650 h 1616869"/>
                  <a:gd name="connsiteX29" fmla="*/ 940593 w 3281362"/>
                  <a:gd name="connsiteY29" fmla="*/ 1016794 h 1616869"/>
                  <a:gd name="connsiteX30" fmla="*/ 942975 w 3281362"/>
                  <a:gd name="connsiteY30" fmla="*/ 981075 h 1616869"/>
                  <a:gd name="connsiteX31" fmla="*/ 1019175 w 3281362"/>
                  <a:gd name="connsiteY31" fmla="*/ 983456 h 1616869"/>
                  <a:gd name="connsiteX32" fmla="*/ 1016793 w 3281362"/>
                  <a:gd name="connsiteY32" fmla="*/ 950119 h 1616869"/>
                  <a:gd name="connsiteX33" fmla="*/ 1090612 w 3281362"/>
                  <a:gd name="connsiteY33" fmla="*/ 950119 h 1616869"/>
                  <a:gd name="connsiteX34" fmla="*/ 1081087 w 3281362"/>
                  <a:gd name="connsiteY34" fmla="*/ 921544 h 1616869"/>
                  <a:gd name="connsiteX35" fmla="*/ 1119187 w 3281362"/>
                  <a:gd name="connsiteY35" fmla="*/ 923925 h 1616869"/>
                  <a:gd name="connsiteX36" fmla="*/ 1116806 w 3281362"/>
                  <a:gd name="connsiteY36" fmla="*/ 895350 h 1616869"/>
                  <a:gd name="connsiteX37" fmla="*/ 1162050 w 3281362"/>
                  <a:gd name="connsiteY37" fmla="*/ 890587 h 1616869"/>
                  <a:gd name="connsiteX38" fmla="*/ 1162050 w 3281362"/>
                  <a:gd name="connsiteY38" fmla="*/ 847725 h 1616869"/>
                  <a:gd name="connsiteX39" fmla="*/ 1204912 w 3281362"/>
                  <a:gd name="connsiteY39" fmla="*/ 847725 h 1616869"/>
                  <a:gd name="connsiteX40" fmla="*/ 1204912 w 3281362"/>
                  <a:gd name="connsiteY40" fmla="*/ 814387 h 1616869"/>
                  <a:gd name="connsiteX41" fmla="*/ 1266825 w 3281362"/>
                  <a:gd name="connsiteY41" fmla="*/ 812006 h 1616869"/>
                  <a:gd name="connsiteX42" fmla="*/ 1266825 w 3281362"/>
                  <a:gd name="connsiteY42" fmla="*/ 783431 h 1616869"/>
                  <a:gd name="connsiteX43" fmla="*/ 1335881 w 3281362"/>
                  <a:gd name="connsiteY43" fmla="*/ 773906 h 1616869"/>
                  <a:gd name="connsiteX44" fmla="*/ 1335881 w 3281362"/>
                  <a:gd name="connsiteY44" fmla="*/ 731044 h 1616869"/>
                  <a:gd name="connsiteX45" fmla="*/ 1397793 w 3281362"/>
                  <a:gd name="connsiteY45" fmla="*/ 726281 h 1616869"/>
                  <a:gd name="connsiteX46" fmla="*/ 1395412 w 3281362"/>
                  <a:gd name="connsiteY46" fmla="*/ 676275 h 1616869"/>
                  <a:gd name="connsiteX47" fmla="*/ 1485900 w 3281362"/>
                  <a:gd name="connsiteY47" fmla="*/ 666750 h 1616869"/>
                  <a:gd name="connsiteX48" fmla="*/ 1500187 w 3281362"/>
                  <a:gd name="connsiteY48" fmla="*/ 614362 h 1616869"/>
                  <a:gd name="connsiteX49" fmla="*/ 1581150 w 3281362"/>
                  <a:gd name="connsiteY49" fmla="*/ 607219 h 1616869"/>
                  <a:gd name="connsiteX50" fmla="*/ 1585912 w 3281362"/>
                  <a:gd name="connsiteY50" fmla="*/ 569119 h 1616869"/>
                  <a:gd name="connsiteX51" fmla="*/ 1624012 w 3281362"/>
                  <a:gd name="connsiteY51" fmla="*/ 564356 h 1616869"/>
                  <a:gd name="connsiteX52" fmla="*/ 1626393 w 3281362"/>
                  <a:gd name="connsiteY52" fmla="*/ 535781 h 1616869"/>
                  <a:gd name="connsiteX53" fmla="*/ 1676400 w 3281362"/>
                  <a:gd name="connsiteY53" fmla="*/ 533400 h 1616869"/>
                  <a:gd name="connsiteX54" fmla="*/ 1676400 w 3281362"/>
                  <a:gd name="connsiteY54" fmla="*/ 490537 h 1616869"/>
                  <a:gd name="connsiteX55" fmla="*/ 1724025 w 3281362"/>
                  <a:gd name="connsiteY55" fmla="*/ 490537 h 1616869"/>
                  <a:gd name="connsiteX56" fmla="*/ 1719262 w 3281362"/>
                  <a:gd name="connsiteY56" fmla="*/ 459581 h 1616869"/>
                  <a:gd name="connsiteX57" fmla="*/ 1769268 w 3281362"/>
                  <a:gd name="connsiteY57" fmla="*/ 452437 h 1616869"/>
                  <a:gd name="connsiteX58" fmla="*/ 1769268 w 3281362"/>
                  <a:gd name="connsiteY58" fmla="*/ 428625 h 1616869"/>
                  <a:gd name="connsiteX59" fmla="*/ 1833562 w 3281362"/>
                  <a:gd name="connsiteY59" fmla="*/ 433387 h 1616869"/>
                  <a:gd name="connsiteX60" fmla="*/ 1831181 w 3281362"/>
                  <a:gd name="connsiteY60" fmla="*/ 400050 h 1616869"/>
                  <a:gd name="connsiteX61" fmla="*/ 1900237 w 3281362"/>
                  <a:gd name="connsiteY61" fmla="*/ 395287 h 1616869"/>
                  <a:gd name="connsiteX62" fmla="*/ 1912143 w 3281362"/>
                  <a:gd name="connsiteY62" fmla="*/ 357187 h 1616869"/>
                  <a:gd name="connsiteX63" fmla="*/ 1990725 w 3281362"/>
                  <a:gd name="connsiteY63" fmla="*/ 352425 h 1616869"/>
                  <a:gd name="connsiteX64" fmla="*/ 1990725 w 3281362"/>
                  <a:gd name="connsiteY64" fmla="*/ 326231 h 1616869"/>
                  <a:gd name="connsiteX65" fmla="*/ 2138362 w 3281362"/>
                  <a:gd name="connsiteY65" fmla="*/ 323850 h 1616869"/>
                  <a:gd name="connsiteX66" fmla="*/ 2138362 w 3281362"/>
                  <a:gd name="connsiteY66" fmla="*/ 297656 h 1616869"/>
                  <a:gd name="connsiteX67" fmla="*/ 2185987 w 3281362"/>
                  <a:gd name="connsiteY67" fmla="*/ 292894 h 1616869"/>
                  <a:gd name="connsiteX68" fmla="*/ 2185987 w 3281362"/>
                  <a:gd name="connsiteY68" fmla="*/ 264319 h 1616869"/>
                  <a:gd name="connsiteX69" fmla="*/ 2259806 w 3281362"/>
                  <a:gd name="connsiteY69" fmla="*/ 264319 h 1616869"/>
                  <a:gd name="connsiteX70" fmla="*/ 2259806 w 3281362"/>
                  <a:gd name="connsiteY70" fmla="*/ 238125 h 1616869"/>
                  <a:gd name="connsiteX71" fmla="*/ 2319337 w 3281362"/>
                  <a:gd name="connsiteY71" fmla="*/ 230981 h 1616869"/>
                  <a:gd name="connsiteX72" fmla="*/ 2324100 w 3281362"/>
                  <a:gd name="connsiteY72" fmla="*/ 197644 h 1616869"/>
                  <a:gd name="connsiteX73" fmla="*/ 2440781 w 3281362"/>
                  <a:gd name="connsiteY73" fmla="*/ 190500 h 1616869"/>
                  <a:gd name="connsiteX74" fmla="*/ 2445543 w 3281362"/>
                  <a:gd name="connsiteY74" fmla="*/ 145256 h 1616869"/>
                  <a:gd name="connsiteX75" fmla="*/ 2552700 w 3281362"/>
                  <a:gd name="connsiteY75" fmla="*/ 145256 h 1616869"/>
                  <a:gd name="connsiteX76" fmla="*/ 2550318 w 3281362"/>
                  <a:gd name="connsiteY76" fmla="*/ 123825 h 1616869"/>
                  <a:gd name="connsiteX77" fmla="*/ 2652712 w 3281362"/>
                  <a:gd name="connsiteY77" fmla="*/ 123825 h 1616869"/>
                  <a:gd name="connsiteX78" fmla="*/ 2652712 w 3281362"/>
                  <a:gd name="connsiteY78" fmla="*/ 107156 h 1616869"/>
                  <a:gd name="connsiteX79" fmla="*/ 2755106 w 3281362"/>
                  <a:gd name="connsiteY79" fmla="*/ 109537 h 1616869"/>
                  <a:gd name="connsiteX80" fmla="*/ 2757487 w 3281362"/>
                  <a:gd name="connsiteY80" fmla="*/ 95250 h 1616869"/>
                  <a:gd name="connsiteX81" fmla="*/ 2895600 w 3281362"/>
                  <a:gd name="connsiteY81" fmla="*/ 95250 h 1616869"/>
                  <a:gd name="connsiteX82" fmla="*/ 2893218 w 3281362"/>
                  <a:gd name="connsiteY82" fmla="*/ 78581 h 1616869"/>
                  <a:gd name="connsiteX83" fmla="*/ 2955131 w 3281362"/>
                  <a:gd name="connsiteY83" fmla="*/ 80962 h 1616869"/>
                  <a:gd name="connsiteX84" fmla="*/ 2955131 w 3281362"/>
                  <a:gd name="connsiteY84" fmla="*/ 61912 h 1616869"/>
                  <a:gd name="connsiteX85" fmla="*/ 3100387 w 3281362"/>
                  <a:gd name="connsiteY85" fmla="*/ 61912 h 1616869"/>
                  <a:gd name="connsiteX86" fmla="*/ 3100387 w 3281362"/>
                  <a:gd name="connsiteY86" fmla="*/ 30956 h 1616869"/>
                  <a:gd name="connsiteX87" fmla="*/ 3195637 w 3281362"/>
                  <a:gd name="connsiteY87" fmla="*/ 33337 h 1616869"/>
                  <a:gd name="connsiteX88" fmla="*/ 3198018 w 3281362"/>
                  <a:gd name="connsiteY88" fmla="*/ 0 h 1616869"/>
                  <a:gd name="connsiteX89" fmla="*/ 3281362 w 3281362"/>
                  <a:gd name="connsiteY89" fmla="*/ 0 h 161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81362" h="1616869">
                    <a:moveTo>
                      <a:pt x="0" y="1616869"/>
                    </a:moveTo>
                    <a:lnTo>
                      <a:pt x="61912" y="1614487"/>
                    </a:lnTo>
                    <a:lnTo>
                      <a:pt x="59531" y="1564481"/>
                    </a:lnTo>
                    <a:lnTo>
                      <a:pt x="114300" y="1564481"/>
                    </a:lnTo>
                    <a:lnTo>
                      <a:pt x="107156" y="1516856"/>
                    </a:lnTo>
                    <a:lnTo>
                      <a:pt x="173831" y="1519237"/>
                    </a:lnTo>
                    <a:lnTo>
                      <a:pt x="173831" y="1464469"/>
                    </a:lnTo>
                    <a:lnTo>
                      <a:pt x="247650" y="1466850"/>
                    </a:lnTo>
                    <a:lnTo>
                      <a:pt x="238125" y="1414462"/>
                    </a:lnTo>
                    <a:lnTo>
                      <a:pt x="300037" y="1414462"/>
                    </a:lnTo>
                    <a:lnTo>
                      <a:pt x="304800" y="1373981"/>
                    </a:lnTo>
                    <a:lnTo>
                      <a:pt x="381000" y="1373981"/>
                    </a:lnTo>
                    <a:lnTo>
                      <a:pt x="383381" y="1340644"/>
                    </a:lnTo>
                    <a:lnTo>
                      <a:pt x="459581" y="1333500"/>
                    </a:lnTo>
                    <a:lnTo>
                      <a:pt x="461962" y="1288256"/>
                    </a:lnTo>
                    <a:lnTo>
                      <a:pt x="511968" y="1290637"/>
                    </a:lnTo>
                    <a:lnTo>
                      <a:pt x="514350" y="1233487"/>
                    </a:lnTo>
                    <a:lnTo>
                      <a:pt x="557212" y="1238250"/>
                    </a:lnTo>
                    <a:lnTo>
                      <a:pt x="557212" y="1202531"/>
                    </a:lnTo>
                    <a:lnTo>
                      <a:pt x="619125" y="1200150"/>
                    </a:lnTo>
                    <a:lnTo>
                      <a:pt x="619125" y="1164431"/>
                    </a:lnTo>
                    <a:lnTo>
                      <a:pt x="685800" y="1154906"/>
                    </a:lnTo>
                    <a:lnTo>
                      <a:pt x="685800" y="1123950"/>
                    </a:lnTo>
                    <a:lnTo>
                      <a:pt x="750093" y="1116806"/>
                    </a:lnTo>
                    <a:lnTo>
                      <a:pt x="752475" y="1083469"/>
                    </a:lnTo>
                    <a:lnTo>
                      <a:pt x="819150" y="1078706"/>
                    </a:lnTo>
                    <a:lnTo>
                      <a:pt x="816768" y="1042987"/>
                    </a:lnTo>
                    <a:lnTo>
                      <a:pt x="878681" y="1042987"/>
                    </a:lnTo>
                    <a:lnTo>
                      <a:pt x="871537" y="1009650"/>
                    </a:lnTo>
                    <a:lnTo>
                      <a:pt x="940593" y="1016794"/>
                    </a:lnTo>
                    <a:lnTo>
                      <a:pt x="942975" y="981075"/>
                    </a:lnTo>
                    <a:lnTo>
                      <a:pt x="1019175" y="983456"/>
                    </a:lnTo>
                    <a:lnTo>
                      <a:pt x="1016793" y="950119"/>
                    </a:lnTo>
                    <a:lnTo>
                      <a:pt x="1090612" y="950119"/>
                    </a:lnTo>
                    <a:lnTo>
                      <a:pt x="1081087" y="921544"/>
                    </a:lnTo>
                    <a:lnTo>
                      <a:pt x="1119187" y="923925"/>
                    </a:lnTo>
                    <a:lnTo>
                      <a:pt x="1116806" y="895350"/>
                    </a:lnTo>
                    <a:lnTo>
                      <a:pt x="1162050" y="890587"/>
                    </a:lnTo>
                    <a:lnTo>
                      <a:pt x="1162050" y="847725"/>
                    </a:lnTo>
                    <a:lnTo>
                      <a:pt x="1204912" y="847725"/>
                    </a:lnTo>
                    <a:lnTo>
                      <a:pt x="1204912" y="814387"/>
                    </a:lnTo>
                    <a:lnTo>
                      <a:pt x="1266825" y="812006"/>
                    </a:lnTo>
                    <a:lnTo>
                      <a:pt x="1266825" y="783431"/>
                    </a:lnTo>
                    <a:lnTo>
                      <a:pt x="1335881" y="773906"/>
                    </a:lnTo>
                    <a:lnTo>
                      <a:pt x="1335881" y="731044"/>
                    </a:lnTo>
                    <a:lnTo>
                      <a:pt x="1397793" y="726281"/>
                    </a:lnTo>
                    <a:lnTo>
                      <a:pt x="1395412" y="676275"/>
                    </a:lnTo>
                    <a:lnTo>
                      <a:pt x="1485900" y="666750"/>
                    </a:lnTo>
                    <a:lnTo>
                      <a:pt x="1500187" y="614362"/>
                    </a:lnTo>
                    <a:lnTo>
                      <a:pt x="1581150" y="607219"/>
                    </a:lnTo>
                    <a:lnTo>
                      <a:pt x="1585912" y="569119"/>
                    </a:lnTo>
                    <a:lnTo>
                      <a:pt x="1624012" y="564356"/>
                    </a:lnTo>
                    <a:lnTo>
                      <a:pt x="1626393" y="535781"/>
                    </a:lnTo>
                    <a:lnTo>
                      <a:pt x="1676400" y="533400"/>
                    </a:lnTo>
                    <a:lnTo>
                      <a:pt x="1676400" y="490537"/>
                    </a:lnTo>
                    <a:lnTo>
                      <a:pt x="1724025" y="490537"/>
                    </a:lnTo>
                    <a:lnTo>
                      <a:pt x="1719262" y="459581"/>
                    </a:lnTo>
                    <a:lnTo>
                      <a:pt x="1769268" y="452437"/>
                    </a:lnTo>
                    <a:lnTo>
                      <a:pt x="1769268" y="428625"/>
                    </a:lnTo>
                    <a:lnTo>
                      <a:pt x="1833562" y="433387"/>
                    </a:lnTo>
                    <a:lnTo>
                      <a:pt x="1831181" y="400050"/>
                    </a:lnTo>
                    <a:lnTo>
                      <a:pt x="1900237" y="395287"/>
                    </a:lnTo>
                    <a:lnTo>
                      <a:pt x="1912143" y="357187"/>
                    </a:lnTo>
                    <a:lnTo>
                      <a:pt x="1990725" y="352425"/>
                    </a:lnTo>
                    <a:lnTo>
                      <a:pt x="1990725" y="326231"/>
                    </a:lnTo>
                    <a:lnTo>
                      <a:pt x="2138362" y="323850"/>
                    </a:lnTo>
                    <a:lnTo>
                      <a:pt x="2138362" y="297656"/>
                    </a:lnTo>
                    <a:lnTo>
                      <a:pt x="2185987" y="292894"/>
                    </a:lnTo>
                    <a:lnTo>
                      <a:pt x="2185987" y="264319"/>
                    </a:lnTo>
                    <a:lnTo>
                      <a:pt x="2259806" y="264319"/>
                    </a:lnTo>
                    <a:lnTo>
                      <a:pt x="2259806" y="238125"/>
                    </a:lnTo>
                    <a:lnTo>
                      <a:pt x="2319337" y="230981"/>
                    </a:lnTo>
                    <a:lnTo>
                      <a:pt x="2324100" y="197644"/>
                    </a:lnTo>
                    <a:lnTo>
                      <a:pt x="2440781" y="190500"/>
                    </a:lnTo>
                    <a:lnTo>
                      <a:pt x="2445543" y="145256"/>
                    </a:lnTo>
                    <a:lnTo>
                      <a:pt x="2552700" y="145256"/>
                    </a:lnTo>
                    <a:lnTo>
                      <a:pt x="2550318" y="123825"/>
                    </a:lnTo>
                    <a:lnTo>
                      <a:pt x="2652712" y="123825"/>
                    </a:lnTo>
                    <a:lnTo>
                      <a:pt x="2652712" y="107156"/>
                    </a:lnTo>
                    <a:lnTo>
                      <a:pt x="2755106" y="109537"/>
                    </a:lnTo>
                    <a:lnTo>
                      <a:pt x="2757487" y="95250"/>
                    </a:lnTo>
                    <a:lnTo>
                      <a:pt x="2895600" y="95250"/>
                    </a:lnTo>
                    <a:lnTo>
                      <a:pt x="2893218" y="78581"/>
                    </a:lnTo>
                    <a:lnTo>
                      <a:pt x="2955131" y="80962"/>
                    </a:lnTo>
                    <a:lnTo>
                      <a:pt x="2955131" y="61912"/>
                    </a:lnTo>
                    <a:lnTo>
                      <a:pt x="3100387" y="61912"/>
                    </a:lnTo>
                    <a:lnTo>
                      <a:pt x="3100387" y="30956"/>
                    </a:lnTo>
                    <a:lnTo>
                      <a:pt x="3195637" y="33337"/>
                    </a:lnTo>
                    <a:lnTo>
                      <a:pt x="3198018" y="0"/>
                    </a:lnTo>
                    <a:lnTo>
                      <a:pt x="3281362" y="0"/>
                    </a:lnTo>
                  </a:path>
                </a:pathLst>
              </a:custGeom>
              <a:noFill/>
              <a:ln w="50800" cap="flat" cmpd="sng" algn="ctr">
                <a:solidFill>
                  <a:srgbClr val="00B05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0" hangingPunct="0">
                  <a:defRPr/>
                </a:pPr>
                <a:endParaRPr lang="en-GB" kern="0" dirty="0">
                  <a:solidFill>
                    <a:srgbClr val="004F59"/>
                  </a:solidFill>
                  <a:latin typeface="Arial"/>
                </a:endParaRPr>
              </a:p>
            </p:txBody>
          </p:sp>
          <p:grpSp>
            <p:nvGrpSpPr>
              <p:cNvPr id="59" name="Group 58"/>
              <p:cNvGrpSpPr/>
              <p:nvPr/>
            </p:nvGrpSpPr>
            <p:grpSpPr>
              <a:xfrm>
                <a:off x="5500221" y="2887993"/>
                <a:ext cx="1974057" cy="354805"/>
                <a:chOff x="5512593" y="3488541"/>
                <a:chExt cx="1974057" cy="354805"/>
              </a:xfrm>
            </p:grpSpPr>
            <p:sp>
              <p:nvSpPr>
                <p:cNvPr id="60" name="Freeform 59"/>
                <p:cNvSpPr/>
                <p:nvPr/>
              </p:nvSpPr>
              <p:spPr>
                <a:xfrm>
                  <a:off x="6098381" y="3488541"/>
                  <a:ext cx="1388269" cy="295275"/>
                </a:xfrm>
                <a:custGeom>
                  <a:avLst/>
                  <a:gdLst>
                    <a:gd name="connsiteX0" fmla="*/ 1388269 w 1388269"/>
                    <a:gd name="connsiteY0" fmla="*/ 0 h 295275"/>
                    <a:gd name="connsiteX1" fmla="*/ 1300163 w 1388269"/>
                    <a:gd name="connsiteY1" fmla="*/ 2381 h 295275"/>
                    <a:gd name="connsiteX2" fmla="*/ 1300163 w 1388269"/>
                    <a:gd name="connsiteY2" fmla="*/ 28575 h 295275"/>
                    <a:gd name="connsiteX3" fmla="*/ 1204913 w 1388269"/>
                    <a:gd name="connsiteY3" fmla="*/ 28575 h 295275"/>
                    <a:gd name="connsiteX4" fmla="*/ 1204913 w 1388269"/>
                    <a:gd name="connsiteY4" fmla="*/ 54768 h 295275"/>
                    <a:gd name="connsiteX5" fmla="*/ 1109663 w 1388269"/>
                    <a:gd name="connsiteY5" fmla="*/ 50006 h 295275"/>
                    <a:gd name="connsiteX6" fmla="*/ 1109663 w 1388269"/>
                    <a:gd name="connsiteY6" fmla="*/ 78581 h 295275"/>
                    <a:gd name="connsiteX7" fmla="*/ 954882 w 1388269"/>
                    <a:gd name="connsiteY7" fmla="*/ 80962 h 295275"/>
                    <a:gd name="connsiteX8" fmla="*/ 957263 w 1388269"/>
                    <a:gd name="connsiteY8" fmla="*/ 111918 h 295275"/>
                    <a:gd name="connsiteX9" fmla="*/ 866775 w 1388269"/>
                    <a:gd name="connsiteY9" fmla="*/ 114300 h 295275"/>
                    <a:gd name="connsiteX10" fmla="*/ 869157 w 1388269"/>
                    <a:gd name="connsiteY10" fmla="*/ 138112 h 295275"/>
                    <a:gd name="connsiteX11" fmla="*/ 752475 w 1388269"/>
                    <a:gd name="connsiteY11" fmla="*/ 135731 h 295275"/>
                    <a:gd name="connsiteX12" fmla="*/ 754857 w 1388269"/>
                    <a:gd name="connsiteY12" fmla="*/ 152400 h 295275"/>
                    <a:gd name="connsiteX13" fmla="*/ 619125 w 1388269"/>
                    <a:gd name="connsiteY13" fmla="*/ 150018 h 295275"/>
                    <a:gd name="connsiteX14" fmla="*/ 616744 w 1388269"/>
                    <a:gd name="connsiteY14" fmla="*/ 178593 h 295275"/>
                    <a:gd name="connsiteX15" fmla="*/ 459582 w 1388269"/>
                    <a:gd name="connsiteY15" fmla="*/ 178593 h 295275"/>
                    <a:gd name="connsiteX16" fmla="*/ 459582 w 1388269"/>
                    <a:gd name="connsiteY16" fmla="*/ 200025 h 295275"/>
                    <a:gd name="connsiteX17" fmla="*/ 326232 w 1388269"/>
                    <a:gd name="connsiteY17" fmla="*/ 197643 h 295275"/>
                    <a:gd name="connsiteX18" fmla="*/ 330994 w 1388269"/>
                    <a:gd name="connsiteY18" fmla="*/ 216693 h 295275"/>
                    <a:gd name="connsiteX19" fmla="*/ 252413 w 1388269"/>
                    <a:gd name="connsiteY19" fmla="*/ 216693 h 295275"/>
                    <a:gd name="connsiteX20" fmla="*/ 250032 w 1388269"/>
                    <a:gd name="connsiteY20" fmla="*/ 242887 h 295275"/>
                    <a:gd name="connsiteX21" fmla="*/ 121444 w 1388269"/>
                    <a:gd name="connsiteY21" fmla="*/ 242887 h 295275"/>
                    <a:gd name="connsiteX22" fmla="*/ 119063 w 1388269"/>
                    <a:gd name="connsiteY22" fmla="*/ 264318 h 295275"/>
                    <a:gd name="connsiteX23" fmla="*/ 7144 w 1388269"/>
                    <a:gd name="connsiteY23" fmla="*/ 266700 h 295275"/>
                    <a:gd name="connsiteX24" fmla="*/ 0 w 1388269"/>
                    <a:gd name="connsiteY24" fmla="*/ 295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8269" h="295275">
                      <a:moveTo>
                        <a:pt x="1388269" y="0"/>
                      </a:moveTo>
                      <a:lnTo>
                        <a:pt x="1300163" y="2381"/>
                      </a:lnTo>
                      <a:lnTo>
                        <a:pt x="1300163" y="28575"/>
                      </a:lnTo>
                      <a:lnTo>
                        <a:pt x="1204913" y="28575"/>
                      </a:lnTo>
                      <a:lnTo>
                        <a:pt x="1204913" y="54768"/>
                      </a:lnTo>
                      <a:lnTo>
                        <a:pt x="1109663" y="50006"/>
                      </a:lnTo>
                      <a:lnTo>
                        <a:pt x="1109663" y="78581"/>
                      </a:lnTo>
                      <a:lnTo>
                        <a:pt x="954882" y="80962"/>
                      </a:lnTo>
                      <a:lnTo>
                        <a:pt x="957263" y="111918"/>
                      </a:lnTo>
                      <a:lnTo>
                        <a:pt x="866775" y="114300"/>
                      </a:lnTo>
                      <a:lnTo>
                        <a:pt x="869157" y="138112"/>
                      </a:lnTo>
                      <a:lnTo>
                        <a:pt x="752475" y="135731"/>
                      </a:lnTo>
                      <a:lnTo>
                        <a:pt x="754857" y="152400"/>
                      </a:lnTo>
                      <a:lnTo>
                        <a:pt x="619125" y="150018"/>
                      </a:lnTo>
                      <a:lnTo>
                        <a:pt x="616744" y="178593"/>
                      </a:lnTo>
                      <a:lnTo>
                        <a:pt x="459582" y="178593"/>
                      </a:lnTo>
                      <a:lnTo>
                        <a:pt x="459582" y="200025"/>
                      </a:lnTo>
                      <a:lnTo>
                        <a:pt x="326232" y="197643"/>
                      </a:lnTo>
                      <a:lnTo>
                        <a:pt x="330994" y="216693"/>
                      </a:lnTo>
                      <a:lnTo>
                        <a:pt x="252413" y="216693"/>
                      </a:lnTo>
                      <a:lnTo>
                        <a:pt x="250032" y="242887"/>
                      </a:lnTo>
                      <a:lnTo>
                        <a:pt x="121444" y="242887"/>
                      </a:lnTo>
                      <a:lnTo>
                        <a:pt x="119063" y="264318"/>
                      </a:lnTo>
                      <a:lnTo>
                        <a:pt x="7144" y="266700"/>
                      </a:lnTo>
                      <a:lnTo>
                        <a:pt x="0" y="295275"/>
                      </a:lnTo>
                    </a:path>
                  </a:pathLst>
                </a:custGeom>
                <a:noFill/>
                <a:ln w="50800" cap="flat" cmpd="sng" algn="ctr">
                  <a:solidFill>
                    <a:srgbClr val="00B050"/>
                  </a:solidFill>
                  <a:prstDash val="solid"/>
                </a:ln>
                <a:effectLst/>
              </p:spPr>
              <p:txBody>
                <a:bodyPr rtlCol="0" anchor="ctr"/>
                <a:lstStyle/>
                <a:p>
                  <a:pPr algn="ctr">
                    <a:defRPr/>
                  </a:pPr>
                  <a:endParaRPr lang="en-GB" kern="0" dirty="0">
                    <a:solidFill>
                      <a:srgbClr val="FFFFFF"/>
                    </a:solidFill>
                    <a:latin typeface="Arial"/>
                  </a:endParaRPr>
                </a:p>
              </p:txBody>
            </p:sp>
            <p:sp>
              <p:nvSpPr>
                <p:cNvPr id="61" name="Freeform 60"/>
                <p:cNvSpPr/>
                <p:nvPr/>
              </p:nvSpPr>
              <p:spPr>
                <a:xfrm>
                  <a:off x="5512593" y="3776671"/>
                  <a:ext cx="600075" cy="66675"/>
                </a:xfrm>
                <a:custGeom>
                  <a:avLst/>
                  <a:gdLst>
                    <a:gd name="connsiteX0" fmla="*/ 583406 w 583406"/>
                    <a:gd name="connsiteY0" fmla="*/ 2382 h 66675"/>
                    <a:gd name="connsiteX1" fmla="*/ 400050 w 583406"/>
                    <a:gd name="connsiteY1" fmla="*/ 0 h 66675"/>
                    <a:gd name="connsiteX2" fmla="*/ 400050 w 583406"/>
                    <a:gd name="connsiteY2" fmla="*/ 30957 h 66675"/>
                    <a:gd name="connsiteX3" fmla="*/ 216694 w 583406"/>
                    <a:gd name="connsiteY3" fmla="*/ 28575 h 66675"/>
                    <a:gd name="connsiteX4" fmla="*/ 209550 w 583406"/>
                    <a:gd name="connsiteY4" fmla="*/ 61913 h 66675"/>
                    <a:gd name="connsiteX5" fmla="*/ 0 w 583406"/>
                    <a:gd name="connsiteY5"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06" h="66675">
                      <a:moveTo>
                        <a:pt x="583406" y="2382"/>
                      </a:moveTo>
                      <a:lnTo>
                        <a:pt x="400050" y="0"/>
                      </a:lnTo>
                      <a:lnTo>
                        <a:pt x="400050" y="30957"/>
                      </a:lnTo>
                      <a:lnTo>
                        <a:pt x="216694" y="28575"/>
                      </a:lnTo>
                      <a:lnTo>
                        <a:pt x="209550" y="61913"/>
                      </a:lnTo>
                      <a:lnTo>
                        <a:pt x="0" y="66675"/>
                      </a:lnTo>
                    </a:path>
                  </a:pathLst>
                </a:custGeom>
                <a:noFill/>
                <a:ln w="50800" cap="flat" cmpd="sng" algn="ctr">
                  <a:solidFill>
                    <a:srgbClr val="00B050"/>
                  </a:solidFill>
                  <a:prstDash val="solid"/>
                </a:ln>
                <a:effectLst/>
              </p:spPr>
              <p:txBody>
                <a:bodyPr rtlCol="0" anchor="ctr"/>
                <a:lstStyle/>
                <a:p>
                  <a:pPr algn="ctr">
                    <a:defRPr/>
                  </a:pPr>
                  <a:endParaRPr lang="en-GB" kern="0" dirty="0">
                    <a:solidFill>
                      <a:srgbClr val="FFFFFF"/>
                    </a:solidFill>
                    <a:latin typeface="Arial"/>
                  </a:endParaRPr>
                </a:p>
              </p:txBody>
            </p:sp>
          </p:grpSp>
        </p:grpSp>
        <p:cxnSp>
          <p:nvCxnSpPr>
            <p:cNvPr id="62" name="Straight Connector 61"/>
            <p:cNvCxnSpPr/>
            <p:nvPr/>
          </p:nvCxnSpPr>
          <p:spPr>
            <a:xfrm>
              <a:off x="2172871" y="3296832"/>
              <a:ext cx="90487" cy="0"/>
            </a:xfrm>
            <a:prstGeom prst="line">
              <a:avLst/>
            </a:prstGeom>
            <a:noFill/>
            <a:ln w="19050" cap="flat" cmpd="sng" algn="ctr">
              <a:solidFill>
                <a:srgbClr val="004F59"/>
              </a:solidFill>
              <a:prstDash val="solid"/>
            </a:ln>
            <a:effectLst/>
          </p:spPr>
        </p:cxnSp>
        <p:cxnSp>
          <p:nvCxnSpPr>
            <p:cNvPr id="63" name="Straight Connector 62"/>
            <p:cNvCxnSpPr/>
            <p:nvPr/>
          </p:nvCxnSpPr>
          <p:spPr>
            <a:xfrm>
              <a:off x="2172871" y="4103407"/>
              <a:ext cx="90487" cy="0"/>
            </a:xfrm>
            <a:prstGeom prst="line">
              <a:avLst/>
            </a:prstGeom>
            <a:noFill/>
            <a:ln w="19050" cap="flat" cmpd="sng" algn="ctr">
              <a:solidFill>
                <a:srgbClr val="004F59"/>
              </a:solidFill>
              <a:prstDash val="solid"/>
            </a:ln>
            <a:effectLst/>
          </p:spPr>
        </p:cxnSp>
        <p:cxnSp>
          <p:nvCxnSpPr>
            <p:cNvPr id="64" name="Straight Connector 63"/>
            <p:cNvCxnSpPr/>
            <p:nvPr/>
          </p:nvCxnSpPr>
          <p:spPr>
            <a:xfrm>
              <a:off x="2172871" y="4884587"/>
              <a:ext cx="90487" cy="0"/>
            </a:xfrm>
            <a:prstGeom prst="line">
              <a:avLst/>
            </a:prstGeom>
            <a:noFill/>
            <a:ln w="19050" cap="flat" cmpd="sng" algn="ctr">
              <a:solidFill>
                <a:srgbClr val="004F59"/>
              </a:solidFill>
              <a:prstDash val="solid"/>
            </a:ln>
            <a:effectLst/>
          </p:spPr>
        </p:cxnSp>
        <p:sp>
          <p:nvSpPr>
            <p:cNvPr id="65" name="TextBox 64"/>
            <p:cNvSpPr txBox="1"/>
            <p:nvPr/>
          </p:nvSpPr>
          <p:spPr>
            <a:xfrm>
              <a:off x="1423571" y="4738989"/>
              <a:ext cx="781050" cy="314248"/>
            </a:xfrm>
            <a:prstGeom prst="rect">
              <a:avLst/>
            </a:prstGeom>
            <a:noFill/>
          </p:spPr>
          <p:txBody>
            <a:bodyPr>
              <a:spAutoFit/>
            </a:bodyPr>
            <a:lstStyle/>
            <a:p>
              <a:pPr algn="r">
                <a:defRPr/>
              </a:pPr>
              <a:r>
                <a:rPr lang="en-GB" sz="1100" kern="0" dirty="0">
                  <a:solidFill>
                    <a:srgbClr val="004F59"/>
                  </a:solidFill>
                  <a:latin typeface="Arial"/>
                </a:rPr>
                <a:t>0.1</a:t>
              </a:r>
            </a:p>
          </p:txBody>
        </p:sp>
        <p:sp>
          <p:nvSpPr>
            <p:cNvPr id="66" name="TextBox 65"/>
            <p:cNvSpPr txBox="1"/>
            <p:nvPr/>
          </p:nvSpPr>
          <p:spPr>
            <a:xfrm>
              <a:off x="1423571" y="3967485"/>
              <a:ext cx="781050" cy="314248"/>
            </a:xfrm>
            <a:prstGeom prst="rect">
              <a:avLst/>
            </a:prstGeom>
            <a:noFill/>
          </p:spPr>
          <p:txBody>
            <a:bodyPr>
              <a:spAutoFit/>
            </a:bodyPr>
            <a:lstStyle/>
            <a:p>
              <a:pPr algn="r">
                <a:defRPr/>
              </a:pPr>
              <a:r>
                <a:rPr lang="en-GB" sz="1100" kern="0" dirty="0">
                  <a:solidFill>
                    <a:srgbClr val="004F59"/>
                  </a:solidFill>
                  <a:latin typeface="Arial"/>
                </a:rPr>
                <a:t>0.3</a:t>
              </a:r>
            </a:p>
          </p:txBody>
        </p:sp>
        <p:sp>
          <p:nvSpPr>
            <p:cNvPr id="67" name="TextBox 66"/>
            <p:cNvSpPr txBox="1"/>
            <p:nvPr/>
          </p:nvSpPr>
          <p:spPr>
            <a:xfrm>
              <a:off x="1423571" y="3159700"/>
              <a:ext cx="781050" cy="314248"/>
            </a:xfrm>
            <a:prstGeom prst="rect">
              <a:avLst/>
            </a:prstGeom>
            <a:noFill/>
          </p:spPr>
          <p:txBody>
            <a:bodyPr>
              <a:spAutoFit/>
            </a:bodyPr>
            <a:lstStyle/>
            <a:p>
              <a:pPr algn="r">
                <a:defRPr/>
              </a:pPr>
              <a:r>
                <a:rPr lang="en-GB" sz="1100" kern="0" dirty="0">
                  <a:solidFill>
                    <a:srgbClr val="004F59"/>
                  </a:solidFill>
                  <a:latin typeface="Arial"/>
                </a:rPr>
                <a:t>0.5</a:t>
              </a:r>
            </a:p>
          </p:txBody>
        </p:sp>
        <p:sp>
          <p:nvSpPr>
            <p:cNvPr id="68" name="Rechteck 67"/>
            <p:cNvSpPr/>
            <p:nvPr/>
          </p:nvSpPr>
          <p:spPr>
            <a:xfrm>
              <a:off x="2438399" y="2432543"/>
              <a:ext cx="5043071" cy="314248"/>
            </a:xfrm>
            <a:prstGeom prst="rect">
              <a:avLst/>
            </a:prstGeom>
          </p:spPr>
          <p:txBody>
            <a:bodyPr wrap="square">
              <a:spAutoFit/>
            </a:bodyPr>
            <a:lstStyle/>
            <a:p>
              <a:pPr>
                <a:defRPr/>
              </a:pPr>
              <a:r>
                <a:rPr lang="de-DE" sz="1100" b="1" kern="0" dirty="0">
                  <a:solidFill>
                    <a:srgbClr val="004F59"/>
                  </a:solidFill>
                  <a:latin typeface="Arial"/>
                </a:rPr>
                <a:t>Hazard ratio, 1.06 (95% CI, 0.94–1.19) </a:t>
              </a:r>
              <a:r>
                <a:rPr lang="en-US" sz="1100" b="1" kern="0" dirty="0">
                  <a:solidFill>
                    <a:srgbClr val="004F59"/>
                  </a:solidFill>
                  <a:latin typeface="Arial"/>
                </a:rPr>
                <a:t>P= 0.35</a:t>
              </a:r>
              <a:endParaRPr lang="de-DE" sz="1100" b="1" kern="0" dirty="0">
                <a:solidFill>
                  <a:srgbClr val="004F59"/>
                </a:solidFill>
                <a:latin typeface="Arial"/>
              </a:endParaRPr>
            </a:p>
          </p:txBody>
        </p:sp>
        <p:cxnSp>
          <p:nvCxnSpPr>
            <p:cNvPr id="69" name="Straight Connector 68"/>
            <p:cNvCxnSpPr/>
            <p:nvPr/>
          </p:nvCxnSpPr>
          <p:spPr>
            <a:xfrm>
              <a:off x="2170059" y="1696721"/>
              <a:ext cx="90487" cy="0"/>
            </a:xfrm>
            <a:prstGeom prst="line">
              <a:avLst/>
            </a:prstGeom>
            <a:noFill/>
            <a:ln w="19050" cap="flat" cmpd="sng" algn="ctr">
              <a:solidFill>
                <a:srgbClr val="004F59"/>
              </a:solidFill>
              <a:prstDash val="solid"/>
            </a:ln>
            <a:effectLst/>
          </p:spPr>
        </p:cxnSp>
        <p:cxnSp>
          <p:nvCxnSpPr>
            <p:cNvPr id="70" name="Straight Connector 69"/>
            <p:cNvCxnSpPr/>
            <p:nvPr/>
          </p:nvCxnSpPr>
          <p:spPr>
            <a:xfrm>
              <a:off x="2176409" y="2506778"/>
              <a:ext cx="90487" cy="0"/>
            </a:xfrm>
            <a:prstGeom prst="line">
              <a:avLst/>
            </a:prstGeom>
            <a:noFill/>
            <a:ln w="19050" cap="flat" cmpd="sng" algn="ctr">
              <a:solidFill>
                <a:srgbClr val="004F59"/>
              </a:solidFill>
              <a:prstDash val="solid"/>
            </a:ln>
            <a:effectLst/>
          </p:spPr>
        </p:cxnSp>
        <p:sp>
          <p:nvSpPr>
            <p:cNvPr id="71" name="TextBox 70"/>
            <p:cNvSpPr txBox="1"/>
            <p:nvPr/>
          </p:nvSpPr>
          <p:spPr>
            <a:xfrm>
              <a:off x="1427109" y="1554156"/>
              <a:ext cx="781050" cy="314248"/>
            </a:xfrm>
            <a:prstGeom prst="rect">
              <a:avLst/>
            </a:prstGeom>
            <a:noFill/>
          </p:spPr>
          <p:txBody>
            <a:bodyPr>
              <a:spAutoFit/>
            </a:bodyPr>
            <a:lstStyle/>
            <a:p>
              <a:pPr algn="r">
                <a:defRPr/>
              </a:pPr>
              <a:r>
                <a:rPr lang="en-GB" sz="1100" kern="0" dirty="0">
                  <a:solidFill>
                    <a:srgbClr val="004F59"/>
                  </a:solidFill>
                  <a:latin typeface="Arial"/>
                </a:rPr>
                <a:t>0.9</a:t>
              </a:r>
            </a:p>
          </p:txBody>
        </p:sp>
        <p:sp>
          <p:nvSpPr>
            <p:cNvPr id="72" name="TextBox 71"/>
            <p:cNvSpPr txBox="1"/>
            <p:nvPr/>
          </p:nvSpPr>
          <p:spPr>
            <a:xfrm>
              <a:off x="1427109" y="2361197"/>
              <a:ext cx="781050" cy="314248"/>
            </a:xfrm>
            <a:prstGeom prst="rect">
              <a:avLst/>
            </a:prstGeom>
            <a:noFill/>
          </p:spPr>
          <p:txBody>
            <a:bodyPr>
              <a:spAutoFit/>
            </a:bodyPr>
            <a:lstStyle/>
            <a:p>
              <a:pPr algn="r">
                <a:defRPr/>
              </a:pPr>
              <a:r>
                <a:rPr lang="en-GB" sz="1100" kern="0" dirty="0">
                  <a:solidFill>
                    <a:srgbClr val="004F59"/>
                  </a:solidFill>
                  <a:latin typeface="Arial"/>
                </a:rPr>
                <a:t>0.7</a:t>
              </a:r>
            </a:p>
          </p:txBody>
        </p:sp>
        <p:cxnSp>
          <p:nvCxnSpPr>
            <p:cNvPr id="73" name="Straight Connector 72"/>
            <p:cNvCxnSpPr/>
            <p:nvPr/>
          </p:nvCxnSpPr>
          <p:spPr>
            <a:xfrm>
              <a:off x="2176409" y="2087165"/>
              <a:ext cx="90487" cy="0"/>
            </a:xfrm>
            <a:prstGeom prst="line">
              <a:avLst/>
            </a:prstGeom>
            <a:noFill/>
            <a:ln w="19050" cap="flat" cmpd="sng" algn="ctr">
              <a:solidFill>
                <a:srgbClr val="004F59"/>
              </a:solidFill>
              <a:prstDash val="solid"/>
            </a:ln>
            <a:effectLst/>
          </p:spPr>
        </p:cxnSp>
        <p:sp>
          <p:nvSpPr>
            <p:cNvPr id="76" name="TextBox 75"/>
            <p:cNvSpPr txBox="1"/>
            <p:nvPr/>
          </p:nvSpPr>
          <p:spPr>
            <a:xfrm>
              <a:off x="1427109" y="1950031"/>
              <a:ext cx="781050" cy="314248"/>
            </a:xfrm>
            <a:prstGeom prst="rect">
              <a:avLst/>
            </a:prstGeom>
            <a:noFill/>
          </p:spPr>
          <p:txBody>
            <a:bodyPr>
              <a:spAutoFit/>
            </a:bodyPr>
            <a:lstStyle/>
            <a:p>
              <a:pPr algn="r">
                <a:defRPr/>
              </a:pPr>
              <a:r>
                <a:rPr lang="en-GB" sz="1100" kern="0" dirty="0">
                  <a:solidFill>
                    <a:srgbClr val="004F59"/>
                  </a:solidFill>
                  <a:latin typeface="Arial"/>
                </a:rPr>
                <a:t>0.8</a:t>
              </a:r>
            </a:p>
          </p:txBody>
        </p:sp>
        <p:cxnSp>
          <p:nvCxnSpPr>
            <p:cNvPr id="81" name="Straight Connector 80"/>
            <p:cNvCxnSpPr/>
            <p:nvPr/>
          </p:nvCxnSpPr>
          <p:spPr>
            <a:xfrm>
              <a:off x="2179947" y="1271962"/>
              <a:ext cx="90487" cy="0"/>
            </a:xfrm>
            <a:prstGeom prst="line">
              <a:avLst/>
            </a:prstGeom>
            <a:noFill/>
            <a:ln w="19050" cap="flat" cmpd="sng" algn="ctr">
              <a:solidFill>
                <a:srgbClr val="004F59"/>
              </a:solidFill>
              <a:prstDash val="solid"/>
            </a:ln>
            <a:effectLst/>
          </p:spPr>
        </p:cxnSp>
        <p:sp>
          <p:nvSpPr>
            <p:cNvPr id="82" name="TextBox 81"/>
            <p:cNvSpPr txBox="1"/>
            <p:nvPr/>
          </p:nvSpPr>
          <p:spPr>
            <a:xfrm>
              <a:off x="1430648" y="1134829"/>
              <a:ext cx="781050" cy="314248"/>
            </a:xfrm>
            <a:prstGeom prst="rect">
              <a:avLst/>
            </a:prstGeom>
            <a:noFill/>
          </p:spPr>
          <p:txBody>
            <a:bodyPr>
              <a:spAutoFit/>
            </a:bodyPr>
            <a:lstStyle/>
            <a:p>
              <a:pPr algn="r">
                <a:defRPr/>
              </a:pPr>
              <a:r>
                <a:rPr lang="en-GB" sz="1100" kern="0" dirty="0">
                  <a:solidFill>
                    <a:srgbClr val="004F59"/>
                  </a:solidFill>
                  <a:latin typeface="Arial"/>
                </a:rPr>
                <a:t>1.0</a:t>
              </a:r>
            </a:p>
          </p:txBody>
        </p:sp>
      </p:grpSp>
      <p:sp>
        <p:nvSpPr>
          <p:cNvPr id="77" name="Rectangle 76"/>
          <p:cNvSpPr/>
          <p:nvPr/>
        </p:nvSpPr>
        <p:spPr>
          <a:xfrm>
            <a:off x="1781259" y="5854563"/>
            <a:ext cx="8591467" cy="1107996"/>
          </a:xfrm>
          <a:prstGeom prst="rect">
            <a:avLst/>
          </a:prstGeom>
        </p:spPr>
        <p:txBody>
          <a:bodyPr wrap="square">
            <a:spAutoFit/>
          </a:bodyPr>
          <a:lstStyle/>
          <a:p>
            <a:r>
              <a:rPr lang="en-GB" sz="1200" u="sng" dirty="0">
                <a:solidFill>
                  <a:srgbClr val="19515B"/>
                </a:solidFill>
                <a:latin typeface="Arial"/>
              </a:rPr>
              <a:t>Secondary endpoints</a:t>
            </a:r>
          </a:p>
          <a:p>
            <a:pPr marL="171450" indent="-171450">
              <a:buFont typeface="Arial" panose="020B0604020202020204" pitchFamily="34" charset="0"/>
              <a:buChar char="•"/>
            </a:pPr>
            <a:r>
              <a:rPr lang="en-GB" sz="1200" dirty="0">
                <a:solidFill>
                  <a:srgbClr val="19515B"/>
                </a:solidFill>
                <a:latin typeface="Arial"/>
              </a:rPr>
              <a:t>Numerical increase in time to first severe exacerbation (hazard ratio= 1.2; 95% CI 0.98-1.48; P= 0.08) in the ICS withdrawal group compared to the group that remained on triple therapy</a:t>
            </a:r>
          </a:p>
          <a:p>
            <a:pPr marL="171450" indent="-171450">
              <a:buFont typeface="Arial" panose="020B0604020202020204" pitchFamily="34" charset="0"/>
              <a:buChar char="•"/>
            </a:pPr>
            <a:endParaRPr lang="en-GB" sz="1200" dirty="0">
              <a:solidFill>
                <a:srgbClr val="19515B"/>
              </a:solidFill>
              <a:latin typeface="Arial"/>
            </a:endParaRPr>
          </a:p>
          <a:p>
            <a:endParaRPr lang="en-GB" dirty="0">
              <a:solidFill>
                <a:srgbClr val="19515B"/>
              </a:solidFill>
              <a:latin typeface="Arial"/>
            </a:endParaRPr>
          </a:p>
        </p:txBody>
      </p:sp>
      <p:sp>
        <p:nvSpPr>
          <p:cNvPr id="80" name="TextBox 79"/>
          <p:cNvSpPr txBox="1"/>
          <p:nvPr/>
        </p:nvSpPr>
        <p:spPr>
          <a:xfrm>
            <a:off x="1600200" y="6433039"/>
            <a:ext cx="6612708" cy="215444"/>
          </a:xfrm>
          <a:prstGeom prst="rect">
            <a:avLst/>
          </a:prstGeom>
          <a:noFill/>
        </p:spPr>
        <p:txBody>
          <a:bodyPr wrap="none" rtlCol="0">
            <a:spAutoFit/>
          </a:bodyPr>
          <a:lstStyle/>
          <a:p>
            <a:r>
              <a:rPr lang="en-GB" sz="800" dirty="0"/>
              <a:t>CI=Confidence Interval; P=Probability; ICS=Inhaled Corticosteroid; LABA= Long acting beta2 </a:t>
            </a:r>
            <a:r>
              <a:rPr lang="en-GB" sz="800" dirty="0" err="1"/>
              <a:t>agonist;LAMA</a:t>
            </a:r>
            <a:r>
              <a:rPr lang="en-GB" sz="800" dirty="0"/>
              <a:t>=Long acting muscarinic antagonist; No=Number</a:t>
            </a:r>
          </a:p>
        </p:txBody>
      </p:sp>
      <p:sp>
        <p:nvSpPr>
          <p:cNvPr id="79" name="TextBox 78"/>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1286842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Adverse Events</a:t>
            </a:r>
          </a:p>
        </p:txBody>
      </p:sp>
      <p:graphicFrame>
        <p:nvGraphicFramePr>
          <p:cNvPr id="3" name="Table 2"/>
          <p:cNvGraphicFramePr>
            <a:graphicFrameLocks noGrp="1"/>
          </p:cNvGraphicFramePr>
          <p:nvPr>
            <p:extLst/>
          </p:nvPr>
        </p:nvGraphicFramePr>
        <p:xfrm>
          <a:off x="2012950" y="1847851"/>
          <a:ext cx="8007616" cy="3414855"/>
        </p:xfrm>
        <a:graphic>
          <a:graphicData uri="http://schemas.openxmlformats.org/drawingml/2006/table">
            <a:tbl>
              <a:tblPr>
                <a:tableStyleId>{5FD0F851-EC5A-4D38-B0AD-8093EC10F338}</a:tableStyleId>
              </a:tblPr>
              <a:tblGrid>
                <a:gridCol w="4986916">
                  <a:extLst>
                    <a:ext uri="{9D8B030D-6E8A-4147-A177-3AD203B41FA5}">
                      <a16:colId xmlns:a16="http://schemas.microsoft.com/office/drawing/2014/main" val="20000"/>
                    </a:ext>
                  </a:extLst>
                </a:gridCol>
                <a:gridCol w="1194230">
                  <a:extLst>
                    <a:ext uri="{9D8B030D-6E8A-4147-A177-3AD203B41FA5}">
                      <a16:colId xmlns:a16="http://schemas.microsoft.com/office/drawing/2014/main" val="20001"/>
                    </a:ext>
                  </a:extLst>
                </a:gridCol>
                <a:gridCol w="1826470">
                  <a:extLst>
                    <a:ext uri="{9D8B030D-6E8A-4147-A177-3AD203B41FA5}">
                      <a16:colId xmlns:a16="http://schemas.microsoft.com/office/drawing/2014/main" val="20002"/>
                    </a:ext>
                  </a:extLst>
                </a:gridCol>
              </a:tblGrid>
              <a:tr h="701427">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15000"/>
                        </a:lnSpc>
                        <a:spcAft>
                          <a:spcPts val="0"/>
                        </a:spcAft>
                      </a:pPr>
                      <a:endParaRPr lang="en-GB" sz="1800" noProof="0" dirty="0">
                        <a:solidFill>
                          <a:schemeClr val="tx1"/>
                        </a:solidFill>
                        <a:latin typeface="+mj-lt"/>
                        <a:ea typeface="Calibri"/>
                        <a:cs typeface="Times New Roman"/>
                      </a:endParaRPr>
                    </a:p>
                  </a:txBody>
                  <a:tcPr marL="68400" marR="68400" marT="36000" marB="36000" anchor="ct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gn="ctr">
                        <a:lnSpc>
                          <a:spcPct val="115000"/>
                        </a:lnSpc>
                        <a:spcAft>
                          <a:spcPts val="0"/>
                        </a:spcAft>
                      </a:pPr>
                      <a:r>
                        <a:rPr lang="en-GB" sz="1800" b="1" noProof="0" dirty="0">
                          <a:latin typeface="+mj-lt"/>
                        </a:rPr>
                        <a:t>ICS (n=1243)</a:t>
                      </a:r>
                      <a:endParaRPr lang="en-GB" sz="1800" b="1" noProof="0" dirty="0">
                        <a:solidFill>
                          <a:schemeClr val="tx1"/>
                        </a:solidFill>
                        <a:latin typeface="+mj-lt"/>
                        <a:ea typeface="Calibri"/>
                        <a:cs typeface="Times New Roman"/>
                      </a:endParaRPr>
                    </a:p>
                  </a:txBody>
                  <a:tcPr marL="68400" marR="68400" marT="36000" marB="36000" anchor="ct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gn="ctr">
                        <a:lnSpc>
                          <a:spcPct val="115000"/>
                        </a:lnSpc>
                        <a:spcAft>
                          <a:spcPts val="0"/>
                        </a:spcAft>
                      </a:pPr>
                      <a:r>
                        <a:rPr lang="en-GB" sz="1800" b="1" noProof="0" dirty="0">
                          <a:latin typeface="+mj-lt"/>
                        </a:rPr>
                        <a:t>ICS withdrawal (n=1242)</a:t>
                      </a:r>
                      <a:endParaRPr lang="en-GB" sz="1800" b="1" noProof="0" dirty="0">
                        <a:solidFill>
                          <a:schemeClr val="tx1"/>
                        </a:solidFill>
                        <a:latin typeface="+mj-lt"/>
                        <a:ea typeface="Calibri"/>
                        <a:cs typeface="Times New Roman"/>
                      </a:endParaRPr>
                    </a:p>
                  </a:txBody>
                  <a:tcPr marL="68400" marR="68400" marT="36000" marB="36000" anchor="ctr"/>
                </a:tc>
                <a:extLst>
                  <a:ext uri="{0D108BD9-81ED-4DB2-BD59-A6C34878D82A}">
                    <a16:rowId xmlns:a16="http://schemas.microsoft.com/office/drawing/2014/main" val="10000"/>
                  </a:ext>
                </a:extLst>
              </a:tr>
              <a:tr h="1683226">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15000"/>
                        </a:lnSpc>
                        <a:spcAft>
                          <a:spcPts val="0"/>
                        </a:spcAft>
                      </a:pPr>
                      <a:r>
                        <a:rPr lang="en-GB" sz="1800" noProof="0" dirty="0">
                          <a:latin typeface="+mj-lt"/>
                        </a:rPr>
                        <a:t>Patients with any AE, %</a:t>
                      </a:r>
                    </a:p>
                    <a:p>
                      <a:pPr marL="270510">
                        <a:lnSpc>
                          <a:spcPct val="115000"/>
                        </a:lnSpc>
                        <a:spcAft>
                          <a:spcPts val="0"/>
                        </a:spcAft>
                      </a:pPr>
                      <a:r>
                        <a:rPr lang="en-GB" sz="1800" noProof="0" dirty="0">
                          <a:latin typeface="+mj-lt"/>
                        </a:rPr>
                        <a:t>AE leading to discontinuation of study drug</a:t>
                      </a:r>
                    </a:p>
                    <a:p>
                      <a:pPr marL="270510">
                        <a:lnSpc>
                          <a:spcPct val="115000"/>
                        </a:lnSpc>
                        <a:spcAft>
                          <a:spcPts val="0"/>
                        </a:spcAft>
                      </a:pPr>
                      <a:r>
                        <a:rPr lang="en-GB" sz="1800" noProof="0" dirty="0">
                          <a:latin typeface="+mj-lt"/>
                        </a:rPr>
                        <a:t>Serious</a:t>
                      </a:r>
                      <a:r>
                        <a:rPr lang="en-GB" sz="1800" baseline="0" noProof="0" dirty="0">
                          <a:latin typeface="+mj-lt"/>
                        </a:rPr>
                        <a:t> AEs</a:t>
                      </a:r>
                    </a:p>
                    <a:p>
                      <a:pPr marL="270510">
                        <a:lnSpc>
                          <a:spcPct val="115000"/>
                        </a:lnSpc>
                        <a:spcAft>
                          <a:spcPts val="0"/>
                        </a:spcAft>
                      </a:pPr>
                      <a:r>
                        <a:rPr lang="en-GB" sz="1800" noProof="0" dirty="0">
                          <a:latin typeface="+mj-lt"/>
                        </a:rPr>
                        <a:t>Requires hospitalisation</a:t>
                      </a:r>
                    </a:p>
                    <a:p>
                      <a:pPr marL="270510">
                        <a:lnSpc>
                          <a:spcPct val="115000"/>
                        </a:lnSpc>
                        <a:spcAft>
                          <a:spcPts val="0"/>
                        </a:spcAft>
                      </a:pPr>
                      <a:r>
                        <a:rPr lang="en-GB" sz="1800" noProof="0" dirty="0">
                          <a:latin typeface="+mj-lt"/>
                        </a:rPr>
                        <a:t>Fatal (on-treatment) AEs</a:t>
                      </a:r>
                      <a:endParaRPr lang="en-GB" sz="1800" noProof="0" dirty="0">
                        <a:solidFill>
                          <a:schemeClr val="tx1"/>
                        </a:solidFill>
                        <a:latin typeface="+mj-lt"/>
                        <a:ea typeface="Calibri"/>
                        <a:cs typeface="Times New Roman"/>
                      </a:endParaRPr>
                    </a:p>
                  </a:txBody>
                  <a:tcPr marL="68400" marR="68400" marT="36000" marB="36000" anchor="ct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gn="ctr">
                        <a:lnSpc>
                          <a:spcPct val="115000"/>
                        </a:lnSpc>
                        <a:spcAft>
                          <a:spcPts val="0"/>
                        </a:spcAft>
                      </a:pPr>
                      <a:r>
                        <a:rPr lang="en-GB" sz="1800" noProof="0" dirty="0">
                          <a:latin typeface="+mj-lt"/>
                        </a:rPr>
                        <a:t>70.8</a:t>
                      </a:r>
                    </a:p>
                    <a:p>
                      <a:pPr algn="ctr">
                        <a:lnSpc>
                          <a:spcPct val="115000"/>
                        </a:lnSpc>
                        <a:spcAft>
                          <a:spcPts val="0"/>
                        </a:spcAft>
                      </a:pPr>
                      <a:r>
                        <a:rPr lang="en-GB" sz="1800" noProof="0" dirty="0">
                          <a:latin typeface="+mj-lt"/>
                        </a:rPr>
                        <a:t>9.3</a:t>
                      </a:r>
                    </a:p>
                    <a:p>
                      <a:pPr algn="ctr">
                        <a:lnSpc>
                          <a:spcPct val="115000"/>
                        </a:lnSpc>
                        <a:spcAft>
                          <a:spcPts val="0"/>
                        </a:spcAft>
                      </a:pPr>
                      <a:r>
                        <a:rPr lang="en-GB" sz="1800" noProof="0" dirty="0">
                          <a:latin typeface="+mj-lt"/>
                        </a:rPr>
                        <a:t>23.5</a:t>
                      </a:r>
                    </a:p>
                    <a:p>
                      <a:pPr algn="ctr">
                        <a:lnSpc>
                          <a:spcPct val="115000"/>
                        </a:lnSpc>
                        <a:spcAft>
                          <a:spcPts val="0"/>
                        </a:spcAft>
                      </a:pPr>
                      <a:r>
                        <a:rPr lang="en-GB" sz="1800" noProof="0" dirty="0">
                          <a:latin typeface="+mj-lt"/>
                        </a:rPr>
                        <a:t>22.0</a:t>
                      </a:r>
                    </a:p>
                    <a:p>
                      <a:pPr algn="ctr">
                        <a:lnSpc>
                          <a:spcPct val="115000"/>
                        </a:lnSpc>
                        <a:spcAft>
                          <a:spcPts val="0"/>
                        </a:spcAft>
                      </a:pPr>
                      <a:r>
                        <a:rPr lang="en-GB" sz="1800" noProof="0" dirty="0">
                          <a:latin typeface="+mj-lt"/>
                        </a:rPr>
                        <a:t>2.7</a:t>
                      </a:r>
                      <a:endParaRPr lang="en-GB" sz="1800" noProof="0" dirty="0">
                        <a:solidFill>
                          <a:schemeClr val="tx1"/>
                        </a:solidFill>
                        <a:latin typeface="+mj-lt"/>
                        <a:ea typeface="Calibri"/>
                        <a:cs typeface="Times New Roman"/>
                      </a:endParaRPr>
                    </a:p>
                  </a:txBody>
                  <a:tcPr marL="68400" marR="68400" marT="36000" marB="36000" anchor="ct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gn="ctr">
                        <a:lnSpc>
                          <a:spcPct val="115000"/>
                        </a:lnSpc>
                        <a:spcAft>
                          <a:spcPts val="0"/>
                        </a:spcAft>
                      </a:pPr>
                      <a:r>
                        <a:rPr lang="en-GB" sz="1800" noProof="0" dirty="0">
                          <a:latin typeface="+mj-lt"/>
                        </a:rPr>
                        <a:t>71.7</a:t>
                      </a:r>
                    </a:p>
                    <a:p>
                      <a:pPr algn="ctr">
                        <a:lnSpc>
                          <a:spcPct val="115000"/>
                        </a:lnSpc>
                        <a:spcAft>
                          <a:spcPts val="0"/>
                        </a:spcAft>
                      </a:pPr>
                      <a:r>
                        <a:rPr lang="en-GB" sz="1800" noProof="0" dirty="0">
                          <a:latin typeface="+mj-lt"/>
                        </a:rPr>
                        <a:t>10.2</a:t>
                      </a:r>
                    </a:p>
                    <a:p>
                      <a:pPr algn="ctr">
                        <a:lnSpc>
                          <a:spcPct val="115000"/>
                        </a:lnSpc>
                        <a:spcAft>
                          <a:spcPts val="0"/>
                        </a:spcAft>
                      </a:pPr>
                      <a:r>
                        <a:rPr lang="en-GB" sz="1800" noProof="0" dirty="0">
                          <a:latin typeface="+mj-lt"/>
                        </a:rPr>
                        <a:t>24.2</a:t>
                      </a:r>
                    </a:p>
                    <a:p>
                      <a:pPr algn="ctr">
                        <a:lnSpc>
                          <a:spcPct val="115000"/>
                        </a:lnSpc>
                        <a:spcAft>
                          <a:spcPts val="0"/>
                        </a:spcAft>
                      </a:pPr>
                      <a:r>
                        <a:rPr lang="en-GB" sz="1800" noProof="0" dirty="0">
                          <a:latin typeface="+mj-lt"/>
                        </a:rPr>
                        <a:t>21.8</a:t>
                      </a:r>
                    </a:p>
                    <a:p>
                      <a:pPr algn="ctr">
                        <a:lnSpc>
                          <a:spcPct val="115000"/>
                        </a:lnSpc>
                        <a:spcAft>
                          <a:spcPts val="0"/>
                        </a:spcAft>
                      </a:pPr>
                      <a:r>
                        <a:rPr lang="en-GB" sz="1800" noProof="0" dirty="0">
                          <a:latin typeface="+mj-lt"/>
                        </a:rPr>
                        <a:t>3.2</a:t>
                      </a:r>
                      <a:endParaRPr lang="en-GB" sz="1800" noProof="0" dirty="0">
                        <a:solidFill>
                          <a:schemeClr val="tx1"/>
                        </a:solidFill>
                        <a:latin typeface="+mj-lt"/>
                        <a:ea typeface="Calibri"/>
                        <a:cs typeface="Times New Roman"/>
                      </a:endParaRPr>
                    </a:p>
                  </a:txBody>
                  <a:tcPr marL="68400" marR="68400" marT="36000" marB="36000" anchor="ctr"/>
                </a:tc>
                <a:extLst>
                  <a:ext uri="{0D108BD9-81ED-4DB2-BD59-A6C34878D82A}">
                    <a16:rowId xmlns:a16="http://schemas.microsoft.com/office/drawing/2014/main" val="10001"/>
                  </a:ext>
                </a:extLst>
              </a:tr>
              <a:tr h="1028693">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15000"/>
                        </a:lnSpc>
                        <a:spcAft>
                          <a:spcPts val="0"/>
                        </a:spcAft>
                      </a:pPr>
                      <a:r>
                        <a:rPr lang="en-GB" sz="1800" noProof="0" dirty="0">
                          <a:latin typeface="+mj-lt"/>
                        </a:rPr>
                        <a:t>AEs of special interest, %</a:t>
                      </a:r>
                    </a:p>
                    <a:p>
                      <a:pPr marL="270510">
                        <a:lnSpc>
                          <a:spcPct val="115000"/>
                        </a:lnSpc>
                        <a:spcAft>
                          <a:spcPts val="0"/>
                        </a:spcAft>
                      </a:pPr>
                      <a:r>
                        <a:rPr lang="en-GB" sz="1800" noProof="0" dirty="0">
                          <a:latin typeface="+mj-lt"/>
                        </a:rPr>
                        <a:t>Pneumonia</a:t>
                      </a:r>
                    </a:p>
                    <a:p>
                      <a:pPr marL="270510">
                        <a:lnSpc>
                          <a:spcPct val="115000"/>
                        </a:lnSpc>
                        <a:spcAft>
                          <a:spcPts val="0"/>
                        </a:spcAft>
                      </a:pPr>
                      <a:r>
                        <a:rPr lang="en-GB" sz="1800" noProof="0" dirty="0">
                          <a:latin typeface="+mj-lt"/>
                        </a:rPr>
                        <a:t>MACE</a:t>
                      </a:r>
                      <a:endParaRPr lang="en-GB" sz="1800" noProof="0" dirty="0">
                        <a:solidFill>
                          <a:schemeClr val="tx1"/>
                        </a:solidFill>
                        <a:latin typeface="+mj-lt"/>
                        <a:ea typeface="Calibri"/>
                        <a:cs typeface="Times New Roman"/>
                      </a:endParaRPr>
                    </a:p>
                  </a:txBody>
                  <a:tcPr marL="68400" marR="68400" marT="36000" marB="36000" anchor="ct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gn="ctr">
                        <a:lnSpc>
                          <a:spcPct val="115000"/>
                        </a:lnSpc>
                        <a:spcAft>
                          <a:spcPts val="0"/>
                        </a:spcAft>
                      </a:pPr>
                      <a:endParaRPr lang="en-GB" sz="1800" noProof="0" dirty="0">
                        <a:latin typeface="+mj-lt"/>
                      </a:endParaRPr>
                    </a:p>
                    <a:p>
                      <a:pPr algn="ctr">
                        <a:lnSpc>
                          <a:spcPct val="115000"/>
                        </a:lnSpc>
                        <a:spcAft>
                          <a:spcPts val="0"/>
                        </a:spcAft>
                      </a:pPr>
                      <a:r>
                        <a:rPr lang="en-GB" sz="1800" noProof="0" dirty="0">
                          <a:latin typeface="+mj-lt"/>
                        </a:rPr>
                        <a:t>5.8</a:t>
                      </a:r>
                    </a:p>
                    <a:p>
                      <a:pPr algn="ctr">
                        <a:lnSpc>
                          <a:spcPct val="115000"/>
                        </a:lnSpc>
                        <a:spcAft>
                          <a:spcPts val="0"/>
                        </a:spcAft>
                      </a:pPr>
                      <a:r>
                        <a:rPr lang="en-GB" sz="1800" noProof="0" dirty="0">
                          <a:latin typeface="+mj-lt"/>
                        </a:rPr>
                        <a:t>2.0</a:t>
                      </a:r>
                      <a:endParaRPr lang="en-GB" sz="1800" noProof="0" dirty="0">
                        <a:solidFill>
                          <a:schemeClr val="tx1"/>
                        </a:solidFill>
                        <a:latin typeface="+mj-lt"/>
                        <a:ea typeface="Calibri"/>
                        <a:cs typeface="Times New Roman"/>
                      </a:endParaRPr>
                    </a:p>
                  </a:txBody>
                  <a:tcPr marL="68400" marR="68400" marT="36000" marB="36000" anchor="ct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gn="ctr">
                        <a:lnSpc>
                          <a:spcPct val="115000"/>
                        </a:lnSpc>
                        <a:spcAft>
                          <a:spcPts val="0"/>
                        </a:spcAft>
                      </a:pPr>
                      <a:endParaRPr lang="en-GB" sz="1800" noProof="0" dirty="0">
                        <a:latin typeface="+mj-lt"/>
                      </a:endParaRPr>
                    </a:p>
                    <a:p>
                      <a:pPr algn="ctr">
                        <a:lnSpc>
                          <a:spcPct val="115000"/>
                        </a:lnSpc>
                        <a:spcAft>
                          <a:spcPts val="0"/>
                        </a:spcAft>
                      </a:pPr>
                      <a:r>
                        <a:rPr lang="en-GB" sz="1800" noProof="0" dirty="0">
                          <a:latin typeface="+mj-lt"/>
                        </a:rPr>
                        <a:t>5.5</a:t>
                      </a:r>
                    </a:p>
                    <a:p>
                      <a:pPr algn="ctr">
                        <a:lnSpc>
                          <a:spcPct val="115000"/>
                        </a:lnSpc>
                        <a:spcAft>
                          <a:spcPts val="0"/>
                        </a:spcAft>
                      </a:pPr>
                      <a:r>
                        <a:rPr lang="en-GB" sz="1800" noProof="0" dirty="0">
                          <a:latin typeface="+mj-lt"/>
                        </a:rPr>
                        <a:t>2.2</a:t>
                      </a:r>
                      <a:endParaRPr lang="en-GB" sz="1800" noProof="0" dirty="0">
                        <a:solidFill>
                          <a:schemeClr val="tx1"/>
                        </a:solidFill>
                        <a:latin typeface="+mj-lt"/>
                        <a:ea typeface="Calibri"/>
                        <a:cs typeface="Times New Roman"/>
                      </a:endParaRPr>
                    </a:p>
                  </a:txBody>
                  <a:tcPr marL="68400" marR="68400" marT="36000" marB="36000" anchor="ctr"/>
                </a:tc>
                <a:extLst>
                  <a:ext uri="{0D108BD9-81ED-4DB2-BD59-A6C34878D82A}">
                    <a16:rowId xmlns:a16="http://schemas.microsoft.com/office/drawing/2014/main" val="10002"/>
                  </a:ext>
                </a:extLst>
              </a:tr>
            </a:tbl>
          </a:graphicData>
        </a:graphic>
      </p:graphicFrame>
      <p:sp>
        <p:nvSpPr>
          <p:cNvPr id="24" name="Footer Placeholder 3"/>
          <p:cNvSpPr txBox="1">
            <a:spLocks/>
          </p:cNvSpPr>
          <p:nvPr/>
        </p:nvSpPr>
        <p:spPr>
          <a:xfrm>
            <a:off x="5989674" y="6414198"/>
            <a:ext cx="4615646"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lgn="r">
              <a:defRPr/>
            </a:pPr>
            <a:r>
              <a:rPr lang="en-GB" sz="1000" dirty="0">
                <a:latin typeface="Arial"/>
              </a:rPr>
              <a:t>Magnussen H et al. N Engl J Med DOI 10.1056/NEJMoal407154</a:t>
            </a:r>
          </a:p>
        </p:txBody>
      </p:sp>
      <p:sp>
        <p:nvSpPr>
          <p:cNvPr id="25" name="Footer Placeholder 3"/>
          <p:cNvSpPr txBox="1">
            <a:spLocks/>
          </p:cNvSpPr>
          <p:nvPr/>
        </p:nvSpPr>
        <p:spPr>
          <a:xfrm>
            <a:off x="1903448" y="6033198"/>
            <a:ext cx="6440452"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defRPr/>
            </a:pPr>
            <a:r>
              <a:rPr lang="en-GB" sz="900" dirty="0">
                <a:solidFill>
                  <a:srgbClr val="000000"/>
                </a:solidFill>
                <a:latin typeface="Arial"/>
              </a:rPr>
              <a:t>AE= adverse event; ICS= inhaled corticosteroid; MACE= major adverse cardiovascular event</a:t>
            </a:r>
          </a:p>
        </p:txBody>
      </p:sp>
      <p:sp>
        <p:nvSpPr>
          <p:cNvPr id="6" name="TextBox 5"/>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4030290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396" t="29099" r="26261" b="44985"/>
          <a:stretch/>
        </p:blipFill>
        <p:spPr>
          <a:xfrm>
            <a:off x="477796" y="1598141"/>
            <a:ext cx="10486768" cy="2883244"/>
          </a:xfrm>
          <a:prstGeom prst="rect">
            <a:avLst/>
          </a:prstGeom>
        </p:spPr>
      </p:pic>
      <p:sp>
        <p:nvSpPr>
          <p:cNvPr id="3" name="Rectangle 2"/>
          <p:cNvSpPr/>
          <p:nvPr/>
        </p:nvSpPr>
        <p:spPr>
          <a:xfrm>
            <a:off x="5559106" y="5232456"/>
            <a:ext cx="5538696" cy="215444"/>
          </a:xfrm>
          <a:prstGeom prst="rect">
            <a:avLst/>
          </a:prstGeom>
        </p:spPr>
        <p:txBody>
          <a:bodyPr wrap="none">
            <a:spAutoFit/>
          </a:bodyPr>
          <a:lstStyle/>
          <a:p>
            <a:r>
              <a:rPr lang="en-GB" sz="800" dirty="0">
                <a:latin typeface="Shaker2Lancet-Regular"/>
              </a:rPr>
              <a:t>www.thelancet.com/respiratory </a:t>
            </a:r>
            <a:r>
              <a:rPr lang="en-GB" sz="800" b="1" dirty="0">
                <a:latin typeface="Shaker2Lancet-Bold"/>
              </a:rPr>
              <a:t>Published online April 7, 2016 http://dx.doi.org/10.1016/S2213-2600(16)00100-4 1</a:t>
            </a:r>
            <a:endParaRPr lang="en-GB" dirty="0"/>
          </a:p>
        </p:txBody>
      </p:sp>
    </p:spTree>
    <p:extLst>
      <p:ext uri="{BB962C8B-B14F-4D97-AF65-F5344CB8AC3E}">
        <p14:creationId xmlns:p14="http://schemas.microsoft.com/office/powerpoint/2010/main" val="3250307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253" t="9923" r="26139" b="21367"/>
          <a:stretch/>
        </p:blipFill>
        <p:spPr>
          <a:xfrm>
            <a:off x="1491049" y="230659"/>
            <a:ext cx="8270789" cy="6107038"/>
          </a:xfrm>
          <a:prstGeom prst="rect">
            <a:avLst/>
          </a:prstGeom>
        </p:spPr>
      </p:pic>
      <p:sp>
        <p:nvSpPr>
          <p:cNvPr id="3" name="TextBox 2"/>
          <p:cNvSpPr txBox="1"/>
          <p:nvPr/>
        </p:nvSpPr>
        <p:spPr>
          <a:xfrm>
            <a:off x="10083114" y="6436551"/>
            <a:ext cx="2850292" cy="276999"/>
          </a:xfrm>
          <a:prstGeom prst="rect">
            <a:avLst/>
          </a:prstGeom>
          <a:noFill/>
        </p:spPr>
        <p:txBody>
          <a:bodyPr wrap="square" rtlCol="0">
            <a:spAutoFit/>
          </a:bodyPr>
          <a:lstStyle/>
          <a:p>
            <a:r>
              <a:rPr lang="en-GB" sz="1200" dirty="0" err="1"/>
              <a:t>Watz</a:t>
            </a:r>
            <a:r>
              <a:rPr lang="en-GB" sz="1200" dirty="0"/>
              <a:t>, Lancet 2016.</a:t>
            </a:r>
          </a:p>
        </p:txBody>
      </p:sp>
    </p:spTree>
    <p:extLst>
      <p:ext uri="{BB962C8B-B14F-4D97-AF65-F5344CB8AC3E}">
        <p14:creationId xmlns:p14="http://schemas.microsoft.com/office/powerpoint/2010/main" val="2107719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95" y="515389"/>
            <a:ext cx="10501689" cy="5763384"/>
          </a:xfrm>
          <a:prstGeom prst="rect">
            <a:avLst/>
          </a:prstGeom>
        </p:spPr>
      </p:pic>
      <p:sp>
        <p:nvSpPr>
          <p:cNvPr id="3" name="TextBox 2"/>
          <p:cNvSpPr txBox="1"/>
          <p:nvPr/>
        </p:nvSpPr>
        <p:spPr>
          <a:xfrm>
            <a:off x="7594600" y="6094107"/>
            <a:ext cx="4191000" cy="369332"/>
          </a:xfrm>
          <a:prstGeom prst="rect">
            <a:avLst/>
          </a:prstGeom>
          <a:noFill/>
        </p:spPr>
        <p:txBody>
          <a:bodyPr wrap="square" rtlCol="0">
            <a:spAutoFit/>
          </a:bodyPr>
          <a:lstStyle/>
          <a:p>
            <a:r>
              <a:rPr lang="en-GB" dirty="0"/>
              <a:t>June 9th 2016 Vol. 374 (23); 2222-2233</a:t>
            </a:r>
          </a:p>
        </p:txBody>
      </p:sp>
    </p:spTree>
    <p:extLst>
      <p:ext uri="{BB962C8B-B14F-4D97-AF65-F5344CB8AC3E}">
        <p14:creationId xmlns:p14="http://schemas.microsoft.com/office/powerpoint/2010/main" val="2014709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029" y="263075"/>
            <a:ext cx="10025149" cy="6307441"/>
          </a:xfrm>
          <a:prstGeom prst="rect">
            <a:avLst/>
          </a:prstGeom>
        </p:spPr>
      </p:pic>
    </p:spTree>
    <p:extLst>
      <p:ext uri="{BB962C8B-B14F-4D97-AF65-F5344CB8AC3E}">
        <p14:creationId xmlns:p14="http://schemas.microsoft.com/office/powerpoint/2010/main" val="3168615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553" y="108157"/>
            <a:ext cx="8246225" cy="6571030"/>
          </a:xfrm>
          <a:prstGeom prst="rect">
            <a:avLst/>
          </a:prstGeom>
        </p:spPr>
      </p:pic>
    </p:spTree>
    <p:extLst>
      <p:ext uri="{BB962C8B-B14F-4D97-AF65-F5344CB8AC3E}">
        <p14:creationId xmlns:p14="http://schemas.microsoft.com/office/powerpoint/2010/main" val="328351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960564" y="1489076"/>
            <a:ext cx="8270875" cy="4748213"/>
          </a:xfrm>
        </p:spPr>
      </p:pic>
      <p:sp>
        <p:nvSpPr>
          <p:cNvPr id="5" name="Rounded Rectangle 4"/>
          <p:cNvSpPr/>
          <p:nvPr/>
        </p:nvSpPr>
        <p:spPr>
          <a:xfrm>
            <a:off x="1847850" y="95250"/>
            <a:ext cx="8496300" cy="1246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b="1" dirty="0"/>
              <a:t>COPD Mortality in London</a:t>
            </a:r>
          </a:p>
        </p:txBody>
      </p:sp>
    </p:spTree>
    <p:extLst>
      <p:ext uri="{BB962C8B-B14F-4D97-AF65-F5344CB8AC3E}">
        <p14:creationId xmlns:p14="http://schemas.microsoft.com/office/powerpoint/2010/main" val="1800235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697" y="247540"/>
            <a:ext cx="6799811" cy="6326826"/>
          </a:xfrm>
          <a:prstGeom prst="rect">
            <a:avLst/>
          </a:prstGeom>
        </p:spPr>
      </p:pic>
    </p:spTree>
    <p:extLst>
      <p:ext uri="{BB962C8B-B14F-4D97-AF65-F5344CB8AC3E}">
        <p14:creationId xmlns:p14="http://schemas.microsoft.com/office/powerpoint/2010/main" val="3512667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24293"/>
            <a:ext cx="5367528" cy="6101069"/>
          </a:xfrm>
          <a:prstGeom prst="rect">
            <a:avLst/>
          </a:prstGeom>
        </p:spPr>
      </p:pic>
    </p:spTree>
    <p:extLst>
      <p:ext uri="{BB962C8B-B14F-4D97-AF65-F5344CB8AC3E}">
        <p14:creationId xmlns:p14="http://schemas.microsoft.com/office/powerpoint/2010/main" val="1853053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389" y="2715294"/>
            <a:ext cx="10515600" cy="1325563"/>
          </a:xfrm>
        </p:spPr>
        <p:txBody>
          <a:bodyPr/>
          <a:lstStyle/>
          <a:p>
            <a:r>
              <a:rPr lang="en-GB" dirty="0"/>
              <a:t>Dual bronchodilators</a:t>
            </a:r>
          </a:p>
        </p:txBody>
      </p:sp>
    </p:spTree>
    <p:extLst>
      <p:ext uri="{BB962C8B-B14F-4D97-AF65-F5344CB8AC3E}">
        <p14:creationId xmlns:p14="http://schemas.microsoft.com/office/powerpoint/2010/main" val="204759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6900" y="1927226"/>
            <a:ext cx="845820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143251" y="6092825"/>
            <a:ext cx="58388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latin typeface="Helvetica" panose="020B0604020202020204" pitchFamily="34" charset="0"/>
                <a:cs typeface="Times New Roman" panose="02020603050405020304" pitchFamily="18" charset="0"/>
              </a:rPr>
              <a:t>Parasympathetic                          Sympathetic</a:t>
            </a:r>
            <a:endParaRPr lang="en-US" altLang="en-US" sz="1800">
              <a:latin typeface="Arial" panose="020B0604020202020204" pitchFamily="34" charset="0"/>
            </a:endParaRPr>
          </a:p>
        </p:txBody>
      </p:sp>
      <p:sp>
        <p:nvSpPr>
          <p:cNvPr id="26628" name="Line 4"/>
          <p:cNvSpPr>
            <a:spLocks noChangeShapeType="1"/>
          </p:cNvSpPr>
          <p:nvPr/>
        </p:nvSpPr>
        <p:spPr bwMode="auto">
          <a:xfrm>
            <a:off x="952500" y="1546225"/>
            <a:ext cx="10287000"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en-GB"/>
          </a:p>
        </p:txBody>
      </p:sp>
      <p:sp>
        <p:nvSpPr>
          <p:cNvPr id="26629" name="Rectangle 5"/>
          <p:cNvSpPr>
            <a:spLocks noChangeArrowheads="1"/>
          </p:cNvSpPr>
          <p:nvPr/>
        </p:nvSpPr>
        <p:spPr bwMode="auto">
          <a:xfrm>
            <a:off x="2095500" y="327025"/>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lIns="90488" tIns="44450" rIns="90488" bIns="44450"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500" b="1">
                <a:solidFill>
                  <a:schemeClr val="tx2"/>
                </a:solidFill>
                <a:latin typeface="Helvetica" panose="020B0604020202020204" pitchFamily="34" charset="0"/>
                <a:cs typeface="Times New Roman" panose="02020603050405020304" pitchFamily="18" charset="0"/>
              </a:rPr>
              <a:t>DISTRIBUTION OF CHOLINERGIC AND ADRENERGIC RECEPTORS</a:t>
            </a:r>
            <a:r>
              <a:rPr lang="en-US" altLang="en-US" sz="2800" b="1">
                <a:solidFill>
                  <a:schemeClr val="tx2"/>
                </a:solidFill>
                <a:latin typeface="Helvetica" panose="020B0604020202020204" pitchFamily="34" charset="0"/>
                <a:cs typeface="Times New Roman" panose="02020603050405020304" pitchFamily="18" charset="0"/>
              </a:rPr>
              <a:t> </a:t>
            </a:r>
            <a:endParaRPr lang="en-US" altLang="en-US" sz="1800">
              <a:latin typeface="Arial" panose="020B0604020202020204" pitchFamily="34" charset="0"/>
            </a:endParaRPr>
          </a:p>
        </p:txBody>
      </p:sp>
    </p:spTree>
    <p:extLst>
      <p:ext uri="{BB962C8B-B14F-4D97-AF65-F5344CB8AC3E}">
        <p14:creationId xmlns:p14="http://schemas.microsoft.com/office/powerpoint/2010/main" val="1518599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4863" y="1698626"/>
            <a:ext cx="6710363" cy="4510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pic>
      <p:sp>
        <p:nvSpPr>
          <p:cNvPr id="48131" name="Rectangle 3"/>
          <p:cNvSpPr>
            <a:spLocks noChangeArrowheads="1"/>
          </p:cNvSpPr>
          <p:nvPr/>
        </p:nvSpPr>
        <p:spPr bwMode="auto">
          <a:xfrm>
            <a:off x="1600200" y="279400"/>
            <a:ext cx="8915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lIns="90488" tIns="44450" rIns="90488" bIns="44450" anchor="ctr"/>
          <a:lstStyle/>
          <a:p>
            <a:pPr algn="ctr" eaLnBrk="0" hangingPunct="0">
              <a:defRPr/>
            </a:pPr>
            <a:r>
              <a:rPr lang="en-US" sz="2800" b="1" dirty="0">
                <a:ln>
                  <a:solidFill>
                    <a:schemeClr val="tx1"/>
                  </a:solidFill>
                </a:ln>
                <a:latin typeface="Helvetica"/>
                <a:cs typeface="Times New Roman" pitchFamily="18" charset="0"/>
              </a:rPr>
              <a:t>Ipratropium and Albuterol per MDI</a:t>
            </a:r>
            <a:br>
              <a:rPr lang="en-US" sz="2800" b="1" dirty="0">
                <a:ln>
                  <a:solidFill>
                    <a:schemeClr val="tx1"/>
                  </a:solidFill>
                </a:ln>
                <a:latin typeface="Helvetica"/>
                <a:cs typeface="Times New Roman" pitchFamily="18" charset="0"/>
              </a:rPr>
            </a:br>
            <a:r>
              <a:rPr lang="en-US" sz="2800" b="1" dirty="0">
                <a:ln>
                  <a:solidFill>
                    <a:schemeClr val="tx1"/>
                  </a:solidFill>
                </a:ln>
                <a:latin typeface="Helvetica"/>
                <a:cs typeface="Times New Roman" pitchFamily="18" charset="0"/>
              </a:rPr>
              <a:t>is More Effective than Either Agent Alone</a:t>
            </a:r>
            <a:endParaRPr lang="en-US" sz="6000" b="1" dirty="0">
              <a:ln>
                <a:solidFill>
                  <a:schemeClr val="tx1"/>
                </a:solidFill>
              </a:ln>
              <a:effectLst>
                <a:outerShdw blurRad="38100" dist="38100" dir="2700000" algn="tl">
                  <a:srgbClr val="000000"/>
                </a:outerShdw>
              </a:effectLst>
            </a:endParaRPr>
          </a:p>
        </p:txBody>
      </p:sp>
      <p:sp>
        <p:nvSpPr>
          <p:cNvPr id="27652" name="Line 4"/>
          <p:cNvSpPr>
            <a:spLocks noChangeShapeType="1"/>
          </p:cNvSpPr>
          <p:nvPr/>
        </p:nvSpPr>
        <p:spPr bwMode="auto">
          <a:xfrm>
            <a:off x="990600" y="1498600"/>
            <a:ext cx="10210800" cy="0"/>
          </a:xfrm>
          <a:prstGeom prst="line">
            <a:avLst/>
          </a:prstGeom>
          <a:noFill/>
          <a:ln w="508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en-GB"/>
          </a:p>
        </p:txBody>
      </p:sp>
      <p:sp>
        <p:nvSpPr>
          <p:cNvPr id="27653" name="Text Box 5"/>
          <p:cNvSpPr txBox="1">
            <a:spLocks noChangeArrowheads="1"/>
          </p:cNvSpPr>
          <p:nvPr/>
        </p:nvSpPr>
        <p:spPr bwMode="auto">
          <a:xfrm>
            <a:off x="6223415" y="6381750"/>
            <a:ext cx="57367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1400" dirty="0">
                <a:latin typeface="Arial" pitchFamily="34" charset="0"/>
                <a:cs typeface="Arial" pitchFamily="34" charset="0"/>
              </a:rPr>
              <a:t>COMBIVENT study trial.  Chest </a:t>
            </a:r>
            <a:r>
              <a:rPr lang="en-US" sz="1400" dirty="0">
                <a:latin typeface="Arial" pitchFamily="34" charset="0"/>
                <a:cs typeface="Arial" pitchFamily="34" charset="0"/>
              </a:rPr>
              <a:t>1994; 105(5): 1411-9</a:t>
            </a:r>
            <a:endParaRPr lang="en-US" altLang="en-US" sz="1400" dirty="0">
              <a:latin typeface="Arial" pitchFamily="34" charset="0"/>
              <a:cs typeface="Arial" pitchFamily="34" charset="0"/>
            </a:endParaRPr>
          </a:p>
        </p:txBody>
      </p:sp>
    </p:spTree>
    <p:extLst>
      <p:ext uri="{BB962C8B-B14F-4D97-AF65-F5344CB8AC3E}">
        <p14:creationId xmlns:p14="http://schemas.microsoft.com/office/powerpoint/2010/main" val="2471686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93653"/>
            <a:ext cx="10761133" cy="1376383"/>
          </a:xfrm>
        </p:spPr>
        <p:txBody>
          <a:bodyPr/>
          <a:lstStyle/>
          <a:p>
            <a:r>
              <a:rPr lang="en-GB" dirty="0"/>
              <a:t>TONADO</a:t>
            </a:r>
            <a:r>
              <a:rPr lang="en-GB" baseline="30000" dirty="0"/>
              <a:t>TM</a:t>
            </a:r>
            <a:r>
              <a:rPr lang="en-GB" dirty="0"/>
              <a:t> 1+2: Study Design</a:t>
            </a:r>
          </a:p>
        </p:txBody>
      </p:sp>
      <p:grpSp>
        <p:nvGrpSpPr>
          <p:cNvPr id="4" name="Group 3"/>
          <p:cNvGrpSpPr/>
          <p:nvPr/>
        </p:nvGrpSpPr>
        <p:grpSpPr>
          <a:xfrm>
            <a:off x="2209670" y="1423767"/>
            <a:ext cx="7571221" cy="3696128"/>
            <a:chOff x="828544" y="1939462"/>
            <a:chExt cx="7122977" cy="3696128"/>
          </a:xfrm>
        </p:grpSpPr>
        <p:grpSp>
          <p:nvGrpSpPr>
            <p:cNvPr id="3" name="Group 2"/>
            <p:cNvGrpSpPr/>
            <p:nvPr/>
          </p:nvGrpSpPr>
          <p:grpSpPr>
            <a:xfrm>
              <a:off x="828544" y="1939462"/>
              <a:ext cx="7122977" cy="3601139"/>
              <a:chOff x="828544" y="2120437"/>
              <a:chExt cx="7122977" cy="3601139"/>
            </a:xfrm>
          </p:grpSpPr>
          <p:cxnSp>
            <p:nvCxnSpPr>
              <p:cNvPr id="59" name="Straight Connector 58"/>
              <p:cNvCxnSpPr/>
              <p:nvPr/>
            </p:nvCxnSpPr>
            <p:spPr>
              <a:xfrm flipH="1">
                <a:off x="6236838" y="4746505"/>
                <a:ext cx="805229" cy="1"/>
              </a:xfrm>
              <a:prstGeom prst="line">
                <a:avLst/>
              </a:prstGeom>
              <a:noFill/>
              <a:ln w="28575" cap="flat" cmpd="sng" algn="ctr">
                <a:solidFill>
                  <a:sysClr val="windowText" lastClr="000000"/>
                </a:solidFill>
                <a:prstDash val="solid"/>
              </a:ln>
              <a:effectLst/>
            </p:spPr>
          </p:cxnSp>
          <p:cxnSp>
            <p:nvCxnSpPr>
              <p:cNvPr id="60" name="Straight Connector 59"/>
              <p:cNvCxnSpPr/>
              <p:nvPr/>
            </p:nvCxnSpPr>
            <p:spPr>
              <a:xfrm flipH="1">
                <a:off x="6236838" y="3786361"/>
                <a:ext cx="805229" cy="1"/>
              </a:xfrm>
              <a:prstGeom prst="line">
                <a:avLst/>
              </a:prstGeom>
              <a:noFill/>
              <a:ln w="28575" cap="flat" cmpd="sng" algn="ctr">
                <a:solidFill>
                  <a:sysClr val="windowText" lastClr="000000"/>
                </a:solidFill>
                <a:prstDash val="solid"/>
              </a:ln>
              <a:effectLst/>
            </p:spPr>
          </p:cxnSp>
          <p:cxnSp>
            <p:nvCxnSpPr>
              <p:cNvPr id="61" name="Straight Connector 60"/>
              <p:cNvCxnSpPr/>
              <p:nvPr/>
            </p:nvCxnSpPr>
            <p:spPr>
              <a:xfrm flipH="1">
                <a:off x="6236838" y="4269613"/>
                <a:ext cx="805229" cy="1"/>
              </a:xfrm>
              <a:prstGeom prst="line">
                <a:avLst/>
              </a:prstGeom>
              <a:noFill/>
              <a:ln w="28575" cap="flat" cmpd="sng" algn="ctr">
                <a:solidFill>
                  <a:sysClr val="windowText" lastClr="000000"/>
                </a:solidFill>
                <a:prstDash val="solid"/>
              </a:ln>
              <a:effectLst/>
            </p:spPr>
          </p:cxnSp>
          <p:cxnSp>
            <p:nvCxnSpPr>
              <p:cNvPr id="62" name="Straight Connector 61"/>
              <p:cNvCxnSpPr/>
              <p:nvPr/>
            </p:nvCxnSpPr>
            <p:spPr>
              <a:xfrm flipH="1">
                <a:off x="6236838" y="3281133"/>
                <a:ext cx="805229" cy="1"/>
              </a:xfrm>
              <a:prstGeom prst="line">
                <a:avLst/>
              </a:prstGeom>
              <a:noFill/>
              <a:ln w="28575" cap="flat" cmpd="sng" algn="ctr">
                <a:solidFill>
                  <a:sysClr val="windowText" lastClr="000000"/>
                </a:solidFill>
                <a:prstDash val="solid"/>
              </a:ln>
              <a:effectLst/>
            </p:spPr>
          </p:cxnSp>
          <p:cxnSp>
            <p:nvCxnSpPr>
              <p:cNvPr id="63" name="Straight Connector 62"/>
              <p:cNvCxnSpPr/>
              <p:nvPr/>
            </p:nvCxnSpPr>
            <p:spPr>
              <a:xfrm flipH="1">
                <a:off x="6236838" y="2822455"/>
                <a:ext cx="805229" cy="1"/>
              </a:xfrm>
              <a:prstGeom prst="line">
                <a:avLst/>
              </a:prstGeom>
              <a:noFill/>
              <a:ln w="28575" cap="flat" cmpd="sng" algn="ctr">
                <a:solidFill>
                  <a:sysClr val="windowText" lastClr="000000"/>
                </a:solidFill>
                <a:prstDash val="solid"/>
              </a:ln>
              <a:effectLst/>
            </p:spPr>
          </p:cxnSp>
          <p:cxnSp>
            <p:nvCxnSpPr>
              <p:cNvPr id="53" name="Straight Connector 52"/>
              <p:cNvCxnSpPr/>
              <p:nvPr/>
            </p:nvCxnSpPr>
            <p:spPr>
              <a:xfrm flipH="1">
                <a:off x="1893438" y="4746505"/>
                <a:ext cx="805229" cy="1"/>
              </a:xfrm>
              <a:prstGeom prst="line">
                <a:avLst/>
              </a:prstGeom>
              <a:noFill/>
              <a:ln w="28575" cap="flat" cmpd="sng" algn="ctr">
                <a:solidFill>
                  <a:sysClr val="windowText" lastClr="000000"/>
                </a:solidFill>
                <a:prstDash val="solid"/>
              </a:ln>
              <a:effectLst/>
            </p:spPr>
          </p:cxnSp>
          <p:cxnSp>
            <p:nvCxnSpPr>
              <p:cNvPr id="55" name="Straight Connector 54"/>
              <p:cNvCxnSpPr/>
              <p:nvPr/>
            </p:nvCxnSpPr>
            <p:spPr>
              <a:xfrm flipH="1">
                <a:off x="1893438" y="3786361"/>
                <a:ext cx="805229" cy="1"/>
              </a:xfrm>
              <a:prstGeom prst="line">
                <a:avLst/>
              </a:prstGeom>
              <a:noFill/>
              <a:ln w="28575" cap="flat" cmpd="sng" algn="ctr">
                <a:solidFill>
                  <a:sysClr val="windowText" lastClr="000000"/>
                </a:solidFill>
                <a:prstDash val="solid"/>
              </a:ln>
              <a:effectLst/>
            </p:spPr>
          </p:cxnSp>
          <p:cxnSp>
            <p:nvCxnSpPr>
              <p:cNvPr id="56" name="Straight Connector 55"/>
              <p:cNvCxnSpPr/>
              <p:nvPr/>
            </p:nvCxnSpPr>
            <p:spPr>
              <a:xfrm flipH="1">
                <a:off x="1893438" y="4269613"/>
                <a:ext cx="805229" cy="1"/>
              </a:xfrm>
              <a:prstGeom prst="line">
                <a:avLst/>
              </a:prstGeom>
              <a:noFill/>
              <a:ln w="28575" cap="flat" cmpd="sng" algn="ctr">
                <a:solidFill>
                  <a:sysClr val="windowText" lastClr="000000"/>
                </a:solidFill>
                <a:prstDash val="solid"/>
              </a:ln>
              <a:effectLst/>
            </p:spPr>
          </p:cxnSp>
          <p:cxnSp>
            <p:nvCxnSpPr>
              <p:cNvPr id="57" name="Straight Connector 56"/>
              <p:cNvCxnSpPr/>
              <p:nvPr/>
            </p:nvCxnSpPr>
            <p:spPr>
              <a:xfrm flipH="1">
                <a:off x="1893438" y="3281133"/>
                <a:ext cx="805229" cy="1"/>
              </a:xfrm>
              <a:prstGeom prst="line">
                <a:avLst/>
              </a:prstGeom>
              <a:noFill/>
              <a:ln w="28575" cap="flat" cmpd="sng" algn="ctr">
                <a:solidFill>
                  <a:sysClr val="windowText" lastClr="000000"/>
                </a:solidFill>
                <a:prstDash val="solid"/>
              </a:ln>
              <a:effectLst/>
            </p:spPr>
          </p:cxnSp>
          <p:cxnSp>
            <p:nvCxnSpPr>
              <p:cNvPr id="58" name="Straight Connector 57"/>
              <p:cNvCxnSpPr/>
              <p:nvPr/>
            </p:nvCxnSpPr>
            <p:spPr>
              <a:xfrm flipH="1">
                <a:off x="1893438" y="2822455"/>
                <a:ext cx="805229" cy="1"/>
              </a:xfrm>
              <a:prstGeom prst="line">
                <a:avLst/>
              </a:prstGeom>
              <a:noFill/>
              <a:ln w="28575" cap="flat" cmpd="sng" algn="ctr">
                <a:solidFill>
                  <a:sysClr val="windowText" lastClr="000000"/>
                </a:solidFill>
                <a:prstDash val="solid"/>
              </a:ln>
              <a:effectLst/>
            </p:spPr>
          </p:cxnSp>
          <p:grpSp>
            <p:nvGrpSpPr>
              <p:cNvPr id="23" name="Group 46"/>
              <p:cNvGrpSpPr/>
              <p:nvPr/>
            </p:nvGrpSpPr>
            <p:grpSpPr>
              <a:xfrm>
                <a:off x="1205001" y="3612811"/>
                <a:ext cx="707414" cy="360040"/>
                <a:chOff x="539552" y="3995539"/>
                <a:chExt cx="1800200" cy="360040"/>
              </a:xfrm>
            </p:grpSpPr>
            <p:cxnSp>
              <p:nvCxnSpPr>
                <p:cNvPr id="40" name="Straight Connector 39"/>
                <p:cNvCxnSpPr/>
                <p:nvPr/>
              </p:nvCxnSpPr>
              <p:spPr>
                <a:xfrm rot="10800000">
                  <a:off x="539552" y="4175559"/>
                  <a:ext cx="1800200" cy="0"/>
                </a:xfrm>
                <a:prstGeom prst="line">
                  <a:avLst/>
                </a:prstGeom>
                <a:noFill/>
                <a:ln w="28575" cap="flat" cmpd="sng" algn="ctr">
                  <a:solidFill>
                    <a:sysClr val="windowText" lastClr="000000"/>
                  </a:solidFill>
                  <a:prstDash val="solid"/>
                </a:ln>
                <a:effectLst/>
              </p:spPr>
            </p:cxnSp>
            <p:cxnSp>
              <p:nvCxnSpPr>
                <p:cNvPr id="41" name="Straight Connector 40"/>
                <p:cNvCxnSpPr/>
                <p:nvPr/>
              </p:nvCxnSpPr>
              <p:spPr>
                <a:xfrm rot="5400000">
                  <a:off x="359532" y="4175559"/>
                  <a:ext cx="360040" cy="0"/>
                </a:xfrm>
                <a:prstGeom prst="line">
                  <a:avLst/>
                </a:prstGeom>
                <a:noFill/>
                <a:ln w="28575" cap="flat" cmpd="sng" algn="ctr">
                  <a:solidFill>
                    <a:sysClr val="windowText" lastClr="000000"/>
                  </a:solidFill>
                  <a:prstDash val="solid"/>
                </a:ln>
                <a:effectLst/>
              </p:spPr>
            </p:cxnSp>
          </p:grpSp>
          <p:sp>
            <p:nvSpPr>
              <p:cNvPr id="28" name="Rectangle 27"/>
              <p:cNvSpPr/>
              <p:nvPr/>
            </p:nvSpPr>
            <p:spPr>
              <a:xfrm>
                <a:off x="2392277" y="3596362"/>
                <a:ext cx="4123235" cy="373888"/>
              </a:xfrm>
              <a:prstGeom prst="rect">
                <a:avLst/>
              </a:prstGeom>
              <a:solidFill>
                <a:srgbClr val="006600"/>
              </a:solidFill>
              <a:ln w="25400" cap="flat" cmpd="sng" algn="ctr">
                <a:solidFill>
                  <a:srgbClr val="006600"/>
                </a:solidFill>
                <a:prstDash val="solid"/>
              </a:ln>
              <a:effectLst/>
              <a:scene3d>
                <a:camera prst="orthographicFront"/>
                <a:lightRig rig="threePt" dir="t"/>
              </a:scene3d>
              <a:sp3d>
                <a:bevelT/>
              </a:sp3d>
            </p:spPr>
            <p:txBody>
              <a:bodyPr rtlCol="0" anchor="ctr"/>
              <a:lstStyle/>
              <a:p>
                <a:pPr algn="ctr">
                  <a:defRPr/>
                </a:pPr>
                <a:r>
                  <a:rPr lang="pt-BR" sz="1100" kern="0" dirty="0">
                    <a:solidFill>
                      <a:sysClr val="window" lastClr="FFFFFF"/>
                    </a:solidFill>
                    <a:latin typeface="+mj-lt"/>
                  </a:rPr>
                  <a:t>Tiotropium (5 mcg) </a:t>
                </a:r>
                <a:endParaRPr lang="en-GB" sz="1100" kern="0" dirty="0">
                  <a:solidFill>
                    <a:sysClr val="window" lastClr="FFFFFF"/>
                  </a:solidFill>
                  <a:latin typeface="+mj-lt"/>
                </a:endParaRPr>
              </a:p>
            </p:txBody>
          </p:sp>
          <p:sp>
            <p:nvSpPr>
              <p:cNvPr id="29" name="Rectangle 28"/>
              <p:cNvSpPr/>
              <p:nvPr/>
            </p:nvSpPr>
            <p:spPr>
              <a:xfrm>
                <a:off x="2392277" y="3091179"/>
                <a:ext cx="4122227" cy="379907"/>
              </a:xfrm>
              <a:prstGeom prst="rect">
                <a:avLst/>
              </a:prstGeom>
              <a:solidFill>
                <a:srgbClr val="00CC00"/>
              </a:solidFill>
              <a:ln w="25400" cap="flat" cmpd="sng" algn="ctr">
                <a:solidFill>
                  <a:srgbClr val="00CC00"/>
                </a:solidFill>
                <a:prstDash val="solid"/>
              </a:ln>
              <a:effectLst/>
              <a:scene3d>
                <a:camera prst="orthographicFront"/>
                <a:lightRig rig="threePt" dir="t"/>
              </a:scene3d>
              <a:sp3d>
                <a:bevelT/>
              </a:sp3d>
            </p:spPr>
            <p:txBody>
              <a:bodyPr rtlCol="0" anchor="ctr"/>
              <a:lstStyle/>
              <a:p>
                <a:pPr algn="ctr">
                  <a:defRPr/>
                </a:pPr>
                <a:r>
                  <a:rPr lang="de-DE" sz="1100" kern="0" dirty="0">
                    <a:solidFill>
                      <a:srgbClr val="000000"/>
                    </a:solidFill>
                    <a:latin typeface="+mj-lt"/>
                  </a:rPr>
                  <a:t>Tiotropium </a:t>
                </a:r>
                <a:r>
                  <a:rPr lang="pt-BR" sz="1100" kern="0" dirty="0">
                    <a:solidFill>
                      <a:srgbClr val="000000"/>
                    </a:solidFill>
                    <a:latin typeface="+mj-lt"/>
                  </a:rPr>
                  <a:t>(2.5 mcg)</a:t>
                </a:r>
                <a:endParaRPr lang="en-GB" sz="1100" kern="0" dirty="0">
                  <a:solidFill>
                    <a:srgbClr val="000000"/>
                  </a:solidFill>
                  <a:latin typeface="+mj-lt"/>
                </a:endParaRPr>
              </a:p>
            </p:txBody>
          </p:sp>
          <p:sp>
            <p:nvSpPr>
              <p:cNvPr id="30" name="Rectangle 29"/>
              <p:cNvSpPr/>
              <p:nvPr/>
            </p:nvSpPr>
            <p:spPr>
              <a:xfrm>
                <a:off x="2392277" y="2641481"/>
                <a:ext cx="4123235" cy="380999"/>
              </a:xfrm>
              <a:prstGeom prst="rect">
                <a:avLst/>
              </a:prstGeom>
              <a:solidFill>
                <a:schemeClr val="tx2">
                  <a:lumMod val="60000"/>
                  <a:lumOff val="40000"/>
                </a:schemeClr>
              </a:solidFill>
              <a:ln w="25400" cap="flat" cmpd="sng" algn="ctr">
                <a:solidFill>
                  <a:schemeClr val="tx2">
                    <a:lumMod val="60000"/>
                    <a:lumOff val="40000"/>
                  </a:schemeClr>
                </a:solidFill>
                <a:prstDash val="solid"/>
              </a:ln>
              <a:effectLst/>
              <a:scene3d>
                <a:camera prst="orthographicFront"/>
                <a:lightRig rig="threePt" dir="t"/>
              </a:scene3d>
              <a:sp3d>
                <a:bevelT/>
              </a:sp3d>
            </p:spPr>
            <p:txBody>
              <a:bodyPr rtlCol="0" anchor="ctr"/>
              <a:lstStyle/>
              <a:p>
                <a:pPr algn="ctr">
                  <a:defRPr/>
                </a:pPr>
                <a:r>
                  <a:rPr lang="en-GB" sz="1100" kern="0" dirty="0" err="1">
                    <a:solidFill>
                      <a:sysClr val="windowText" lastClr="000000"/>
                    </a:solidFill>
                    <a:latin typeface="+mj-lt"/>
                  </a:rPr>
                  <a:t>Olodaterol</a:t>
                </a:r>
                <a:r>
                  <a:rPr lang="en-GB" sz="1100" kern="0" dirty="0">
                    <a:solidFill>
                      <a:sysClr val="windowText" lastClr="000000"/>
                    </a:solidFill>
                    <a:latin typeface="+mj-lt"/>
                  </a:rPr>
                  <a:t> </a:t>
                </a:r>
                <a:r>
                  <a:rPr lang="en-GB" sz="1100" kern="0" dirty="0">
                    <a:solidFill>
                      <a:sysClr val="windowText" lastClr="000000"/>
                    </a:solidFill>
                    <a:latin typeface="+mj-lt"/>
                    <a:cs typeface="Arial"/>
                  </a:rPr>
                  <a:t>(5 mcg) </a:t>
                </a:r>
                <a:endParaRPr lang="sv-SE" sz="1100" kern="0" dirty="0">
                  <a:solidFill>
                    <a:sysClr val="windowText" lastClr="000000"/>
                  </a:solidFill>
                  <a:latin typeface="+mj-lt"/>
                </a:endParaRPr>
              </a:p>
            </p:txBody>
          </p:sp>
          <p:sp>
            <p:nvSpPr>
              <p:cNvPr id="31" name="Text Box 6"/>
              <p:cNvSpPr txBox="1">
                <a:spLocks noChangeArrowheads="1"/>
              </p:cNvSpPr>
              <p:nvPr/>
            </p:nvSpPr>
            <p:spPr bwMode="auto">
              <a:xfrm>
                <a:off x="1123537" y="3168420"/>
                <a:ext cx="889391" cy="461665"/>
              </a:xfrm>
              <a:prstGeom prst="rect">
                <a:avLst/>
              </a:prstGeom>
              <a:noFill/>
              <a:ln w="19050">
                <a:noFill/>
                <a:miter lim="800000"/>
                <a:headEnd/>
                <a:tailEnd/>
              </a:ln>
            </p:spPr>
            <p:txBody>
              <a:bodyPr wrap="square">
                <a:spAutoFit/>
              </a:bodyPr>
              <a:lstStyle/>
              <a:p>
                <a:pPr algn="ctr" eaLnBrk="0" hangingPunct="0">
                  <a:spcBef>
                    <a:spcPct val="50000"/>
                  </a:spcBef>
                  <a:defRPr/>
                </a:pPr>
                <a:r>
                  <a:rPr lang="en-GB" sz="1200" kern="0" dirty="0">
                    <a:solidFill>
                      <a:sysClr val="windowText" lastClr="000000"/>
                    </a:solidFill>
                    <a:latin typeface="+mj-lt"/>
                    <a:cs typeface="Arial" pitchFamily="34" charset="0"/>
                  </a:rPr>
                  <a:t>2-week r</a:t>
                </a:r>
                <a:r>
                  <a:rPr lang="en-GB" sz="1200" kern="0" dirty="0">
                    <a:solidFill>
                      <a:sysClr val="windowText" lastClr="000000"/>
                    </a:solidFill>
                    <a:latin typeface="+mj-lt"/>
                  </a:rPr>
                  <a:t>un-in period</a:t>
                </a:r>
              </a:p>
            </p:txBody>
          </p:sp>
          <p:sp>
            <p:nvSpPr>
              <p:cNvPr id="32" name="Line 7"/>
              <p:cNvSpPr>
                <a:spLocks noChangeShapeType="1"/>
              </p:cNvSpPr>
              <p:nvPr/>
            </p:nvSpPr>
            <p:spPr bwMode="auto">
              <a:xfrm flipV="1">
                <a:off x="1209071" y="3979129"/>
                <a:ext cx="0" cy="341313"/>
              </a:xfrm>
              <a:prstGeom prst="line">
                <a:avLst/>
              </a:prstGeom>
              <a:noFill/>
              <a:ln w="28575">
                <a:solidFill>
                  <a:schemeClr val="tx1"/>
                </a:solidFill>
                <a:round/>
                <a:headEnd type="none" w="sm" len="sm"/>
                <a:tailEnd type="triangle" w="med" len="med"/>
              </a:ln>
            </p:spPr>
            <p:txBody>
              <a:bodyPr wrap="none" anchor="ctr"/>
              <a:lstStyle/>
              <a:p>
                <a:pPr>
                  <a:defRPr/>
                </a:pPr>
                <a:endParaRPr lang="de-DE" kern="0" dirty="0">
                  <a:solidFill>
                    <a:sysClr val="windowText" lastClr="000000"/>
                  </a:solidFill>
                  <a:latin typeface="+mj-lt"/>
                </a:endParaRPr>
              </a:p>
            </p:txBody>
          </p:sp>
          <p:sp>
            <p:nvSpPr>
              <p:cNvPr id="33" name="Rectangle 8"/>
              <p:cNvSpPr>
                <a:spLocks noChangeArrowheads="1"/>
              </p:cNvSpPr>
              <p:nvPr/>
            </p:nvSpPr>
            <p:spPr bwMode="auto">
              <a:xfrm>
                <a:off x="828544" y="4324545"/>
                <a:ext cx="791013" cy="457200"/>
              </a:xfrm>
              <a:prstGeom prst="rect">
                <a:avLst/>
              </a:prstGeom>
              <a:noFill/>
              <a:ln w="19050">
                <a:noFill/>
                <a:miter lim="800000"/>
                <a:headEnd/>
                <a:tailEnd/>
              </a:ln>
            </p:spPr>
            <p:txBody>
              <a:bodyPr wrap="none" anchor="ctr"/>
              <a:lstStyle/>
              <a:p>
                <a:pPr algn="ctr" eaLnBrk="0" hangingPunct="0">
                  <a:defRPr/>
                </a:pPr>
                <a:r>
                  <a:rPr lang="en-GB" sz="1200" kern="0" dirty="0">
                    <a:solidFill>
                      <a:sysClr val="windowText" lastClr="000000"/>
                    </a:solidFill>
                    <a:latin typeface="+mj-lt"/>
                  </a:rPr>
                  <a:t>Screening</a:t>
                </a:r>
              </a:p>
              <a:p>
                <a:pPr algn="ctr" eaLnBrk="0" hangingPunct="0">
                  <a:defRPr/>
                </a:pPr>
                <a:r>
                  <a:rPr lang="en-GB" sz="1200" kern="0" dirty="0">
                    <a:solidFill>
                      <a:sysClr val="windowText" lastClr="000000"/>
                    </a:solidFill>
                    <a:latin typeface="+mj-lt"/>
                  </a:rPr>
                  <a:t>assessments</a:t>
                </a:r>
              </a:p>
            </p:txBody>
          </p:sp>
          <p:sp>
            <p:nvSpPr>
              <p:cNvPr id="34" name="Rectangle 10"/>
              <p:cNvSpPr>
                <a:spLocks noChangeArrowheads="1"/>
              </p:cNvSpPr>
              <p:nvPr/>
            </p:nvSpPr>
            <p:spPr bwMode="auto">
              <a:xfrm>
                <a:off x="1501557" y="2120437"/>
                <a:ext cx="791013" cy="457200"/>
              </a:xfrm>
              <a:prstGeom prst="rect">
                <a:avLst/>
              </a:prstGeom>
              <a:noFill/>
              <a:ln w="19050">
                <a:noFill/>
                <a:miter lim="800000"/>
                <a:headEnd/>
                <a:tailEnd/>
              </a:ln>
            </p:spPr>
            <p:txBody>
              <a:bodyPr wrap="none" anchor="ctr"/>
              <a:lstStyle/>
              <a:p>
                <a:pPr algn="ctr" eaLnBrk="0" hangingPunct="0">
                  <a:defRPr/>
                </a:pPr>
                <a:r>
                  <a:rPr lang="en-GB" sz="1200" b="1" kern="0" dirty="0">
                    <a:solidFill>
                      <a:sysClr val="windowText" lastClr="000000"/>
                    </a:solidFill>
                    <a:latin typeface="+mj-lt"/>
                  </a:rPr>
                  <a:t>Randomisation</a:t>
                </a:r>
              </a:p>
              <a:p>
                <a:pPr algn="ctr" eaLnBrk="0" hangingPunct="0">
                  <a:defRPr/>
                </a:pPr>
                <a:r>
                  <a:rPr lang="en-GB" sz="1200" b="1" kern="0" dirty="0">
                    <a:solidFill>
                      <a:sysClr val="windowText" lastClr="000000"/>
                    </a:solidFill>
                    <a:latin typeface="+mj-lt"/>
                  </a:rPr>
                  <a:t>n= 2624 (trial 1)</a:t>
                </a:r>
              </a:p>
              <a:p>
                <a:pPr algn="ctr" eaLnBrk="0" hangingPunct="0">
                  <a:defRPr/>
                </a:pPr>
                <a:r>
                  <a:rPr lang="en-GB" sz="1200" b="1" kern="0" dirty="0">
                    <a:solidFill>
                      <a:sysClr val="windowText" lastClr="000000"/>
                    </a:solidFill>
                    <a:latin typeface="+mj-lt"/>
                  </a:rPr>
                  <a:t>n= 2538 (trial 2)</a:t>
                </a:r>
              </a:p>
            </p:txBody>
          </p:sp>
          <p:sp>
            <p:nvSpPr>
              <p:cNvPr id="35" name="Line 19"/>
              <p:cNvSpPr>
                <a:spLocks noChangeShapeType="1"/>
              </p:cNvSpPr>
              <p:nvPr/>
            </p:nvSpPr>
            <p:spPr bwMode="auto">
              <a:xfrm>
                <a:off x="1894491" y="2587162"/>
                <a:ext cx="1" cy="187139"/>
              </a:xfrm>
              <a:prstGeom prst="line">
                <a:avLst/>
              </a:prstGeom>
              <a:noFill/>
              <a:ln w="28575">
                <a:solidFill>
                  <a:schemeClr val="tx1"/>
                </a:solidFill>
                <a:round/>
                <a:headEnd type="none" w="sm" len="sm"/>
                <a:tailEnd type="triangle" w="med" len="med"/>
              </a:ln>
            </p:spPr>
            <p:txBody>
              <a:bodyPr wrap="none" anchor="ctr"/>
              <a:lstStyle/>
              <a:p>
                <a:pPr>
                  <a:defRPr/>
                </a:pPr>
                <a:endParaRPr lang="de-DE" kern="0" dirty="0">
                  <a:solidFill>
                    <a:sysClr val="windowText" lastClr="000000"/>
                  </a:solidFill>
                  <a:latin typeface="+mj-lt"/>
                </a:endParaRPr>
              </a:p>
            </p:txBody>
          </p:sp>
          <p:sp>
            <p:nvSpPr>
              <p:cNvPr id="36" name="TextBox 35"/>
              <p:cNvSpPr txBox="1"/>
              <p:nvPr/>
            </p:nvSpPr>
            <p:spPr>
              <a:xfrm>
                <a:off x="6568178" y="5295895"/>
                <a:ext cx="1079718" cy="276999"/>
              </a:xfrm>
              <a:prstGeom prst="rect">
                <a:avLst/>
              </a:prstGeom>
              <a:noFill/>
            </p:spPr>
            <p:txBody>
              <a:bodyPr wrap="square" rtlCol="0">
                <a:spAutoFit/>
              </a:bodyPr>
              <a:lstStyle/>
              <a:p>
                <a:pPr algn="ctr">
                  <a:defRPr/>
                </a:pPr>
                <a:endParaRPr lang="en-GB" sz="1200" kern="0" dirty="0">
                  <a:solidFill>
                    <a:srgbClr val="FF0000"/>
                  </a:solidFill>
                  <a:latin typeface="+mj-lt"/>
                </a:endParaRPr>
              </a:p>
            </p:txBody>
          </p:sp>
          <p:cxnSp>
            <p:nvCxnSpPr>
              <p:cNvPr id="38" name="Straight Connector 37"/>
              <p:cNvCxnSpPr/>
              <p:nvPr/>
            </p:nvCxnSpPr>
            <p:spPr>
              <a:xfrm rot="10800000">
                <a:off x="6556075" y="3787988"/>
                <a:ext cx="1395446" cy="1"/>
              </a:xfrm>
              <a:prstGeom prst="line">
                <a:avLst/>
              </a:prstGeom>
              <a:noFill/>
              <a:ln w="28575" cap="flat" cmpd="sng" algn="ctr">
                <a:solidFill>
                  <a:sysClr val="windowText" lastClr="000000"/>
                </a:solidFill>
                <a:prstDash val="solid"/>
                <a:headEnd type="arrow" w="med" len="med"/>
                <a:tailEnd type="none" w="med" len="med"/>
              </a:ln>
              <a:effectLst/>
            </p:spPr>
          </p:cxnSp>
          <p:sp>
            <p:nvSpPr>
              <p:cNvPr id="13" name="TextBox 12"/>
              <p:cNvSpPr txBox="1"/>
              <p:nvPr/>
            </p:nvSpPr>
            <p:spPr>
              <a:xfrm>
                <a:off x="4141103" y="5291950"/>
                <a:ext cx="687995" cy="276999"/>
              </a:xfrm>
              <a:prstGeom prst="rect">
                <a:avLst/>
              </a:prstGeom>
              <a:noFill/>
            </p:spPr>
            <p:txBody>
              <a:bodyPr wrap="none" rtlCol="0">
                <a:spAutoFit/>
              </a:bodyPr>
              <a:lstStyle/>
              <a:p>
                <a:pPr>
                  <a:defRPr/>
                </a:pPr>
                <a:r>
                  <a:rPr lang="en-GB" sz="1200" kern="0" dirty="0">
                    <a:solidFill>
                      <a:srgbClr val="004F59"/>
                    </a:solidFill>
                    <a:latin typeface="+mj-lt"/>
                  </a:rPr>
                  <a:t>Week 24</a:t>
                </a:r>
              </a:p>
            </p:txBody>
          </p:sp>
          <p:sp>
            <p:nvSpPr>
              <p:cNvPr id="14" name="TextBox 13"/>
              <p:cNvSpPr txBox="1"/>
              <p:nvPr/>
            </p:nvSpPr>
            <p:spPr>
              <a:xfrm>
                <a:off x="7036499" y="3346479"/>
                <a:ext cx="837622" cy="461665"/>
              </a:xfrm>
              <a:prstGeom prst="rect">
                <a:avLst/>
              </a:prstGeom>
              <a:noFill/>
            </p:spPr>
            <p:txBody>
              <a:bodyPr wrap="square" rtlCol="0">
                <a:spAutoFit/>
              </a:bodyPr>
              <a:lstStyle/>
              <a:p>
                <a:pPr algn="ctr">
                  <a:defRPr/>
                </a:pPr>
                <a:r>
                  <a:rPr lang="en-GB" sz="1200" kern="0" dirty="0">
                    <a:solidFill>
                      <a:sysClr val="windowText" lastClr="000000"/>
                    </a:solidFill>
                    <a:latin typeface="+mj-lt"/>
                  </a:rPr>
                  <a:t>30-day </a:t>
                </a:r>
              </a:p>
              <a:p>
                <a:pPr algn="ctr">
                  <a:defRPr/>
                </a:pPr>
                <a:r>
                  <a:rPr lang="en-GB" sz="1200" kern="0" dirty="0">
                    <a:solidFill>
                      <a:sysClr val="windowText" lastClr="000000"/>
                    </a:solidFill>
                    <a:latin typeface="+mj-lt"/>
                  </a:rPr>
                  <a:t>follow-up</a:t>
                </a:r>
              </a:p>
            </p:txBody>
          </p:sp>
          <p:sp>
            <p:nvSpPr>
              <p:cNvPr id="15" name="TextBox 14"/>
              <p:cNvSpPr txBox="1"/>
              <p:nvPr/>
            </p:nvSpPr>
            <p:spPr>
              <a:xfrm>
                <a:off x="1411776" y="5259911"/>
                <a:ext cx="960487" cy="461665"/>
              </a:xfrm>
              <a:prstGeom prst="rect">
                <a:avLst/>
              </a:prstGeom>
              <a:noFill/>
            </p:spPr>
            <p:txBody>
              <a:bodyPr wrap="square" rtlCol="0">
                <a:spAutoFit/>
              </a:bodyPr>
              <a:lstStyle/>
              <a:p>
                <a:pPr algn="ctr">
                  <a:defRPr/>
                </a:pPr>
                <a:r>
                  <a:rPr lang="en-GB" sz="1200" kern="0" dirty="0">
                    <a:solidFill>
                      <a:srgbClr val="004F59"/>
                    </a:solidFill>
                    <a:latin typeface="+mj-lt"/>
                  </a:rPr>
                  <a:t>Day 0 (baseline)</a:t>
                </a:r>
              </a:p>
            </p:txBody>
          </p:sp>
          <p:grpSp>
            <p:nvGrpSpPr>
              <p:cNvPr id="10" name="Group 9"/>
              <p:cNvGrpSpPr/>
              <p:nvPr/>
            </p:nvGrpSpPr>
            <p:grpSpPr>
              <a:xfrm>
                <a:off x="1893438" y="5076179"/>
                <a:ext cx="5159345" cy="255739"/>
                <a:chOff x="1893438" y="4390379"/>
                <a:chExt cx="5159345" cy="255739"/>
              </a:xfrm>
            </p:grpSpPr>
            <p:cxnSp>
              <p:nvCxnSpPr>
                <p:cNvPr id="18" name="Straight Connector 17"/>
                <p:cNvCxnSpPr/>
                <p:nvPr/>
              </p:nvCxnSpPr>
              <p:spPr>
                <a:xfrm>
                  <a:off x="4489661" y="4392057"/>
                  <a:ext cx="0" cy="254061"/>
                </a:xfrm>
                <a:prstGeom prst="line">
                  <a:avLst/>
                </a:prstGeom>
                <a:noFill/>
                <a:ln w="19050" cap="flat" cmpd="sng" algn="ctr">
                  <a:solidFill>
                    <a:sysClr val="windowText" lastClr="000000"/>
                  </a:solidFill>
                  <a:prstDash val="solid"/>
                </a:ln>
                <a:effectLst/>
              </p:spPr>
            </p:cxnSp>
            <p:grpSp>
              <p:nvGrpSpPr>
                <p:cNvPr id="8" name="Group 7"/>
                <p:cNvGrpSpPr/>
                <p:nvPr/>
              </p:nvGrpSpPr>
              <p:grpSpPr>
                <a:xfrm>
                  <a:off x="1893438" y="4390379"/>
                  <a:ext cx="5159345" cy="239960"/>
                  <a:chOff x="1945590" y="4501192"/>
                  <a:chExt cx="5126243" cy="151866"/>
                </a:xfrm>
              </p:grpSpPr>
              <p:grpSp>
                <p:nvGrpSpPr>
                  <p:cNvPr id="16" name="Group 74"/>
                  <p:cNvGrpSpPr/>
                  <p:nvPr/>
                </p:nvGrpSpPr>
                <p:grpSpPr>
                  <a:xfrm>
                    <a:off x="1945590" y="4501192"/>
                    <a:ext cx="5126243" cy="150955"/>
                    <a:chOff x="2253348" y="5301457"/>
                    <a:chExt cx="5767131" cy="180000"/>
                  </a:xfrm>
                </p:grpSpPr>
                <p:cxnSp>
                  <p:nvCxnSpPr>
                    <p:cNvPr id="21" name="Straight Connector 20"/>
                    <p:cNvCxnSpPr/>
                    <p:nvPr/>
                  </p:nvCxnSpPr>
                  <p:spPr>
                    <a:xfrm>
                      <a:off x="2253348" y="5301457"/>
                      <a:ext cx="0" cy="180000"/>
                    </a:xfrm>
                    <a:prstGeom prst="line">
                      <a:avLst/>
                    </a:prstGeom>
                    <a:noFill/>
                    <a:ln w="19050" cap="flat" cmpd="sng" algn="ctr">
                      <a:solidFill>
                        <a:sysClr val="windowText" lastClr="000000"/>
                      </a:solidFill>
                      <a:prstDash val="solid"/>
                    </a:ln>
                    <a:effectLst/>
                  </p:spPr>
                </p:cxnSp>
                <p:cxnSp>
                  <p:nvCxnSpPr>
                    <p:cNvPr id="22" name="Straight Connector 21"/>
                    <p:cNvCxnSpPr/>
                    <p:nvPr/>
                  </p:nvCxnSpPr>
                  <p:spPr>
                    <a:xfrm rot="10800000">
                      <a:off x="2259839" y="5302716"/>
                      <a:ext cx="5760640" cy="0"/>
                    </a:xfrm>
                    <a:prstGeom prst="line">
                      <a:avLst/>
                    </a:prstGeom>
                    <a:noFill/>
                    <a:ln w="19050" cap="flat" cmpd="sng" algn="ctr">
                      <a:solidFill>
                        <a:sysClr val="windowText" lastClr="000000"/>
                      </a:solidFill>
                      <a:prstDash val="solid"/>
                    </a:ln>
                    <a:effectLst/>
                  </p:spPr>
                </p:cxnSp>
              </p:grpSp>
              <p:cxnSp>
                <p:nvCxnSpPr>
                  <p:cNvPr id="19" name="Straight Connector 18"/>
                  <p:cNvCxnSpPr/>
                  <p:nvPr/>
                </p:nvCxnSpPr>
                <p:spPr>
                  <a:xfrm>
                    <a:off x="7070561" y="4502103"/>
                    <a:ext cx="0" cy="150955"/>
                  </a:xfrm>
                  <a:prstGeom prst="line">
                    <a:avLst/>
                  </a:prstGeom>
                  <a:noFill/>
                  <a:ln w="19050" cap="flat" cmpd="sng" algn="ctr">
                    <a:solidFill>
                      <a:sysClr val="windowText" lastClr="000000"/>
                    </a:solidFill>
                    <a:prstDash val="solid"/>
                  </a:ln>
                  <a:effectLst/>
                </p:spPr>
              </p:cxnSp>
            </p:grpSp>
          </p:grpSp>
          <p:sp>
            <p:nvSpPr>
              <p:cNvPr id="50" name="Rectangle 49"/>
              <p:cNvSpPr/>
              <p:nvPr/>
            </p:nvSpPr>
            <p:spPr>
              <a:xfrm>
                <a:off x="2392277" y="4566226"/>
                <a:ext cx="4123235" cy="373888"/>
              </a:xfrm>
              <a:prstGeom prst="rect">
                <a:avLst/>
              </a:prstGeom>
              <a:solidFill>
                <a:schemeClr val="accent5">
                  <a:lumMod val="50000"/>
                </a:schemeClr>
              </a:solidFill>
              <a:ln w="25400" cap="flat" cmpd="sng" algn="ctr">
                <a:solidFill>
                  <a:srgbClr val="004F59"/>
                </a:solidFill>
                <a:prstDash val="solid"/>
              </a:ln>
              <a:effectLst/>
              <a:scene3d>
                <a:camera prst="orthographicFront"/>
                <a:lightRig rig="threePt" dir="t"/>
              </a:scene3d>
              <a:sp3d>
                <a:bevelT/>
              </a:sp3d>
            </p:spPr>
            <p:txBody>
              <a:bodyPr rtlCol="0" anchor="ctr"/>
              <a:lstStyle/>
              <a:p>
                <a:pPr algn="ctr">
                  <a:defRPr/>
                </a:pPr>
                <a:r>
                  <a:rPr lang="pt-BR" sz="1100" kern="0" dirty="0">
                    <a:solidFill>
                      <a:sysClr val="window" lastClr="FFFFFF"/>
                    </a:solidFill>
                    <a:latin typeface="+mj-lt"/>
                  </a:rPr>
                  <a:t>Tiotropium (5 mcg) + olodaterol (5 mcg)</a:t>
                </a:r>
                <a:endParaRPr lang="en-GB" sz="1100" kern="0" dirty="0">
                  <a:solidFill>
                    <a:sysClr val="window" lastClr="FFFFFF"/>
                  </a:solidFill>
                  <a:latin typeface="+mj-lt"/>
                </a:endParaRPr>
              </a:p>
            </p:txBody>
          </p:sp>
          <p:sp>
            <p:nvSpPr>
              <p:cNvPr id="51" name="Rectangle 50"/>
              <p:cNvSpPr/>
              <p:nvPr/>
            </p:nvSpPr>
            <p:spPr>
              <a:xfrm>
                <a:off x="2392277" y="4079660"/>
                <a:ext cx="4122227" cy="379907"/>
              </a:xfrm>
              <a:prstGeom prst="rect">
                <a:avLst/>
              </a:prstGeom>
              <a:solidFill>
                <a:schemeClr val="accent5">
                  <a:lumMod val="60000"/>
                  <a:lumOff val="40000"/>
                </a:schemeClr>
              </a:solidFill>
              <a:ln w="25400" cap="flat" cmpd="sng" algn="ctr">
                <a:solidFill>
                  <a:schemeClr val="accent5">
                    <a:lumMod val="60000"/>
                    <a:lumOff val="40000"/>
                  </a:schemeClr>
                </a:solidFill>
                <a:prstDash val="solid"/>
              </a:ln>
              <a:effectLst/>
              <a:scene3d>
                <a:camera prst="orthographicFront"/>
                <a:lightRig rig="threePt" dir="t"/>
              </a:scene3d>
              <a:sp3d>
                <a:bevelT/>
              </a:sp3d>
            </p:spPr>
            <p:txBody>
              <a:bodyPr rtlCol="0" anchor="ctr"/>
              <a:lstStyle/>
              <a:p>
                <a:pPr algn="ctr">
                  <a:defRPr/>
                </a:pPr>
                <a:r>
                  <a:rPr lang="pt-BR" sz="1100" kern="0" dirty="0">
                    <a:solidFill>
                      <a:srgbClr val="000000"/>
                    </a:solidFill>
                    <a:latin typeface="+mj-lt"/>
                  </a:rPr>
                  <a:t>Tiotropium (2.5 mcg) + olodaterol (5 mcg)</a:t>
                </a:r>
                <a:endParaRPr lang="en-GB" sz="1100" kern="0" dirty="0">
                  <a:solidFill>
                    <a:srgbClr val="000000"/>
                  </a:solidFill>
                  <a:latin typeface="+mj-lt"/>
                </a:endParaRPr>
              </a:p>
            </p:txBody>
          </p:sp>
          <p:cxnSp>
            <p:nvCxnSpPr>
              <p:cNvPr id="54" name="Straight Connector 53"/>
              <p:cNvCxnSpPr/>
              <p:nvPr/>
            </p:nvCxnSpPr>
            <p:spPr>
              <a:xfrm>
                <a:off x="1893438" y="2822455"/>
                <a:ext cx="0" cy="1933576"/>
              </a:xfrm>
              <a:prstGeom prst="line">
                <a:avLst/>
              </a:prstGeom>
              <a:noFill/>
              <a:ln w="28575" cap="flat" cmpd="sng" algn="ctr">
                <a:solidFill>
                  <a:sysClr val="windowText" lastClr="000000"/>
                </a:solidFill>
                <a:prstDash val="solid"/>
              </a:ln>
              <a:effectLst/>
            </p:spPr>
          </p:cxnSp>
          <p:cxnSp>
            <p:nvCxnSpPr>
              <p:cNvPr id="64" name="Straight Connector 63"/>
              <p:cNvCxnSpPr/>
              <p:nvPr/>
            </p:nvCxnSpPr>
            <p:spPr>
              <a:xfrm>
                <a:off x="7052783" y="2822455"/>
                <a:ext cx="0" cy="1933576"/>
              </a:xfrm>
              <a:prstGeom prst="line">
                <a:avLst/>
              </a:prstGeom>
              <a:noFill/>
              <a:ln w="28575" cap="flat" cmpd="sng" algn="ctr">
                <a:solidFill>
                  <a:sysClr val="windowText" lastClr="000000"/>
                </a:solidFill>
                <a:prstDash val="solid"/>
              </a:ln>
              <a:effectLst/>
            </p:spPr>
          </p:cxnSp>
          <p:sp>
            <p:nvSpPr>
              <p:cNvPr id="65" name="TextBox 64"/>
              <p:cNvSpPr txBox="1"/>
              <p:nvPr/>
            </p:nvSpPr>
            <p:spPr>
              <a:xfrm>
                <a:off x="6711053" y="5334030"/>
                <a:ext cx="687995" cy="276999"/>
              </a:xfrm>
              <a:prstGeom prst="rect">
                <a:avLst/>
              </a:prstGeom>
              <a:noFill/>
            </p:spPr>
            <p:txBody>
              <a:bodyPr wrap="none" rtlCol="0">
                <a:spAutoFit/>
              </a:bodyPr>
              <a:lstStyle/>
              <a:p>
                <a:pPr>
                  <a:defRPr/>
                </a:pPr>
                <a:r>
                  <a:rPr lang="en-GB" sz="1200" kern="0" dirty="0">
                    <a:solidFill>
                      <a:srgbClr val="004F59"/>
                    </a:solidFill>
                    <a:latin typeface="+mj-lt"/>
                  </a:rPr>
                  <a:t>Week 52</a:t>
                </a:r>
              </a:p>
            </p:txBody>
          </p:sp>
        </p:grpSp>
        <p:sp>
          <p:nvSpPr>
            <p:cNvPr id="66" name="Rectangle 43"/>
            <p:cNvSpPr>
              <a:spLocks noChangeArrowheads="1"/>
            </p:cNvSpPr>
            <p:nvPr/>
          </p:nvSpPr>
          <p:spPr bwMode="auto">
            <a:xfrm>
              <a:off x="3119906" y="5249669"/>
              <a:ext cx="2736304" cy="385921"/>
            </a:xfrm>
            <a:prstGeom prst="roundRect">
              <a:avLst/>
            </a:prstGeom>
            <a:noFill/>
            <a:ln w="9525">
              <a:noFill/>
              <a:miter lim="800000"/>
              <a:headEnd/>
              <a:tailEnd/>
            </a:ln>
          </p:spPr>
          <p:txBody>
            <a:bodyPr wrap="square">
              <a:spAutoFit/>
            </a:bodyPr>
            <a:lstStyle/>
            <a:p>
              <a:pPr algn="ctr">
                <a:defRPr/>
              </a:pPr>
              <a:r>
                <a:rPr lang="en-GB" sz="1000" b="1" kern="0" dirty="0">
                  <a:solidFill>
                    <a:srgbClr val="004F59"/>
                  </a:solidFill>
                  <a:latin typeface="+mj-lt"/>
                </a:rPr>
                <a:t>Co-primary endpoints measured</a:t>
              </a:r>
            </a:p>
            <a:p>
              <a:pPr algn="ctr">
                <a:defRPr/>
              </a:pPr>
              <a:endParaRPr lang="en-GB" sz="1000" b="1" kern="0" baseline="-25000" dirty="0">
                <a:solidFill>
                  <a:srgbClr val="004F59"/>
                </a:solidFill>
                <a:latin typeface="+mj-lt"/>
              </a:endParaRPr>
            </a:p>
          </p:txBody>
        </p:sp>
      </p:grpSp>
      <p:sp>
        <p:nvSpPr>
          <p:cNvPr id="68" name="Rectangle 67"/>
          <p:cNvSpPr/>
          <p:nvPr/>
        </p:nvSpPr>
        <p:spPr>
          <a:xfrm>
            <a:off x="1667285" y="1028239"/>
            <a:ext cx="8559403" cy="369332"/>
          </a:xfrm>
          <a:prstGeom prst="rect">
            <a:avLst/>
          </a:prstGeom>
        </p:spPr>
        <p:txBody>
          <a:bodyPr wrap="square">
            <a:spAutoFit/>
          </a:bodyPr>
          <a:lstStyle/>
          <a:p>
            <a:pPr marL="285750" indent="-285750">
              <a:buFont typeface="Arial" panose="020B0604020202020204" pitchFamily="34" charset="0"/>
              <a:buChar char="•"/>
            </a:pPr>
            <a:r>
              <a:rPr lang="en-GB" dirty="0">
                <a:latin typeface="+mj-lt"/>
              </a:rPr>
              <a:t>Replicate randomised trials in patients with moderate to very severe COPD</a:t>
            </a:r>
          </a:p>
        </p:txBody>
      </p:sp>
      <p:sp>
        <p:nvSpPr>
          <p:cNvPr id="5" name="Rectangle 4"/>
          <p:cNvSpPr/>
          <p:nvPr/>
        </p:nvSpPr>
        <p:spPr>
          <a:xfrm>
            <a:off x="7590551" y="6615697"/>
            <a:ext cx="3143251" cy="246221"/>
          </a:xfrm>
          <a:prstGeom prst="rect">
            <a:avLst/>
          </a:prstGeom>
        </p:spPr>
        <p:txBody>
          <a:bodyPr wrap="square">
            <a:spAutoFit/>
          </a:bodyPr>
          <a:lstStyle/>
          <a:p>
            <a:r>
              <a:rPr lang="en-GB" sz="1000" dirty="0">
                <a:solidFill>
                  <a:srgbClr val="004F59"/>
                </a:solidFill>
                <a:latin typeface="+mj-lt"/>
                <a:cs typeface="Arial" panose="020B0604020202020204" pitchFamily="34" charset="0"/>
              </a:rPr>
              <a:t>Buhl R. et al. </a:t>
            </a:r>
            <a:r>
              <a:rPr lang="en-GB" sz="1000" dirty="0">
                <a:solidFill>
                  <a:srgbClr val="004F59"/>
                </a:solidFill>
                <a:latin typeface="+mj-lt"/>
              </a:rPr>
              <a:t> </a:t>
            </a:r>
            <a:r>
              <a:rPr lang="en-GB" sz="1000" dirty="0" err="1">
                <a:solidFill>
                  <a:srgbClr val="004F59"/>
                </a:solidFill>
                <a:latin typeface="+mj-lt"/>
              </a:rPr>
              <a:t>Eur</a:t>
            </a:r>
            <a:r>
              <a:rPr lang="en-GB" sz="1000" dirty="0">
                <a:solidFill>
                  <a:srgbClr val="004F59"/>
                </a:solidFill>
                <a:latin typeface="+mj-lt"/>
              </a:rPr>
              <a:t> </a:t>
            </a:r>
            <a:r>
              <a:rPr lang="en-GB" sz="1000" dirty="0" err="1">
                <a:solidFill>
                  <a:srgbClr val="004F59"/>
                </a:solidFill>
                <a:latin typeface="+mj-lt"/>
              </a:rPr>
              <a:t>Respir</a:t>
            </a:r>
            <a:r>
              <a:rPr lang="en-GB" sz="1000" dirty="0">
                <a:solidFill>
                  <a:srgbClr val="004F59"/>
                </a:solidFill>
                <a:latin typeface="+mj-lt"/>
              </a:rPr>
              <a:t> J 2015; </a:t>
            </a:r>
            <a:r>
              <a:rPr lang="en-GB" sz="1000" b="1" dirty="0">
                <a:solidFill>
                  <a:srgbClr val="004F59"/>
                </a:solidFill>
                <a:latin typeface="+mj-lt"/>
              </a:rPr>
              <a:t>45:</a:t>
            </a:r>
            <a:r>
              <a:rPr lang="en-GB" sz="1000" dirty="0">
                <a:solidFill>
                  <a:srgbClr val="004F59"/>
                </a:solidFill>
                <a:latin typeface="+mj-lt"/>
              </a:rPr>
              <a:t> 969-979</a:t>
            </a:r>
            <a:endParaRPr lang="en-GB" sz="1000" dirty="0">
              <a:solidFill>
                <a:srgbClr val="004F59"/>
              </a:solidFill>
              <a:latin typeface="+mj-lt"/>
              <a:cs typeface="Arial" panose="020B0604020202020204" pitchFamily="34" charset="0"/>
            </a:endParaRPr>
          </a:p>
        </p:txBody>
      </p:sp>
      <p:sp>
        <p:nvSpPr>
          <p:cNvPr id="49" name="Rectangle 48"/>
          <p:cNvSpPr/>
          <p:nvPr/>
        </p:nvSpPr>
        <p:spPr>
          <a:xfrm>
            <a:off x="1551230" y="5002307"/>
            <a:ext cx="8928986" cy="1138773"/>
          </a:xfrm>
          <a:prstGeom prst="rect">
            <a:avLst/>
          </a:prstGeom>
        </p:spPr>
        <p:txBody>
          <a:bodyPr wrap="square">
            <a:spAutoFit/>
          </a:bodyPr>
          <a:lstStyle/>
          <a:p>
            <a:r>
              <a:rPr lang="en-GB" sz="1200" u="sng" dirty="0">
                <a:latin typeface="+mj-lt"/>
              </a:rPr>
              <a:t>Primary endpoint</a:t>
            </a:r>
          </a:p>
          <a:p>
            <a:r>
              <a:rPr lang="en-US" sz="1200" dirty="0">
                <a:latin typeface="+mj-lt"/>
                <a:cs typeface="Calibri" panose="020F0502020204030204" pitchFamily="34" charset="0"/>
              </a:rPr>
              <a:t>FEV</a:t>
            </a:r>
            <a:r>
              <a:rPr lang="en-US" sz="1200" baseline="-25000" dirty="0">
                <a:latin typeface="+mj-lt"/>
                <a:cs typeface="Calibri" panose="020F0502020204030204" pitchFamily="34" charset="0"/>
              </a:rPr>
              <a:t>1</a:t>
            </a:r>
            <a:r>
              <a:rPr lang="en-US" sz="1200" dirty="0">
                <a:latin typeface="+mj-lt"/>
                <a:cs typeface="Calibri" panose="020F0502020204030204" pitchFamily="34" charset="0"/>
              </a:rPr>
              <a:t> AUC</a:t>
            </a:r>
            <a:r>
              <a:rPr lang="en-US" sz="1200" baseline="-25000" dirty="0">
                <a:latin typeface="+mj-lt"/>
                <a:cs typeface="Calibri" panose="020F0502020204030204" pitchFamily="34" charset="0"/>
              </a:rPr>
              <a:t>0–3h</a:t>
            </a:r>
            <a:r>
              <a:rPr lang="en-US" sz="1200" dirty="0">
                <a:latin typeface="+mj-lt"/>
                <a:cs typeface="Calibri" panose="020F0502020204030204" pitchFamily="34" charset="0"/>
              </a:rPr>
              <a:t>, trough FEV</a:t>
            </a:r>
            <a:r>
              <a:rPr lang="en-US" sz="1200" baseline="-25000" dirty="0">
                <a:latin typeface="+mj-lt"/>
                <a:cs typeface="Calibri" panose="020F0502020204030204" pitchFamily="34" charset="0"/>
              </a:rPr>
              <a:t>1</a:t>
            </a:r>
            <a:r>
              <a:rPr lang="en-US" sz="1200" dirty="0">
                <a:latin typeface="+mj-lt"/>
                <a:cs typeface="Calibri" panose="020F0502020204030204" pitchFamily="34" charset="0"/>
              </a:rPr>
              <a:t> and SGRQ total score change from baseline versus monotherapy</a:t>
            </a:r>
            <a:endParaRPr lang="en-GB" sz="500" u="sng" dirty="0">
              <a:latin typeface="+mj-lt"/>
            </a:endParaRPr>
          </a:p>
          <a:p>
            <a:r>
              <a:rPr lang="en-GB" sz="1200" u="sng" dirty="0">
                <a:latin typeface="+mj-lt"/>
              </a:rPr>
              <a:t>Secondary endpoints</a:t>
            </a:r>
          </a:p>
          <a:p>
            <a:r>
              <a:rPr lang="en-US" sz="1200" dirty="0">
                <a:latin typeface="+mj-lt"/>
                <a:cs typeface="Calibri" panose="020F0502020204030204" pitchFamily="34" charset="0"/>
              </a:rPr>
              <a:t>Mahler TDI focal score, rescue medication use, exacerbations</a:t>
            </a:r>
          </a:p>
          <a:p>
            <a:endParaRPr lang="en-US" sz="800" b="1" dirty="0">
              <a:solidFill>
                <a:srgbClr val="19515B"/>
              </a:solidFill>
              <a:latin typeface="+mj-lt"/>
              <a:cs typeface="Calibri" panose="020F0502020204030204" pitchFamily="34" charset="0"/>
            </a:endParaRPr>
          </a:p>
          <a:p>
            <a:pPr algn="ctr"/>
            <a:r>
              <a:rPr lang="en-US" sz="1200" b="1" dirty="0" err="1">
                <a:solidFill>
                  <a:srgbClr val="19515B"/>
                </a:solidFill>
                <a:latin typeface="+mj-lt"/>
                <a:cs typeface="Calibri" panose="020F0502020204030204" pitchFamily="34" charset="0"/>
              </a:rPr>
              <a:t>Tiotropium</a:t>
            </a:r>
            <a:r>
              <a:rPr lang="en-US" sz="1200" b="1" dirty="0">
                <a:solidFill>
                  <a:srgbClr val="19515B"/>
                </a:solidFill>
                <a:latin typeface="+mj-lt"/>
                <a:cs typeface="Calibri" panose="020F0502020204030204" pitchFamily="34" charset="0"/>
              </a:rPr>
              <a:t> (2.5 mcg) and </a:t>
            </a:r>
            <a:r>
              <a:rPr lang="en-US" sz="1200" b="1" dirty="0" err="1">
                <a:solidFill>
                  <a:srgbClr val="19515B"/>
                </a:solidFill>
                <a:latin typeface="+mj-lt"/>
                <a:cs typeface="Calibri" panose="020F0502020204030204" pitchFamily="34" charset="0"/>
              </a:rPr>
              <a:t>Tiotropium</a:t>
            </a:r>
            <a:r>
              <a:rPr lang="en-US" sz="1200" b="1" dirty="0">
                <a:solidFill>
                  <a:srgbClr val="19515B"/>
                </a:solidFill>
                <a:latin typeface="+mj-lt"/>
                <a:cs typeface="Calibri" panose="020F0502020204030204" pitchFamily="34" charset="0"/>
              </a:rPr>
              <a:t> + </a:t>
            </a:r>
            <a:r>
              <a:rPr lang="en-US" sz="1200" b="1" dirty="0" err="1">
                <a:solidFill>
                  <a:srgbClr val="19515B"/>
                </a:solidFill>
                <a:latin typeface="+mj-lt"/>
                <a:cs typeface="Calibri" panose="020F0502020204030204" pitchFamily="34" charset="0"/>
              </a:rPr>
              <a:t>olodaterol</a:t>
            </a:r>
            <a:r>
              <a:rPr lang="en-US" sz="1200" b="1" dirty="0">
                <a:solidFill>
                  <a:srgbClr val="19515B"/>
                </a:solidFill>
                <a:latin typeface="+mj-lt"/>
                <a:cs typeface="Calibri" panose="020F0502020204030204" pitchFamily="34" charset="0"/>
              </a:rPr>
              <a:t> (2.5 + 5 mcg) are investigational products and do not have a license in the UK</a:t>
            </a:r>
            <a:endParaRPr lang="en-US" sz="1200" dirty="0">
              <a:solidFill>
                <a:srgbClr val="19515B"/>
              </a:solidFill>
              <a:latin typeface="+mj-lt"/>
              <a:cs typeface="Calibri" panose="020F0502020204030204" pitchFamily="34" charset="0"/>
            </a:endParaRPr>
          </a:p>
        </p:txBody>
      </p:sp>
      <p:sp>
        <p:nvSpPr>
          <p:cNvPr id="48" name="Footer Placeholder 3"/>
          <p:cNvSpPr txBox="1">
            <a:spLocks/>
          </p:cNvSpPr>
          <p:nvPr/>
        </p:nvSpPr>
        <p:spPr>
          <a:xfrm>
            <a:off x="1524001" y="6299367"/>
            <a:ext cx="8956215"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defRPr/>
            </a:pPr>
            <a:r>
              <a:rPr lang="en-GB" sz="900" dirty="0">
                <a:solidFill>
                  <a:srgbClr val="002060"/>
                </a:solidFill>
                <a:latin typeface="Arial"/>
              </a:rPr>
              <a:t>COPD= Chronic Obstructive Pulmonary Disease;  FEV</a:t>
            </a:r>
            <a:r>
              <a:rPr lang="en-GB" sz="800" baseline="-25000" dirty="0">
                <a:solidFill>
                  <a:srgbClr val="002060"/>
                </a:solidFill>
                <a:latin typeface="Arial"/>
              </a:rPr>
              <a:t>1 </a:t>
            </a:r>
            <a:r>
              <a:rPr lang="en-GB" sz="800" dirty="0">
                <a:solidFill>
                  <a:srgbClr val="002060"/>
                </a:solidFill>
                <a:latin typeface="Arial"/>
              </a:rPr>
              <a:t>AUC (0-3h)</a:t>
            </a:r>
            <a:r>
              <a:rPr lang="en-GB" sz="900" dirty="0">
                <a:solidFill>
                  <a:srgbClr val="002060"/>
                </a:solidFill>
                <a:latin typeface="Arial"/>
              </a:rPr>
              <a:t>=Forced Expiratory Volume in 1 second Area Under the Curve measured between 0 and 3 hours; FEV</a:t>
            </a:r>
            <a:r>
              <a:rPr lang="en-GB" sz="800" baseline="-25000" dirty="0">
                <a:solidFill>
                  <a:srgbClr val="002060"/>
                </a:solidFill>
                <a:latin typeface="Arial"/>
              </a:rPr>
              <a:t>1</a:t>
            </a:r>
            <a:r>
              <a:rPr lang="en-GB" sz="900" dirty="0">
                <a:solidFill>
                  <a:srgbClr val="002060"/>
                </a:solidFill>
                <a:latin typeface="Arial"/>
              </a:rPr>
              <a:t>=Forced Expiratory Volume in 1 second; LABA= long-acting beta2 agonist; LAMA= long-acting muscarinic antagonist; SGRQ=Saint Georges Respiratory Questionnaire; MCG= micrograms; TDI= Transitional </a:t>
            </a:r>
            <a:r>
              <a:rPr lang="en-GB" sz="900" dirty="0" err="1">
                <a:solidFill>
                  <a:srgbClr val="002060"/>
                </a:solidFill>
                <a:latin typeface="Arial"/>
              </a:rPr>
              <a:t>Dyspnea</a:t>
            </a:r>
            <a:r>
              <a:rPr lang="en-GB" sz="900" dirty="0">
                <a:solidFill>
                  <a:srgbClr val="002060"/>
                </a:solidFill>
                <a:latin typeface="Arial"/>
              </a:rPr>
              <a:t> Index</a:t>
            </a:r>
          </a:p>
        </p:txBody>
      </p:sp>
      <p:sp>
        <p:nvSpPr>
          <p:cNvPr id="52" name="TextBox 51"/>
          <p:cNvSpPr txBox="1"/>
          <p:nvPr/>
        </p:nvSpPr>
        <p:spPr bwMode="auto">
          <a:xfrm>
            <a:off x="4895961" y="665131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425022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330" y="25530"/>
            <a:ext cx="10244137" cy="958645"/>
          </a:xfrm>
        </p:spPr>
        <p:txBody>
          <a:bodyPr>
            <a:noAutofit/>
          </a:bodyPr>
          <a:lstStyle/>
          <a:p>
            <a:r>
              <a:rPr lang="en-GB" sz="3200" dirty="0"/>
              <a:t>TONADO</a:t>
            </a:r>
            <a:r>
              <a:rPr lang="en-GB" sz="3200" baseline="30000" dirty="0"/>
              <a:t>TM</a:t>
            </a:r>
            <a:r>
              <a:rPr lang="en-GB" sz="3200" dirty="0"/>
              <a:t> 1+2: Primary Endpoint: FEV</a:t>
            </a:r>
            <a:r>
              <a:rPr lang="en-GB" sz="3200" baseline="-25000" dirty="0"/>
              <a:t>1</a:t>
            </a:r>
            <a:r>
              <a:rPr lang="en-GB" sz="3200" dirty="0"/>
              <a:t> AUC</a:t>
            </a:r>
            <a:r>
              <a:rPr lang="en-GB" sz="3200" baseline="-25000" dirty="0"/>
              <a:t>0-3h</a:t>
            </a:r>
            <a:r>
              <a:rPr lang="en-GB" sz="3200" dirty="0"/>
              <a:t> for </a:t>
            </a:r>
            <a:r>
              <a:rPr lang="en-GB" sz="3200" dirty="0" err="1"/>
              <a:t>tiotropium</a:t>
            </a:r>
            <a:r>
              <a:rPr lang="en-GB" sz="3200" dirty="0"/>
              <a:t> + </a:t>
            </a:r>
            <a:r>
              <a:rPr lang="en-GB" sz="3200" dirty="0" err="1"/>
              <a:t>olodaterol</a:t>
            </a:r>
            <a:r>
              <a:rPr lang="en-GB" sz="3200" dirty="0"/>
              <a:t> versus monotherapy at Week 24</a:t>
            </a:r>
          </a:p>
        </p:txBody>
      </p:sp>
      <p:grpSp>
        <p:nvGrpSpPr>
          <p:cNvPr id="9" name="Group 8"/>
          <p:cNvGrpSpPr/>
          <p:nvPr/>
        </p:nvGrpSpPr>
        <p:grpSpPr>
          <a:xfrm>
            <a:off x="1967749" y="1432085"/>
            <a:ext cx="5578975" cy="2636065"/>
            <a:chOff x="136338" y="906850"/>
            <a:chExt cx="9019921" cy="5043188"/>
          </a:xfrm>
        </p:grpSpPr>
        <p:sp>
          <p:nvSpPr>
            <p:cNvPr id="10" name="Freeform 9"/>
            <p:cNvSpPr/>
            <p:nvPr/>
          </p:nvSpPr>
          <p:spPr bwMode="auto">
            <a:xfrm>
              <a:off x="1196578" y="3180642"/>
              <a:ext cx="6801081" cy="716912"/>
            </a:xfrm>
            <a:custGeom>
              <a:avLst/>
              <a:gdLst>
                <a:gd name="connsiteX0" fmla="*/ 0 w 6951133"/>
                <a:gd name="connsiteY0" fmla="*/ 389466 h 812800"/>
                <a:gd name="connsiteX1" fmla="*/ 1617133 w 6951133"/>
                <a:gd name="connsiteY1" fmla="*/ 0 h 812800"/>
                <a:gd name="connsiteX2" fmla="*/ 3225800 w 6951133"/>
                <a:gd name="connsiteY2" fmla="*/ 448733 h 812800"/>
                <a:gd name="connsiteX3" fmla="*/ 6951133 w 6951133"/>
                <a:gd name="connsiteY3" fmla="*/ 812800 h 812800"/>
              </a:gdLst>
              <a:ahLst/>
              <a:cxnLst>
                <a:cxn ang="0">
                  <a:pos x="connsiteX0" y="connsiteY0"/>
                </a:cxn>
                <a:cxn ang="0">
                  <a:pos x="connsiteX1" y="connsiteY1"/>
                </a:cxn>
                <a:cxn ang="0">
                  <a:pos x="connsiteX2" y="connsiteY2"/>
                </a:cxn>
                <a:cxn ang="0">
                  <a:pos x="connsiteX3" y="connsiteY3"/>
                </a:cxn>
              </a:cxnLst>
              <a:rect l="l" t="t" r="r" b="b"/>
              <a:pathLst>
                <a:path w="6951133" h="812800">
                  <a:moveTo>
                    <a:pt x="0" y="389466"/>
                  </a:moveTo>
                  <a:lnTo>
                    <a:pt x="1617133" y="0"/>
                  </a:lnTo>
                  <a:lnTo>
                    <a:pt x="3225800" y="448733"/>
                  </a:lnTo>
                  <a:lnTo>
                    <a:pt x="6951133" y="812800"/>
                  </a:lnTo>
                </a:path>
              </a:pathLst>
            </a:custGeom>
            <a:noFill/>
            <a:ln w="28575"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kern="0" dirty="0">
                <a:solidFill>
                  <a:srgbClr val="FFFFFF"/>
                </a:solidFill>
              </a:endParaRPr>
            </a:p>
          </p:txBody>
        </p:sp>
        <p:sp>
          <p:nvSpPr>
            <p:cNvPr id="11" name="Freeform 10"/>
            <p:cNvSpPr/>
            <p:nvPr/>
          </p:nvSpPr>
          <p:spPr bwMode="auto">
            <a:xfrm>
              <a:off x="1204863" y="1978319"/>
              <a:ext cx="6801081" cy="627298"/>
            </a:xfrm>
            <a:custGeom>
              <a:avLst/>
              <a:gdLst>
                <a:gd name="connsiteX0" fmla="*/ 0 w 6951133"/>
                <a:gd name="connsiteY0" fmla="*/ 592667 h 711200"/>
                <a:gd name="connsiteX1" fmla="*/ 1600200 w 6951133"/>
                <a:gd name="connsiteY1" fmla="*/ 0 h 711200"/>
                <a:gd name="connsiteX2" fmla="*/ 3217333 w 6951133"/>
                <a:gd name="connsiteY2" fmla="*/ 313267 h 711200"/>
                <a:gd name="connsiteX3" fmla="*/ 6951133 w 6951133"/>
                <a:gd name="connsiteY3" fmla="*/ 711200 h 711200"/>
              </a:gdLst>
              <a:ahLst/>
              <a:cxnLst>
                <a:cxn ang="0">
                  <a:pos x="connsiteX0" y="connsiteY0"/>
                </a:cxn>
                <a:cxn ang="0">
                  <a:pos x="connsiteX1" y="connsiteY1"/>
                </a:cxn>
                <a:cxn ang="0">
                  <a:pos x="connsiteX2" y="connsiteY2"/>
                </a:cxn>
                <a:cxn ang="0">
                  <a:pos x="connsiteX3" y="connsiteY3"/>
                </a:cxn>
              </a:cxnLst>
              <a:rect l="l" t="t" r="r" b="b"/>
              <a:pathLst>
                <a:path w="6951133" h="711200">
                  <a:moveTo>
                    <a:pt x="0" y="592667"/>
                  </a:moveTo>
                  <a:lnTo>
                    <a:pt x="1600200" y="0"/>
                  </a:lnTo>
                  <a:lnTo>
                    <a:pt x="3217333" y="313267"/>
                  </a:lnTo>
                  <a:lnTo>
                    <a:pt x="6951133" y="711200"/>
                  </a:lnTo>
                </a:path>
              </a:pathLst>
            </a:custGeom>
            <a:noFill/>
            <a:ln w="28575" cap="flat" cmpd="sng" algn="ctr">
              <a:solidFill>
                <a:srgbClr val="6BBBA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kern="0" dirty="0">
                <a:solidFill>
                  <a:srgbClr val="FFFFFF"/>
                </a:solidFill>
              </a:endParaRPr>
            </a:p>
          </p:txBody>
        </p:sp>
        <p:sp>
          <p:nvSpPr>
            <p:cNvPr id="12" name="Freeform 11"/>
            <p:cNvSpPr/>
            <p:nvPr/>
          </p:nvSpPr>
          <p:spPr bwMode="auto">
            <a:xfrm>
              <a:off x="1196578" y="1724414"/>
              <a:ext cx="6809365" cy="694509"/>
            </a:xfrm>
            <a:custGeom>
              <a:avLst/>
              <a:gdLst>
                <a:gd name="connsiteX0" fmla="*/ 0 w 6959600"/>
                <a:gd name="connsiteY0" fmla="*/ 787400 h 787400"/>
                <a:gd name="connsiteX1" fmla="*/ 1617133 w 6959600"/>
                <a:gd name="connsiteY1" fmla="*/ 0 h 787400"/>
                <a:gd name="connsiteX2" fmla="*/ 3217333 w 6959600"/>
                <a:gd name="connsiteY2" fmla="*/ 431800 h 787400"/>
                <a:gd name="connsiteX3" fmla="*/ 6959600 w 6959600"/>
                <a:gd name="connsiteY3" fmla="*/ 762000 h 787400"/>
              </a:gdLst>
              <a:ahLst/>
              <a:cxnLst>
                <a:cxn ang="0">
                  <a:pos x="connsiteX0" y="connsiteY0"/>
                </a:cxn>
                <a:cxn ang="0">
                  <a:pos x="connsiteX1" y="connsiteY1"/>
                </a:cxn>
                <a:cxn ang="0">
                  <a:pos x="connsiteX2" y="connsiteY2"/>
                </a:cxn>
                <a:cxn ang="0">
                  <a:pos x="connsiteX3" y="connsiteY3"/>
                </a:cxn>
              </a:cxnLst>
              <a:rect l="l" t="t" r="r" b="b"/>
              <a:pathLst>
                <a:path w="6959600" h="787400">
                  <a:moveTo>
                    <a:pt x="0" y="787400"/>
                  </a:moveTo>
                  <a:lnTo>
                    <a:pt x="1617133" y="0"/>
                  </a:lnTo>
                  <a:lnTo>
                    <a:pt x="3217333" y="431800"/>
                  </a:lnTo>
                  <a:lnTo>
                    <a:pt x="6959600" y="762000"/>
                  </a:lnTo>
                </a:path>
              </a:pathLst>
            </a:custGeom>
            <a:noFill/>
            <a:ln w="2857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kern="0" dirty="0">
                <a:solidFill>
                  <a:srgbClr val="FFFFFF"/>
                </a:solidFill>
              </a:endParaRPr>
            </a:p>
          </p:txBody>
        </p:sp>
        <p:sp>
          <p:nvSpPr>
            <p:cNvPr id="13" name="Freeform 12"/>
            <p:cNvSpPr/>
            <p:nvPr/>
          </p:nvSpPr>
          <p:spPr bwMode="auto">
            <a:xfrm>
              <a:off x="1196578" y="3128366"/>
              <a:ext cx="6801081" cy="604895"/>
            </a:xfrm>
            <a:custGeom>
              <a:avLst/>
              <a:gdLst>
                <a:gd name="connsiteX0" fmla="*/ 0 w 6951133"/>
                <a:gd name="connsiteY0" fmla="*/ 211667 h 685800"/>
                <a:gd name="connsiteX1" fmla="*/ 1625600 w 6951133"/>
                <a:gd name="connsiteY1" fmla="*/ 0 h 685800"/>
                <a:gd name="connsiteX2" fmla="*/ 3217333 w 6951133"/>
                <a:gd name="connsiteY2" fmla="*/ 313267 h 685800"/>
                <a:gd name="connsiteX3" fmla="*/ 6951133 w 6951133"/>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6951133" h="685800">
                  <a:moveTo>
                    <a:pt x="0" y="211667"/>
                  </a:moveTo>
                  <a:lnTo>
                    <a:pt x="1625600" y="0"/>
                  </a:lnTo>
                  <a:lnTo>
                    <a:pt x="3217333" y="313267"/>
                  </a:lnTo>
                  <a:lnTo>
                    <a:pt x="6951133" y="685800"/>
                  </a:lnTo>
                </a:path>
              </a:pathLst>
            </a:custGeom>
            <a:noFill/>
            <a:ln w="28575" cap="flat" cmpd="sng" algn="ctr">
              <a:solidFill>
                <a:srgbClr val="005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kern="0" dirty="0">
                <a:solidFill>
                  <a:srgbClr val="FFFFFF"/>
                </a:solidFill>
              </a:endParaRPr>
            </a:p>
          </p:txBody>
        </p:sp>
        <p:sp>
          <p:nvSpPr>
            <p:cNvPr id="14" name="Freeform 13"/>
            <p:cNvSpPr/>
            <p:nvPr/>
          </p:nvSpPr>
          <p:spPr bwMode="auto">
            <a:xfrm>
              <a:off x="1213146" y="2822185"/>
              <a:ext cx="6792798" cy="1194853"/>
            </a:xfrm>
            <a:custGeom>
              <a:avLst/>
              <a:gdLst>
                <a:gd name="connsiteX0" fmla="*/ 0 w 6942667"/>
                <a:gd name="connsiteY0" fmla="*/ 0 h 1354666"/>
                <a:gd name="connsiteX1" fmla="*/ 1608667 w 6942667"/>
                <a:gd name="connsiteY1" fmla="*/ 592666 h 1354666"/>
                <a:gd name="connsiteX2" fmla="*/ 3208867 w 6942667"/>
                <a:gd name="connsiteY2" fmla="*/ 905933 h 1354666"/>
                <a:gd name="connsiteX3" fmla="*/ 6942667 w 6942667"/>
                <a:gd name="connsiteY3" fmla="*/ 1354666 h 1354666"/>
              </a:gdLst>
              <a:ahLst/>
              <a:cxnLst>
                <a:cxn ang="0">
                  <a:pos x="connsiteX0" y="connsiteY0"/>
                </a:cxn>
                <a:cxn ang="0">
                  <a:pos x="connsiteX1" y="connsiteY1"/>
                </a:cxn>
                <a:cxn ang="0">
                  <a:pos x="connsiteX2" y="connsiteY2"/>
                </a:cxn>
                <a:cxn ang="0">
                  <a:pos x="connsiteX3" y="connsiteY3"/>
                </a:cxn>
              </a:cxnLst>
              <a:rect l="l" t="t" r="r" b="b"/>
              <a:pathLst>
                <a:path w="6942667" h="1354666">
                  <a:moveTo>
                    <a:pt x="0" y="0"/>
                  </a:moveTo>
                  <a:lnTo>
                    <a:pt x="1608667" y="592666"/>
                  </a:lnTo>
                  <a:lnTo>
                    <a:pt x="3208867" y="905933"/>
                  </a:lnTo>
                  <a:lnTo>
                    <a:pt x="6942667" y="1354666"/>
                  </a:lnTo>
                </a:path>
              </a:pathLst>
            </a:custGeom>
            <a:noFill/>
            <a:ln w="28575"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kern="0" dirty="0">
                <a:solidFill>
                  <a:srgbClr val="FFFFFF"/>
                </a:solidFill>
              </a:endParaRPr>
            </a:p>
          </p:txBody>
        </p:sp>
        <p:cxnSp>
          <p:nvCxnSpPr>
            <p:cNvPr id="15" name="Gerade Verbindung mit Pfeil 5"/>
            <p:cNvCxnSpPr/>
            <p:nvPr/>
          </p:nvCxnSpPr>
          <p:spPr bwMode="auto">
            <a:xfrm>
              <a:off x="4336497" y="1374807"/>
              <a:ext cx="0" cy="609595"/>
            </a:xfrm>
            <a:prstGeom prst="straightConnector1">
              <a:avLst/>
            </a:prstGeom>
            <a:solidFill>
              <a:srgbClr val="004F59"/>
            </a:solidFill>
            <a:ln w="12700" cap="flat" cmpd="sng" algn="ctr">
              <a:solidFill>
                <a:srgbClr val="004F59"/>
              </a:solidFill>
              <a:prstDash val="solid"/>
              <a:round/>
              <a:headEnd type="none" w="med" len="med"/>
              <a:tailEnd type="arrow"/>
            </a:ln>
            <a:effectLst/>
          </p:spPr>
        </p:cxnSp>
        <p:sp>
          <p:nvSpPr>
            <p:cNvPr id="16" name="Textfeld 6"/>
            <p:cNvSpPr txBox="1"/>
            <p:nvPr/>
          </p:nvSpPr>
          <p:spPr>
            <a:xfrm>
              <a:off x="3357585" y="938291"/>
              <a:ext cx="2014260" cy="471058"/>
            </a:xfrm>
            <a:prstGeom prst="rect">
              <a:avLst/>
            </a:prstGeom>
            <a:noFill/>
          </p:spPr>
          <p:txBody>
            <a:bodyPr wrap="none" rtlCol="0">
              <a:spAutoFit/>
            </a:bodyPr>
            <a:lstStyle/>
            <a:p>
              <a:pPr>
                <a:defRPr/>
              </a:pPr>
              <a:r>
                <a:rPr lang="en-GB" sz="1000" b="1" kern="0" dirty="0">
                  <a:solidFill>
                    <a:srgbClr val="004F59"/>
                  </a:solidFill>
                  <a:latin typeface="Arial"/>
                </a:rPr>
                <a:t>Week 24/ Day 169</a:t>
              </a:r>
            </a:p>
          </p:txBody>
        </p:sp>
        <p:sp>
          <p:nvSpPr>
            <p:cNvPr id="17" name="Rectangle 407"/>
            <p:cNvSpPr>
              <a:spLocks noChangeArrowheads="1"/>
            </p:cNvSpPr>
            <p:nvPr/>
          </p:nvSpPr>
          <p:spPr bwMode="auto">
            <a:xfrm>
              <a:off x="3859854" y="5596744"/>
              <a:ext cx="1444769" cy="35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200" b="1" kern="0" dirty="0">
                  <a:solidFill>
                    <a:srgbClr val="004F59"/>
                  </a:solidFill>
                </a:rPr>
                <a:t>Test day</a:t>
              </a:r>
              <a:endParaRPr lang="en-US" altLang="en-US" sz="1200" kern="0" dirty="0">
                <a:solidFill>
                  <a:srgbClr val="004F59"/>
                </a:solidFill>
              </a:endParaRPr>
            </a:p>
          </p:txBody>
        </p:sp>
        <p:sp>
          <p:nvSpPr>
            <p:cNvPr id="18" name="Line 319"/>
            <p:cNvSpPr>
              <a:spLocks noChangeShapeType="1"/>
            </p:cNvSpPr>
            <p:nvPr/>
          </p:nvSpPr>
          <p:spPr bwMode="auto">
            <a:xfrm flipH="1" flipV="1">
              <a:off x="1104985" y="1009798"/>
              <a:ext cx="0" cy="4207672"/>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19" name="Line 319"/>
            <p:cNvSpPr>
              <a:spLocks noChangeShapeType="1"/>
            </p:cNvSpPr>
            <p:nvPr/>
          </p:nvSpPr>
          <p:spPr bwMode="auto">
            <a:xfrm flipV="1">
              <a:off x="1105309" y="5212283"/>
              <a:ext cx="7672591"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0" name="Line 311"/>
            <p:cNvSpPr>
              <a:spLocks noChangeShapeType="1"/>
            </p:cNvSpPr>
            <p:nvPr/>
          </p:nvSpPr>
          <p:spPr bwMode="auto">
            <a:xfrm>
              <a:off x="3062044"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1" name="Line 311"/>
            <p:cNvSpPr>
              <a:spLocks noChangeShapeType="1"/>
            </p:cNvSpPr>
            <p:nvPr/>
          </p:nvSpPr>
          <p:spPr bwMode="auto">
            <a:xfrm>
              <a:off x="2128792"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2" name="Line 311"/>
            <p:cNvSpPr>
              <a:spLocks noChangeShapeType="1"/>
            </p:cNvSpPr>
            <p:nvPr/>
          </p:nvSpPr>
          <p:spPr bwMode="auto">
            <a:xfrm>
              <a:off x="1205099"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3" name="Line 311"/>
            <p:cNvSpPr>
              <a:spLocks noChangeShapeType="1"/>
            </p:cNvSpPr>
            <p:nvPr/>
          </p:nvSpPr>
          <p:spPr bwMode="auto">
            <a:xfrm>
              <a:off x="5863567"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4" name="Line 311"/>
            <p:cNvSpPr>
              <a:spLocks noChangeShapeType="1"/>
            </p:cNvSpPr>
            <p:nvPr/>
          </p:nvSpPr>
          <p:spPr bwMode="auto">
            <a:xfrm>
              <a:off x="4932644"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5" name="Line 311"/>
            <p:cNvSpPr>
              <a:spLocks noChangeShapeType="1"/>
            </p:cNvSpPr>
            <p:nvPr/>
          </p:nvSpPr>
          <p:spPr bwMode="auto">
            <a:xfrm>
              <a:off x="4004293"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6" name="Line 311"/>
            <p:cNvSpPr>
              <a:spLocks noChangeShapeType="1"/>
            </p:cNvSpPr>
            <p:nvPr/>
          </p:nvSpPr>
          <p:spPr bwMode="auto">
            <a:xfrm>
              <a:off x="8662923"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7" name="Line 311"/>
            <p:cNvSpPr>
              <a:spLocks noChangeShapeType="1"/>
            </p:cNvSpPr>
            <p:nvPr/>
          </p:nvSpPr>
          <p:spPr bwMode="auto">
            <a:xfrm>
              <a:off x="7732000"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8" name="Line 311"/>
            <p:cNvSpPr>
              <a:spLocks noChangeShapeType="1"/>
            </p:cNvSpPr>
            <p:nvPr/>
          </p:nvSpPr>
          <p:spPr bwMode="auto">
            <a:xfrm>
              <a:off x="6801319" y="5210183"/>
              <a:ext cx="0" cy="78261"/>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29" name="Line 322"/>
            <p:cNvSpPr>
              <a:spLocks noChangeShapeType="1"/>
            </p:cNvSpPr>
            <p:nvPr/>
          </p:nvSpPr>
          <p:spPr bwMode="auto">
            <a:xfrm flipH="1">
              <a:off x="1019474" y="4624388"/>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30" name="Line 322"/>
            <p:cNvSpPr>
              <a:spLocks noChangeShapeType="1"/>
            </p:cNvSpPr>
            <p:nvPr/>
          </p:nvSpPr>
          <p:spPr bwMode="auto">
            <a:xfrm flipH="1">
              <a:off x="1017144" y="4025900"/>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31" name="Line 322"/>
            <p:cNvSpPr>
              <a:spLocks noChangeShapeType="1"/>
            </p:cNvSpPr>
            <p:nvPr/>
          </p:nvSpPr>
          <p:spPr bwMode="auto">
            <a:xfrm flipH="1">
              <a:off x="1017145" y="3425148"/>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32" name="Line 322"/>
            <p:cNvSpPr>
              <a:spLocks noChangeShapeType="1"/>
            </p:cNvSpPr>
            <p:nvPr/>
          </p:nvSpPr>
          <p:spPr bwMode="auto">
            <a:xfrm flipH="1">
              <a:off x="1017145" y="2832481"/>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33" name="Line 322"/>
            <p:cNvSpPr>
              <a:spLocks noChangeShapeType="1"/>
            </p:cNvSpPr>
            <p:nvPr/>
          </p:nvSpPr>
          <p:spPr bwMode="auto">
            <a:xfrm flipH="1">
              <a:off x="1017545" y="2227808"/>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34" name="Line 322"/>
            <p:cNvSpPr>
              <a:spLocks noChangeShapeType="1"/>
            </p:cNvSpPr>
            <p:nvPr/>
          </p:nvSpPr>
          <p:spPr bwMode="auto">
            <a:xfrm flipH="1">
              <a:off x="1017145" y="1635111"/>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35" name="Line 322"/>
            <p:cNvSpPr>
              <a:spLocks noChangeShapeType="1"/>
            </p:cNvSpPr>
            <p:nvPr/>
          </p:nvSpPr>
          <p:spPr bwMode="auto">
            <a:xfrm flipH="1">
              <a:off x="1019474" y="1038225"/>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36" name="Rectangle 312"/>
            <p:cNvSpPr>
              <a:spLocks noChangeArrowheads="1"/>
            </p:cNvSpPr>
            <p:nvPr/>
          </p:nvSpPr>
          <p:spPr bwMode="auto">
            <a:xfrm>
              <a:off x="968768" y="5288444"/>
              <a:ext cx="469112"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0</a:t>
              </a:r>
            </a:p>
          </p:txBody>
        </p:sp>
        <p:sp>
          <p:nvSpPr>
            <p:cNvPr id="37" name="Rectangle 312"/>
            <p:cNvSpPr>
              <a:spLocks noChangeArrowheads="1"/>
            </p:cNvSpPr>
            <p:nvPr/>
          </p:nvSpPr>
          <p:spPr bwMode="auto">
            <a:xfrm>
              <a:off x="1928404" y="5288444"/>
              <a:ext cx="400776"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50</a:t>
              </a:r>
            </a:p>
          </p:txBody>
        </p:sp>
        <p:sp>
          <p:nvSpPr>
            <p:cNvPr id="38" name="Rectangle 312"/>
            <p:cNvSpPr>
              <a:spLocks noChangeArrowheads="1"/>
            </p:cNvSpPr>
            <p:nvPr/>
          </p:nvSpPr>
          <p:spPr bwMode="auto">
            <a:xfrm>
              <a:off x="2770057" y="5288444"/>
              <a:ext cx="652723"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100</a:t>
              </a:r>
            </a:p>
          </p:txBody>
        </p:sp>
        <p:sp>
          <p:nvSpPr>
            <p:cNvPr id="39" name="Rectangle 312"/>
            <p:cNvSpPr>
              <a:spLocks noChangeArrowheads="1"/>
            </p:cNvSpPr>
            <p:nvPr/>
          </p:nvSpPr>
          <p:spPr bwMode="auto">
            <a:xfrm>
              <a:off x="3715669" y="5288444"/>
              <a:ext cx="652723"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150</a:t>
              </a:r>
            </a:p>
          </p:txBody>
        </p:sp>
        <p:sp>
          <p:nvSpPr>
            <p:cNvPr id="40" name="Rectangle 312"/>
            <p:cNvSpPr>
              <a:spLocks noChangeArrowheads="1"/>
            </p:cNvSpPr>
            <p:nvPr/>
          </p:nvSpPr>
          <p:spPr bwMode="auto">
            <a:xfrm>
              <a:off x="4644022" y="5288444"/>
              <a:ext cx="652723"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200</a:t>
              </a:r>
            </a:p>
          </p:txBody>
        </p:sp>
        <p:sp>
          <p:nvSpPr>
            <p:cNvPr id="41" name="Rectangle 312"/>
            <p:cNvSpPr>
              <a:spLocks noChangeArrowheads="1"/>
            </p:cNvSpPr>
            <p:nvPr/>
          </p:nvSpPr>
          <p:spPr bwMode="auto">
            <a:xfrm>
              <a:off x="5574944" y="5288444"/>
              <a:ext cx="652723"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250</a:t>
              </a:r>
            </a:p>
          </p:txBody>
        </p:sp>
        <p:sp>
          <p:nvSpPr>
            <p:cNvPr id="42" name="Rectangle 312"/>
            <p:cNvSpPr>
              <a:spLocks noChangeArrowheads="1"/>
            </p:cNvSpPr>
            <p:nvPr/>
          </p:nvSpPr>
          <p:spPr bwMode="auto">
            <a:xfrm>
              <a:off x="6455440" y="5288444"/>
              <a:ext cx="839212"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300</a:t>
              </a:r>
            </a:p>
          </p:txBody>
        </p:sp>
        <p:sp>
          <p:nvSpPr>
            <p:cNvPr id="43" name="Rectangle 312"/>
            <p:cNvSpPr>
              <a:spLocks noChangeArrowheads="1"/>
            </p:cNvSpPr>
            <p:nvPr/>
          </p:nvSpPr>
          <p:spPr bwMode="auto">
            <a:xfrm>
              <a:off x="7386125" y="5288320"/>
              <a:ext cx="839212"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350</a:t>
              </a:r>
            </a:p>
          </p:txBody>
        </p:sp>
        <p:sp>
          <p:nvSpPr>
            <p:cNvPr id="44" name="Rectangle 312"/>
            <p:cNvSpPr>
              <a:spLocks noChangeArrowheads="1"/>
            </p:cNvSpPr>
            <p:nvPr/>
          </p:nvSpPr>
          <p:spPr bwMode="auto">
            <a:xfrm>
              <a:off x="8317047" y="5288197"/>
              <a:ext cx="839212"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rPr>
                <a:t>400</a:t>
              </a:r>
            </a:p>
          </p:txBody>
        </p:sp>
        <p:sp>
          <p:nvSpPr>
            <p:cNvPr id="45" name="Rectangle 312"/>
            <p:cNvSpPr>
              <a:spLocks noChangeArrowheads="1"/>
            </p:cNvSpPr>
            <p:nvPr/>
          </p:nvSpPr>
          <p:spPr bwMode="auto">
            <a:xfrm>
              <a:off x="136338" y="3894525"/>
              <a:ext cx="880807"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rPr>
                <a:t>0.10</a:t>
              </a:r>
            </a:p>
          </p:txBody>
        </p:sp>
        <p:sp>
          <p:nvSpPr>
            <p:cNvPr id="46" name="Rectangle 312"/>
            <p:cNvSpPr>
              <a:spLocks noChangeArrowheads="1"/>
            </p:cNvSpPr>
            <p:nvPr/>
          </p:nvSpPr>
          <p:spPr bwMode="auto">
            <a:xfrm>
              <a:off x="136338" y="3306484"/>
              <a:ext cx="880807"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rPr>
                <a:t>0.15</a:t>
              </a:r>
            </a:p>
          </p:txBody>
        </p:sp>
        <p:sp>
          <p:nvSpPr>
            <p:cNvPr id="47" name="Rectangle 312"/>
            <p:cNvSpPr>
              <a:spLocks noChangeArrowheads="1"/>
            </p:cNvSpPr>
            <p:nvPr/>
          </p:nvSpPr>
          <p:spPr bwMode="auto">
            <a:xfrm>
              <a:off x="136338" y="2697955"/>
              <a:ext cx="880807"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rPr>
                <a:t>0.20</a:t>
              </a:r>
            </a:p>
          </p:txBody>
        </p:sp>
        <p:sp>
          <p:nvSpPr>
            <p:cNvPr id="48" name="Rectangle 312"/>
            <p:cNvSpPr>
              <a:spLocks noChangeArrowheads="1"/>
            </p:cNvSpPr>
            <p:nvPr/>
          </p:nvSpPr>
          <p:spPr bwMode="auto">
            <a:xfrm>
              <a:off x="136737" y="2097222"/>
              <a:ext cx="880807"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rPr>
                <a:t>0.25</a:t>
              </a:r>
            </a:p>
          </p:txBody>
        </p:sp>
        <p:sp>
          <p:nvSpPr>
            <p:cNvPr id="49" name="Rectangle 312"/>
            <p:cNvSpPr>
              <a:spLocks noChangeArrowheads="1"/>
            </p:cNvSpPr>
            <p:nvPr/>
          </p:nvSpPr>
          <p:spPr bwMode="auto">
            <a:xfrm>
              <a:off x="136737" y="1516445"/>
              <a:ext cx="880807"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rPr>
                <a:t>0.30</a:t>
              </a:r>
            </a:p>
          </p:txBody>
        </p:sp>
        <p:sp>
          <p:nvSpPr>
            <p:cNvPr id="50" name="Rectangle 312"/>
            <p:cNvSpPr>
              <a:spLocks noChangeArrowheads="1"/>
            </p:cNvSpPr>
            <p:nvPr/>
          </p:nvSpPr>
          <p:spPr bwMode="auto">
            <a:xfrm>
              <a:off x="136338" y="906850"/>
              <a:ext cx="880807"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rPr>
                <a:t>0.35</a:t>
              </a:r>
            </a:p>
          </p:txBody>
        </p:sp>
        <p:sp>
          <p:nvSpPr>
            <p:cNvPr id="51" name="Rectangle 407"/>
            <p:cNvSpPr>
              <a:spLocks noChangeArrowheads="1"/>
            </p:cNvSpPr>
            <p:nvPr/>
          </p:nvSpPr>
          <p:spPr bwMode="auto">
            <a:xfrm rot="16200000">
              <a:off x="-1505051" y="2899392"/>
              <a:ext cx="3655609" cy="2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200" b="1" kern="0" dirty="0">
                  <a:solidFill>
                    <a:srgbClr val="004F59"/>
                  </a:solidFill>
                </a:rPr>
                <a:t>FEV</a:t>
              </a:r>
              <a:r>
                <a:rPr lang="en-US" altLang="en-US" sz="1200" b="1" kern="0" baseline="-25000" dirty="0">
                  <a:solidFill>
                    <a:srgbClr val="004F59"/>
                  </a:solidFill>
                </a:rPr>
                <a:t>1</a:t>
              </a:r>
              <a:r>
                <a:rPr lang="en-US" altLang="en-US" sz="1200" b="1" kern="0" dirty="0">
                  <a:solidFill>
                    <a:srgbClr val="004F59"/>
                  </a:solidFill>
                </a:rPr>
                <a:t> AUC</a:t>
              </a:r>
              <a:r>
                <a:rPr lang="en-US" altLang="en-US" sz="1200" b="1" kern="0" baseline="-25000" dirty="0">
                  <a:solidFill>
                    <a:srgbClr val="004F59"/>
                  </a:solidFill>
                </a:rPr>
                <a:t>0-3h</a:t>
              </a:r>
              <a:r>
                <a:rPr lang="en-US" altLang="en-US" sz="1200" b="1" kern="0" dirty="0">
                  <a:solidFill>
                    <a:srgbClr val="004F59"/>
                  </a:solidFill>
                </a:rPr>
                <a:t> response (L)</a:t>
              </a:r>
              <a:endParaRPr lang="en-US" altLang="en-US" sz="1200" kern="0" dirty="0">
                <a:solidFill>
                  <a:srgbClr val="004F59"/>
                </a:solidFill>
              </a:endParaRPr>
            </a:p>
          </p:txBody>
        </p:sp>
        <p:sp>
          <p:nvSpPr>
            <p:cNvPr id="52" name="Rectangle 312"/>
            <p:cNvSpPr>
              <a:spLocks noChangeArrowheads="1"/>
            </p:cNvSpPr>
            <p:nvPr/>
          </p:nvSpPr>
          <p:spPr bwMode="auto">
            <a:xfrm>
              <a:off x="136737" y="4493013"/>
              <a:ext cx="880807"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rPr>
                <a:t>0.05</a:t>
              </a:r>
            </a:p>
          </p:txBody>
        </p:sp>
        <p:sp>
          <p:nvSpPr>
            <p:cNvPr id="53" name="Line 322"/>
            <p:cNvSpPr>
              <a:spLocks noChangeShapeType="1"/>
            </p:cNvSpPr>
            <p:nvPr/>
          </p:nvSpPr>
          <p:spPr bwMode="auto">
            <a:xfrm flipH="1">
              <a:off x="1019474" y="5213667"/>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kern="0" dirty="0">
                <a:solidFill>
                  <a:srgbClr val="004F59"/>
                </a:solidFill>
              </a:endParaRPr>
            </a:p>
          </p:txBody>
        </p:sp>
        <p:sp>
          <p:nvSpPr>
            <p:cNvPr id="54" name="Rectangle 312"/>
            <p:cNvSpPr>
              <a:spLocks noChangeArrowheads="1"/>
            </p:cNvSpPr>
            <p:nvPr/>
          </p:nvSpPr>
          <p:spPr bwMode="auto">
            <a:xfrm>
              <a:off x="136737" y="5089911"/>
              <a:ext cx="880807" cy="32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rPr>
                <a:t>0.00</a:t>
              </a:r>
            </a:p>
          </p:txBody>
        </p:sp>
        <p:sp>
          <p:nvSpPr>
            <p:cNvPr id="55" name="Rectangle 54"/>
            <p:cNvSpPr/>
            <p:nvPr/>
          </p:nvSpPr>
          <p:spPr bwMode="auto">
            <a:xfrm>
              <a:off x="1171314" y="3267297"/>
              <a:ext cx="72000" cy="83926"/>
            </a:xfrm>
            <a:prstGeom prst="rect">
              <a:avLst/>
            </a:prstGeom>
            <a:solidFill>
              <a:srgbClr val="005C00"/>
            </a:solidFill>
            <a:ln w="9525" cap="flat" cmpd="sng" algn="ctr">
              <a:solidFill>
                <a:srgbClr val="005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56" name="Diamond 55"/>
            <p:cNvSpPr/>
            <p:nvPr/>
          </p:nvSpPr>
          <p:spPr bwMode="auto">
            <a:xfrm>
              <a:off x="1164964" y="2436701"/>
              <a:ext cx="72000" cy="125889"/>
            </a:xfrm>
            <a:prstGeom prst="diamond">
              <a:avLst/>
            </a:prstGeom>
            <a:solidFill>
              <a:srgbClr val="6BBBAE"/>
            </a:solidFill>
            <a:ln w="19050" cap="flat" cmpd="sng" algn="ctr">
              <a:solidFill>
                <a:srgbClr val="6BBBA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57" name="Diamond 56"/>
            <p:cNvSpPr/>
            <p:nvPr/>
          </p:nvSpPr>
          <p:spPr bwMode="auto">
            <a:xfrm>
              <a:off x="1171314" y="2355972"/>
              <a:ext cx="72000" cy="125889"/>
            </a:xfrm>
            <a:prstGeom prst="diamond">
              <a:avLst/>
            </a:prstGeom>
            <a:solidFill>
              <a:srgbClr val="004F59"/>
            </a:solidFill>
            <a:ln w="9525" cap="flat" cmpd="sng" algn="ctr">
              <a:solidFill>
                <a:srgbClr val="004F5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58" name="Rectangle 57"/>
            <p:cNvSpPr/>
            <p:nvPr/>
          </p:nvSpPr>
          <p:spPr bwMode="auto">
            <a:xfrm>
              <a:off x="1158614" y="3474819"/>
              <a:ext cx="72000" cy="83926"/>
            </a:xfrm>
            <a:prstGeom prst="rect">
              <a:avLst/>
            </a:prstGeom>
            <a:solidFill>
              <a:srgbClr val="00CC00"/>
            </a:solidFill>
            <a:ln w="9525" cap="flat" cmpd="sng" algn="ctr">
              <a:solidFill>
                <a:srgbClr val="00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59" name="Isosceles Triangle 58"/>
            <p:cNvSpPr/>
            <p:nvPr/>
          </p:nvSpPr>
          <p:spPr bwMode="auto">
            <a:xfrm>
              <a:off x="1171314" y="2767233"/>
              <a:ext cx="72000" cy="83926"/>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0" name="Rectangle 59"/>
            <p:cNvSpPr/>
            <p:nvPr/>
          </p:nvSpPr>
          <p:spPr bwMode="auto">
            <a:xfrm>
              <a:off x="2731261" y="3139182"/>
              <a:ext cx="72000" cy="83926"/>
            </a:xfrm>
            <a:prstGeom prst="rect">
              <a:avLst/>
            </a:prstGeom>
            <a:solidFill>
              <a:srgbClr val="00CC00"/>
            </a:solidFill>
            <a:ln w="9525" cap="flat" cmpd="sng" algn="ctr">
              <a:solidFill>
                <a:srgbClr val="00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1" name="Rectangle 60"/>
            <p:cNvSpPr/>
            <p:nvPr/>
          </p:nvSpPr>
          <p:spPr bwMode="auto">
            <a:xfrm>
              <a:off x="4297997" y="3517865"/>
              <a:ext cx="72000" cy="83926"/>
            </a:xfrm>
            <a:prstGeom prst="rect">
              <a:avLst/>
            </a:prstGeom>
            <a:solidFill>
              <a:srgbClr val="00CC00"/>
            </a:solidFill>
            <a:ln w="9525" cap="flat" cmpd="sng" algn="ctr">
              <a:solidFill>
                <a:srgbClr val="00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2" name="Rectangle 61"/>
            <p:cNvSpPr/>
            <p:nvPr/>
          </p:nvSpPr>
          <p:spPr bwMode="auto">
            <a:xfrm>
              <a:off x="7943158" y="3845087"/>
              <a:ext cx="72000" cy="83926"/>
            </a:xfrm>
            <a:prstGeom prst="rect">
              <a:avLst/>
            </a:prstGeom>
            <a:solidFill>
              <a:srgbClr val="00CC00"/>
            </a:solidFill>
            <a:ln w="9525" cap="flat" cmpd="sng" algn="ctr">
              <a:solidFill>
                <a:srgbClr val="00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3" name="Rectangle 62"/>
            <p:cNvSpPr/>
            <p:nvPr/>
          </p:nvSpPr>
          <p:spPr bwMode="auto">
            <a:xfrm>
              <a:off x="2743961" y="3083077"/>
              <a:ext cx="72000" cy="83926"/>
            </a:xfrm>
            <a:prstGeom prst="rect">
              <a:avLst/>
            </a:prstGeom>
            <a:solidFill>
              <a:srgbClr val="005C00"/>
            </a:solidFill>
            <a:ln w="9525" cap="flat" cmpd="sng" algn="ctr">
              <a:solidFill>
                <a:srgbClr val="005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4" name="Rectangle 63"/>
            <p:cNvSpPr/>
            <p:nvPr/>
          </p:nvSpPr>
          <p:spPr bwMode="auto">
            <a:xfrm>
              <a:off x="4310697" y="3369661"/>
              <a:ext cx="72000" cy="83926"/>
            </a:xfrm>
            <a:prstGeom prst="rect">
              <a:avLst/>
            </a:prstGeom>
            <a:solidFill>
              <a:srgbClr val="005C00"/>
            </a:solidFill>
            <a:ln w="9525" cap="flat" cmpd="sng" algn="ctr">
              <a:solidFill>
                <a:srgbClr val="005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5" name="Rectangle 64"/>
            <p:cNvSpPr/>
            <p:nvPr/>
          </p:nvSpPr>
          <p:spPr bwMode="auto">
            <a:xfrm>
              <a:off x="7955858" y="3704835"/>
              <a:ext cx="72000" cy="83926"/>
            </a:xfrm>
            <a:prstGeom prst="rect">
              <a:avLst/>
            </a:prstGeom>
            <a:solidFill>
              <a:srgbClr val="005C00"/>
            </a:solidFill>
            <a:ln w="9525" cap="flat" cmpd="sng" algn="ctr">
              <a:solidFill>
                <a:srgbClr val="005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6" name="Isosceles Triangle 65"/>
            <p:cNvSpPr/>
            <p:nvPr/>
          </p:nvSpPr>
          <p:spPr bwMode="auto">
            <a:xfrm>
              <a:off x="2743961" y="3293501"/>
              <a:ext cx="72000" cy="83926"/>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7" name="Isosceles Triangle 66"/>
            <p:cNvSpPr/>
            <p:nvPr/>
          </p:nvSpPr>
          <p:spPr bwMode="auto">
            <a:xfrm>
              <a:off x="4310697" y="3553393"/>
              <a:ext cx="72000" cy="83926"/>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8" name="Isosceles Triangle 67"/>
            <p:cNvSpPr/>
            <p:nvPr/>
          </p:nvSpPr>
          <p:spPr bwMode="auto">
            <a:xfrm>
              <a:off x="7955454" y="3961100"/>
              <a:ext cx="72000" cy="83926"/>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69" name="Diamond 68"/>
            <p:cNvSpPr/>
            <p:nvPr/>
          </p:nvSpPr>
          <p:spPr bwMode="auto">
            <a:xfrm>
              <a:off x="2743961" y="1651610"/>
              <a:ext cx="72000" cy="125889"/>
            </a:xfrm>
            <a:prstGeom prst="diamond">
              <a:avLst/>
            </a:prstGeom>
            <a:solidFill>
              <a:srgbClr val="004F59"/>
            </a:solidFill>
            <a:ln w="9525" cap="flat" cmpd="sng" algn="ctr">
              <a:solidFill>
                <a:srgbClr val="004F5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70" name="Diamond 69"/>
            <p:cNvSpPr/>
            <p:nvPr/>
          </p:nvSpPr>
          <p:spPr bwMode="auto">
            <a:xfrm>
              <a:off x="4310697" y="2036469"/>
              <a:ext cx="72000" cy="125889"/>
            </a:xfrm>
            <a:prstGeom prst="diamond">
              <a:avLst/>
            </a:prstGeom>
            <a:solidFill>
              <a:srgbClr val="004F59"/>
            </a:solidFill>
            <a:ln w="9525" cap="flat" cmpd="sng" algn="ctr">
              <a:solidFill>
                <a:srgbClr val="004F5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71" name="Diamond 70"/>
            <p:cNvSpPr/>
            <p:nvPr/>
          </p:nvSpPr>
          <p:spPr bwMode="auto">
            <a:xfrm>
              <a:off x="7955454" y="2330513"/>
              <a:ext cx="72000" cy="125889"/>
            </a:xfrm>
            <a:prstGeom prst="diamond">
              <a:avLst/>
            </a:prstGeom>
            <a:solidFill>
              <a:srgbClr val="004F59"/>
            </a:solidFill>
            <a:ln w="9525" cap="flat" cmpd="sng" algn="ctr">
              <a:solidFill>
                <a:srgbClr val="004F5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72" name="Diamond 71"/>
            <p:cNvSpPr/>
            <p:nvPr/>
          </p:nvSpPr>
          <p:spPr bwMode="auto">
            <a:xfrm>
              <a:off x="2737611" y="1911511"/>
              <a:ext cx="72000" cy="125889"/>
            </a:xfrm>
            <a:prstGeom prst="diamond">
              <a:avLst/>
            </a:prstGeom>
            <a:solidFill>
              <a:srgbClr val="6BBBAE"/>
            </a:solidFill>
            <a:ln w="19050" cap="flat" cmpd="sng" algn="ctr">
              <a:solidFill>
                <a:srgbClr val="6BBBA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73" name="Diamond 72"/>
            <p:cNvSpPr/>
            <p:nvPr/>
          </p:nvSpPr>
          <p:spPr bwMode="auto">
            <a:xfrm>
              <a:off x="4304347" y="2181861"/>
              <a:ext cx="72000" cy="125889"/>
            </a:xfrm>
            <a:prstGeom prst="diamond">
              <a:avLst/>
            </a:prstGeom>
            <a:solidFill>
              <a:srgbClr val="6BBBAE"/>
            </a:solidFill>
            <a:ln w="19050" cap="flat" cmpd="sng" algn="ctr">
              <a:solidFill>
                <a:srgbClr val="6BBBA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sp>
          <p:nvSpPr>
            <p:cNvPr id="74" name="Diamond 73"/>
            <p:cNvSpPr/>
            <p:nvPr/>
          </p:nvSpPr>
          <p:spPr bwMode="auto">
            <a:xfrm>
              <a:off x="7949508" y="2537560"/>
              <a:ext cx="72000" cy="125889"/>
            </a:xfrm>
            <a:prstGeom prst="diamond">
              <a:avLst/>
            </a:prstGeom>
            <a:solidFill>
              <a:srgbClr val="6BBBAE"/>
            </a:solidFill>
            <a:ln w="19050" cap="flat" cmpd="sng" algn="ctr">
              <a:solidFill>
                <a:srgbClr val="6BBBA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2400" kern="0" dirty="0">
                <a:solidFill>
                  <a:srgbClr val="FFFFFF"/>
                </a:solidFill>
                <a:latin typeface="Arial" charset="0"/>
                <a:ea typeface="Geneva" pitchFamily="1" charset="-128"/>
              </a:endParaRPr>
            </a:p>
          </p:txBody>
        </p:sp>
      </p:grpSp>
      <p:graphicFrame>
        <p:nvGraphicFramePr>
          <p:cNvPr id="93" name="Table 92"/>
          <p:cNvGraphicFramePr>
            <a:graphicFrameLocks noGrp="1"/>
          </p:cNvGraphicFramePr>
          <p:nvPr>
            <p:extLst/>
          </p:nvPr>
        </p:nvGraphicFramePr>
        <p:xfrm>
          <a:off x="2004056" y="4555376"/>
          <a:ext cx="8117698" cy="1036216"/>
        </p:xfrm>
        <a:graphic>
          <a:graphicData uri="http://schemas.openxmlformats.org/drawingml/2006/table">
            <a:tbl>
              <a:tblPr firstRow="1" bandRow="1">
                <a:tableStyleId>{1E171933-4619-4E11-9A3F-F7608DF75F80}</a:tableStyleId>
              </a:tblPr>
              <a:tblGrid>
                <a:gridCol w="1824082">
                  <a:extLst>
                    <a:ext uri="{9D8B030D-6E8A-4147-A177-3AD203B41FA5}">
                      <a16:colId xmlns:a16="http://schemas.microsoft.com/office/drawing/2014/main" val="20000"/>
                    </a:ext>
                  </a:extLst>
                </a:gridCol>
                <a:gridCol w="1506155">
                  <a:extLst>
                    <a:ext uri="{9D8B030D-6E8A-4147-A177-3AD203B41FA5}">
                      <a16:colId xmlns:a16="http://schemas.microsoft.com/office/drawing/2014/main" val="20001"/>
                    </a:ext>
                  </a:extLst>
                </a:gridCol>
                <a:gridCol w="1907332">
                  <a:extLst>
                    <a:ext uri="{9D8B030D-6E8A-4147-A177-3AD203B41FA5}">
                      <a16:colId xmlns:a16="http://schemas.microsoft.com/office/drawing/2014/main" val="20002"/>
                    </a:ext>
                  </a:extLst>
                </a:gridCol>
                <a:gridCol w="1624611">
                  <a:extLst>
                    <a:ext uri="{9D8B030D-6E8A-4147-A177-3AD203B41FA5}">
                      <a16:colId xmlns:a16="http://schemas.microsoft.com/office/drawing/2014/main" val="20003"/>
                    </a:ext>
                  </a:extLst>
                </a:gridCol>
                <a:gridCol w="1255518">
                  <a:extLst>
                    <a:ext uri="{9D8B030D-6E8A-4147-A177-3AD203B41FA5}">
                      <a16:colId xmlns:a16="http://schemas.microsoft.com/office/drawing/2014/main" val="20004"/>
                    </a:ext>
                  </a:extLst>
                </a:gridCol>
              </a:tblGrid>
              <a:tr h="176670">
                <a:tc gridSpan="2">
                  <a:txBody>
                    <a:bodyPr/>
                    <a:lstStyle>
                      <a:lvl1pPr marL="0" algn="l" defTabSz="457200" rtl="0" eaLnBrk="1" latinLnBrk="0" hangingPunct="1">
                        <a:defRPr sz="1800" b="1" kern="1200">
                          <a:solidFill>
                            <a:schemeClr val="lt1"/>
                          </a:solidFill>
                          <a:latin typeface="Arial"/>
                          <a:ea typeface=""/>
                          <a:cs typeface=""/>
                        </a:defRPr>
                      </a:lvl1pPr>
                      <a:lvl2pPr marL="457200" algn="l" defTabSz="457200" rtl="0" eaLnBrk="1" latinLnBrk="0" hangingPunct="1">
                        <a:defRPr sz="1800" b="1" kern="1200">
                          <a:solidFill>
                            <a:schemeClr val="lt1"/>
                          </a:solidFill>
                          <a:latin typeface="Arial"/>
                          <a:ea typeface=""/>
                          <a:cs typeface=""/>
                        </a:defRPr>
                      </a:lvl2pPr>
                      <a:lvl3pPr marL="914400" algn="l" defTabSz="457200" rtl="0" eaLnBrk="1" latinLnBrk="0" hangingPunct="1">
                        <a:defRPr sz="1800" b="1" kern="1200">
                          <a:solidFill>
                            <a:schemeClr val="lt1"/>
                          </a:solidFill>
                          <a:latin typeface="Arial"/>
                          <a:ea typeface=""/>
                          <a:cs typeface=""/>
                        </a:defRPr>
                      </a:lvl3pPr>
                      <a:lvl4pPr marL="1371600" algn="l" defTabSz="457200" rtl="0" eaLnBrk="1" latinLnBrk="0" hangingPunct="1">
                        <a:defRPr sz="1800" b="1" kern="1200">
                          <a:solidFill>
                            <a:schemeClr val="lt1"/>
                          </a:solidFill>
                          <a:latin typeface="Arial"/>
                          <a:ea typeface=""/>
                          <a:cs typeface=""/>
                        </a:defRPr>
                      </a:lvl4pPr>
                      <a:lvl5pPr marL="1828800" algn="l" defTabSz="457200" rtl="0" eaLnBrk="1" latinLnBrk="0" hangingPunct="1">
                        <a:defRPr sz="1800" b="1" kern="1200">
                          <a:solidFill>
                            <a:schemeClr val="lt1"/>
                          </a:solidFill>
                          <a:latin typeface="Arial"/>
                          <a:ea typeface=""/>
                          <a:cs typeface=""/>
                        </a:defRPr>
                      </a:lvl5pPr>
                      <a:lvl6pPr marL="2286000" algn="l" defTabSz="457200" rtl="0" eaLnBrk="1" latinLnBrk="0" hangingPunct="1">
                        <a:defRPr sz="1800" b="1" kern="1200">
                          <a:solidFill>
                            <a:schemeClr val="lt1"/>
                          </a:solidFill>
                          <a:latin typeface="Arial"/>
                          <a:ea typeface=""/>
                          <a:cs typeface=""/>
                        </a:defRPr>
                      </a:lvl6pPr>
                      <a:lvl7pPr marL="2743200" algn="l" defTabSz="457200" rtl="0" eaLnBrk="1" latinLnBrk="0" hangingPunct="1">
                        <a:defRPr sz="1800" b="1" kern="1200">
                          <a:solidFill>
                            <a:schemeClr val="lt1"/>
                          </a:solidFill>
                          <a:latin typeface="Arial"/>
                          <a:ea typeface=""/>
                          <a:cs typeface=""/>
                        </a:defRPr>
                      </a:lvl7pPr>
                      <a:lvl8pPr marL="3200400" algn="l" defTabSz="457200" rtl="0" eaLnBrk="1" latinLnBrk="0" hangingPunct="1">
                        <a:defRPr sz="1800" b="1" kern="1200">
                          <a:solidFill>
                            <a:schemeClr val="lt1"/>
                          </a:solidFill>
                          <a:latin typeface="Arial"/>
                          <a:ea typeface=""/>
                          <a:cs typeface=""/>
                        </a:defRPr>
                      </a:lvl8pPr>
                      <a:lvl9pPr marL="3657600" algn="l" defTabSz="457200" rtl="0" eaLnBrk="1" latinLnBrk="0" hangingPunct="1">
                        <a:defRPr sz="1800" b="1" kern="1200">
                          <a:solidFill>
                            <a:schemeClr val="lt1"/>
                          </a:solidFill>
                          <a:latin typeface="Arial"/>
                          <a:ea typeface=""/>
                          <a:cs typeface=""/>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Comparison</a:t>
                      </a:r>
                      <a:endParaRPr kumimoji="0" lang="en-US" sz="11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tc gridSpan="3">
                  <a:txBody>
                    <a:bodyPr/>
                    <a:lstStyle>
                      <a:lvl1pPr marL="0" algn="l" defTabSz="457200" rtl="0" eaLnBrk="1" latinLnBrk="0" hangingPunct="1">
                        <a:defRPr sz="1800" b="1" kern="1200">
                          <a:solidFill>
                            <a:schemeClr val="lt1"/>
                          </a:solidFill>
                          <a:latin typeface="Arial"/>
                          <a:ea typeface=""/>
                          <a:cs typeface=""/>
                        </a:defRPr>
                      </a:lvl1pPr>
                      <a:lvl2pPr marL="457200" algn="l" defTabSz="457200" rtl="0" eaLnBrk="1" latinLnBrk="0" hangingPunct="1">
                        <a:defRPr sz="1800" b="1" kern="1200">
                          <a:solidFill>
                            <a:schemeClr val="lt1"/>
                          </a:solidFill>
                          <a:latin typeface="Arial"/>
                          <a:ea typeface=""/>
                          <a:cs typeface=""/>
                        </a:defRPr>
                      </a:lvl2pPr>
                      <a:lvl3pPr marL="914400" algn="l" defTabSz="457200" rtl="0" eaLnBrk="1" latinLnBrk="0" hangingPunct="1">
                        <a:defRPr sz="1800" b="1" kern="1200">
                          <a:solidFill>
                            <a:schemeClr val="lt1"/>
                          </a:solidFill>
                          <a:latin typeface="Arial"/>
                          <a:ea typeface=""/>
                          <a:cs typeface=""/>
                        </a:defRPr>
                      </a:lvl3pPr>
                      <a:lvl4pPr marL="1371600" algn="l" defTabSz="457200" rtl="0" eaLnBrk="1" latinLnBrk="0" hangingPunct="1">
                        <a:defRPr sz="1800" b="1" kern="1200">
                          <a:solidFill>
                            <a:schemeClr val="lt1"/>
                          </a:solidFill>
                          <a:latin typeface="Arial"/>
                          <a:ea typeface=""/>
                          <a:cs typeface=""/>
                        </a:defRPr>
                      </a:lvl4pPr>
                      <a:lvl5pPr marL="1828800" algn="l" defTabSz="457200" rtl="0" eaLnBrk="1" latinLnBrk="0" hangingPunct="1">
                        <a:defRPr sz="1800" b="1" kern="1200">
                          <a:solidFill>
                            <a:schemeClr val="lt1"/>
                          </a:solidFill>
                          <a:latin typeface="Arial"/>
                          <a:ea typeface=""/>
                          <a:cs typeface=""/>
                        </a:defRPr>
                      </a:lvl5pPr>
                      <a:lvl6pPr marL="2286000" algn="l" defTabSz="457200" rtl="0" eaLnBrk="1" latinLnBrk="0" hangingPunct="1">
                        <a:defRPr sz="1800" b="1" kern="1200">
                          <a:solidFill>
                            <a:schemeClr val="lt1"/>
                          </a:solidFill>
                          <a:latin typeface="Arial"/>
                          <a:ea typeface=""/>
                          <a:cs typeface=""/>
                        </a:defRPr>
                      </a:lvl6pPr>
                      <a:lvl7pPr marL="2743200" algn="l" defTabSz="457200" rtl="0" eaLnBrk="1" latinLnBrk="0" hangingPunct="1">
                        <a:defRPr sz="1800" b="1" kern="1200">
                          <a:solidFill>
                            <a:schemeClr val="lt1"/>
                          </a:solidFill>
                          <a:latin typeface="Arial"/>
                          <a:ea typeface=""/>
                          <a:cs typeface=""/>
                        </a:defRPr>
                      </a:lvl7pPr>
                      <a:lvl8pPr marL="3200400" algn="l" defTabSz="457200" rtl="0" eaLnBrk="1" latinLnBrk="0" hangingPunct="1">
                        <a:defRPr sz="1800" b="1" kern="1200">
                          <a:solidFill>
                            <a:schemeClr val="lt1"/>
                          </a:solidFill>
                          <a:latin typeface="Arial"/>
                          <a:ea typeface=""/>
                          <a:cs typeface=""/>
                        </a:defRPr>
                      </a:lvl8pPr>
                      <a:lvl9pPr marL="3657600" algn="l" defTabSz="457200" rtl="0" eaLnBrk="1" latinLnBrk="0" hangingPunct="1">
                        <a:defRPr sz="1800" b="1" kern="1200">
                          <a:solidFill>
                            <a:schemeClr val="lt1"/>
                          </a:solidFill>
                          <a:latin typeface="Arial"/>
                          <a:ea typeface=""/>
                          <a:cs typeface=""/>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u="none" strike="noStrike" cap="none" normalizeH="0" baseline="0" dirty="0">
                          <a:ln>
                            <a:noFill/>
                          </a:ln>
                          <a:effectLst/>
                        </a:rPr>
                        <a:t>Treatment difference (L) at Week 24- full analysis set</a:t>
                      </a:r>
                      <a:endParaRPr kumimoji="0" lang="en-US" sz="11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extLst>
                  <a:ext uri="{0D108BD9-81ED-4DB2-BD59-A6C34878D82A}">
                    <a16:rowId xmlns:a16="http://schemas.microsoft.com/office/drawing/2014/main" val="10000"/>
                  </a:ext>
                </a:extLst>
              </a:tr>
              <a:tr h="17479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Adjusted mean (SE)</a:t>
                      </a:r>
                      <a:endParaRPr kumimoji="0" lang="en-US" sz="11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95% CI</a:t>
                      </a:r>
                      <a:endParaRPr kumimoji="0" lang="en-US" sz="11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100" b="1" u="none" strike="noStrike" cap="none" normalizeH="0" baseline="0" dirty="0">
                          <a:ln>
                            <a:noFill/>
                          </a:ln>
                          <a:effectLst/>
                        </a:rPr>
                        <a:t>P-value</a:t>
                      </a:r>
                      <a:endParaRPr kumimoji="0" lang="en-US" sz="1100" b="1" i="0" u="none" strike="noStrike" cap="none" normalizeH="0" baseline="0" dirty="0">
                        <a:ln>
                          <a:noFill/>
                        </a:ln>
                        <a:solidFill>
                          <a:schemeClr val="bg1"/>
                        </a:solidFill>
                        <a:effectLst/>
                        <a:latin typeface="+mn-lt"/>
                        <a:ea typeface="ＭＳ Ｐゴシック" pitchFamily="34" charset="-128"/>
                        <a:cs typeface="Arial" charset="0"/>
                      </a:endParaRPr>
                    </a:p>
                  </a:txBody>
                  <a:tcPr marL="91444" marR="91444" marT="45707" marB="45707" anchor="b" horzOverflow="overflow"/>
                </a:tc>
                <a:extLst>
                  <a:ext uri="{0D108BD9-81ED-4DB2-BD59-A6C34878D82A}">
                    <a16:rowId xmlns:a16="http://schemas.microsoft.com/office/drawing/2014/main" val="10001"/>
                  </a:ext>
                </a:extLst>
              </a:tr>
              <a:tr h="249112">
                <a:tc rowSpan="2">
                  <a:txBody>
                    <a:bodyPr/>
                    <a:lstStyle/>
                    <a:p>
                      <a:r>
                        <a:rPr lang="en-GB" sz="1100" dirty="0" err="1">
                          <a:latin typeface="+mj-lt"/>
                        </a:rPr>
                        <a:t>Tiotropium</a:t>
                      </a:r>
                      <a:r>
                        <a:rPr lang="en-GB" sz="1100" dirty="0">
                          <a:latin typeface="+mj-lt"/>
                        </a:rPr>
                        <a:t> + </a:t>
                      </a:r>
                      <a:r>
                        <a:rPr lang="en-GB" sz="1100" dirty="0" err="1">
                          <a:latin typeface="+mj-lt"/>
                        </a:rPr>
                        <a:t>olodaterol</a:t>
                      </a:r>
                      <a:r>
                        <a:rPr lang="en-GB" sz="1100" dirty="0">
                          <a:latin typeface="+mj-lt"/>
                        </a:rPr>
                        <a:t> 5/5 mcg</a:t>
                      </a:r>
                    </a:p>
                  </a:txBody>
                  <a:tcPr marL="91444" marR="91444" marT="45707" marB="45707" anchor="ctr"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latin typeface="+mj-lt"/>
                        </a:rPr>
                        <a:t>olodaterol 5 mcg</a:t>
                      </a:r>
                      <a:endParaRPr kumimoji="0" lang="en-US" sz="1100" b="1" i="0" u="none" strike="noStrike" cap="none" normalizeH="0" baseline="0" dirty="0">
                        <a:ln>
                          <a:noFill/>
                        </a:ln>
                        <a:solidFill>
                          <a:schemeClr val="accent2"/>
                        </a:solidFill>
                        <a:effectLst/>
                        <a:latin typeface="+mj-lt"/>
                        <a:ea typeface="ＭＳ Ｐゴシック" pitchFamily="34" charset="-128"/>
                      </a:endParaRPr>
                    </a:p>
                  </a:txBody>
                  <a:tcPr marL="91444" marR="91444" marT="45707" marB="45707" anchor="ctr"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a:lnSpc>
                          <a:spcPct val="115000"/>
                        </a:lnSpc>
                        <a:spcAft>
                          <a:spcPts val="0"/>
                        </a:spcAft>
                      </a:pPr>
                      <a:r>
                        <a:rPr lang="pt-PT" sz="1100" dirty="0">
                          <a:effectLst/>
                          <a:latin typeface="+mj-lt"/>
                        </a:rPr>
                        <a:t>0.128 (0.009)</a:t>
                      </a:r>
                      <a:endParaRPr lang="de-DE" sz="1100" dirty="0">
                        <a:solidFill>
                          <a:schemeClr val="accent2"/>
                        </a:solidFill>
                        <a:effectLst/>
                        <a:latin typeface="+mj-lt"/>
                        <a:ea typeface="SimSun"/>
                        <a:cs typeface="Cordia New"/>
                      </a:endParaRPr>
                    </a:p>
                  </a:txBody>
                  <a:tcPr marL="68580" marR="68580" marT="0" marB="0" anchor="ct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a:lnSpc>
                          <a:spcPct val="115000"/>
                        </a:lnSpc>
                        <a:spcAft>
                          <a:spcPts val="0"/>
                        </a:spcAft>
                      </a:pPr>
                      <a:r>
                        <a:rPr lang="pt-PT" sz="1100" dirty="0">
                          <a:effectLst/>
                          <a:latin typeface="+mj-lt"/>
                        </a:rPr>
                        <a:t>(0.111, 0.144)</a:t>
                      </a:r>
                      <a:endParaRPr lang="de-DE" sz="1100" dirty="0">
                        <a:solidFill>
                          <a:schemeClr val="accent2"/>
                        </a:solidFill>
                        <a:effectLst/>
                        <a:latin typeface="+mj-lt"/>
                        <a:ea typeface="SimSun"/>
                        <a:cs typeface="Cordia New"/>
                      </a:endParaRPr>
                    </a:p>
                  </a:txBody>
                  <a:tcPr marL="68580" marR="68580" marT="0" marB="0" anchor="ct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a:lnSpc>
                          <a:spcPct val="115000"/>
                        </a:lnSpc>
                        <a:spcAft>
                          <a:spcPts val="0"/>
                        </a:spcAft>
                      </a:pPr>
                      <a:r>
                        <a:rPr lang="pt-PT" sz="1100" dirty="0">
                          <a:effectLst/>
                          <a:latin typeface="+mj-lt"/>
                        </a:rPr>
                        <a:t>&lt;0.0001</a:t>
                      </a:r>
                      <a:endParaRPr lang="de-DE" sz="1100" dirty="0">
                        <a:solidFill>
                          <a:schemeClr val="accent2"/>
                        </a:solidFill>
                        <a:effectLst/>
                        <a:latin typeface="+mj-lt"/>
                        <a:ea typeface="SimSun"/>
                        <a:cs typeface="Cordia New"/>
                      </a:endParaRPr>
                    </a:p>
                  </a:txBody>
                  <a:tcPr marL="68580" marR="68580" marT="0" marB="0" anchor="ctr"/>
                </a:tc>
                <a:extLst>
                  <a:ext uri="{0D108BD9-81ED-4DB2-BD59-A6C34878D82A}">
                    <a16:rowId xmlns:a16="http://schemas.microsoft.com/office/drawing/2014/main" val="10002"/>
                  </a:ext>
                </a:extLst>
              </a:tr>
              <a:tr h="228183">
                <a:tc vMerge="1">
                  <a:txBody>
                    <a:bodyPr/>
                    <a:lstStyle/>
                    <a:p>
                      <a:endParaRPr lang="en-GB" dirty="0"/>
                    </a:p>
                  </a:txBody>
                  <a:tcPr marL="91444" marR="91444" marT="45707" marB="45707" anchor="ctr"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100" u="none" strike="noStrike" cap="none" normalizeH="0" baseline="0" dirty="0">
                          <a:ln>
                            <a:noFill/>
                          </a:ln>
                          <a:effectLst/>
                          <a:latin typeface="+mj-lt"/>
                        </a:rPr>
                        <a:t>tiotropium 5 mcg</a:t>
                      </a:r>
                      <a:endParaRPr kumimoji="0" lang="en-US" sz="1100" b="1" i="0" u="none" strike="noStrike" cap="none" normalizeH="0" baseline="0" dirty="0">
                        <a:ln>
                          <a:noFill/>
                        </a:ln>
                        <a:solidFill>
                          <a:schemeClr val="accent2"/>
                        </a:solidFill>
                        <a:effectLst/>
                        <a:latin typeface="+mj-lt"/>
                        <a:ea typeface="ＭＳ Ｐゴシック" pitchFamily="34" charset="-128"/>
                      </a:endParaRPr>
                    </a:p>
                  </a:txBody>
                  <a:tcPr marL="91444" marR="91444" marT="45707" marB="45707" anchor="ctr"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a:lnSpc>
                          <a:spcPct val="115000"/>
                        </a:lnSpc>
                        <a:spcAft>
                          <a:spcPts val="0"/>
                        </a:spcAft>
                      </a:pPr>
                      <a:r>
                        <a:rPr lang="pt-PT" sz="1100" dirty="0">
                          <a:effectLst/>
                          <a:latin typeface="+mj-lt"/>
                        </a:rPr>
                        <a:t>0.110 (0.009)</a:t>
                      </a:r>
                      <a:endParaRPr lang="de-DE" sz="1100" dirty="0">
                        <a:solidFill>
                          <a:schemeClr val="accent2"/>
                        </a:solidFill>
                        <a:effectLst/>
                        <a:latin typeface="+mj-lt"/>
                        <a:ea typeface="SimSun"/>
                        <a:cs typeface="Cordia New"/>
                      </a:endParaRPr>
                    </a:p>
                  </a:txBody>
                  <a:tcPr marL="68580" marR="68580" marT="0" marB="0" anchor="ct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a:lnSpc>
                          <a:spcPct val="115000"/>
                        </a:lnSpc>
                        <a:spcAft>
                          <a:spcPts val="0"/>
                        </a:spcAft>
                      </a:pPr>
                      <a:r>
                        <a:rPr lang="pt-PT" sz="1100" dirty="0">
                          <a:effectLst/>
                          <a:latin typeface="+mj-lt"/>
                        </a:rPr>
                        <a:t>(0.093, 0.127)</a:t>
                      </a:r>
                      <a:endParaRPr lang="de-DE" sz="1100" dirty="0">
                        <a:solidFill>
                          <a:schemeClr val="accent2"/>
                        </a:solidFill>
                        <a:effectLst/>
                        <a:latin typeface="+mj-lt"/>
                        <a:ea typeface="SimSun"/>
                        <a:cs typeface="Cordia New"/>
                      </a:endParaRPr>
                    </a:p>
                  </a:txBody>
                  <a:tcPr marL="68580" marR="68580" marT="0" marB="0" anchor="ct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a:lnSpc>
                          <a:spcPct val="115000"/>
                        </a:lnSpc>
                        <a:spcAft>
                          <a:spcPts val="0"/>
                        </a:spcAft>
                      </a:pPr>
                      <a:r>
                        <a:rPr lang="pt-PT" sz="1100" dirty="0">
                          <a:effectLst/>
                          <a:latin typeface="+mj-lt"/>
                        </a:rPr>
                        <a:t>&lt;0.0001</a:t>
                      </a:r>
                      <a:endParaRPr lang="de-DE" sz="1100" dirty="0">
                        <a:solidFill>
                          <a:schemeClr val="accent2"/>
                        </a:solidFill>
                        <a:effectLst/>
                        <a:latin typeface="+mj-lt"/>
                        <a:ea typeface="SimSun"/>
                        <a:cs typeface="Cordia New"/>
                      </a:endParaRPr>
                    </a:p>
                  </a:txBody>
                  <a:tcPr marL="68580" marR="68580" marT="0" marB="0" anchor="ctr"/>
                </a:tc>
                <a:extLst>
                  <a:ext uri="{0D108BD9-81ED-4DB2-BD59-A6C34878D82A}">
                    <a16:rowId xmlns:a16="http://schemas.microsoft.com/office/drawing/2014/main" val="10003"/>
                  </a:ext>
                </a:extLst>
              </a:tr>
            </a:tbl>
          </a:graphicData>
        </a:graphic>
      </p:graphicFrame>
      <p:grpSp>
        <p:nvGrpSpPr>
          <p:cNvPr id="97" name="Group 96"/>
          <p:cNvGrpSpPr/>
          <p:nvPr/>
        </p:nvGrpSpPr>
        <p:grpSpPr>
          <a:xfrm>
            <a:off x="7276454" y="2025972"/>
            <a:ext cx="2702144" cy="1096289"/>
            <a:chOff x="5820652" y="2353152"/>
            <a:chExt cx="2702144" cy="1096289"/>
          </a:xfrm>
        </p:grpSpPr>
        <p:sp>
          <p:nvSpPr>
            <p:cNvPr id="81" name="TextBox 80"/>
            <p:cNvSpPr txBox="1"/>
            <p:nvPr/>
          </p:nvSpPr>
          <p:spPr>
            <a:xfrm>
              <a:off x="6048794" y="2756773"/>
              <a:ext cx="1370888" cy="461665"/>
            </a:xfrm>
            <a:prstGeom prst="rect">
              <a:avLst/>
            </a:prstGeom>
            <a:noFill/>
          </p:spPr>
          <p:txBody>
            <a:bodyPr wrap="none" rtlCol="0">
              <a:spAutoFit/>
            </a:bodyPr>
            <a:lstStyle/>
            <a:p>
              <a:pPr>
                <a:defRPr/>
              </a:pPr>
              <a:r>
                <a:rPr lang="en-GB" sz="1200" kern="0" dirty="0" err="1">
                  <a:solidFill>
                    <a:srgbClr val="004F59"/>
                  </a:solidFill>
                  <a:latin typeface="Arial"/>
                </a:rPr>
                <a:t>Tiotropium</a:t>
              </a:r>
              <a:r>
                <a:rPr lang="en-GB" sz="1200" kern="0" dirty="0">
                  <a:solidFill>
                    <a:srgbClr val="004F59"/>
                  </a:solidFill>
                  <a:latin typeface="Arial"/>
                </a:rPr>
                <a:t> 5 </a:t>
              </a:r>
              <a:r>
                <a:rPr lang="en-GB" sz="1200" kern="0" dirty="0">
                  <a:solidFill>
                    <a:srgbClr val="004F59"/>
                  </a:solidFill>
                  <a:latin typeface="Arial"/>
                  <a:cs typeface="Arial"/>
                </a:rPr>
                <a:t>mcg</a:t>
              </a:r>
            </a:p>
            <a:p>
              <a:r>
                <a:rPr lang="en-GB" sz="1200" kern="0" dirty="0">
                  <a:solidFill>
                    <a:srgbClr val="004F59"/>
                  </a:solidFill>
                  <a:latin typeface="Arial"/>
                </a:rPr>
                <a:t> </a:t>
              </a:r>
            </a:p>
          </p:txBody>
        </p:sp>
        <p:sp>
          <p:nvSpPr>
            <p:cNvPr id="82" name="TextBox 81"/>
            <p:cNvSpPr txBox="1"/>
            <p:nvPr/>
          </p:nvSpPr>
          <p:spPr>
            <a:xfrm>
              <a:off x="6047438" y="2962653"/>
              <a:ext cx="2475358" cy="276999"/>
            </a:xfrm>
            <a:prstGeom prst="rect">
              <a:avLst/>
            </a:prstGeom>
            <a:noFill/>
          </p:spPr>
          <p:txBody>
            <a:bodyPr wrap="none" rtlCol="0">
              <a:spAutoFit/>
            </a:bodyPr>
            <a:lstStyle/>
            <a:p>
              <a:pPr>
                <a:defRPr/>
              </a:pPr>
              <a:r>
                <a:rPr lang="en-GB" sz="1200" kern="0" dirty="0" err="1">
                  <a:solidFill>
                    <a:srgbClr val="004F59"/>
                  </a:solidFill>
                  <a:latin typeface="Arial"/>
                  <a:cs typeface="Arial"/>
                </a:rPr>
                <a:t>Tiotropium</a:t>
              </a:r>
              <a:r>
                <a:rPr lang="en-GB" sz="1200" kern="0" dirty="0">
                  <a:solidFill>
                    <a:srgbClr val="004F59"/>
                  </a:solidFill>
                  <a:latin typeface="Arial"/>
                  <a:cs typeface="Arial"/>
                </a:rPr>
                <a:t> + </a:t>
              </a:r>
              <a:r>
                <a:rPr lang="en-GB" sz="1200" kern="0" dirty="0" err="1">
                  <a:solidFill>
                    <a:srgbClr val="004F59"/>
                  </a:solidFill>
                  <a:latin typeface="Arial"/>
                  <a:cs typeface="Arial"/>
                </a:rPr>
                <a:t>olodaterol</a:t>
              </a:r>
              <a:r>
                <a:rPr lang="en-GB" sz="1200" kern="0" dirty="0">
                  <a:solidFill>
                    <a:srgbClr val="004F59"/>
                  </a:solidFill>
                  <a:latin typeface="Arial"/>
                  <a:cs typeface="Arial"/>
                </a:rPr>
                <a:t> 2.5/5 mcg</a:t>
              </a:r>
              <a:endParaRPr lang="en-GB" sz="1200" kern="0" dirty="0">
                <a:solidFill>
                  <a:srgbClr val="004F59"/>
                </a:solidFill>
                <a:latin typeface="Arial"/>
              </a:endParaRPr>
            </a:p>
          </p:txBody>
        </p:sp>
        <p:cxnSp>
          <p:nvCxnSpPr>
            <p:cNvPr id="83" name="Straight Connector 82"/>
            <p:cNvCxnSpPr/>
            <p:nvPr/>
          </p:nvCxnSpPr>
          <p:spPr bwMode="auto">
            <a:xfrm>
              <a:off x="5820652" y="3081019"/>
              <a:ext cx="285771" cy="0"/>
            </a:xfrm>
            <a:prstGeom prst="line">
              <a:avLst/>
            </a:prstGeom>
            <a:solidFill>
              <a:srgbClr val="004F59"/>
            </a:solidFill>
            <a:ln w="28575" cap="flat" cmpd="sng" algn="ctr">
              <a:solidFill>
                <a:srgbClr val="6BBBAE"/>
              </a:solidFill>
              <a:prstDash val="solid"/>
              <a:round/>
              <a:headEnd type="none" w="med" len="med"/>
              <a:tailEnd type="none" w="med" len="med"/>
            </a:ln>
            <a:effectLst/>
          </p:spPr>
        </p:cxnSp>
        <p:cxnSp>
          <p:nvCxnSpPr>
            <p:cNvPr id="84" name="Straight Connector 83"/>
            <p:cNvCxnSpPr/>
            <p:nvPr/>
          </p:nvCxnSpPr>
          <p:spPr bwMode="auto">
            <a:xfrm>
              <a:off x="5820652" y="2687568"/>
              <a:ext cx="285771" cy="0"/>
            </a:xfrm>
            <a:prstGeom prst="line">
              <a:avLst/>
            </a:prstGeom>
            <a:solidFill>
              <a:srgbClr val="004F59"/>
            </a:solidFill>
            <a:ln w="28575" cap="flat" cmpd="sng" algn="ctr">
              <a:solidFill>
                <a:srgbClr val="00CC00"/>
              </a:solidFill>
              <a:prstDash val="solid"/>
              <a:round/>
              <a:headEnd type="none" w="med" len="med"/>
              <a:tailEnd type="none" w="med" len="med"/>
            </a:ln>
            <a:effectLst/>
          </p:spPr>
        </p:cxnSp>
        <p:cxnSp>
          <p:nvCxnSpPr>
            <p:cNvPr id="85" name="Straight Connector 84"/>
            <p:cNvCxnSpPr/>
            <p:nvPr/>
          </p:nvCxnSpPr>
          <p:spPr bwMode="auto">
            <a:xfrm>
              <a:off x="5820652" y="3294901"/>
              <a:ext cx="285771" cy="0"/>
            </a:xfrm>
            <a:prstGeom prst="line">
              <a:avLst/>
            </a:prstGeom>
            <a:solidFill>
              <a:srgbClr val="004F59"/>
            </a:solidFill>
            <a:ln w="28575" cap="flat" cmpd="sng" algn="ctr">
              <a:solidFill>
                <a:srgbClr val="004F59"/>
              </a:solidFill>
              <a:prstDash val="solid"/>
              <a:round/>
              <a:headEnd type="none" w="med" len="med"/>
              <a:tailEnd type="none" w="med" len="med"/>
            </a:ln>
            <a:effectLst/>
          </p:spPr>
        </p:cxnSp>
        <p:cxnSp>
          <p:nvCxnSpPr>
            <p:cNvPr id="86" name="Straight Connector 85"/>
            <p:cNvCxnSpPr/>
            <p:nvPr/>
          </p:nvCxnSpPr>
          <p:spPr bwMode="auto">
            <a:xfrm>
              <a:off x="5820652" y="2883694"/>
              <a:ext cx="285771" cy="0"/>
            </a:xfrm>
            <a:prstGeom prst="line">
              <a:avLst/>
            </a:prstGeom>
            <a:solidFill>
              <a:srgbClr val="004F59"/>
            </a:solidFill>
            <a:ln w="28575" cap="flat" cmpd="sng" algn="ctr">
              <a:solidFill>
                <a:srgbClr val="005C00"/>
              </a:solidFill>
              <a:prstDash val="solid"/>
              <a:round/>
              <a:headEnd type="none" w="med" len="med"/>
              <a:tailEnd type="none" w="med" len="med"/>
            </a:ln>
            <a:effectLst/>
          </p:spPr>
        </p:cxnSp>
        <p:cxnSp>
          <p:nvCxnSpPr>
            <p:cNvPr id="87" name="Straight Connector 86"/>
            <p:cNvCxnSpPr/>
            <p:nvPr/>
          </p:nvCxnSpPr>
          <p:spPr bwMode="auto">
            <a:xfrm>
              <a:off x="5820652" y="2495297"/>
              <a:ext cx="285771" cy="0"/>
            </a:xfrm>
            <a:prstGeom prst="line">
              <a:avLst/>
            </a:prstGeom>
            <a:solidFill>
              <a:srgbClr val="004F59"/>
            </a:solidFill>
            <a:ln w="28575" cap="flat" cmpd="sng" algn="ctr">
              <a:solidFill>
                <a:schemeClr val="tx2">
                  <a:lumMod val="60000"/>
                  <a:lumOff val="40000"/>
                </a:schemeClr>
              </a:solidFill>
              <a:prstDash val="solid"/>
              <a:round/>
              <a:headEnd type="none" w="med" len="med"/>
              <a:tailEnd type="none" w="med" len="med"/>
            </a:ln>
            <a:effectLst/>
          </p:spPr>
        </p:cxnSp>
        <p:sp>
          <p:nvSpPr>
            <p:cNvPr id="88" name="Rectangle 87"/>
            <p:cNvSpPr/>
            <p:nvPr/>
          </p:nvSpPr>
          <p:spPr bwMode="auto">
            <a:xfrm>
              <a:off x="5919644" y="2651998"/>
              <a:ext cx="72000" cy="72000"/>
            </a:xfrm>
            <a:prstGeom prst="rect">
              <a:avLst/>
            </a:prstGeom>
            <a:solidFill>
              <a:srgbClr val="00CC00"/>
            </a:solidFill>
            <a:ln w="9525" cap="flat" cmpd="sng" algn="ctr">
              <a:solidFill>
                <a:srgbClr val="00CC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0" hangingPunct="0">
                <a:defRPr/>
              </a:pPr>
              <a:endParaRPr lang="en-GB" kern="0" dirty="0">
                <a:solidFill>
                  <a:srgbClr val="969696">
                    <a:lumMod val="50000"/>
                  </a:srgbClr>
                </a:solidFill>
                <a:latin typeface="Arial"/>
              </a:endParaRPr>
            </a:p>
          </p:txBody>
        </p:sp>
        <p:sp>
          <p:nvSpPr>
            <p:cNvPr id="89" name="Rectangle 88"/>
            <p:cNvSpPr/>
            <p:nvPr/>
          </p:nvSpPr>
          <p:spPr bwMode="auto">
            <a:xfrm>
              <a:off x="5919644" y="2843444"/>
              <a:ext cx="72000" cy="72000"/>
            </a:xfrm>
            <a:prstGeom prst="rect">
              <a:avLst/>
            </a:prstGeom>
            <a:solidFill>
              <a:srgbClr val="005C00"/>
            </a:solidFill>
            <a:ln w="9525" cap="flat" cmpd="sng" algn="ctr">
              <a:solidFill>
                <a:srgbClr val="005C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0" hangingPunct="0">
                <a:defRPr/>
              </a:pPr>
              <a:endParaRPr lang="en-GB" kern="0" dirty="0">
                <a:solidFill>
                  <a:srgbClr val="969696">
                    <a:lumMod val="50000"/>
                  </a:srgbClr>
                </a:solidFill>
                <a:latin typeface="Arial"/>
              </a:endParaRPr>
            </a:p>
          </p:txBody>
        </p:sp>
        <p:sp>
          <p:nvSpPr>
            <p:cNvPr id="78" name="Diamond 77"/>
            <p:cNvSpPr/>
            <p:nvPr/>
          </p:nvSpPr>
          <p:spPr bwMode="auto">
            <a:xfrm>
              <a:off x="5919644" y="3025595"/>
              <a:ext cx="72000" cy="108000"/>
            </a:xfrm>
            <a:prstGeom prst="diamond">
              <a:avLst/>
            </a:prstGeom>
            <a:solidFill>
              <a:srgbClr val="6BBBAE"/>
            </a:solidFill>
            <a:ln w="9525" cap="flat" cmpd="sng" algn="ctr">
              <a:solidFill>
                <a:srgbClr val="6BBBA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dirty="0">
                <a:solidFill>
                  <a:srgbClr val="FFFFFF"/>
                </a:solidFill>
                <a:latin typeface="Arial" charset="0"/>
                <a:ea typeface="Geneva" pitchFamily="1" charset="-128"/>
              </a:endParaRPr>
            </a:p>
          </p:txBody>
        </p:sp>
        <p:sp>
          <p:nvSpPr>
            <p:cNvPr id="79" name="Diamond 78"/>
            <p:cNvSpPr/>
            <p:nvPr/>
          </p:nvSpPr>
          <p:spPr bwMode="auto">
            <a:xfrm>
              <a:off x="5919644" y="3240901"/>
              <a:ext cx="72000" cy="108000"/>
            </a:xfrm>
            <a:prstGeom prst="diamond">
              <a:avLst/>
            </a:prstGeom>
            <a:solidFill>
              <a:srgbClr val="004F59"/>
            </a:solidFill>
            <a:ln w="9525" cap="flat" cmpd="sng" algn="ctr">
              <a:solidFill>
                <a:srgbClr val="004F5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dirty="0">
                <a:solidFill>
                  <a:srgbClr val="FFFFFF"/>
                </a:solidFill>
                <a:latin typeface="Arial" charset="0"/>
                <a:ea typeface="Geneva" pitchFamily="1" charset="-128"/>
              </a:endParaRPr>
            </a:p>
          </p:txBody>
        </p:sp>
        <p:sp>
          <p:nvSpPr>
            <p:cNvPr id="80" name="Isosceles Triangle 79"/>
            <p:cNvSpPr/>
            <p:nvPr/>
          </p:nvSpPr>
          <p:spPr bwMode="auto">
            <a:xfrm>
              <a:off x="5882900" y="2457658"/>
              <a:ext cx="145488" cy="81492"/>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dirty="0">
                <a:solidFill>
                  <a:srgbClr val="FFFFFF"/>
                </a:solidFill>
                <a:latin typeface="Arial" charset="0"/>
                <a:ea typeface="Geneva" pitchFamily="1" charset="-128"/>
              </a:endParaRPr>
            </a:p>
          </p:txBody>
        </p:sp>
        <p:sp>
          <p:nvSpPr>
            <p:cNvPr id="94" name="TextBox 93"/>
            <p:cNvSpPr txBox="1"/>
            <p:nvPr/>
          </p:nvSpPr>
          <p:spPr>
            <a:xfrm>
              <a:off x="6047438" y="2353152"/>
              <a:ext cx="1353256" cy="461665"/>
            </a:xfrm>
            <a:prstGeom prst="rect">
              <a:avLst/>
            </a:prstGeom>
            <a:noFill/>
          </p:spPr>
          <p:txBody>
            <a:bodyPr wrap="none" rtlCol="0">
              <a:spAutoFit/>
            </a:bodyPr>
            <a:lstStyle/>
            <a:p>
              <a:r>
                <a:rPr lang="en-GB" sz="1200" kern="0" dirty="0" err="1">
                  <a:solidFill>
                    <a:srgbClr val="004F59"/>
                  </a:solidFill>
                  <a:latin typeface="Arial"/>
                </a:rPr>
                <a:t>Olodaterol</a:t>
              </a:r>
              <a:r>
                <a:rPr lang="en-GB" sz="1200" kern="0" dirty="0">
                  <a:solidFill>
                    <a:srgbClr val="004F59"/>
                  </a:solidFill>
                  <a:latin typeface="Arial"/>
                </a:rPr>
                <a:t> 5</a:t>
              </a:r>
              <a:r>
                <a:rPr lang="el-GR" sz="1200" kern="0" dirty="0">
                  <a:solidFill>
                    <a:srgbClr val="004F59"/>
                  </a:solidFill>
                  <a:latin typeface="Arial"/>
                  <a:cs typeface="Arial"/>
                </a:rPr>
                <a:t> </a:t>
              </a:r>
              <a:r>
                <a:rPr lang="en-GB" sz="1200" kern="0" dirty="0">
                  <a:solidFill>
                    <a:srgbClr val="004F59"/>
                  </a:solidFill>
                  <a:latin typeface="Arial"/>
                  <a:cs typeface="Arial"/>
                </a:rPr>
                <a:t>mcg</a:t>
              </a:r>
              <a:endParaRPr lang="en-GB" sz="1200" kern="0" dirty="0">
                <a:solidFill>
                  <a:srgbClr val="004F59"/>
                </a:solidFill>
                <a:latin typeface="Arial"/>
              </a:endParaRPr>
            </a:p>
            <a:p>
              <a:r>
                <a:rPr lang="en-GB" sz="1200" kern="0" dirty="0">
                  <a:solidFill>
                    <a:srgbClr val="004F59"/>
                  </a:solidFill>
                  <a:latin typeface="Arial"/>
                </a:rPr>
                <a:t> </a:t>
              </a:r>
            </a:p>
          </p:txBody>
        </p:sp>
        <p:sp>
          <p:nvSpPr>
            <p:cNvPr id="95" name="TextBox 94"/>
            <p:cNvSpPr txBox="1"/>
            <p:nvPr/>
          </p:nvSpPr>
          <p:spPr>
            <a:xfrm>
              <a:off x="6047438" y="2548613"/>
              <a:ext cx="2134420" cy="276999"/>
            </a:xfrm>
            <a:prstGeom prst="rect">
              <a:avLst/>
            </a:prstGeom>
            <a:noFill/>
          </p:spPr>
          <p:txBody>
            <a:bodyPr wrap="square" rtlCol="0">
              <a:spAutoFit/>
            </a:bodyPr>
            <a:lstStyle/>
            <a:p>
              <a:pPr>
                <a:defRPr/>
              </a:pPr>
              <a:r>
                <a:rPr lang="en-GB" sz="1200" kern="0" dirty="0" err="1">
                  <a:solidFill>
                    <a:srgbClr val="004F59"/>
                  </a:solidFill>
                  <a:latin typeface="Arial"/>
                </a:rPr>
                <a:t>Tiotropium</a:t>
              </a:r>
              <a:r>
                <a:rPr lang="en-GB" sz="1200" kern="0" dirty="0">
                  <a:solidFill>
                    <a:srgbClr val="004F59"/>
                  </a:solidFill>
                  <a:latin typeface="Arial"/>
                </a:rPr>
                <a:t> 2.5 mcg</a:t>
              </a:r>
              <a:endParaRPr lang="en-GB" sz="1200" kern="0" dirty="0">
                <a:solidFill>
                  <a:srgbClr val="004F59"/>
                </a:solidFill>
                <a:latin typeface="Arial"/>
                <a:cs typeface="Arial"/>
              </a:endParaRPr>
            </a:p>
          </p:txBody>
        </p:sp>
        <p:sp>
          <p:nvSpPr>
            <p:cNvPr id="96" name="TextBox 95"/>
            <p:cNvSpPr txBox="1"/>
            <p:nvPr/>
          </p:nvSpPr>
          <p:spPr>
            <a:xfrm>
              <a:off x="6047438" y="3172442"/>
              <a:ext cx="2347117" cy="276999"/>
            </a:xfrm>
            <a:prstGeom prst="rect">
              <a:avLst/>
            </a:prstGeom>
            <a:noFill/>
          </p:spPr>
          <p:txBody>
            <a:bodyPr wrap="none" rtlCol="0">
              <a:spAutoFit/>
            </a:bodyPr>
            <a:lstStyle/>
            <a:p>
              <a:pPr>
                <a:defRPr/>
              </a:pPr>
              <a:r>
                <a:rPr lang="en-GB" sz="1200" kern="0" dirty="0" err="1">
                  <a:solidFill>
                    <a:srgbClr val="004F59"/>
                  </a:solidFill>
                  <a:latin typeface="Arial"/>
                  <a:cs typeface="Arial"/>
                </a:rPr>
                <a:t>Tiotropium</a:t>
              </a:r>
              <a:r>
                <a:rPr lang="en-GB" sz="1200" kern="0" dirty="0">
                  <a:solidFill>
                    <a:srgbClr val="004F59"/>
                  </a:solidFill>
                  <a:latin typeface="Arial"/>
                  <a:cs typeface="Arial"/>
                </a:rPr>
                <a:t> + </a:t>
              </a:r>
              <a:r>
                <a:rPr lang="en-GB" sz="1200" kern="0" dirty="0" err="1">
                  <a:solidFill>
                    <a:srgbClr val="004F59"/>
                  </a:solidFill>
                  <a:latin typeface="Arial"/>
                  <a:cs typeface="Arial"/>
                </a:rPr>
                <a:t>olodaterol</a:t>
              </a:r>
              <a:r>
                <a:rPr lang="en-GB" sz="1200" kern="0" dirty="0">
                  <a:solidFill>
                    <a:srgbClr val="004F59"/>
                  </a:solidFill>
                  <a:latin typeface="Arial"/>
                  <a:cs typeface="Arial"/>
                </a:rPr>
                <a:t> 5/5 mcg</a:t>
              </a:r>
              <a:endParaRPr lang="en-GB" sz="1200" kern="0" dirty="0">
                <a:solidFill>
                  <a:srgbClr val="004F59"/>
                </a:solidFill>
                <a:latin typeface="Arial"/>
              </a:endParaRPr>
            </a:p>
          </p:txBody>
        </p:sp>
      </p:grpSp>
      <p:sp>
        <p:nvSpPr>
          <p:cNvPr id="91" name="Rectangle 90"/>
          <p:cNvSpPr/>
          <p:nvPr/>
        </p:nvSpPr>
        <p:spPr>
          <a:xfrm>
            <a:off x="1823286" y="5846578"/>
            <a:ext cx="8386144" cy="276999"/>
          </a:xfrm>
          <a:prstGeom prst="rect">
            <a:avLst/>
          </a:prstGeom>
        </p:spPr>
        <p:txBody>
          <a:bodyPr wrap="square">
            <a:spAutoFit/>
          </a:bodyPr>
          <a:lstStyle/>
          <a:p>
            <a:pPr algn="ctr"/>
            <a:r>
              <a:rPr lang="en-US" sz="1200" b="1" dirty="0" err="1">
                <a:solidFill>
                  <a:srgbClr val="19515B"/>
                </a:solidFill>
                <a:latin typeface="+mj-lt"/>
                <a:cs typeface="Calibri" panose="020F0502020204030204" pitchFamily="34" charset="0"/>
              </a:rPr>
              <a:t>Tiotropium</a:t>
            </a:r>
            <a:r>
              <a:rPr lang="en-US" sz="1200" b="1" dirty="0">
                <a:solidFill>
                  <a:srgbClr val="19515B"/>
                </a:solidFill>
                <a:latin typeface="+mj-lt"/>
                <a:cs typeface="Calibri" panose="020F0502020204030204" pitchFamily="34" charset="0"/>
              </a:rPr>
              <a:t> (2.5 mcg) and </a:t>
            </a:r>
            <a:r>
              <a:rPr lang="en-US" sz="1200" b="1" dirty="0" err="1">
                <a:solidFill>
                  <a:srgbClr val="19515B"/>
                </a:solidFill>
                <a:latin typeface="+mj-lt"/>
                <a:cs typeface="Calibri" panose="020F0502020204030204" pitchFamily="34" charset="0"/>
              </a:rPr>
              <a:t>Tiotropium</a:t>
            </a:r>
            <a:r>
              <a:rPr lang="en-US" sz="1200" b="1" dirty="0">
                <a:solidFill>
                  <a:srgbClr val="19515B"/>
                </a:solidFill>
                <a:latin typeface="+mj-lt"/>
                <a:cs typeface="Calibri" panose="020F0502020204030204" pitchFamily="34" charset="0"/>
              </a:rPr>
              <a:t> + </a:t>
            </a:r>
            <a:r>
              <a:rPr lang="en-US" sz="1200" b="1" dirty="0" err="1">
                <a:solidFill>
                  <a:srgbClr val="19515B"/>
                </a:solidFill>
                <a:latin typeface="+mj-lt"/>
                <a:cs typeface="Calibri" panose="020F0502020204030204" pitchFamily="34" charset="0"/>
              </a:rPr>
              <a:t>olodaterol</a:t>
            </a:r>
            <a:r>
              <a:rPr lang="en-US" sz="1200" b="1" dirty="0">
                <a:solidFill>
                  <a:srgbClr val="19515B"/>
                </a:solidFill>
                <a:latin typeface="+mj-lt"/>
                <a:cs typeface="Calibri" panose="020F0502020204030204" pitchFamily="34" charset="0"/>
              </a:rPr>
              <a:t> (2.5/5 mcg) are investigational products and do not have a license in the UK</a:t>
            </a:r>
            <a:endParaRPr lang="en-US" sz="1200" dirty="0">
              <a:solidFill>
                <a:srgbClr val="19515B"/>
              </a:solidFill>
              <a:latin typeface="+mj-lt"/>
              <a:cs typeface="Calibri" panose="020F0502020204030204" pitchFamily="34" charset="0"/>
            </a:endParaRPr>
          </a:p>
        </p:txBody>
      </p:sp>
      <p:sp>
        <p:nvSpPr>
          <p:cNvPr id="98" name="Rectangle 97"/>
          <p:cNvSpPr/>
          <p:nvPr/>
        </p:nvSpPr>
        <p:spPr>
          <a:xfrm>
            <a:off x="7258051" y="6615697"/>
            <a:ext cx="3143251" cy="246221"/>
          </a:xfrm>
          <a:prstGeom prst="rect">
            <a:avLst/>
          </a:prstGeom>
        </p:spPr>
        <p:txBody>
          <a:bodyPr wrap="square">
            <a:spAutoFit/>
          </a:bodyPr>
          <a:lstStyle/>
          <a:p>
            <a:r>
              <a:rPr lang="en-GB" sz="1000" dirty="0">
                <a:solidFill>
                  <a:srgbClr val="004F59"/>
                </a:solidFill>
                <a:latin typeface="+mj-lt"/>
                <a:cs typeface="Arial" panose="020B0604020202020204" pitchFamily="34" charset="0"/>
              </a:rPr>
              <a:t>Buhl R. et al. </a:t>
            </a:r>
            <a:r>
              <a:rPr lang="en-GB" sz="1000" dirty="0">
                <a:solidFill>
                  <a:srgbClr val="004F59"/>
                </a:solidFill>
                <a:latin typeface="+mj-lt"/>
              </a:rPr>
              <a:t> </a:t>
            </a:r>
            <a:r>
              <a:rPr lang="en-GB" sz="1000" dirty="0" err="1">
                <a:solidFill>
                  <a:srgbClr val="004F59"/>
                </a:solidFill>
                <a:latin typeface="+mj-lt"/>
              </a:rPr>
              <a:t>Eur</a:t>
            </a:r>
            <a:r>
              <a:rPr lang="en-GB" sz="1000" dirty="0">
                <a:solidFill>
                  <a:srgbClr val="004F59"/>
                </a:solidFill>
                <a:latin typeface="+mj-lt"/>
              </a:rPr>
              <a:t> </a:t>
            </a:r>
            <a:r>
              <a:rPr lang="en-GB" sz="1000" dirty="0" err="1">
                <a:solidFill>
                  <a:srgbClr val="004F59"/>
                </a:solidFill>
                <a:latin typeface="+mj-lt"/>
              </a:rPr>
              <a:t>Respir</a:t>
            </a:r>
            <a:r>
              <a:rPr lang="en-GB" sz="1000" dirty="0">
                <a:solidFill>
                  <a:srgbClr val="004F59"/>
                </a:solidFill>
                <a:latin typeface="+mj-lt"/>
              </a:rPr>
              <a:t> J 2015; 45: 969-979</a:t>
            </a:r>
            <a:endParaRPr lang="en-GB" sz="1000" dirty="0">
              <a:solidFill>
                <a:srgbClr val="004F59"/>
              </a:solidFill>
              <a:latin typeface="+mj-lt"/>
              <a:cs typeface="Arial" panose="020B0604020202020204" pitchFamily="34" charset="0"/>
            </a:endParaRPr>
          </a:p>
        </p:txBody>
      </p:sp>
      <p:sp>
        <p:nvSpPr>
          <p:cNvPr id="90" name="TextBox 89"/>
          <p:cNvSpPr txBox="1"/>
          <p:nvPr/>
        </p:nvSpPr>
        <p:spPr>
          <a:xfrm>
            <a:off x="1540826" y="6399514"/>
            <a:ext cx="6061275" cy="215444"/>
          </a:xfrm>
          <a:prstGeom prst="rect">
            <a:avLst/>
          </a:prstGeom>
          <a:noFill/>
        </p:spPr>
        <p:txBody>
          <a:bodyPr wrap="none" rtlCol="0">
            <a:spAutoFit/>
          </a:bodyPr>
          <a:lstStyle/>
          <a:p>
            <a:r>
              <a:rPr lang="en-GB" sz="800" dirty="0"/>
              <a:t>AUC</a:t>
            </a:r>
            <a:r>
              <a:rPr lang="en-GB" sz="800" baseline="-25000" dirty="0"/>
              <a:t>0–3h</a:t>
            </a:r>
            <a:r>
              <a:rPr lang="en-GB" sz="800" dirty="0"/>
              <a:t>, area under the curve from 0–3 hours; CI, confidence interval; FEV</a:t>
            </a:r>
            <a:r>
              <a:rPr lang="en-GB" sz="800" baseline="-25000" dirty="0"/>
              <a:t>1</a:t>
            </a:r>
            <a:r>
              <a:rPr lang="en-GB" sz="800" dirty="0"/>
              <a:t>, forced expiratory volume in 1 second; L, litres; SE, standard error</a:t>
            </a:r>
          </a:p>
        </p:txBody>
      </p:sp>
      <p:sp>
        <p:nvSpPr>
          <p:cNvPr id="92" name="TextBox 91"/>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1212109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329" y="169190"/>
            <a:ext cx="10185928" cy="958645"/>
          </a:xfrm>
        </p:spPr>
        <p:txBody>
          <a:bodyPr>
            <a:noAutofit/>
          </a:bodyPr>
          <a:lstStyle/>
          <a:p>
            <a:r>
              <a:rPr lang="en-GB" sz="3200" dirty="0"/>
              <a:t>TONADO</a:t>
            </a:r>
            <a:r>
              <a:rPr lang="en-GB" sz="3200" baseline="30000" dirty="0"/>
              <a:t>TM</a:t>
            </a:r>
            <a:r>
              <a:rPr lang="en-GB" sz="3200" dirty="0"/>
              <a:t> 1+2: Trough FEV</a:t>
            </a:r>
            <a:r>
              <a:rPr lang="en-GB" sz="3200" baseline="-25000" dirty="0"/>
              <a:t>1</a:t>
            </a:r>
            <a:r>
              <a:rPr lang="en-GB" sz="3200" dirty="0"/>
              <a:t> Subgroup Analysis According to GOLD stage  and Baseline Medication Use (pooled)</a:t>
            </a:r>
          </a:p>
        </p:txBody>
      </p:sp>
      <p:sp>
        <p:nvSpPr>
          <p:cNvPr id="70" name="TextBox 69"/>
          <p:cNvSpPr txBox="1"/>
          <p:nvPr/>
        </p:nvSpPr>
        <p:spPr>
          <a:xfrm>
            <a:off x="5766412" y="6396336"/>
            <a:ext cx="4662413" cy="461665"/>
          </a:xfrm>
          <a:prstGeom prst="rect">
            <a:avLst/>
          </a:prstGeom>
          <a:noFill/>
        </p:spPr>
        <p:txBody>
          <a:bodyPr wrap="square" rtlCol="0">
            <a:spAutoFit/>
          </a:bodyPr>
          <a:lstStyle/>
          <a:p>
            <a:pPr algn="r"/>
            <a:r>
              <a:rPr lang="en-GB" sz="800" dirty="0">
                <a:latin typeface="+mj-lt"/>
                <a:cs typeface="Arial" panose="020B0604020202020204" pitchFamily="34" charset="0"/>
              </a:rPr>
              <a:t>Buhl R. </a:t>
            </a:r>
            <a:r>
              <a:rPr lang="en-GB" sz="800" i="1" dirty="0">
                <a:latin typeface="+mj-lt"/>
                <a:cs typeface="Arial" panose="020B0604020202020204" pitchFamily="34" charset="0"/>
              </a:rPr>
              <a:t>et.al</a:t>
            </a:r>
            <a:r>
              <a:rPr lang="en-GB" sz="800" dirty="0">
                <a:latin typeface="+mj-lt"/>
                <a:cs typeface="Arial" panose="020B0604020202020204" pitchFamily="34" charset="0"/>
              </a:rPr>
              <a:t>., </a:t>
            </a:r>
            <a:r>
              <a:rPr lang="en-GB" sz="800" dirty="0" err="1">
                <a:latin typeface="+mj-lt"/>
                <a:cs typeface="Arial" panose="020B0604020202020204" pitchFamily="34" charset="0"/>
              </a:rPr>
              <a:t>Tiotropium</a:t>
            </a:r>
            <a:r>
              <a:rPr lang="en-GB" sz="800" dirty="0">
                <a:latin typeface="+mj-lt"/>
                <a:cs typeface="Arial" panose="020B0604020202020204" pitchFamily="34" charset="0"/>
              </a:rPr>
              <a:t> + </a:t>
            </a:r>
            <a:r>
              <a:rPr lang="en-GB" sz="800" dirty="0" err="1">
                <a:latin typeface="+mj-lt"/>
                <a:cs typeface="Arial" panose="020B0604020202020204" pitchFamily="34" charset="0"/>
              </a:rPr>
              <a:t>Olodaterol</a:t>
            </a:r>
            <a:r>
              <a:rPr lang="en-GB" sz="800" dirty="0">
                <a:latin typeface="+mj-lt"/>
                <a:cs typeface="Arial" panose="020B0604020202020204" pitchFamily="34" charset="0"/>
              </a:rPr>
              <a:t> fixed-dose combination therapy provides lung-function benefits when compared with </a:t>
            </a:r>
            <a:r>
              <a:rPr lang="en-GB" sz="800" dirty="0" err="1">
                <a:latin typeface="+mj-lt"/>
                <a:cs typeface="Arial" panose="020B0604020202020204" pitchFamily="34" charset="0"/>
              </a:rPr>
              <a:t>tiotropium</a:t>
            </a:r>
            <a:r>
              <a:rPr lang="en-GB" sz="800" dirty="0">
                <a:latin typeface="+mj-lt"/>
                <a:cs typeface="Arial" panose="020B0604020202020204" pitchFamily="34" charset="0"/>
              </a:rPr>
              <a:t> alone, irrespective of prior treatment with a long-acting bronchodilator: post hoc analyses of two 1-year studies. P522. Presented at  ATS 2015</a:t>
            </a:r>
          </a:p>
        </p:txBody>
      </p:sp>
      <p:grpSp>
        <p:nvGrpSpPr>
          <p:cNvPr id="45" name="Group 44"/>
          <p:cNvGrpSpPr/>
          <p:nvPr/>
        </p:nvGrpSpPr>
        <p:grpSpPr>
          <a:xfrm>
            <a:off x="2407055" y="1352547"/>
            <a:ext cx="6321216" cy="4711408"/>
            <a:chOff x="883055" y="1352547"/>
            <a:chExt cx="6321216" cy="4711408"/>
          </a:xfrm>
        </p:grpSpPr>
        <p:sp>
          <p:nvSpPr>
            <p:cNvPr id="119" name="Rectangle 34"/>
            <p:cNvSpPr>
              <a:spLocks noChangeArrowheads="1"/>
            </p:cNvSpPr>
            <p:nvPr/>
          </p:nvSpPr>
          <p:spPr bwMode="auto">
            <a:xfrm rot="16200000">
              <a:off x="-1044336" y="3279938"/>
              <a:ext cx="4408779" cy="553998"/>
            </a:xfrm>
            <a:prstGeom prst="rect">
              <a:avLst/>
            </a:prstGeom>
            <a:noFill/>
            <a:ln w="9525">
              <a:noFill/>
              <a:miter lim="800000"/>
              <a:headEnd/>
              <a:tailEnd/>
            </a:ln>
          </p:spPr>
          <p:txBody>
            <a:bodyPr wrap="square" lIns="0" tIns="0" rIns="0" bIns="0">
              <a:spAutoFit/>
            </a:bodyPr>
            <a:lstStyle/>
            <a:p>
              <a:pPr algn="ctr"/>
              <a:r>
                <a:rPr lang="en-US" b="1" dirty="0">
                  <a:solidFill>
                    <a:srgbClr val="004F59"/>
                  </a:solidFill>
                  <a:latin typeface="Arial" panose="020B0604020202020204" pitchFamily="34" charset="0"/>
                  <a:cs typeface="Arial" panose="020B0604020202020204" pitchFamily="34" charset="0"/>
                </a:rPr>
                <a:t>Trough FEV</a:t>
              </a:r>
              <a:r>
                <a:rPr lang="en-US" b="1" baseline="-25000" dirty="0">
                  <a:solidFill>
                    <a:srgbClr val="004F59"/>
                  </a:solidFill>
                  <a:latin typeface="Arial" panose="020B0604020202020204" pitchFamily="34" charset="0"/>
                  <a:cs typeface="Arial" panose="020B0604020202020204" pitchFamily="34" charset="0"/>
                </a:rPr>
                <a:t>1</a:t>
              </a:r>
              <a:r>
                <a:rPr lang="en-US" b="1" dirty="0">
                  <a:solidFill>
                    <a:srgbClr val="004F59"/>
                  </a:solidFill>
                  <a:latin typeface="Arial" panose="020B0604020202020204" pitchFamily="34" charset="0"/>
                  <a:cs typeface="Arial" panose="020B0604020202020204" pitchFamily="34" charset="0"/>
                </a:rPr>
                <a:t> change from baseline at week 24 (mL)</a:t>
              </a:r>
            </a:p>
          </p:txBody>
        </p:sp>
        <p:grpSp>
          <p:nvGrpSpPr>
            <p:cNvPr id="16" name="Group 15"/>
            <p:cNvGrpSpPr/>
            <p:nvPr/>
          </p:nvGrpSpPr>
          <p:grpSpPr>
            <a:xfrm>
              <a:off x="1222603" y="1560975"/>
              <a:ext cx="5981668" cy="4502980"/>
              <a:chOff x="1648094" y="1335634"/>
              <a:chExt cx="5981668" cy="4502980"/>
            </a:xfrm>
          </p:grpSpPr>
          <p:cxnSp>
            <p:nvCxnSpPr>
              <p:cNvPr id="80" name="Straight Connector 79"/>
              <p:cNvCxnSpPr/>
              <p:nvPr/>
            </p:nvCxnSpPr>
            <p:spPr bwMode="auto">
              <a:xfrm flipH="1">
                <a:off x="2131936" y="1466439"/>
                <a:ext cx="5846" cy="350963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81" name="Straight Connector 80"/>
              <p:cNvCxnSpPr/>
              <p:nvPr/>
            </p:nvCxnSpPr>
            <p:spPr bwMode="auto">
              <a:xfrm>
                <a:off x="2009317" y="3236773"/>
                <a:ext cx="122823"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83" name="Straight Connector 82"/>
              <p:cNvCxnSpPr/>
              <p:nvPr/>
            </p:nvCxnSpPr>
            <p:spPr bwMode="auto">
              <a:xfrm>
                <a:off x="2009317" y="4110828"/>
                <a:ext cx="122823" cy="0"/>
              </a:xfrm>
              <a:prstGeom prst="line">
                <a:avLst/>
              </a:prstGeom>
              <a:solidFill>
                <a:srgbClr val="004F59"/>
              </a:solidFill>
              <a:ln w="19050" cap="flat" cmpd="sng" algn="ctr">
                <a:solidFill>
                  <a:srgbClr val="004F59"/>
                </a:solidFill>
                <a:prstDash val="solid"/>
                <a:round/>
                <a:headEnd type="none" w="med" len="med"/>
                <a:tailEnd type="none" w="med" len="med"/>
              </a:ln>
              <a:effectLst/>
            </p:spPr>
          </p:cxnSp>
          <p:sp>
            <p:nvSpPr>
              <p:cNvPr id="85" name="TextBox 84"/>
              <p:cNvSpPr txBox="1"/>
              <p:nvPr/>
            </p:nvSpPr>
            <p:spPr>
              <a:xfrm>
                <a:off x="1747643" y="3969919"/>
                <a:ext cx="341760" cy="261610"/>
              </a:xfrm>
              <a:prstGeom prst="rect">
                <a:avLst/>
              </a:prstGeom>
              <a:noFill/>
            </p:spPr>
            <p:txBody>
              <a:bodyPr wrap="none" rtlCol="0">
                <a:spAutoFit/>
              </a:bodyPr>
              <a:lstStyle/>
              <a:p>
                <a:pPr algn="r">
                  <a:defRPr/>
                </a:pPr>
                <a:r>
                  <a:rPr lang="en-GB" sz="1100" b="1" kern="0" dirty="0">
                    <a:solidFill>
                      <a:srgbClr val="004F59"/>
                    </a:solidFill>
                    <a:latin typeface="Arial"/>
                  </a:rPr>
                  <a:t>50</a:t>
                </a:r>
              </a:p>
            </p:txBody>
          </p:sp>
          <p:sp>
            <p:nvSpPr>
              <p:cNvPr id="87" name="TextBox 86"/>
              <p:cNvSpPr txBox="1"/>
              <p:nvPr/>
            </p:nvSpPr>
            <p:spPr>
              <a:xfrm>
                <a:off x="1662559" y="3111846"/>
                <a:ext cx="420307" cy="261610"/>
              </a:xfrm>
              <a:prstGeom prst="rect">
                <a:avLst/>
              </a:prstGeom>
              <a:noFill/>
            </p:spPr>
            <p:txBody>
              <a:bodyPr wrap="none" rtlCol="0">
                <a:spAutoFit/>
              </a:bodyPr>
              <a:lstStyle/>
              <a:p>
                <a:pPr algn="r">
                  <a:defRPr/>
                </a:pPr>
                <a:r>
                  <a:rPr lang="en-GB" sz="1100" b="1" kern="0" dirty="0">
                    <a:solidFill>
                      <a:srgbClr val="004F59"/>
                    </a:solidFill>
                    <a:latin typeface="Arial"/>
                  </a:rPr>
                  <a:t>100</a:t>
                </a:r>
              </a:p>
            </p:txBody>
          </p:sp>
          <p:sp>
            <p:nvSpPr>
              <p:cNvPr id="90" name="TextBox 89"/>
              <p:cNvSpPr txBox="1"/>
              <p:nvPr/>
            </p:nvSpPr>
            <p:spPr>
              <a:xfrm>
                <a:off x="1654366" y="2207521"/>
                <a:ext cx="420308" cy="261610"/>
              </a:xfrm>
              <a:prstGeom prst="rect">
                <a:avLst/>
              </a:prstGeom>
              <a:noFill/>
            </p:spPr>
            <p:txBody>
              <a:bodyPr wrap="none" rtlCol="0">
                <a:spAutoFit/>
              </a:bodyPr>
              <a:lstStyle/>
              <a:p>
                <a:pPr algn="r">
                  <a:defRPr/>
                </a:pPr>
                <a:r>
                  <a:rPr lang="en-GB" sz="1100" b="1" kern="0" dirty="0">
                    <a:solidFill>
                      <a:srgbClr val="004F59"/>
                    </a:solidFill>
                    <a:latin typeface="Arial"/>
                  </a:rPr>
                  <a:t>150</a:t>
                </a:r>
              </a:p>
            </p:txBody>
          </p:sp>
          <p:cxnSp>
            <p:nvCxnSpPr>
              <p:cNvPr id="91" name="Straight Connector 90"/>
              <p:cNvCxnSpPr/>
              <p:nvPr/>
            </p:nvCxnSpPr>
            <p:spPr bwMode="auto">
              <a:xfrm>
                <a:off x="2009317" y="4984984"/>
                <a:ext cx="122823" cy="0"/>
              </a:xfrm>
              <a:prstGeom prst="line">
                <a:avLst/>
              </a:prstGeom>
              <a:solidFill>
                <a:srgbClr val="004F59"/>
              </a:solidFill>
              <a:ln w="19050" cap="flat" cmpd="sng" algn="ctr">
                <a:solidFill>
                  <a:srgbClr val="004F59"/>
                </a:solidFill>
                <a:prstDash val="solid"/>
                <a:round/>
                <a:headEnd type="none" w="med" len="med"/>
                <a:tailEnd type="none" w="med" len="med"/>
              </a:ln>
              <a:effectLst/>
            </p:spPr>
          </p:cxnSp>
          <p:sp>
            <p:nvSpPr>
              <p:cNvPr id="94" name="TextBox 93"/>
              <p:cNvSpPr txBox="1"/>
              <p:nvPr/>
            </p:nvSpPr>
            <p:spPr>
              <a:xfrm>
                <a:off x="1832726" y="4842239"/>
                <a:ext cx="263214" cy="261610"/>
              </a:xfrm>
              <a:prstGeom prst="rect">
                <a:avLst/>
              </a:prstGeom>
              <a:noFill/>
            </p:spPr>
            <p:txBody>
              <a:bodyPr wrap="none" rtlCol="0">
                <a:spAutoFit/>
              </a:bodyPr>
              <a:lstStyle/>
              <a:p>
                <a:pPr algn="r">
                  <a:defRPr/>
                </a:pPr>
                <a:r>
                  <a:rPr lang="en-GB" sz="1100" b="1" kern="0" dirty="0">
                    <a:solidFill>
                      <a:srgbClr val="004F59"/>
                    </a:solidFill>
                    <a:latin typeface="Arial"/>
                  </a:rPr>
                  <a:t>0</a:t>
                </a:r>
              </a:p>
            </p:txBody>
          </p:sp>
          <p:cxnSp>
            <p:nvCxnSpPr>
              <p:cNvPr id="95" name="Straight Connector 94"/>
              <p:cNvCxnSpPr/>
              <p:nvPr/>
            </p:nvCxnSpPr>
            <p:spPr bwMode="auto">
              <a:xfrm>
                <a:off x="2009317" y="2332284"/>
                <a:ext cx="122823" cy="0"/>
              </a:xfrm>
              <a:prstGeom prst="line">
                <a:avLst/>
              </a:prstGeom>
              <a:solidFill>
                <a:srgbClr val="004F59"/>
              </a:solidFill>
              <a:ln w="19050" cap="flat" cmpd="sng" algn="ctr">
                <a:solidFill>
                  <a:srgbClr val="004F59"/>
                </a:solidFill>
                <a:prstDash val="solid"/>
                <a:round/>
                <a:headEnd type="none" w="med" len="med"/>
                <a:tailEnd type="none" w="med" len="med"/>
              </a:ln>
              <a:effectLst/>
            </p:spPr>
          </p:cxnSp>
          <p:sp>
            <p:nvSpPr>
              <p:cNvPr id="98" name="Rectangle 97"/>
              <p:cNvSpPr/>
              <p:nvPr/>
            </p:nvSpPr>
            <p:spPr>
              <a:xfrm>
                <a:off x="2764148" y="2426600"/>
                <a:ext cx="424800" cy="2549470"/>
              </a:xfrm>
              <a:prstGeom prst="rect">
                <a:avLst/>
              </a:prstGeom>
              <a:solidFill>
                <a:schemeClr val="tx1"/>
              </a:solid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8" name="Rectangle 107"/>
              <p:cNvSpPr/>
              <p:nvPr/>
            </p:nvSpPr>
            <p:spPr>
              <a:xfrm>
                <a:off x="2325006" y="3781688"/>
                <a:ext cx="424154" cy="1194381"/>
              </a:xfrm>
              <a:prstGeom prst="rect">
                <a:avLst/>
              </a:prstGeom>
              <a:solidFill>
                <a:srgbClr val="006A39"/>
              </a:solidFill>
              <a:ln w="19050">
                <a:solidFill>
                  <a:srgbClr val="006A3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7" name="Rectangle 116"/>
              <p:cNvSpPr>
                <a:spLocks noChangeArrowheads="1"/>
              </p:cNvSpPr>
              <p:nvPr/>
            </p:nvSpPr>
            <p:spPr bwMode="auto">
              <a:xfrm>
                <a:off x="1648094" y="3554490"/>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68</a:t>
                </a:r>
              </a:p>
            </p:txBody>
          </p:sp>
          <p:sp>
            <p:nvSpPr>
              <p:cNvPr id="118" name="Rectangle 117"/>
              <p:cNvSpPr>
                <a:spLocks noChangeArrowheads="1"/>
              </p:cNvSpPr>
              <p:nvPr/>
            </p:nvSpPr>
            <p:spPr bwMode="auto">
              <a:xfrm>
                <a:off x="2047899" y="2207521"/>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146</a:t>
                </a:r>
              </a:p>
            </p:txBody>
          </p:sp>
          <p:sp>
            <p:nvSpPr>
              <p:cNvPr id="123" name="TextBox 122"/>
              <p:cNvSpPr txBox="1"/>
              <p:nvPr/>
            </p:nvSpPr>
            <p:spPr>
              <a:xfrm>
                <a:off x="1654366" y="1335634"/>
                <a:ext cx="420308" cy="261610"/>
              </a:xfrm>
              <a:prstGeom prst="rect">
                <a:avLst/>
              </a:prstGeom>
              <a:noFill/>
            </p:spPr>
            <p:txBody>
              <a:bodyPr wrap="none" rtlCol="0">
                <a:spAutoFit/>
              </a:bodyPr>
              <a:lstStyle/>
              <a:p>
                <a:pPr algn="r">
                  <a:defRPr/>
                </a:pPr>
                <a:r>
                  <a:rPr lang="en-GB" sz="1100" b="1" kern="0" dirty="0">
                    <a:solidFill>
                      <a:srgbClr val="004F59"/>
                    </a:solidFill>
                    <a:latin typeface="Arial"/>
                  </a:rPr>
                  <a:t>200</a:t>
                </a:r>
              </a:p>
            </p:txBody>
          </p:sp>
          <p:cxnSp>
            <p:nvCxnSpPr>
              <p:cNvPr id="124" name="Straight Connector 123"/>
              <p:cNvCxnSpPr/>
              <p:nvPr/>
            </p:nvCxnSpPr>
            <p:spPr bwMode="auto">
              <a:xfrm>
                <a:off x="2009317" y="1469922"/>
                <a:ext cx="122823" cy="0"/>
              </a:xfrm>
              <a:prstGeom prst="line">
                <a:avLst/>
              </a:prstGeom>
              <a:solidFill>
                <a:srgbClr val="004F59"/>
              </a:solidFill>
              <a:ln w="19050" cap="flat" cmpd="sng" algn="ctr">
                <a:solidFill>
                  <a:srgbClr val="004F59"/>
                </a:solidFill>
                <a:prstDash val="solid"/>
                <a:round/>
                <a:headEnd type="none" w="med" len="med"/>
                <a:tailEnd type="none" w="med" len="med"/>
              </a:ln>
              <a:effectLst/>
            </p:spPr>
          </p:cxnSp>
          <p:sp>
            <p:nvSpPr>
              <p:cNvPr id="127" name="Rectangle 126"/>
              <p:cNvSpPr>
                <a:spLocks noChangeArrowheads="1"/>
              </p:cNvSpPr>
              <p:nvPr/>
            </p:nvSpPr>
            <p:spPr bwMode="auto">
              <a:xfrm>
                <a:off x="1849898" y="5029027"/>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Maintenance naive</a:t>
                </a:r>
              </a:p>
            </p:txBody>
          </p:sp>
          <p:sp>
            <p:nvSpPr>
              <p:cNvPr id="128" name="Rectangle 127"/>
              <p:cNvSpPr>
                <a:spLocks noChangeArrowheads="1"/>
              </p:cNvSpPr>
              <p:nvPr/>
            </p:nvSpPr>
            <p:spPr bwMode="auto">
              <a:xfrm>
                <a:off x="4309564" y="5029027"/>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Maintenance naive</a:t>
                </a:r>
              </a:p>
            </p:txBody>
          </p:sp>
          <p:sp>
            <p:nvSpPr>
              <p:cNvPr id="129" name="Rectangle 128"/>
              <p:cNvSpPr>
                <a:spLocks noChangeArrowheads="1"/>
              </p:cNvSpPr>
              <p:nvPr/>
            </p:nvSpPr>
            <p:spPr bwMode="auto">
              <a:xfrm>
                <a:off x="3432724" y="5029027"/>
                <a:ext cx="1094005" cy="369332"/>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Long-acting bronchodilator</a:t>
                </a:r>
              </a:p>
            </p:txBody>
          </p:sp>
          <p:sp>
            <p:nvSpPr>
              <p:cNvPr id="130" name="Rectangle 129"/>
              <p:cNvSpPr>
                <a:spLocks noChangeArrowheads="1"/>
              </p:cNvSpPr>
              <p:nvPr/>
            </p:nvSpPr>
            <p:spPr bwMode="auto">
              <a:xfrm>
                <a:off x="6110266" y="5029027"/>
                <a:ext cx="1094005" cy="369332"/>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Long-acting bronchodilator</a:t>
                </a:r>
              </a:p>
            </p:txBody>
          </p:sp>
          <p:sp>
            <p:nvSpPr>
              <p:cNvPr id="131" name="Rectangle 130"/>
              <p:cNvSpPr>
                <a:spLocks noChangeArrowheads="1"/>
              </p:cNvSpPr>
              <p:nvPr/>
            </p:nvSpPr>
            <p:spPr bwMode="auto">
              <a:xfrm>
                <a:off x="2730760" y="5561615"/>
                <a:ext cx="1094005" cy="276999"/>
              </a:xfrm>
              <a:prstGeom prst="rect">
                <a:avLst/>
              </a:prstGeom>
              <a:noFill/>
              <a:ln w="9525">
                <a:noFill/>
                <a:miter lim="800000"/>
                <a:headEnd/>
                <a:tailEnd/>
              </a:ln>
            </p:spPr>
            <p:txBody>
              <a:bodyPr wrap="square" lIns="0" tIns="0" rIns="0" bIns="0">
                <a:spAutoFit/>
              </a:bodyPr>
              <a:lstStyle/>
              <a:p>
                <a:pPr algn="ctr"/>
                <a:r>
                  <a:rPr lang="en-US" b="1" dirty="0">
                    <a:solidFill>
                      <a:srgbClr val="004F59"/>
                    </a:solidFill>
                    <a:latin typeface="Arial" panose="020B0604020202020204" pitchFamily="34" charset="0"/>
                    <a:cs typeface="Arial" panose="020B0604020202020204" pitchFamily="34" charset="0"/>
                  </a:rPr>
                  <a:t>GOLD 2</a:t>
                </a:r>
              </a:p>
            </p:txBody>
          </p:sp>
          <p:sp>
            <p:nvSpPr>
              <p:cNvPr id="132" name="Rectangle 131"/>
              <p:cNvSpPr>
                <a:spLocks noChangeArrowheads="1"/>
              </p:cNvSpPr>
              <p:nvPr/>
            </p:nvSpPr>
            <p:spPr bwMode="auto">
              <a:xfrm>
                <a:off x="5326925" y="5561615"/>
                <a:ext cx="1094005" cy="276999"/>
              </a:xfrm>
              <a:prstGeom prst="rect">
                <a:avLst/>
              </a:prstGeom>
              <a:noFill/>
              <a:ln w="9525">
                <a:noFill/>
                <a:miter lim="800000"/>
                <a:headEnd/>
                <a:tailEnd/>
              </a:ln>
            </p:spPr>
            <p:txBody>
              <a:bodyPr wrap="square" lIns="0" tIns="0" rIns="0" bIns="0">
                <a:spAutoFit/>
              </a:bodyPr>
              <a:lstStyle/>
              <a:p>
                <a:pPr algn="ctr"/>
                <a:r>
                  <a:rPr lang="en-US" b="1" dirty="0">
                    <a:solidFill>
                      <a:srgbClr val="004F59"/>
                    </a:solidFill>
                    <a:latin typeface="Arial" panose="020B0604020202020204" pitchFamily="34" charset="0"/>
                    <a:cs typeface="Arial" panose="020B0604020202020204" pitchFamily="34" charset="0"/>
                  </a:rPr>
                  <a:t>GOLD 3-4</a:t>
                </a:r>
              </a:p>
            </p:txBody>
          </p:sp>
          <p:cxnSp>
            <p:nvCxnSpPr>
              <p:cNvPr id="13" name="Straight Arrow Connector 12"/>
              <p:cNvCxnSpPr/>
              <p:nvPr/>
            </p:nvCxnSpPr>
            <p:spPr>
              <a:xfrm>
                <a:off x="2136031" y="5487184"/>
                <a:ext cx="2283462" cy="0"/>
              </a:xfrm>
              <a:prstGeom prst="straightConnector1">
                <a:avLst/>
              </a:prstGeom>
              <a:ln w="19050">
                <a:solidFill>
                  <a:srgbClr val="004F59"/>
                </a:solidFill>
                <a:headEnd type="diamond" w="med" len="med"/>
                <a:tailEnd type="diamond" w="med" len="med"/>
              </a:ln>
            </p:spPr>
            <p:style>
              <a:lnRef idx="1">
                <a:schemeClr val="accent6"/>
              </a:lnRef>
              <a:fillRef idx="0">
                <a:schemeClr val="accent6"/>
              </a:fillRef>
              <a:effectRef idx="0">
                <a:schemeClr val="accent6"/>
              </a:effectRef>
              <a:fontRef idx="minor">
                <a:schemeClr val="tx1"/>
              </a:fontRef>
            </p:style>
          </p:cxnSp>
          <p:cxnSp>
            <p:nvCxnSpPr>
              <p:cNvPr id="133" name="Straight Arrow Connector 132"/>
              <p:cNvCxnSpPr/>
              <p:nvPr/>
            </p:nvCxnSpPr>
            <p:spPr>
              <a:xfrm>
                <a:off x="4732196" y="5487184"/>
                <a:ext cx="2283462" cy="0"/>
              </a:xfrm>
              <a:prstGeom prst="straightConnector1">
                <a:avLst/>
              </a:prstGeom>
              <a:ln w="19050">
                <a:solidFill>
                  <a:srgbClr val="004F59"/>
                </a:solidFill>
                <a:headEnd type="diamond" w="med" len="med"/>
                <a:tailEnd type="diamond" w="med" len="med"/>
              </a:ln>
            </p:spPr>
            <p:style>
              <a:lnRef idx="1">
                <a:schemeClr val="accent6"/>
              </a:lnRef>
              <a:fillRef idx="0">
                <a:schemeClr val="accent6"/>
              </a:fillRef>
              <a:effectRef idx="0">
                <a:schemeClr val="accent6"/>
              </a:effectRef>
              <a:fontRef idx="minor">
                <a:schemeClr val="tx1"/>
              </a:fontRef>
            </p:style>
          </p:cxnSp>
          <p:sp>
            <p:nvSpPr>
              <p:cNvPr id="134" name="Rectangle 133"/>
              <p:cNvSpPr/>
              <p:nvPr/>
            </p:nvSpPr>
            <p:spPr>
              <a:xfrm>
                <a:off x="4005326" y="2242353"/>
                <a:ext cx="424800" cy="2733715"/>
              </a:xfrm>
              <a:prstGeom prst="rect">
                <a:avLst/>
              </a:prstGeom>
              <a:solidFill>
                <a:schemeClr val="tx1"/>
              </a:solid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5" name="Rectangle 134"/>
              <p:cNvSpPr/>
              <p:nvPr/>
            </p:nvSpPr>
            <p:spPr>
              <a:xfrm>
                <a:off x="3567292" y="3301738"/>
                <a:ext cx="424154" cy="1674331"/>
              </a:xfrm>
              <a:prstGeom prst="rect">
                <a:avLst/>
              </a:prstGeom>
              <a:solidFill>
                <a:srgbClr val="006A39"/>
              </a:solidFill>
              <a:ln w="19050">
                <a:solidFill>
                  <a:srgbClr val="006A3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6" name="Rectangle 135"/>
              <p:cNvSpPr>
                <a:spLocks noChangeArrowheads="1"/>
              </p:cNvSpPr>
              <p:nvPr/>
            </p:nvSpPr>
            <p:spPr bwMode="auto">
              <a:xfrm>
                <a:off x="2877383" y="3106439"/>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95</a:t>
                </a:r>
              </a:p>
            </p:txBody>
          </p:sp>
          <p:sp>
            <p:nvSpPr>
              <p:cNvPr id="137" name="Rectangle 136"/>
              <p:cNvSpPr>
                <a:spLocks noChangeArrowheads="1"/>
              </p:cNvSpPr>
              <p:nvPr/>
            </p:nvSpPr>
            <p:spPr bwMode="auto">
              <a:xfrm>
                <a:off x="3298454" y="2035928"/>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156</a:t>
                </a:r>
              </a:p>
            </p:txBody>
          </p:sp>
          <p:sp>
            <p:nvSpPr>
              <p:cNvPr id="138" name="Rectangle 137"/>
              <p:cNvSpPr/>
              <p:nvPr/>
            </p:nvSpPr>
            <p:spPr>
              <a:xfrm>
                <a:off x="5263984" y="2394700"/>
                <a:ext cx="424800" cy="2574708"/>
              </a:xfrm>
              <a:prstGeom prst="rect">
                <a:avLst/>
              </a:prstGeom>
              <a:solidFill>
                <a:schemeClr val="tx1"/>
              </a:solid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9" name="Rectangle 138"/>
              <p:cNvSpPr/>
              <p:nvPr/>
            </p:nvSpPr>
            <p:spPr>
              <a:xfrm>
                <a:off x="4824842" y="3717889"/>
                <a:ext cx="424154" cy="1251519"/>
              </a:xfrm>
              <a:prstGeom prst="rect">
                <a:avLst/>
              </a:prstGeom>
              <a:solidFill>
                <a:srgbClr val="006A39"/>
              </a:solidFill>
              <a:ln w="19050">
                <a:solidFill>
                  <a:srgbClr val="006A3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0" name="Rectangle 139"/>
              <p:cNvSpPr>
                <a:spLocks noChangeArrowheads="1"/>
              </p:cNvSpPr>
              <p:nvPr/>
            </p:nvSpPr>
            <p:spPr bwMode="auto">
              <a:xfrm>
                <a:off x="4136041" y="3514467"/>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72</a:t>
                </a:r>
              </a:p>
            </p:txBody>
          </p:sp>
          <p:sp>
            <p:nvSpPr>
              <p:cNvPr id="141" name="Rectangle 140"/>
              <p:cNvSpPr>
                <a:spLocks noChangeArrowheads="1"/>
              </p:cNvSpPr>
              <p:nvPr/>
            </p:nvSpPr>
            <p:spPr bwMode="auto">
              <a:xfrm>
                <a:off x="4546479" y="2167498"/>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148</a:t>
                </a:r>
              </a:p>
            </p:txBody>
          </p:sp>
          <p:sp>
            <p:nvSpPr>
              <p:cNvPr id="142" name="Rectangle 141"/>
              <p:cNvSpPr/>
              <p:nvPr/>
            </p:nvSpPr>
            <p:spPr>
              <a:xfrm>
                <a:off x="6520563" y="2640033"/>
                <a:ext cx="424800" cy="2344951"/>
              </a:xfrm>
              <a:prstGeom prst="rect">
                <a:avLst/>
              </a:prstGeom>
              <a:solidFill>
                <a:schemeClr val="tx1"/>
              </a:solid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3" name="Rectangle 142"/>
              <p:cNvSpPr/>
              <p:nvPr/>
            </p:nvSpPr>
            <p:spPr>
              <a:xfrm>
                <a:off x="6081421" y="3483349"/>
                <a:ext cx="424154" cy="1496692"/>
              </a:xfrm>
              <a:prstGeom prst="rect">
                <a:avLst/>
              </a:prstGeom>
              <a:solidFill>
                <a:srgbClr val="006A39"/>
              </a:solidFill>
              <a:ln w="19050">
                <a:solidFill>
                  <a:srgbClr val="006A3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4" name="Rectangle 143"/>
              <p:cNvSpPr>
                <a:spLocks noChangeArrowheads="1"/>
              </p:cNvSpPr>
              <p:nvPr/>
            </p:nvSpPr>
            <p:spPr bwMode="auto">
              <a:xfrm>
                <a:off x="5396534" y="3274550"/>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86</a:t>
                </a:r>
              </a:p>
            </p:txBody>
          </p:sp>
          <p:sp>
            <p:nvSpPr>
              <p:cNvPr id="145" name="Rectangle 144"/>
              <p:cNvSpPr>
                <a:spLocks noChangeArrowheads="1"/>
              </p:cNvSpPr>
              <p:nvPr/>
            </p:nvSpPr>
            <p:spPr bwMode="auto">
              <a:xfrm>
                <a:off x="5814897" y="2437941"/>
                <a:ext cx="1814865" cy="184666"/>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134</a:t>
                </a:r>
              </a:p>
            </p:txBody>
          </p:sp>
          <p:cxnSp>
            <p:nvCxnSpPr>
              <p:cNvPr id="125" name="Straight Connector 124"/>
              <p:cNvCxnSpPr/>
              <p:nvPr/>
            </p:nvCxnSpPr>
            <p:spPr bwMode="auto">
              <a:xfrm flipH="1">
                <a:off x="2116519" y="4982048"/>
                <a:ext cx="5283930" cy="0"/>
              </a:xfrm>
              <a:prstGeom prst="line">
                <a:avLst/>
              </a:prstGeom>
              <a:solidFill>
                <a:srgbClr val="004F59"/>
              </a:solidFill>
              <a:ln w="19050" cap="flat" cmpd="sng" algn="ctr">
                <a:solidFill>
                  <a:srgbClr val="004F59"/>
                </a:solidFill>
                <a:prstDash val="solid"/>
                <a:round/>
                <a:headEnd type="none" w="med" len="med"/>
                <a:tailEnd type="none" w="med" len="med"/>
              </a:ln>
              <a:effectLst/>
            </p:spPr>
          </p:cxnSp>
        </p:grpSp>
      </p:grpSp>
      <p:grpSp>
        <p:nvGrpSpPr>
          <p:cNvPr id="43" name="Group 42"/>
          <p:cNvGrpSpPr/>
          <p:nvPr/>
        </p:nvGrpSpPr>
        <p:grpSpPr>
          <a:xfrm>
            <a:off x="7339533" y="1705014"/>
            <a:ext cx="2418402" cy="502168"/>
            <a:chOff x="400067" y="6161919"/>
            <a:chExt cx="2418402" cy="502168"/>
          </a:xfrm>
        </p:grpSpPr>
        <p:grpSp>
          <p:nvGrpSpPr>
            <p:cNvPr id="44" name="Group 43"/>
            <p:cNvGrpSpPr/>
            <p:nvPr/>
          </p:nvGrpSpPr>
          <p:grpSpPr>
            <a:xfrm>
              <a:off x="471352" y="6161919"/>
              <a:ext cx="2347117" cy="502168"/>
              <a:chOff x="6047438" y="2947273"/>
              <a:chExt cx="2347117" cy="502168"/>
            </a:xfrm>
          </p:grpSpPr>
          <p:sp>
            <p:nvSpPr>
              <p:cNvPr id="50" name="TextBox 49"/>
              <p:cNvSpPr txBox="1"/>
              <p:nvPr/>
            </p:nvSpPr>
            <p:spPr>
              <a:xfrm>
                <a:off x="6048794" y="2947273"/>
                <a:ext cx="1370888" cy="461665"/>
              </a:xfrm>
              <a:prstGeom prst="rect">
                <a:avLst/>
              </a:prstGeom>
              <a:noFill/>
            </p:spPr>
            <p:txBody>
              <a:bodyPr wrap="none" rtlCol="0">
                <a:spAutoFit/>
              </a:bodyPr>
              <a:lstStyle/>
              <a:p>
                <a:pPr>
                  <a:defRPr/>
                </a:pPr>
                <a:r>
                  <a:rPr lang="en-GB" sz="1200" kern="0" dirty="0" err="1">
                    <a:solidFill>
                      <a:srgbClr val="004F59"/>
                    </a:solidFill>
                    <a:latin typeface="Arial"/>
                  </a:rPr>
                  <a:t>Tiotropium</a:t>
                </a:r>
                <a:r>
                  <a:rPr lang="en-GB" sz="1200" kern="0" dirty="0">
                    <a:solidFill>
                      <a:srgbClr val="004F59"/>
                    </a:solidFill>
                    <a:latin typeface="Arial"/>
                  </a:rPr>
                  <a:t> 5 </a:t>
                </a:r>
                <a:r>
                  <a:rPr lang="en-GB" sz="1200" kern="0" dirty="0">
                    <a:solidFill>
                      <a:srgbClr val="004F59"/>
                    </a:solidFill>
                    <a:latin typeface="Arial"/>
                    <a:cs typeface="Arial"/>
                  </a:rPr>
                  <a:t>mcg</a:t>
                </a:r>
              </a:p>
              <a:p>
                <a:r>
                  <a:rPr lang="en-GB" sz="1200" kern="0" dirty="0">
                    <a:solidFill>
                      <a:srgbClr val="004F59"/>
                    </a:solidFill>
                    <a:latin typeface="Arial"/>
                  </a:rPr>
                  <a:t> </a:t>
                </a:r>
              </a:p>
            </p:txBody>
          </p:sp>
          <p:sp>
            <p:nvSpPr>
              <p:cNvPr id="51" name="TextBox 50"/>
              <p:cNvSpPr txBox="1"/>
              <p:nvPr/>
            </p:nvSpPr>
            <p:spPr>
              <a:xfrm>
                <a:off x="6047438" y="3172442"/>
                <a:ext cx="2347117" cy="276999"/>
              </a:xfrm>
              <a:prstGeom prst="rect">
                <a:avLst/>
              </a:prstGeom>
              <a:noFill/>
            </p:spPr>
            <p:txBody>
              <a:bodyPr wrap="none" rtlCol="0">
                <a:spAutoFit/>
              </a:bodyPr>
              <a:lstStyle/>
              <a:p>
                <a:pPr>
                  <a:defRPr/>
                </a:pPr>
                <a:r>
                  <a:rPr lang="en-GB" sz="1200" kern="0" dirty="0" err="1">
                    <a:solidFill>
                      <a:srgbClr val="004F59"/>
                    </a:solidFill>
                    <a:latin typeface="Arial"/>
                    <a:cs typeface="Arial"/>
                  </a:rPr>
                  <a:t>Tiotropium</a:t>
                </a:r>
                <a:r>
                  <a:rPr lang="en-GB" sz="1200" kern="0" dirty="0">
                    <a:solidFill>
                      <a:srgbClr val="004F59"/>
                    </a:solidFill>
                    <a:latin typeface="Arial"/>
                    <a:cs typeface="Arial"/>
                  </a:rPr>
                  <a:t> + </a:t>
                </a:r>
                <a:r>
                  <a:rPr lang="en-GB" sz="1200" kern="0" dirty="0" err="1">
                    <a:solidFill>
                      <a:srgbClr val="004F59"/>
                    </a:solidFill>
                    <a:latin typeface="Arial"/>
                    <a:cs typeface="Arial"/>
                  </a:rPr>
                  <a:t>olodaterol</a:t>
                </a:r>
                <a:r>
                  <a:rPr lang="en-GB" sz="1200" kern="0" dirty="0">
                    <a:solidFill>
                      <a:srgbClr val="004F59"/>
                    </a:solidFill>
                    <a:latin typeface="Arial"/>
                    <a:cs typeface="Arial"/>
                  </a:rPr>
                  <a:t> 5/5 mcg</a:t>
                </a:r>
                <a:endParaRPr lang="en-GB" sz="1200" kern="0" dirty="0">
                  <a:solidFill>
                    <a:srgbClr val="004F59"/>
                  </a:solidFill>
                  <a:latin typeface="Arial"/>
                </a:endParaRPr>
              </a:p>
            </p:txBody>
          </p:sp>
        </p:grpSp>
        <p:sp>
          <p:nvSpPr>
            <p:cNvPr id="48" name="Rectangle 47"/>
            <p:cNvSpPr/>
            <p:nvPr/>
          </p:nvSpPr>
          <p:spPr>
            <a:xfrm>
              <a:off x="400067" y="6231819"/>
              <a:ext cx="108000" cy="108000"/>
            </a:xfrm>
            <a:prstGeom prst="rect">
              <a:avLst/>
            </a:prstGeom>
            <a:solidFill>
              <a:srgbClr val="006A39"/>
            </a:solidFill>
            <a:ln w="19050">
              <a:solidFill>
                <a:srgbClr val="006A3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9" name="Rectangle 48"/>
            <p:cNvSpPr/>
            <p:nvPr/>
          </p:nvSpPr>
          <p:spPr>
            <a:xfrm>
              <a:off x="400067" y="6469944"/>
              <a:ext cx="108000" cy="108000"/>
            </a:xfrm>
            <a:prstGeom prst="rect">
              <a:avLst/>
            </a:prstGeom>
            <a:solidFill>
              <a:srgbClr val="004F59"/>
            </a:solidFill>
            <a:ln w="19050">
              <a:solidFill>
                <a:srgbClr val="004F5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52" name="TextBox 51"/>
          <p:cNvSpPr txBox="1"/>
          <p:nvPr/>
        </p:nvSpPr>
        <p:spPr>
          <a:xfrm>
            <a:off x="1600201" y="6138754"/>
            <a:ext cx="4894843" cy="461665"/>
          </a:xfrm>
          <a:prstGeom prst="rect">
            <a:avLst/>
          </a:prstGeom>
          <a:noFill/>
        </p:spPr>
        <p:txBody>
          <a:bodyPr wrap="square" rtlCol="0">
            <a:spAutoFit/>
          </a:bodyPr>
          <a:lstStyle/>
          <a:p>
            <a:r>
              <a:rPr lang="en-GB" sz="800" dirty="0"/>
              <a:t>GOLD Global strategy for the diagnosis, management, and prevention of chronic obstructive pulmonary disease. Available at: </a:t>
            </a:r>
            <a:r>
              <a:rPr lang="en-GB" sz="800" dirty="0">
                <a:hlinkClick r:id="rId3"/>
              </a:rPr>
              <a:t>http://www.goldcopd.org/uploads/users/files/GOLD_Report_2015_Apr2.pdf</a:t>
            </a:r>
            <a:r>
              <a:rPr lang="en-GB" sz="800" dirty="0"/>
              <a:t>, accessed May 2015</a:t>
            </a:r>
          </a:p>
          <a:p>
            <a:endParaRPr lang="en-GB" sz="800" dirty="0"/>
          </a:p>
        </p:txBody>
      </p:sp>
      <p:sp>
        <p:nvSpPr>
          <p:cNvPr id="53" name="TextBox 52"/>
          <p:cNvSpPr txBox="1"/>
          <p:nvPr/>
        </p:nvSpPr>
        <p:spPr>
          <a:xfrm>
            <a:off x="1600200" y="6387639"/>
            <a:ext cx="4282774" cy="215444"/>
          </a:xfrm>
          <a:prstGeom prst="rect">
            <a:avLst/>
          </a:prstGeom>
          <a:noFill/>
        </p:spPr>
        <p:txBody>
          <a:bodyPr wrap="square" rtlCol="0">
            <a:spAutoFit/>
          </a:bodyPr>
          <a:lstStyle/>
          <a:p>
            <a:r>
              <a:rPr lang="en-GB" sz="800" dirty="0"/>
              <a:t>CI, confidence interval; FEV</a:t>
            </a:r>
            <a:r>
              <a:rPr lang="en-GB" sz="800" baseline="-25000" dirty="0"/>
              <a:t>1</a:t>
            </a:r>
            <a:r>
              <a:rPr lang="en-GB" sz="800" dirty="0"/>
              <a:t>, forced expiratory volume in 1 second; </a:t>
            </a:r>
          </a:p>
        </p:txBody>
      </p:sp>
      <p:sp>
        <p:nvSpPr>
          <p:cNvPr id="54" name="TextBox 53"/>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481815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506" y="194747"/>
            <a:ext cx="10275886" cy="958645"/>
          </a:xfrm>
        </p:spPr>
        <p:txBody>
          <a:bodyPr>
            <a:noAutofit/>
          </a:bodyPr>
          <a:lstStyle/>
          <a:p>
            <a:r>
              <a:rPr lang="en-GB" sz="3200" dirty="0"/>
              <a:t>TONADO</a:t>
            </a:r>
            <a:r>
              <a:rPr lang="en-GB" sz="3200" baseline="30000" dirty="0"/>
              <a:t>TM</a:t>
            </a:r>
            <a:r>
              <a:rPr lang="en-GB" sz="3200" dirty="0"/>
              <a:t> 1+2: Primary Endpoint: SGRQ score for </a:t>
            </a:r>
            <a:br>
              <a:rPr lang="en-GB" sz="3200" dirty="0"/>
            </a:br>
            <a:r>
              <a:rPr lang="en-GB" sz="3200" dirty="0" err="1"/>
              <a:t>tiotropium</a:t>
            </a:r>
            <a:r>
              <a:rPr lang="en-GB" sz="3200" dirty="0"/>
              <a:t> + </a:t>
            </a:r>
            <a:r>
              <a:rPr lang="en-GB" sz="3200" dirty="0" err="1"/>
              <a:t>olodaterol</a:t>
            </a:r>
            <a:r>
              <a:rPr lang="en-GB" sz="3200" dirty="0"/>
              <a:t> versus monotherapy at Week 24 </a:t>
            </a:r>
          </a:p>
        </p:txBody>
      </p:sp>
      <p:grpSp>
        <p:nvGrpSpPr>
          <p:cNvPr id="97" name="Group 96"/>
          <p:cNvGrpSpPr/>
          <p:nvPr/>
        </p:nvGrpSpPr>
        <p:grpSpPr>
          <a:xfrm>
            <a:off x="7277977" y="2331373"/>
            <a:ext cx="2702144" cy="1096289"/>
            <a:chOff x="5820652" y="2353152"/>
            <a:chExt cx="2702144" cy="1096289"/>
          </a:xfrm>
        </p:grpSpPr>
        <p:sp>
          <p:nvSpPr>
            <p:cNvPr id="81" name="TextBox 80"/>
            <p:cNvSpPr txBox="1"/>
            <p:nvPr/>
          </p:nvSpPr>
          <p:spPr>
            <a:xfrm>
              <a:off x="6048794" y="2756773"/>
              <a:ext cx="1370888" cy="461665"/>
            </a:xfrm>
            <a:prstGeom prst="rect">
              <a:avLst/>
            </a:prstGeom>
            <a:noFill/>
          </p:spPr>
          <p:txBody>
            <a:bodyPr wrap="none" rtlCol="0">
              <a:spAutoFit/>
            </a:bodyPr>
            <a:lstStyle/>
            <a:p>
              <a:pPr>
                <a:defRPr/>
              </a:pPr>
              <a:r>
                <a:rPr lang="en-GB" sz="1200" kern="0" dirty="0" err="1">
                  <a:solidFill>
                    <a:srgbClr val="004F59"/>
                  </a:solidFill>
                  <a:latin typeface="Arial"/>
                </a:rPr>
                <a:t>Tiotropium</a:t>
              </a:r>
              <a:r>
                <a:rPr lang="en-GB" sz="1200" kern="0" dirty="0">
                  <a:solidFill>
                    <a:srgbClr val="004F59"/>
                  </a:solidFill>
                  <a:latin typeface="Arial"/>
                </a:rPr>
                <a:t> 5 </a:t>
              </a:r>
              <a:r>
                <a:rPr lang="en-GB" sz="1200" kern="0" dirty="0">
                  <a:solidFill>
                    <a:srgbClr val="004F59"/>
                  </a:solidFill>
                  <a:latin typeface="Arial"/>
                  <a:cs typeface="Arial"/>
                </a:rPr>
                <a:t>mcg</a:t>
              </a:r>
            </a:p>
            <a:p>
              <a:r>
                <a:rPr lang="en-GB" sz="1200" kern="0" dirty="0">
                  <a:solidFill>
                    <a:srgbClr val="004F59"/>
                  </a:solidFill>
                  <a:latin typeface="Arial"/>
                </a:rPr>
                <a:t> </a:t>
              </a:r>
            </a:p>
          </p:txBody>
        </p:sp>
        <p:sp>
          <p:nvSpPr>
            <p:cNvPr id="82" name="TextBox 81"/>
            <p:cNvSpPr txBox="1"/>
            <p:nvPr/>
          </p:nvSpPr>
          <p:spPr>
            <a:xfrm>
              <a:off x="6047438" y="2962653"/>
              <a:ext cx="2475358" cy="276999"/>
            </a:xfrm>
            <a:prstGeom prst="rect">
              <a:avLst/>
            </a:prstGeom>
            <a:noFill/>
          </p:spPr>
          <p:txBody>
            <a:bodyPr wrap="none" rtlCol="0">
              <a:spAutoFit/>
            </a:bodyPr>
            <a:lstStyle/>
            <a:p>
              <a:pPr>
                <a:defRPr/>
              </a:pPr>
              <a:r>
                <a:rPr lang="en-GB" sz="1200" kern="0" dirty="0" err="1">
                  <a:solidFill>
                    <a:srgbClr val="004F59"/>
                  </a:solidFill>
                  <a:latin typeface="Arial"/>
                  <a:cs typeface="Arial"/>
                </a:rPr>
                <a:t>Tiotropium</a:t>
              </a:r>
              <a:r>
                <a:rPr lang="en-GB" sz="1200" kern="0" dirty="0">
                  <a:solidFill>
                    <a:srgbClr val="004F59"/>
                  </a:solidFill>
                  <a:latin typeface="Arial"/>
                  <a:cs typeface="Arial"/>
                </a:rPr>
                <a:t> + </a:t>
              </a:r>
              <a:r>
                <a:rPr lang="en-GB" sz="1200" kern="0" dirty="0" err="1">
                  <a:solidFill>
                    <a:srgbClr val="004F59"/>
                  </a:solidFill>
                  <a:latin typeface="Arial"/>
                  <a:cs typeface="Arial"/>
                </a:rPr>
                <a:t>olodaterol</a:t>
              </a:r>
              <a:r>
                <a:rPr lang="en-GB" sz="1200" kern="0" dirty="0">
                  <a:solidFill>
                    <a:srgbClr val="004F59"/>
                  </a:solidFill>
                  <a:latin typeface="Arial"/>
                  <a:cs typeface="Arial"/>
                </a:rPr>
                <a:t> 2.5/5 mcg</a:t>
              </a:r>
              <a:endParaRPr lang="en-GB" sz="1200" kern="0" dirty="0">
                <a:solidFill>
                  <a:srgbClr val="004F59"/>
                </a:solidFill>
                <a:latin typeface="Arial"/>
              </a:endParaRPr>
            </a:p>
          </p:txBody>
        </p:sp>
        <p:cxnSp>
          <p:nvCxnSpPr>
            <p:cNvPr id="83" name="Straight Connector 82"/>
            <p:cNvCxnSpPr/>
            <p:nvPr/>
          </p:nvCxnSpPr>
          <p:spPr bwMode="auto">
            <a:xfrm>
              <a:off x="5820652" y="3081019"/>
              <a:ext cx="285771" cy="0"/>
            </a:xfrm>
            <a:prstGeom prst="line">
              <a:avLst/>
            </a:prstGeom>
            <a:solidFill>
              <a:srgbClr val="004F59"/>
            </a:solidFill>
            <a:ln w="28575" cap="flat" cmpd="sng" algn="ctr">
              <a:solidFill>
                <a:srgbClr val="6BBBAE"/>
              </a:solidFill>
              <a:prstDash val="solid"/>
              <a:round/>
              <a:headEnd type="none" w="med" len="med"/>
              <a:tailEnd type="none" w="med" len="med"/>
            </a:ln>
            <a:effectLst/>
          </p:spPr>
        </p:cxnSp>
        <p:cxnSp>
          <p:nvCxnSpPr>
            <p:cNvPr id="84" name="Straight Connector 83"/>
            <p:cNvCxnSpPr/>
            <p:nvPr/>
          </p:nvCxnSpPr>
          <p:spPr bwMode="auto">
            <a:xfrm>
              <a:off x="5820652" y="2687568"/>
              <a:ext cx="285771" cy="0"/>
            </a:xfrm>
            <a:prstGeom prst="line">
              <a:avLst/>
            </a:prstGeom>
            <a:solidFill>
              <a:srgbClr val="004F59"/>
            </a:solidFill>
            <a:ln w="28575" cap="flat" cmpd="sng" algn="ctr">
              <a:solidFill>
                <a:srgbClr val="00CC00"/>
              </a:solidFill>
              <a:prstDash val="solid"/>
              <a:round/>
              <a:headEnd type="none" w="med" len="med"/>
              <a:tailEnd type="none" w="med" len="med"/>
            </a:ln>
            <a:effectLst/>
          </p:spPr>
        </p:cxnSp>
        <p:cxnSp>
          <p:nvCxnSpPr>
            <p:cNvPr id="85" name="Straight Connector 84"/>
            <p:cNvCxnSpPr/>
            <p:nvPr/>
          </p:nvCxnSpPr>
          <p:spPr bwMode="auto">
            <a:xfrm>
              <a:off x="5820652" y="3294901"/>
              <a:ext cx="285771" cy="0"/>
            </a:xfrm>
            <a:prstGeom prst="line">
              <a:avLst/>
            </a:prstGeom>
            <a:solidFill>
              <a:srgbClr val="004F59"/>
            </a:solidFill>
            <a:ln w="28575" cap="flat" cmpd="sng" algn="ctr">
              <a:solidFill>
                <a:srgbClr val="004F59"/>
              </a:solidFill>
              <a:prstDash val="solid"/>
              <a:round/>
              <a:headEnd type="none" w="med" len="med"/>
              <a:tailEnd type="none" w="med" len="med"/>
            </a:ln>
            <a:effectLst/>
          </p:spPr>
        </p:cxnSp>
        <p:cxnSp>
          <p:nvCxnSpPr>
            <p:cNvPr id="86" name="Straight Connector 85"/>
            <p:cNvCxnSpPr/>
            <p:nvPr/>
          </p:nvCxnSpPr>
          <p:spPr bwMode="auto">
            <a:xfrm>
              <a:off x="5820652" y="2883694"/>
              <a:ext cx="285771" cy="0"/>
            </a:xfrm>
            <a:prstGeom prst="line">
              <a:avLst/>
            </a:prstGeom>
            <a:solidFill>
              <a:srgbClr val="004F59"/>
            </a:solidFill>
            <a:ln w="28575" cap="flat" cmpd="sng" algn="ctr">
              <a:solidFill>
                <a:srgbClr val="005C00"/>
              </a:solidFill>
              <a:prstDash val="solid"/>
              <a:round/>
              <a:headEnd type="none" w="med" len="med"/>
              <a:tailEnd type="none" w="med" len="med"/>
            </a:ln>
            <a:effectLst/>
          </p:spPr>
        </p:cxnSp>
        <p:cxnSp>
          <p:nvCxnSpPr>
            <p:cNvPr id="87" name="Straight Connector 86"/>
            <p:cNvCxnSpPr/>
            <p:nvPr/>
          </p:nvCxnSpPr>
          <p:spPr bwMode="auto">
            <a:xfrm>
              <a:off x="5820652" y="2495297"/>
              <a:ext cx="285771" cy="0"/>
            </a:xfrm>
            <a:prstGeom prst="line">
              <a:avLst/>
            </a:prstGeom>
            <a:solidFill>
              <a:srgbClr val="004F59"/>
            </a:solidFill>
            <a:ln w="28575" cap="flat" cmpd="sng" algn="ctr">
              <a:solidFill>
                <a:schemeClr val="tx2">
                  <a:lumMod val="60000"/>
                  <a:lumOff val="40000"/>
                </a:schemeClr>
              </a:solidFill>
              <a:prstDash val="solid"/>
              <a:round/>
              <a:headEnd type="none" w="med" len="med"/>
              <a:tailEnd type="none" w="med" len="med"/>
            </a:ln>
            <a:effectLst/>
          </p:spPr>
        </p:cxnSp>
        <p:sp>
          <p:nvSpPr>
            <p:cNvPr id="88" name="Rectangle 87"/>
            <p:cNvSpPr/>
            <p:nvPr/>
          </p:nvSpPr>
          <p:spPr bwMode="auto">
            <a:xfrm>
              <a:off x="5919644" y="2651998"/>
              <a:ext cx="72000" cy="72000"/>
            </a:xfrm>
            <a:prstGeom prst="rect">
              <a:avLst/>
            </a:prstGeom>
            <a:solidFill>
              <a:srgbClr val="00CC00"/>
            </a:solidFill>
            <a:ln w="9525" cap="flat" cmpd="sng" algn="ctr">
              <a:solidFill>
                <a:srgbClr val="00CC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0" hangingPunct="0">
                <a:defRPr/>
              </a:pPr>
              <a:endParaRPr lang="en-GB" kern="0" dirty="0">
                <a:solidFill>
                  <a:srgbClr val="969696">
                    <a:lumMod val="50000"/>
                  </a:srgbClr>
                </a:solidFill>
                <a:latin typeface="Arial"/>
              </a:endParaRPr>
            </a:p>
          </p:txBody>
        </p:sp>
        <p:sp>
          <p:nvSpPr>
            <p:cNvPr id="89" name="Rectangle 88"/>
            <p:cNvSpPr/>
            <p:nvPr/>
          </p:nvSpPr>
          <p:spPr bwMode="auto">
            <a:xfrm>
              <a:off x="5919644" y="2843444"/>
              <a:ext cx="72000" cy="72000"/>
            </a:xfrm>
            <a:prstGeom prst="rect">
              <a:avLst/>
            </a:prstGeom>
            <a:solidFill>
              <a:srgbClr val="005C00"/>
            </a:solidFill>
            <a:ln w="9525" cap="flat" cmpd="sng" algn="ctr">
              <a:solidFill>
                <a:srgbClr val="005C00"/>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eaLnBrk="0" hangingPunct="0">
                <a:defRPr/>
              </a:pPr>
              <a:endParaRPr lang="en-GB" kern="0" dirty="0">
                <a:solidFill>
                  <a:srgbClr val="969696">
                    <a:lumMod val="50000"/>
                  </a:srgbClr>
                </a:solidFill>
                <a:latin typeface="Arial"/>
              </a:endParaRPr>
            </a:p>
          </p:txBody>
        </p:sp>
        <p:sp>
          <p:nvSpPr>
            <p:cNvPr id="78" name="Diamond 77"/>
            <p:cNvSpPr/>
            <p:nvPr/>
          </p:nvSpPr>
          <p:spPr bwMode="auto">
            <a:xfrm>
              <a:off x="5919644" y="3025595"/>
              <a:ext cx="72000" cy="108000"/>
            </a:xfrm>
            <a:prstGeom prst="diamond">
              <a:avLst/>
            </a:prstGeom>
            <a:solidFill>
              <a:srgbClr val="6BBBAE"/>
            </a:solidFill>
            <a:ln w="9525" cap="flat" cmpd="sng" algn="ctr">
              <a:solidFill>
                <a:srgbClr val="6BBBA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dirty="0">
                <a:solidFill>
                  <a:srgbClr val="FFFFFF"/>
                </a:solidFill>
                <a:latin typeface="Arial" charset="0"/>
                <a:ea typeface="Geneva" pitchFamily="1" charset="-128"/>
              </a:endParaRPr>
            </a:p>
          </p:txBody>
        </p:sp>
        <p:sp>
          <p:nvSpPr>
            <p:cNvPr id="79" name="Diamond 78"/>
            <p:cNvSpPr/>
            <p:nvPr/>
          </p:nvSpPr>
          <p:spPr bwMode="auto">
            <a:xfrm>
              <a:off x="5919644" y="3240901"/>
              <a:ext cx="72000" cy="108000"/>
            </a:xfrm>
            <a:prstGeom prst="diamond">
              <a:avLst/>
            </a:prstGeom>
            <a:solidFill>
              <a:srgbClr val="004F59"/>
            </a:solidFill>
            <a:ln w="9525" cap="flat" cmpd="sng" algn="ctr">
              <a:solidFill>
                <a:srgbClr val="004F5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dirty="0">
                <a:solidFill>
                  <a:srgbClr val="FFFFFF"/>
                </a:solidFill>
                <a:latin typeface="Arial" charset="0"/>
                <a:ea typeface="Geneva" pitchFamily="1" charset="-128"/>
              </a:endParaRPr>
            </a:p>
          </p:txBody>
        </p:sp>
        <p:sp>
          <p:nvSpPr>
            <p:cNvPr id="80" name="Isosceles Triangle 79"/>
            <p:cNvSpPr/>
            <p:nvPr/>
          </p:nvSpPr>
          <p:spPr bwMode="auto">
            <a:xfrm>
              <a:off x="5882900" y="2457658"/>
              <a:ext cx="145488" cy="81492"/>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US" sz="2400" kern="0" dirty="0">
                <a:solidFill>
                  <a:srgbClr val="FFFFFF"/>
                </a:solidFill>
                <a:latin typeface="Arial" charset="0"/>
                <a:ea typeface="Geneva" pitchFamily="1" charset="-128"/>
              </a:endParaRPr>
            </a:p>
          </p:txBody>
        </p:sp>
        <p:sp>
          <p:nvSpPr>
            <p:cNvPr id="94" name="TextBox 93"/>
            <p:cNvSpPr txBox="1"/>
            <p:nvPr/>
          </p:nvSpPr>
          <p:spPr>
            <a:xfrm>
              <a:off x="6047438" y="2353152"/>
              <a:ext cx="1353256" cy="461665"/>
            </a:xfrm>
            <a:prstGeom prst="rect">
              <a:avLst/>
            </a:prstGeom>
            <a:noFill/>
          </p:spPr>
          <p:txBody>
            <a:bodyPr wrap="none" rtlCol="0">
              <a:spAutoFit/>
            </a:bodyPr>
            <a:lstStyle/>
            <a:p>
              <a:r>
                <a:rPr lang="en-GB" sz="1200" kern="0" dirty="0" err="1">
                  <a:solidFill>
                    <a:srgbClr val="004F59"/>
                  </a:solidFill>
                  <a:latin typeface="Arial"/>
                </a:rPr>
                <a:t>Olodaterol</a:t>
              </a:r>
              <a:r>
                <a:rPr lang="en-GB" sz="1200" kern="0" dirty="0">
                  <a:solidFill>
                    <a:srgbClr val="004F59"/>
                  </a:solidFill>
                  <a:latin typeface="Arial"/>
                </a:rPr>
                <a:t> 5</a:t>
              </a:r>
              <a:r>
                <a:rPr lang="el-GR" sz="1200" kern="0" dirty="0">
                  <a:solidFill>
                    <a:srgbClr val="004F59"/>
                  </a:solidFill>
                  <a:latin typeface="Arial"/>
                  <a:cs typeface="Arial"/>
                </a:rPr>
                <a:t> </a:t>
              </a:r>
              <a:r>
                <a:rPr lang="en-GB" sz="1200" kern="0" dirty="0">
                  <a:solidFill>
                    <a:srgbClr val="004F59"/>
                  </a:solidFill>
                  <a:latin typeface="Arial"/>
                  <a:cs typeface="Arial"/>
                </a:rPr>
                <a:t>mcg</a:t>
              </a:r>
              <a:endParaRPr lang="en-GB" sz="1200" kern="0" dirty="0">
                <a:solidFill>
                  <a:srgbClr val="004F59"/>
                </a:solidFill>
                <a:latin typeface="Arial"/>
              </a:endParaRPr>
            </a:p>
            <a:p>
              <a:r>
                <a:rPr lang="en-GB" sz="1200" kern="0" dirty="0">
                  <a:solidFill>
                    <a:srgbClr val="004F59"/>
                  </a:solidFill>
                  <a:latin typeface="Arial"/>
                </a:rPr>
                <a:t> </a:t>
              </a:r>
            </a:p>
          </p:txBody>
        </p:sp>
        <p:sp>
          <p:nvSpPr>
            <p:cNvPr id="95" name="TextBox 94"/>
            <p:cNvSpPr txBox="1"/>
            <p:nvPr/>
          </p:nvSpPr>
          <p:spPr>
            <a:xfrm>
              <a:off x="6047438" y="2548613"/>
              <a:ext cx="2134420" cy="276999"/>
            </a:xfrm>
            <a:prstGeom prst="rect">
              <a:avLst/>
            </a:prstGeom>
            <a:noFill/>
          </p:spPr>
          <p:txBody>
            <a:bodyPr wrap="square" rtlCol="0">
              <a:spAutoFit/>
            </a:bodyPr>
            <a:lstStyle/>
            <a:p>
              <a:pPr>
                <a:defRPr/>
              </a:pPr>
              <a:r>
                <a:rPr lang="en-GB" sz="1200" kern="0" dirty="0" err="1">
                  <a:solidFill>
                    <a:srgbClr val="004F59"/>
                  </a:solidFill>
                  <a:latin typeface="Arial"/>
                </a:rPr>
                <a:t>Tiotropium</a:t>
              </a:r>
              <a:r>
                <a:rPr lang="en-GB" sz="1200" kern="0" dirty="0">
                  <a:solidFill>
                    <a:srgbClr val="004F59"/>
                  </a:solidFill>
                  <a:latin typeface="Arial"/>
                </a:rPr>
                <a:t> 2.5 mcg</a:t>
              </a:r>
              <a:endParaRPr lang="en-GB" sz="1200" kern="0" dirty="0">
                <a:solidFill>
                  <a:srgbClr val="004F59"/>
                </a:solidFill>
                <a:latin typeface="Arial"/>
                <a:cs typeface="Arial"/>
              </a:endParaRPr>
            </a:p>
          </p:txBody>
        </p:sp>
        <p:sp>
          <p:nvSpPr>
            <p:cNvPr id="96" name="TextBox 95"/>
            <p:cNvSpPr txBox="1"/>
            <p:nvPr/>
          </p:nvSpPr>
          <p:spPr>
            <a:xfrm>
              <a:off x="6047438" y="3172442"/>
              <a:ext cx="2347117" cy="276999"/>
            </a:xfrm>
            <a:prstGeom prst="rect">
              <a:avLst/>
            </a:prstGeom>
            <a:noFill/>
          </p:spPr>
          <p:txBody>
            <a:bodyPr wrap="none" rtlCol="0">
              <a:spAutoFit/>
            </a:bodyPr>
            <a:lstStyle/>
            <a:p>
              <a:pPr>
                <a:defRPr/>
              </a:pPr>
              <a:r>
                <a:rPr lang="en-GB" sz="1200" kern="0" dirty="0" err="1">
                  <a:solidFill>
                    <a:srgbClr val="004F59"/>
                  </a:solidFill>
                  <a:latin typeface="Arial"/>
                  <a:cs typeface="Arial"/>
                </a:rPr>
                <a:t>Tiotropium</a:t>
              </a:r>
              <a:r>
                <a:rPr lang="en-GB" sz="1200" kern="0" dirty="0">
                  <a:solidFill>
                    <a:srgbClr val="004F59"/>
                  </a:solidFill>
                  <a:latin typeface="Arial"/>
                  <a:cs typeface="Arial"/>
                </a:rPr>
                <a:t> + </a:t>
              </a:r>
              <a:r>
                <a:rPr lang="en-GB" sz="1200" kern="0" dirty="0" err="1">
                  <a:solidFill>
                    <a:srgbClr val="004F59"/>
                  </a:solidFill>
                  <a:latin typeface="Arial"/>
                  <a:cs typeface="Arial"/>
                </a:rPr>
                <a:t>olodaterol</a:t>
              </a:r>
              <a:r>
                <a:rPr lang="en-GB" sz="1200" kern="0" dirty="0">
                  <a:solidFill>
                    <a:srgbClr val="004F59"/>
                  </a:solidFill>
                  <a:latin typeface="Arial"/>
                  <a:cs typeface="Arial"/>
                </a:rPr>
                <a:t> 5/5 mcg</a:t>
              </a:r>
              <a:endParaRPr lang="en-GB" sz="1200" kern="0" dirty="0">
                <a:solidFill>
                  <a:srgbClr val="004F59"/>
                </a:solidFill>
                <a:latin typeface="Arial"/>
              </a:endParaRPr>
            </a:p>
          </p:txBody>
        </p:sp>
      </p:grpSp>
      <p:cxnSp>
        <p:nvCxnSpPr>
          <p:cNvPr id="187" name="Gerade Verbindung mit Pfeil 5"/>
          <p:cNvCxnSpPr/>
          <p:nvPr/>
        </p:nvCxnSpPr>
        <p:spPr bwMode="auto">
          <a:xfrm>
            <a:off x="4384291" y="2367855"/>
            <a:ext cx="3929" cy="271816"/>
          </a:xfrm>
          <a:prstGeom prst="straightConnector1">
            <a:avLst/>
          </a:prstGeom>
          <a:solidFill>
            <a:srgbClr val="004F59"/>
          </a:solidFill>
          <a:ln w="12700" cap="flat" cmpd="sng" algn="ctr">
            <a:solidFill>
              <a:srgbClr val="004F59"/>
            </a:solidFill>
            <a:prstDash val="solid"/>
            <a:round/>
            <a:headEnd type="none" w="med" len="med"/>
            <a:tailEnd type="arrow"/>
          </a:ln>
          <a:effectLst/>
        </p:spPr>
      </p:cxnSp>
      <p:sp>
        <p:nvSpPr>
          <p:cNvPr id="188" name="Textfeld 6"/>
          <p:cNvSpPr txBox="1"/>
          <p:nvPr/>
        </p:nvSpPr>
        <p:spPr>
          <a:xfrm>
            <a:off x="3776435" y="2171912"/>
            <a:ext cx="1245854" cy="246221"/>
          </a:xfrm>
          <a:prstGeom prst="rect">
            <a:avLst/>
          </a:prstGeom>
          <a:noFill/>
        </p:spPr>
        <p:txBody>
          <a:bodyPr wrap="none" rtlCol="0">
            <a:spAutoFit/>
          </a:bodyPr>
          <a:lstStyle/>
          <a:p>
            <a:pPr>
              <a:defRPr/>
            </a:pPr>
            <a:r>
              <a:rPr lang="en-GB" sz="1000" b="1" kern="0" dirty="0">
                <a:solidFill>
                  <a:srgbClr val="004F59"/>
                </a:solidFill>
                <a:latin typeface="Arial"/>
              </a:rPr>
              <a:t>Week 24/ Day 169</a:t>
            </a:r>
          </a:p>
        </p:txBody>
      </p:sp>
      <p:grpSp>
        <p:nvGrpSpPr>
          <p:cNvPr id="264" name="Group 263"/>
          <p:cNvGrpSpPr/>
          <p:nvPr/>
        </p:nvGrpSpPr>
        <p:grpSpPr>
          <a:xfrm>
            <a:off x="1998110" y="1392983"/>
            <a:ext cx="5004823" cy="2541297"/>
            <a:chOff x="196023" y="1408026"/>
            <a:chExt cx="8724545" cy="4089844"/>
          </a:xfrm>
        </p:grpSpPr>
        <p:grpSp>
          <p:nvGrpSpPr>
            <p:cNvPr id="265" name="Group 264"/>
            <p:cNvGrpSpPr/>
            <p:nvPr/>
          </p:nvGrpSpPr>
          <p:grpSpPr>
            <a:xfrm>
              <a:off x="196023" y="1408026"/>
              <a:ext cx="8724545" cy="4089844"/>
              <a:chOff x="196023" y="1758546"/>
              <a:chExt cx="8724545" cy="4089844"/>
            </a:xfrm>
          </p:grpSpPr>
          <p:grpSp>
            <p:nvGrpSpPr>
              <p:cNvPr id="272" name="Group 271"/>
              <p:cNvGrpSpPr/>
              <p:nvPr/>
            </p:nvGrpSpPr>
            <p:grpSpPr>
              <a:xfrm>
                <a:off x="196023" y="1866267"/>
                <a:ext cx="8724545" cy="3982123"/>
                <a:chOff x="196017" y="1683384"/>
                <a:chExt cx="8724545" cy="3982123"/>
              </a:xfrm>
            </p:grpSpPr>
            <p:sp>
              <p:nvSpPr>
                <p:cNvPr id="284" name="Freeform 283"/>
                <p:cNvSpPr/>
                <p:nvPr/>
              </p:nvSpPr>
              <p:spPr bwMode="auto">
                <a:xfrm>
                  <a:off x="1206500" y="1860550"/>
                  <a:ext cx="6788150" cy="2139950"/>
                </a:xfrm>
                <a:custGeom>
                  <a:avLst/>
                  <a:gdLst>
                    <a:gd name="connsiteX0" fmla="*/ 0 w 6788150"/>
                    <a:gd name="connsiteY0" fmla="*/ 0 h 2139950"/>
                    <a:gd name="connsiteX1" fmla="*/ 1568450 w 6788150"/>
                    <a:gd name="connsiteY1" fmla="*/ 2063750 h 2139950"/>
                    <a:gd name="connsiteX2" fmla="*/ 3136900 w 6788150"/>
                    <a:gd name="connsiteY2" fmla="*/ 2089150 h 2139950"/>
                    <a:gd name="connsiteX3" fmla="*/ 6788150 w 6788150"/>
                    <a:gd name="connsiteY3" fmla="*/ 2139950 h 2139950"/>
                  </a:gdLst>
                  <a:ahLst/>
                  <a:cxnLst>
                    <a:cxn ang="0">
                      <a:pos x="connsiteX0" y="connsiteY0"/>
                    </a:cxn>
                    <a:cxn ang="0">
                      <a:pos x="connsiteX1" y="connsiteY1"/>
                    </a:cxn>
                    <a:cxn ang="0">
                      <a:pos x="connsiteX2" y="connsiteY2"/>
                    </a:cxn>
                    <a:cxn ang="0">
                      <a:pos x="connsiteX3" y="connsiteY3"/>
                    </a:cxn>
                  </a:cxnLst>
                  <a:rect l="l" t="t" r="r" b="b"/>
                  <a:pathLst>
                    <a:path w="6788150" h="2139950">
                      <a:moveTo>
                        <a:pt x="0" y="0"/>
                      </a:moveTo>
                      <a:lnTo>
                        <a:pt x="1568450" y="2063750"/>
                      </a:lnTo>
                      <a:lnTo>
                        <a:pt x="3136900" y="2089150"/>
                      </a:lnTo>
                      <a:lnTo>
                        <a:pt x="6788150" y="2139950"/>
                      </a:lnTo>
                    </a:path>
                  </a:pathLst>
                </a:custGeom>
                <a:noFill/>
                <a:ln w="28575"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sz="1100" kern="0" dirty="0">
                    <a:solidFill>
                      <a:srgbClr val="FFFFFF"/>
                    </a:solidFill>
                    <a:latin typeface="+mj-lt"/>
                  </a:endParaRPr>
                </a:p>
              </p:txBody>
            </p:sp>
            <p:sp>
              <p:nvSpPr>
                <p:cNvPr id="285" name="Freeform 284"/>
                <p:cNvSpPr/>
                <p:nvPr/>
              </p:nvSpPr>
              <p:spPr bwMode="auto">
                <a:xfrm>
                  <a:off x="1193800" y="1873250"/>
                  <a:ext cx="6813550" cy="1866900"/>
                </a:xfrm>
                <a:custGeom>
                  <a:avLst/>
                  <a:gdLst>
                    <a:gd name="connsiteX0" fmla="*/ 0 w 6813550"/>
                    <a:gd name="connsiteY0" fmla="*/ 0 h 1866900"/>
                    <a:gd name="connsiteX1" fmla="*/ 1587500 w 6813550"/>
                    <a:gd name="connsiteY1" fmla="*/ 1689100 h 1866900"/>
                    <a:gd name="connsiteX2" fmla="*/ 3149600 w 6813550"/>
                    <a:gd name="connsiteY2" fmla="*/ 1866900 h 1866900"/>
                    <a:gd name="connsiteX3" fmla="*/ 6813550 w 6813550"/>
                    <a:gd name="connsiteY3" fmla="*/ 1631950 h 1866900"/>
                  </a:gdLst>
                  <a:ahLst/>
                  <a:cxnLst>
                    <a:cxn ang="0">
                      <a:pos x="connsiteX0" y="connsiteY0"/>
                    </a:cxn>
                    <a:cxn ang="0">
                      <a:pos x="connsiteX1" y="connsiteY1"/>
                    </a:cxn>
                    <a:cxn ang="0">
                      <a:pos x="connsiteX2" y="connsiteY2"/>
                    </a:cxn>
                    <a:cxn ang="0">
                      <a:pos x="connsiteX3" y="connsiteY3"/>
                    </a:cxn>
                  </a:cxnLst>
                  <a:rect l="l" t="t" r="r" b="b"/>
                  <a:pathLst>
                    <a:path w="6813550" h="1866900">
                      <a:moveTo>
                        <a:pt x="0" y="0"/>
                      </a:moveTo>
                      <a:lnTo>
                        <a:pt x="1587500" y="1689100"/>
                      </a:lnTo>
                      <a:lnTo>
                        <a:pt x="3149600" y="1866900"/>
                      </a:lnTo>
                      <a:lnTo>
                        <a:pt x="6813550" y="1631950"/>
                      </a:lnTo>
                    </a:path>
                  </a:pathLst>
                </a:custGeom>
                <a:noFill/>
                <a:ln w="28575"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sz="1100" kern="0" dirty="0">
                    <a:solidFill>
                      <a:srgbClr val="FFFFFF"/>
                    </a:solidFill>
                    <a:latin typeface="+mj-lt"/>
                  </a:endParaRPr>
                </a:p>
              </p:txBody>
            </p:sp>
            <p:sp>
              <p:nvSpPr>
                <p:cNvPr id="286" name="Freeform 285"/>
                <p:cNvSpPr/>
                <p:nvPr/>
              </p:nvSpPr>
              <p:spPr bwMode="auto">
                <a:xfrm>
                  <a:off x="1206500" y="1860550"/>
                  <a:ext cx="6788150" cy="2508250"/>
                </a:xfrm>
                <a:custGeom>
                  <a:avLst/>
                  <a:gdLst>
                    <a:gd name="connsiteX0" fmla="*/ 0 w 6788150"/>
                    <a:gd name="connsiteY0" fmla="*/ 0 h 2508250"/>
                    <a:gd name="connsiteX1" fmla="*/ 1568450 w 6788150"/>
                    <a:gd name="connsiteY1" fmla="*/ 2482850 h 2508250"/>
                    <a:gd name="connsiteX2" fmla="*/ 3143250 w 6788150"/>
                    <a:gd name="connsiteY2" fmla="*/ 2508250 h 2508250"/>
                    <a:gd name="connsiteX3" fmla="*/ 6788150 w 6788150"/>
                    <a:gd name="connsiteY3" fmla="*/ 2311400 h 2508250"/>
                  </a:gdLst>
                  <a:ahLst/>
                  <a:cxnLst>
                    <a:cxn ang="0">
                      <a:pos x="connsiteX0" y="connsiteY0"/>
                    </a:cxn>
                    <a:cxn ang="0">
                      <a:pos x="connsiteX1" y="connsiteY1"/>
                    </a:cxn>
                    <a:cxn ang="0">
                      <a:pos x="connsiteX2" y="connsiteY2"/>
                    </a:cxn>
                    <a:cxn ang="0">
                      <a:pos x="connsiteX3" y="connsiteY3"/>
                    </a:cxn>
                  </a:cxnLst>
                  <a:rect l="l" t="t" r="r" b="b"/>
                  <a:pathLst>
                    <a:path w="6788150" h="2508250">
                      <a:moveTo>
                        <a:pt x="0" y="0"/>
                      </a:moveTo>
                      <a:lnTo>
                        <a:pt x="1568450" y="2482850"/>
                      </a:lnTo>
                      <a:lnTo>
                        <a:pt x="3143250" y="2508250"/>
                      </a:lnTo>
                      <a:lnTo>
                        <a:pt x="6788150" y="2311400"/>
                      </a:lnTo>
                    </a:path>
                  </a:pathLst>
                </a:custGeom>
                <a:noFill/>
                <a:ln w="2857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sz="1100" kern="0" dirty="0">
                    <a:solidFill>
                      <a:srgbClr val="FFFFFF"/>
                    </a:solidFill>
                    <a:latin typeface="+mj-lt"/>
                  </a:endParaRPr>
                </a:p>
              </p:txBody>
            </p:sp>
            <p:sp>
              <p:nvSpPr>
                <p:cNvPr id="287" name="Freeform 286"/>
                <p:cNvSpPr/>
                <p:nvPr/>
              </p:nvSpPr>
              <p:spPr bwMode="auto">
                <a:xfrm>
                  <a:off x="1193800" y="1854200"/>
                  <a:ext cx="6813550" cy="2159000"/>
                </a:xfrm>
                <a:custGeom>
                  <a:avLst/>
                  <a:gdLst>
                    <a:gd name="connsiteX0" fmla="*/ 0 w 6813550"/>
                    <a:gd name="connsiteY0" fmla="*/ 0 h 2159000"/>
                    <a:gd name="connsiteX1" fmla="*/ 1587500 w 6813550"/>
                    <a:gd name="connsiteY1" fmla="*/ 2063750 h 2159000"/>
                    <a:gd name="connsiteX2" fmla="*/ 3143250 w 6813550"/>
                    <a:gd name="connsiteY2" fmla="*/ 2051050 h 2159000"/>
                    <a:gd name="connsiteX3" fmla="*/ 6813550 w 6813550"/>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6813550" h="2159000">
                      <a:moveTo>
                        <a:pt x="0" y="0"/>
                      </a:moveTo>
                      <a:lnTo>
                        <a:pt x="1587500" y="2063750"/>
                      </a:lnTo>
                      <a:lnTo>
                        <a:pt x="3143250" y="2051050"/>
                      </a:lnTo>
                      <a:lnTo>
                        <a:pt x="6813550" y="2159000"/>
                      </a:lnTo>
                    </a:path>
                  </a:pathLst>
                </a:custGeom>
                <a:noFill/>
                <a:ln w="28575" cap="flat" cmpd="sng" algn="ctr">
                  <a:solidFill>
                    <a:srgbClr val="005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sz="1100" kern="0" dirty="0">
                    <a:solidFill>
                      <a:srgbClr val="FFFFFF"/>
                    </a:solidFill>
                    <a:latin typeface="+mj-lt"/>
                  </a:endParaRPr>
                </a:p>
              </p:txBody>
            </p:sp>
            <p:sp>
              <p:nvSpPr>
                <p:cNvPr id="290" name="Rectangle 407"/>
                <p:cNvSpPr>
                  <a:spLocks noChangeArrowheads="1"/>
                </p:cNvSpPr>
                <p:nvPr/>
              </p:nvSpPr>
              <p:spPr bwMode="auto">
                <a:xfrm>
                  <a:off x="4008380" y="5368314"/>
                  <a:ext cx="1729245" cy="29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200" b="1" kern="0" dirty="0">
                      <a:solidFill>
                        <a:srgbClr val="004F59"/>
                      </a:solidFill>
                      <a:latin typeface="+mj-lt"/>
                    </a:rPr>
                    <a:t>Test day</a:t>
                  </a:r>
                  <a:endParaRPr lang="en-US" altLang="en-US" sz="1200" kern="0" dirty="0">
                    <a:solidFill>
                      <a:srgbClr val="004F59"/>
                    </a:solidFill>
                    <a:latin typeface="+mj-lt"/>
                  </a:endParaRPr>
                </a:p>
              </p:txBody>
            </p:sp>
            <p:grpSp>
              <p:nvGrpSpPr>
                <p:cNvPr id="291" name="Group 290"/>
                <p:cNvGrpSpPr/>
                <p:nvPr/>
              </p:nvGrpSpPr>
              <p:grpSpPr>
                <a:xfrm>
                  <a:off x="196017" y="1683384"/>
                  <a:ext cx="8724545" cy="3699761"/>
                  <a:chOff x="18761" y="1683384"/>
                  <a:chExt cx="8917041" cy="3699761"/>
                </a:xfrm>
              </p:grpSpPr>
              <p:sp>
                <p:nvSpPr>
                  <p:cNvPr id="309" name="Line 319"/>
                  <p:cNvSpPr>
                    <a:spLocks noChangeShapeType="1"/>
                  </p:cNvSpPr>
                  <p:nvPr/>
                </p:nvSpPr>
                <p:spPr bwMode="auto">
                  <a:xfrm flipH="1" flipV="1">
                    <a:off x="945737" y="1683384"/>
                    <a:ext cx="2050" cy="3328869"/>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0" name="Line 319"/>
                  <p:cNvSpPr>
                    <a:spLocks noChangeShapeType="1"/>
                  </p:cNvSpPr>
                  <p:nvPr/>
                </p:nvSpPr>
                <p:spPr bwMode="auto">
                  <a:xfrm flipV="1">
                    <a:off x="948117" y="5014634"/>
                    <a:ext cx="7841871"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1" name="Line 311"/>
                  <p:cNvSpPr>
                    <a:spLocks noChangeShapeType="1"/>
                  </p:cNvSpPr>
                  <p:nvPr/>
                </p:nvSpPr>
                <p:spPr bwMode="auto">
                  <a:xfrm>
                    <a:off x="2948024"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2" name="Line 311"/>
                  <p:cNvSpPr>
                    <a:spLocks noChangeShapeType="1"/>
                  </p:cNvSpPr>
                  <p:nvPr/>
                </p:nvSpPr>
                <p:spPr bwMode="auto">
                  <a:xfrm>
                    <a:off x="1994181"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3" name="Line 311"/>
                  <p:cNvSpPr>
                    <a:spLocks noChangeShapeType="1"/>
                  </p:cNvSpPr>
                  <p:nvPr/>
                </p:nvSpPr>
                <p:spPr bwMode="auto">
                  <a:xfrm>
                    <a:off x="1050109"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4" name="Line 311"/>
                  <p:cNvSpPr>
                    <a:spLocks noChangeShapeType="1"/>
                  </p:cNvSpPr>
                  <p:nvPr/>
                </p:nvSpPr>
                <p:spPr bwMode="auto">
                  <a:xfrm>
                    <a:off x="5811357"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5" name="Line 311"/>
                  <p:cNvSpPr>
                    <a:spLocks noChangeShapeType="1"/>
                  </p:cNvSpPr>
                  <p:nvPr/>
                </p:nvSpPr>
                <p:spPr bwMode="auto">
                  <a:xfrm>
                    <a:off x="4859895"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6" name="Line 311"/>
                  <p:cNvSpPr>
                    <a:spLocks noChangeShapeType="1"/>
                  </p:cNvSpPr>
                  <p:nvPr/>
                </p:nvSpPr>
                <p:spPr bwMode="auto">
                  <a:xfrm>
                    <a:off x="3911061"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7" name="Line 311"/>
                  <p:cNvSpPr>
                    <a:spLocks noChangeShapeType="1"/>
                  </p:cNvSpPr>
                  <p:nvPr/>
                </p:nvSpPr>
                <p:spPr bwMode="auto">
                  <a:xfrm>
                    <a:off x="8672475"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8" name="Line 311"/>
                  <p:cNvSpPr>
                    <a:spLocks noChangeShapeType="1"/>
                  </p:cNvSpPr>
                  <p:nvPr/>
                </p:nvSpPr>
                <p:spPr bwMode="auto">
                  <a:xfrm>
                    <a:off x="7721013"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19" name="Line 311"/>
                  <p:cNvSpPr>
                    <a:spLocks noChangeShapeType="1"/>
                  </p:cNvSpPr>
                  <p:nvPr/>
                </p:nvSpPr>
                <p:spPr bwMode="auto">
                  <a:xfrm>
                    <a:off x="6769798" y="5012253"/>
                    <a:ext cx="0" cy="88728"/>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20" name="Line 322"/>
                  <p:cNvSpPr>
                    <a:spLocks noChangeShapeType="1"/>
                  </p:cNvSpPr>
                  <p:nvPr/>
                </p:nvSpPr>
                <p:spPr bwMode="auto">
                  <a:xfrm flipH="1">
                    <a:off x="858008" y="4950598"/>
                    <a:ext cx="87729"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21" name="Line 322"/>
                  <p:cNvSpPr>
                    <a:spLocks noChangeShapeType="1"/>
                  </p:cNvSpPr>
                  <p:nvPr/>
                </p:nvSpPr>
                <p:spPr bwMode="auto">
                  <a:xfrm flipH="1">
                    <a:off x="858008" y="4227484"/>
                    <a:ext cx="87729"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22" name="Line 322"/>
                  <p:cNvSpPr>
                    <a:spLocks noChangeShapeType="1"/>
                  </p:cNvSpPr>
                  <p:nvPr/>
                </p:nvSpPr>
                <p:spPr bwMode="auto">
                  <a:xfrm flipH="1">
                    <a:off x="858417" y="3501941"/>
                    <a:ext cx="87729"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23" name="Line 322"/>
                  <p:cNvSpPr>
                    <a:spLocks noChangeShapeType="1"/>
                  </p:cNvSpPr>
                  <p:nvPr/>
                </p:nvSpPr>
                <p:spPr bwMode="auto">
                  <a:xfrm flipH="1">
                    <a:off x="858417" y="2778048"/>
                    <a:ext cx="87729"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24" name="Line 322"/>
                  <p:cNvSpPr>
                    <a:spLocks noChangeShapeType="1"/>
                  </p:cNvSpPr>
                  <p:nvPr/>
                </p:nvSpPr>
                <p:spPr bwMode="auto">
                  <a:xfrm flipH="1">
                    <a:off x="858008" y="2049359"/>
                    <a:ext cx="87729"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325" name="Rectangle 312"/>
                  <p:cNvSpPr>
                    <a:spLocks noChangeArrowheads="1"/>
                  </p:cNvSpPr>
                  <p:nvPr/>
                </p:nvSpPr>
                <p:spPr bwMode="auto">
                  <a:xfrm>
                    <a:off x="808563" y="5100982"/>
                    <a:ext cx="479461"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0</a:t>
                    </a:r>
                  </a:p>
                </p:txBody>
              </p:sp>
              <p:sp>
                <p:nvSpPr>
                  <p:cNvPr id="326" name="Rectangle 312"/>
                  <p:cNvSpPr>
                    <a:spLocks noChangeArrowheads="1"/>
                  </p:cNvSpPr>
                  <p:nvPr/>
                </p:nvSpPr>
                <p:spPr bwMode="auto">
                  <a:xfrm>
                    <a:off x="1789372" y="5100980"/>
                    <a:ext cx="409619"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50</a:t>
                    </a:r>
                  </a:p>
                </p:txBody>
              </p:sp>
              <p:sp>
                <p:nvSpPr>
                  <p:cNvPr id="327" name="Rectangle 312"/>
                  <p:cNvSpPr>
                    <a:spLocks noChangeArrowheads="1"/>
                  </p:cNvSpPr>
                  <p:nvPr/>
                </p:nvSpPr>
                <p:spPr bwMode="auto">
                  <a:xfrm>
                    <a:off x="2519160" y="5100980"/>
                    <a:ext cx="899926" cy="2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100</a:t>
                    </a:r>
                  </a:p>
                </p:txBody>
              </p:sp>
              <p:sp>
                <p:nvSpPr>
                  <p:cNvPr id="328" name="Rectangle 312"/>
                  <p:cNvSpPr>
                    <a:spLocks noChangeArrowheads="1"/>
                  </p:cNvSpPr>
                  <p:nvPr/>
                </p:nvSpPr>
                <p:spPr bwMode="auto">
                  <a:xfrm>
                    <a:off x="3485634" y="5100980"/>
                    <a:ext cx="899926" cy="2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150</a:t>
                    </a:r>
                  </a:p>
                </p:txBody>
              </p:sp>
              <p:sp>
                <p:nvSpPr>
                  <p:cNvPr id="329" name="Rectangle 312"/>
                  <p:cNvSpPr>
                    <a:spLocks noChangeArrowheads="1"/>
                  </p:cNvSpPr>
                  <p:nvPr/>
                </p:nvSpPr>
                <p:spPr bwMode="auto">
                  <a:xfrm>
                    <a:off x="4434468" y="5100980"/>
                    <a:ext cx="899926" cy="2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200</a:t>
                    </a:r>
                  </a:p>
                </p:txBody>
              </p:sp>
              <p:sp>
                <p:nvSpPr>
                  <p:cNvPr id="330" name="Rectangle 312"/>
                  <p:cNvSpPr>
                    <a:spLocks noChangeArrowheads="1"/>
                  </p:cNvSpPr>
                  <p:nvPr/>
                </p:nvSpPr>
                <p:spPr bwMode="auto">
                  <a:xfrm>
                    <a:off x="5385930" y="5100980"/>
                    <a:ext cx="899926" cy="27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250</a:t>
                    </a:r>
                  </a:p>
                </p:txBody>
              </p:sp>
              <p:sp>
                <p:nvSpPr>
                  <p:cNvPr id="331" name="Rectangle 312"/>
                  <p:cNvSpPr>
                    <a:spLocks noChangeArrowheads="1"/>
                  </p:cNvSpPr>
                  <p:nvPr/>
                </p:nvSpPr>
                <p:spPr bwMode="auto">
                  <a:xfrm>
                    <a:off x="6506473" y="5100982"/>
                    <a:ext cx="526653"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300</a:t>
                    </a:r>
                  </a:p>
                </p:txBody>
              </p:sp>
              <p:sp>
                <p:nvSpPr>
                  <p:cNvPr id="332" name="Rectangle 312"/>
                  <p:cNvSpPr>
                    <a:spLocks noChangeArrowheads="1"/>
                  </p:cNvSpPr>
                  <p:nvPr/>
                </p:nvSpPr>
                <p:spPr bwMode="auto">
                  <a:xfrm>
                    <a:off x="7457687" y="5100842"/>
                    <a:ext cx="526653"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350</a:t>
                    </a:r>
                  </a:p>
                </p:txBody>
              </p:sp>
              <p:sp>
                <p:nvSpPr>
                  <p:cNvPr id="333" name="Rectangle 312"/>
                  <p:cNvSpPr>
                    <a:spLocks noChangeArrowheads="1"/>
                  </p:cNvSpPr>
                  <p:nvPr/>
                </p:nvSpPr>
                <p:spPr bwMode="auto">
                  <a:xfrm>
                    <a:off x="8409149" y="5100702"/>
                    <a:ext cx="526653"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100" kern="0" dirty="0">
                        <a:solidFill>
                          <a:srgbClr val="004F59"/>
                        </a:solidFill>
                        <a:latin typeface="+mj-lt"/>
                      </a:rPr>
                      <a:t>400</a:t>
                    </a:r>
                  </a:p>
                </p:txBody>
              </p:sp>
              <p:sp>
                <p:nvSpPr>
                  <p:cNvPr id="334" name="Rectangle 312"/>
                  <p:cNvSpPr>
                    <a:spLocks noChangeArrowheads="1"/>
                  </p:cNvSpPr>
                  <p:nvPr/>
                </p:nvSpPr>
                <p:spPr bwMode="auto">
                  <a:xfrm>
                    <a:off x="273122" y="4119762"/>
                    <a:ext cx="500662"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37</a:t>
                    </a:r>
                  </a:p>
                </p:txBody>
              </p:sp>
              <p:sp>
                <p:nvSpPr>
                  <p:cNvPr id="335" name="Rectangle 312"/>
                  <p:cNvSpPr>
                    <a:spLocks noChangeArrowheads="1"/>
                  </p:cNvSpPr>
                  <p:nvPr/>
                </p:nvSpPr>
                <p:spPr bwMode="auto">
                  <a:xfrm>
                    <a:off x="272712" y="3394217"/>
                    <a:ext cx="500662"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39</a:t>
                    </a:r>
                  </a:p>
                </p:txBody>
              </p:sp>
              <p:sp>
                <p:nvSpPr>
                  <p:cNvPr id="336" name="Rectangle 312"/>
                  <p:cNvSpPr>
                    <a:spLocks noChangeArrowheads="1"/>
                  </p:cNvSpPr>
                  <p:nvPr/>
                </p:nvSpPr>
                <p:spPr bwMode="auto">
                  <a:xfrm>
                    <a:off x="273122" y="2670326"/>
                    <a:ext cx="500662"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41</a:t>
                    </a:r>
                  </a:p>
                </p:txBody>
              </p:sp>
              <p:sp>
                <p:nvSpPr>
                  <p:cNvPr id="337" name="Rectangle 312"/>
                  <p:cNvSpPr>
                    <a:spLocks noChangeArrowheads="1"/>
                  </p:cNvSpPr>
                  <p:nvPr/>
                </p:nvSpPr>
                <p:spPr bwMode="auto">
                  <a:xfrm>
                    <a:off x="273122" y="1941638"/>
                    <a:ext cx="500662"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43</a:t>
                    </a:r>
                  </a:p>
                </p:txBody>
              </p:sp>
              <p:sp>
                <p:nvSpPr>
                  <p:cNvPr id="338" name="Rectangle 407"/>
                  <p:cNvSpPr>
                    <a:spLocks noChangeArrowheads="1"/>
                  </p:cNvSpPr>
                  <p:nvPr/>
                </p:nvSpPr>
                <p:spPr bwMode="auto">
                  <a:xfrm rot="16200000">
                    <a:off x="-638395" y="3130433"/>
                    <a:ext cx="1643330" cy="32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defRPr/>
                    </a:pPr>
                    <a:r>
                      <a:rPr lang="en-US" altLang="en-US" sz="1200" b="1" kern="0" dirty="0">
                        <a:solidFill>
                          <a:srgbClr val="004F59"/>
                        </a:solidFill>
                        <a:latin typeface="+mj-lt"/>
                      </a:rPr>
                      <a:t>SGRQ total score</a:t>
                    </a:r>
                    <a:endParaRPr lang="en-US" altLang="en-US" sz="1200" kern="0" dirty="0">
                      <a:solidFill>
                        <a:srgbClr val="004F59"/>
                      </a:solidFill>
                      <a:latin typeface="+mj-lt"/>
                    </a:endParaRPr>
                  </a:p>
                </p:txBody>
              </p:sp>
              <p:sp>
                <p:nvSpPr>
                  <p:cNvPr id="339" name="Rectangle 312"/>
                  <p:cNvSpPr>
                    <a:spLocks noChangeArrowheads="1"/>
                  </p:cNvSpPr>
                  <p:nvPr/>
                </p:nvSpPr>
                <p:spPr bwMode="auto">
                  <a:xfrm>
                    <a:off x="273122" y="4843685"/>
                    <a:ext cx="500662"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35</a:t>
                    </a:r>
                  </a:p>
                </p:txBody>
              </p:sp>
            </p:grpSp>
            <p:sp>
              <p:nvSpPr>
                <p:cNvPr id="292" name="Flowchart: Decision 291"/>
                <p:cNvSpPr/>
                <p:nvPr/>
              </p:nvSpPr>
              <p:spPr bwMode="auto">
                <a:xfrm>
                  <a:off x="2726267" y="4065762"/>
                  <a:ext cx="105669" cy="108000"/>
                </a:xfrm>
                <a:prstGeom prst="flowChartDecision">
                  <a:avLst/>
                </a:prstGeom>
                <a:solidFill>
                  <a:srgbClr val="6BBBA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93" name="Flowchart: Decision 292"/>
                <p:cNvSpPr/>
                <p:nvPr/>
              </p:nvSpPr>
              <p:spPr bwMode="auto">
                <a:xfrm>
                  <a:off x="2726267" y="4298070"/>
                  <a:ext cx="105669" cy="108000"/>
                </a:xfrm>
                <a:prstGeom prst="flowChartDecision">
                  <a:avLst/>
                </a:prstGeom>
                <a:solidFill>
                  <a:srgbClr val="004F5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94" name="Isosceles Triangle 293"/>
                <p:cNvSpPr/>
                <p:nvPr/>
              </p:nvSpPr>
              <p:spPr bwMode="auto">
                <a:xfrm>
                  <a:off x="2726267" y="3499938"/>
                  <a:ext cx="105669" cy="108000"/>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95" name="Flowchart: Decision 294"/>
                <p:cNvSpPr/>
                <p:nvPr/>
              </p:nvSpPr>
              <p:spPr bwMode="auto">
                <a:xfrm>
                  <a:off x="1157387" y="1791110"/>
                  <a:ext cx="105669" cy="144000"/>
                </a:xfrm>
                <a:prstGeom prst="flowChartDecision">
                  <a:avLst/>
                </a:prstGeom>
                <a:solidFill>
                  <a:srgbClr val="005C00"/>
                </a:solidFill>
                <a:ln w="9525" cap="flat" cmpd="sng" algn="ctr">
                  <a:solidFill>
                    <a:srgbClr val="005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96" name="Rectangle 295"/>
                <p:cNvSpPr/>
                <p:nvPr/>
              </p:nvSpPr>
              <p:spPr bwMode="auto">
                <a:xfrm>
                  <a:off x="1157206" y="1807584"/>
                  <a:ext cx="105669" cy="108000"/>
                </a:xfrm>
                <a:prstGeom prst="rect">
                  <a:avLst/>
                </a:prstGeom>
                <a:pattFill prst="wdUpDiag">
                  <a:fgClr>
                    <a:srgbClr val="009600"/>
                  </a:fgClr>
                  <a:bgClr>
                    <a:srgbClr val="FAE100"/>
                  </a:bgClr>
                </a:patt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97" name="Rectangle 296"/>
                <p:cNvSpPr/>
                <p:nvPr/>
              </p:nvSpPr>
              <p:spPr bwMode="auto">
                <a:xfrm>
                  <a:off x="1157205" y="1809110"/>
                  <a:ext cx="105669" cy="108000"/>
                </a:xfrm>
                <a:prstGeom prst="rect">
                  <a:avLst/>
                </a:prstGeom>
                <a:solidFill>
                  <a:srgbClr val="004F5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98" name="Flowchart: Decision 297"/>
                <p:cNvSpPr/>
                <p:nvPr/>
              </p:nvSpPr>
              <p:spPr bwMode="auto">
                <a:xfrm>
                  <a:off x="1157387" y="1791110"/>
                  <a:ext cx="105669" cy="144000"/>
                </a:xfrm>
                <a:prstGeom prst="flowChartDecision">
                  <a:avLst/>
                </a:prstGeom>
                <a:solidFill>
                  <a:srgbClr val="009600"/>
                </a:solidFill>
                <a:ln w="9525" cap="flat" cmpd="sng" algn="ctr">
                  <a:solidFill>
                    <a:srgbClr val="009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99" name="Isosceles Triangle 298"/>
                <p:cNvSpPr/>
                <p:nvPr/>
              </p:nvSpPr>
              <p:spPr bwMode="auto">
                <a:xfrm>
                  <a:off x="1157387" y="1807584"/>
                  <a:ext cx="105669" cy="108000"/>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0" name="Flowchart: Decision 299"/>
                <p:cNvSpPr/>
                <p:nvPr/>
              </p:nvSpPr>
              <p:spPr bwMode="auto">
                <a:xfrm>
                  <a:off x="4290835" y="4334351"/>
                  <a:ext cx="105669" cy="108000"/>
                </a:xfrm>
                <a:prstGeom prst="flowChartDecision">
                  <a:avLst/>
                </a:prstGeom>
                <a:solidFill>
                  <a:srgbClr val="004F5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1" name="Flowchart: Decision 300"/>
                <p:cNvSpPr/>
                <p:nvPr/>
              </p:nvSpPr>
              <p:spPr bwMode="auto">
                <a:xfrm>
                  <a:off x="4290835" y="4077074"/>
                  <a:ext cx="105669" cy="108000"/>
                </a:xfrm>
                <a:prstGeom prst="flowChartDecision">
                  <a:avLst/>
                </a:prstGeom>
                <a:solidFill>
                  <a:srgbClr val="6BBBA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2" name="Rectangle 301"/>
                <p:cNvSpPr/>
                <p:nvPr/>
              </p:nvSpPr>
              <p:spPr bwMode="auto">
                <a:xfrm>
                  <a:off x="4303536" y="3893503"/>
                  <a:ext cx="65972" cy="89903"/>
                </a:xfrm>
                <a:prstGeom prst="rect">
                  <a:avLst/>
                </a:prstGeom>
                <a:solidFill>
                  <a:srgbClr val="00CC00"/>
                </a:solidFill>
                <a:ln w="9525" cap="flat" cmpd="sng" algn="ctr">
                  <a:solidFill>
                    <a:srgbClr val="00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3" name="Flowchart: Process 302"/>
                <p:cNvSpPr/>
                <p:nvPr/>
              </p:nvSpPr>
              <p:spPr bwMode="auto">
                <a:xfrm>
                  <a:off x="4305104" y="3851832"/>
                  <a:ext cx="66263" cy="90299"/>
                </a:xfrm>
                <a:prstGeom prst="flowChartProcess">
                  <a:avLst/>
                </a:prstGeom>
                <a:solidFill>
                  <a:srgbClr val="005C00"/>
                </a:solidFill>
                <a:ln w="9525" cap="flat" cmpd="sng" algn="ctr">
                  <a:solidFill>
                    <a:srgbClr val="005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4" name="Isosceles Triangle 303"/>
                <p:cNvSpPr/>
                <p:nvPr/>
              </p:nvSpPr>
              <p:spPr bwMode="auto">
                <a:xfrm>
                  <a:off x="4290834" y="3674563"/>
                  <a:ext cx="105669" cy="108000"/>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5" name="Flowchart: Decision 304"/>
                <p:cNvSpPr/>
                <p:nvPr/>
              </p:nvSpPr>
              <p:spPr bwMode="auto">
                <a:xfrm>
                  <a:off x="7936804" y="4131074"/>
                  <a:ext cx="105669" cy="108000"/>
                </a:xfrm>
                <a:prstGeom prst="flowChartDecision">
                  <a:avLst/>
                </a:prstGeom>
                <a:solidFill>
                  <a:srgbClr val="004F5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6" name="Isosceles Triangle 305"/>
                <p:cNvSpPr/>
                <p:nvPr/>
              </p:nvSpPr>
              <p:spPr bwMode="auto">
                <a:xfrm>
                  <a:off x="7937640" y="3431176"/>
                  <a:ext cx="105669" cy="108000"/>
                </a:xfrm>
                <a:prstGeom prst="triangle">
                  <a:avLst/>
                </a:prstGeom>
                <a:solidFill>
                  <a:schemeClr val="tx2">
                    <a:lumMod val="60000"/>
                    <a:lumOff val="40000"/>
                  </a:schemeClr>
                </a:solidFill>
                <a:ln w="9525" cap="flat" cmpd="sng" algn="ctr">
                  <a:solidFill>
                    <a:schemeClr val="tx2">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7" name="Flowchart: Decision 306"/>
                <p:cNvSpPr/>
                <p:nvPr/>
              </p:nvSpPr>
              <p:spPr bwMode="auto">
                <a:xfrm>
                  <a:off x="7936803" y="3994263"/>
                  <a:ext cx="105669" cy="108000"/>
                </a:xfrm>
                <a:prstGeom prst="flowChartDecision">
                  <a:avLst/>
                </a:prstGeom>
                <a:solidFill>
                  <a:srgbClr val="6BBBA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308" name="Freeform 307"/>
                <p:cNvSpPr/>
                <p:nvPr/>
              </p:nvSpPr>
              <p:spPr bwMode="auto">
                <a:xfrm>
                  <a:off x="1200150" y="1854200"/>
                  <a:ext cx="6794500" cy="2266950"/>
                </a:xfrm>
                <a:custGeom>
                  <a:avLst/>
                  <a:gdLst>
                    <a:gd name="connsiteX0" fmla="*/ 0 w 6794500"/>
                    <a:gd name="connsiteY0" fmla="*/ 0 h 2266950"/>
                    <a:gd name="connsiteX1" fmla="*/ 1581150 w 6794500"/>
                    <a:gd name="connsiteY1" fmla="*/ 2266950 h 2266950"/>
                    <a:gd name="connsiteX2" fmla="*/ 3136900 w 6794500"/>
                    <a:gd name="connsiteY2" fmla="*/ 2266950 h 2266950"/>
                    <a:gd name="connsiteX3" fmla="*/ 6794500 w 6794500"/>
                    <a:gd name="connsiteY3" fmla="*/ 2165350 h 2266950"/>
                  </a:gdLst>
                  <a:ahLst/>
                  <a:cxnLst>
                    <a:cxn ang="0">
                      <a:pos x="connsiteX0" y="connsiteY0"/>
                    </a:cxn>
                    <a:cxn ang="0">
                      <a:pos x="connsiteX1" y="connsiteY1"/>
                    </a:cxn>
                    <a:cxn ang="0">
                      <a:pos x="connsiteX2" y="connsiteY2"/>
                    </a:cxn>
                    <a:cxn ang="0">
                      <a:pos x="connsiteX3" y="connsiteY3"/>
                    </a:cxn>
                  </a:cxnLst>
                  <a:rect l="l" t="t" r="r" b="b"/>
                  <a:pathLst>
                    <a:path w="6794500" h="2266950">
                      <a:moveTo>
                        <a:pt x="0" y="0"/>
                      </a:moveTo>
                      <a:lnTo>
                        <a:pt x="1581150" y="2266950"/>
                      </a:lnTo>
                      <a:lnTo>
                        <a:pt x="3136900" y="2266950"/>
                      </a:lnTo>
                      <a:lnTo>
                        <a:pt x="6794500" y="2165350"/>
                      </a:lnTo>
                    </a:path>
                  </a:pathLst>
                </a:custGeom>
                <a:noFill/>
                <a:ln w="28575" cap="flat" cmpd="sng" algn="ctr">
                  <a:solidFill>
                    <a:srgbClr val="6BBBA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GB" sz="1100" kern="0" dirty="0">
                    <a:solidFill>
                      <a:srgbClr val="FFFFFF"/>
                    </a:solidFill>
                    <a:latin typeface="+mj-lt"/>
                  </a:endParaRPr>
                </a:p>
              </p:txBody>
            </p:sp>
          </p:grpSp>
          <p:sp>
            <p:nvSpPr>
              <p:cNvPr id="273" name="Line 322"/>
              <p:cNvSpPr>
                <a:spLocks noChangeShapeType="1"/>
              </p:cNvSpPr>
              <p:nvPr/>
            </p:nvSpPr>
            <p:spPr bwMode="auto">
              <a:xfrm flipH="1">
                <a:off x="1017150" y="4798984"/>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274" name="Rectangle 312"/>
              <p:cNvSpPr>
                <a:spLocks noChangeArrowheads="1"/>
              </p:cNvSpPr>
              <p:nvPr/>
            </p:nvSpPr>
            <p:spPr bwMode="auto">
              <a:xfrm>
                <a:off x="437265" y="4691262"/>
                <a:ext cx="489854"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36</a:t>
                </a:r>
              </a:p>
            </p:txBody>
          </p:sp>
          <p:sp>
            <p:nvSpPr>
              <p:cNvPr id="275" name="Line 322"/>
              <p:cNvSpPr>
                <a:spLocks noChangeShapeType="1"/>
              </p:cNvSpPr>
              <p:nvPr/>
            </p:nvSpPr>
            <p:spPr bwMode="auto">
              <a:xfrm flipH="1">
                <a:off x="1017324" y="4053246"/>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276" name="Rectangle 312"/>
              <p:cNvSpPr>
                <a:spLocks noChangeArrowheads="1"/>
              </p:cNvSpPr>
              <p:nvPr/>
            </p:nvSpPr>
            <p:spPr bwMode="auto">
              <a:xfrm>
                <a:off x="437438" y="3945523"/>
                <a:ext cx="489854"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38</a:t>
                </a:r>
              </a:p>
            </p:txBody>
          </p:sp>
          <p:sp>
            <p:nvSpPr>
              <p:cNvPr id="277" name="Line 322"/>
              <p:cNvSpPr>
                <a:spLocks noChangeShapeType="1"/>
              </p:cNvSpPr>
              <p:nvPr/>
            </p:nvSpPr>
            <p:spPr bwMode="auto">
              <a:xfrm flipH="1">
                <a:off x="1017150" y="3322294"/>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278" name="Rectangle 312"/>
              <p:cNvSpPr>
                <a:spLocks noChangeArrowheads="1"/>
              </p:cNvSpPr>
              <p:nvPr/>
            </p:nvSpPr>
            <p:spPr bwMode="auto">
              <a:xfrm>
                <a:off x="437265" y="3214571"/>
                <a:ext cx="489854"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40</a:t>
                </a:r>
              </a:p>
            </p:txBody>
          </p:sp>
          <p:sp>
            <p:nvSpPr>
              <p:cNvPr id="279" name="Line 322"/>
              <p:cNvSpPr>
                <a:spLocks noChangeShapeType="1"/>
              </p:cNvSpPr>
              <p:nvPr/>
            </p:nvSpPr>
            <p:spPr bwMode="auto">
              <a:xfrm flipH="1">
                <a:off x="1017324" y="2596145"/>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280" name="Rectangle 312"/>
              <p:cNvSpPr>
                <a:spLocks noChangeArrowheads="1"/>
              </p:cNvSpPr>
              <p:nvPr/>
            </p:nvSpPr>
            <p:spPr bwMode="auto">
              <a:xfrm>
                <a:off x="437438" y="2488423"/>
                <a:ext cx="489854"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42</a:t>
                </a:r>
              </a:p>
            </p:txBody>
          </p:sp>
          <p:sp>
            <p:nvSpPr>
              <p:cNvPr id="281" name="Line 322"/>
              <p:cNvSpPr>
                <a:spLocks noChangeShapeType="1"/>
              </p:cNvSpPr>
              <p:nvPr/>
            </p:nvSpPr>
            <p:spPr bwMode="auto">
              <a:xfrm flipH="1">
                <a:off x="1024770" y="1866268"/>
                <a:ext cx="85835" cy="0"/>
              </a:xfrm>
              <a:prstGeom prst="line">
                <a:avLst/>
              </a:prstGeom>
              <a:noFill/>
              <a:ln w="9525">
                <a:solidFill>
                  <a:srgbClr val="004F5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GB" sz="1100" kern="0" dirty="0">
                  <a:solidFill>
                    <a:srgbClr val="004F59"/>
                  </a:solidFill>
                  <a:latin typeface="+mj-lt"/>
                </a:endParaRPr>
              </a:p>
            </p:txBody>
          </p:sp>
          <p:sp>
            <p:nvSpPr>
              <p:cNvPr id="282" name="Rectangle 312"/>
              <p:cNvSpPr>
                <a:spLocks noChangeArrowheads="1"/>
              </p:cNvSpPr>
              <p:nvPr/>
            </p:nvSpPr>
            <p:spPr bwMode="auto">
              <a:xfrm>
                <a:off x="444885" y="1758546"/>
                <a:ext cx="489854" cy="28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r">
                  <a:defRPr/>
                </a:pPr>
                <a:r>
                  <a:rPr lang="en-US" altLang="en-US" sz="1100" kern="0" dirty="0">
                    <a:solidFill>
                      <a:srgbClr val="004F59"/>
                    </a:solidFill>
                    <a:latin typeface="+mj-lt"/>
                  </a:rPr>
                  <a:t>44</a:t>
                </a:r>
              </a:p>
            </p:txBody>
          </p:sp>
        </p:grpSp>
        <p:grpSp>
          <p:nvGrpSpPr>
            <p:cNvPr id="266" name="Group 265"/>
            <p:cNvGrpSpPr/>
            <p:nvPr/>
          </p:nvGrpSpPr>
          <p:grpSpPr>
            <a:xfrm>
              <a:off x="2739354" y="3684402"/>
              <a:ext cx="96406" cy="90299"/>
              <a:chOff x="2858107" y="3560926"/>
              <a:chExt cx="96406" cy="90299"/>
            </a:xfrm>
          </p:grpSpPr>
          <p:sp>
            <p:nvSpPr>
              <p:cNvPr id="270" name="Rectangle 269"/>
              <p:cNvSpPr/>
              <p:nvPr/>
            </p:nvSpPr>
            <p:spPr bwMode="auto">
              <a:xfrm>
                <a:off x="2858107" y="3561322"/>
                <a:ext cx="65972" cy="89903"/>
              </a:xfrm>
              <a:prstGeom prst="rect">
                <a:avLst/>
              </a:prstGeom>
              <a:solidFill>
                <a:srgbClr val="00CC00"/>
              </a:solidFill>
              <a:ln w="9525" cap="flat" cmpd="sng" algn="ctr">
                <a:solidFill>
                  <a:srgbClr val="00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71" name="Flowchart: Process 270"/>
              <p:cNvSpPr/>
              <p:nvPr/>
            </p:nvSpPr>
            <p:spPr bwMode="auto">
              <a:xfrm>
                <a:off x="2888250" y="3560926"/>
                <a:ext cx="66263" cy="90299"/>
              </a:xfrm>
              <a:prstGeom prst="flowChartProcess">
                <a:avLst/>
              </a:prstGeom>
              <a:solidFill>
                <a:srgbClr val="005C00"/>
              </a:solidFill>
              <a:ln w="9525" cap="flat" cmpd="sng" algn="ctr">
                <a:solidFill>
                  <a:srgbClr val="005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grpSp>
        <p:grpSp>
          <p:nvGrpSpPr>
            <p:cNvPr id="267" name="Group 266"/>
            <p:cNvGrpSpPr/>
            <p:nvPr/>
          </p:nvGrpSpPr>
          <p:grpSpPr>
            <a:xfrm>
              <a:off x="7941440" y="3787713"/>
              <a:ext cx="72613" cy="90299"/>
              <a:chOff x="2858107" y="3560926"/>
              <a:chExt cx="72613" cy="90299"/>
            </a:xfrm>
          </p:grpSpPr>
          <p:sp>
            <p:nvSpPr>
              <p:cNvPr id="268" name="Rectangle 267"/>
              <p:cNvSpPr/>
              <p:nvPr/>
            </p:nvSpPr>
            <p:spPr bwMode="auto">
              <a:xfrm>
                <a:off x="2858107" y="3561322"/>
                <a:ext cx="65972" cy="89903"/>
              </a:xfrm>
              <a:prstGeom prst="rect">
                <a:avLst/>
              </a:prstGeom>
              <a:solidFill>
                <a:srgbClr val="00CC00"/>
              </a:solidFill>
              <a:ln w="9525" cap="flat" cmpd="sng" algn="ctr">
                <a:solidFill>
                  <a:srgbClr val="00C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sp>
            <p:nvSpPr>
              <p:cNvPr id="269" name="Flowchart: Process 268"/>
              <p:cNvSpPr/>
              <p:nvPr/>
            </p:nvSpPr>
            <p:spPr bwMode="auto">
              <a:xfrm>
                <a:off x="2864457" y="3560926"/>
                <a:ext cx="66263" cy="90299"/>
              </a:xfrm>
              <a:prstGeom prst="flowChartProcess">
                <a:avLst/>
              </a:prstGeom>
              <a:solidFill>
                <a:srgbClr val="005C00"/>
              </a:solidFill>
              <a:ln w="9525" cap="flat" cmpd="sng" algn="ctr">
                <a:solidFill>
                  <a:srgbClr val="005C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hangingPunct="0">
                  <a:defRPr/>
                </a:pPr>
                <a:endParaRPr lang="en-US" sz="1100" kern="0" dirty="0">
                  <a:solidFill>
                    <a:srgbClr val="FFFFFF"/>
                  </a:solidFill>
                  <a:latin typeface="+mj-lt"/>
                  <a:ea typeface="Geneva" pitchFamily="1" charset="-128"/>
                </a:endParaRPr>
              </a:p>
            </p:txBody>
          </p:sp>
        </p:grpSp>
      </p:grpSp>
      <p:graphicFrame>
        <p:nvGraphicFramePr>
          <p:cNvPr id="99" name="Table 98"/>
          <p:cNvGraphicFramePr>
            <a:graphicFrameLocks noGrp="1"/>
          </p:cNvGraphicFramePr>
          <p:nvPr>
            <p:extLst/>
          </p:nvPr>
        </p:nvGraphicFramePr>
        <p:xfrm>
          <a:off x="1787497" y="4199277"/>
          <a:ext cx="8295060" cy="1522531"/>
        </p:xfrm>
        <a:graphic>
          <a:graphicData uri="http://schemas.openxmlformats.org/drawingml/2006/table">
            <a:tbl>
              <a:tblPr firstRow="1" bandRow="1">
                <a:tableStyleId>{1E171933-4619-4E11-9A3F-F7608DF75F80}</a:tableStyleId>
              </a:tblPr>
              <a:tblGrid>
                <a:gridCol w="1708390">
                  <a:extLst>
                    <a:ext uri="{9D8B030D-6E8A-4147-A177-3AD203B41FA5}">
                      <a16:colId xmlns:a16="http://schemas.microsoft.com/office/drawing/2014/main" val="20000"/>
                    </a:ext>
                  </a:extLst>
                </a:gridCol>
                <a:gridCol w="1566995">
                  <a:extLst>
                    <a:ext uri="{9D8B030D-6E8A-4147-A177-3AD203B41FA5}">
                      <a16:colId xmlns:a16="http://schemas.microsoft.com/office/drawing/2014/main" val="20001"/>
                    </a:ext>
                  </a:extLst>
                </a:gridCol>
                <a:gridCol w="2533650">
                  <a:extLst>
                    <a:ext uri="{9D8B030D-6E8A-4147-A177-3AD203B41FA5}">
                      <a16:colId xmlns:a16="http://schemas.microsoft.com/office/drawing/2014/main" val="20002"/>
                    </a:ext>
                  </a:extLst>
                </a:gridCol>
                <a:gridCol w="2486025">
                  <a:extLst>
                    <a:ext uri="{9D8B030D-6E8A-4147-A177-3AD203B41FA5}">
                      <a16:colId xmlns:a16="http://schemas.microsoft.com/office/drawing/2014/main" val="20003"/>
                    </a:ext>
                  </a:extLst>
                </a:gridCol>
              </a:tblGrid>
              <a:tr h="544648">
                <a:tc>
                  <a:txBody>
                    <a:bodyPr/>
                    <a:lstStyle>
                      <a:lvl1pPr marL="0" algn="l" defTabSz="457200" rtl="0" eaLnBrk="1" latinLnBrk="0" hangingPunct="1">
                        <a:defRPr sz="1800" b="1" kern="1200">
                          <a:solidFill>
                            <a:schemeClr val="lt1"/>
                          </a:solidFill>
                          <a:latin typeface="Arial"/>
                          <a:ea typeface=""/>
                          <a:cs typeface=""/>
                        </a:defRPr>
                      </a:lvl1pPr>
                      <a:lvl2pPr marL="457200" algn="l" defTabSz="457200" rtl="0" eaLnBrk="1" latinLnBrk="0" hangingPunct="1">
                        <a:defRPr sz="1800" b="1" kern="1200">
                          <a:solidFill>
                            <a:schemeClr val="lt1"/>
                          </a:solidFill>
                          <a:latin typeface="Arial"/>
                          <a:ea typeface=""/>
                          <a:cs typeface=""/>
                        </a:defRPr>
                      </a:lvl2pPr>
                      <a:lvl3pPr marL="914400" algn="l" defTabSz="457200" rtl="0" eaLnBrk="1" latinLnBrk="0" hangingPunct="1">
                        <a:defRPr sz="1800" b="1" kern="1200">
                          <a:solidFill>
                            <a:schemeClr val="lt1"/>
                          </a:solidFill>
                          <a:latin typeface="Arial"/>
                          <a:ea typeface=""/>
                          <a:cs typeface=""/>
                        </a:defRPr>
                      </a:lvl3pPr>
                      <a:lvl4pPr marL="1371600" algn="l" defTabSz="457200" rtl="0" eaLnBrk="1" latinLnBrk="0" hangingPunct="1">
                        <a:defRPr sz="1800" b="1" kern="1200">
                          <a:solidFill>
                            <a:schemeClr val="lt1"/>
                          </a:solidFill>
                          <a:latin typeface="Arial"/>
                          <a:ea typeface=""/>
                          <a:cs typeface=""/>
                        </a:defRPr>
                      </a:lvl4pPr>
                      <a:lvl5pPr marL="1828800" algn="l" defTabSz="457200" rtl="0" eaLnBrk="1" latinLnBrk="0" hangingPunct="1">
                        <a:defRPr sz="1800" b="1" kern="1200">
                          <a:solidFill>
                            <a:schemeClr val="lt1"/>
                          </a:solidFill>
                          <a:latin typeface="Arial"/>
                          <a:ea typeface=""/>
                          <a:cs typeface=""/>
                        </a:defRPr>
                      </a:lvl5pPr>
                      <a:lvl6pPr marL="2286000" algn="l" defTabSz="457200" rtl="0" eaLnBrk="1" latinLnBrk="0" hangingPunct="1">
                        <a:defRPr sz="1800" b="1" kern="1200">
                          <a:solidFill>
                            <a:schemeClr val="lt1"/>
                          </a:solidFill>
                          <a:latin typeface="Arial"/>
                          <a:ea typeface=""/>
                          <a:cs typeface=""/>
                        </a:defRPr>
                      </a:lvl6pPr>
                      <a:lvl7pPr marL="2743200" algn="l" defTabSz="457200" rtl="0" eaLnBrk="1" latinLnBrk="0" hangingPunct="1">
                        <a:defRPr sz="1800" b="1" kern="1200">
                          <a:solidFill>
                            <a:schemeClr val="lt1"/>
                          </a:solidFill>
                          <a:latin typeface="Arial"/>
                          <a:ea typeface=""/>
                          <a:cs typeface=""/>
                        </a:defRPr>
                      </a:lvl7pPr>
                      <a:lvl8pPr marL="3200400" algn="l" defTabSz="457200" rtl="0" eaLnBrk="1" latinLnBrk="0" hangingPunct="1">
                        <a:defRPr sz="1800" b="1" kern="1200">
                          <a:solidFill>
                            <a:schemeClr val="lt1"/>
                          </a:solidFill>
                          <a:latin typeface="Arial"/>
                          <a:ea typeface=""/>
                          <a:cs typeface=""/>
                        </a:defRPr>
                      </a:lvl8pPr>
                      <a:lvl9pPr marL="3657600" algn="l" defTabSz="457200" rtl="0" eaLnBrk="1" latinLnBrk="0" hangingPunct="1">
                        <a:defRPr sz="1800" b="1" kern="1200">
                          <a:solidFill>
                            <a:schemeClr val="lt1"/>
                          </a:solidFill>
                          <a:latin typeface="Arial"/>
                          <a:ea typeface=""/>
                          <a:cs typeface=""/>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a:ln>
                            <a:noFill/>
                          </a:ln>
                          <a:solidFill>
                            <a:schemeClr val="accent1">
                              <a:lumMod val="50000"/>
                            </a:schemeClr>
                          </a:solidFill>
                          <a:effectLst/>
                          <a:latin typeface="+mj-lt"/>
                        </a:rPr>
                        <a:t>Treatment</a:t>
                      </a:r>
                      <a:endParaRPr kumimoji="0" lang="en-US" sz="1000" b="1" i="0" u="none" strike="noStrike" cap="none" normalizeH="0" baseline="0" dirty="0">
                        <a:ln>
                          <a:noFill/>
                        </a:ln>
                        <a:solidFill>
                          <a:schemeClr val="accent1">
                            <a:lumMod val="50000"/>
                          </a:schemeClr>
                        </a:solidFill>
                        <a:effectLst/>
                        <a:latin typeface="+mj-lt"/>
                        <a:ea typeface="ＭＳ Ｐゴシック" pitchFamily="34" charset="-128"/>
                        <a:cs typeface="Arial" charset="0"/>
                      </a:endParaRPr>
                    </a:p>
                  </a:txBody>
                  <a:tcPr marL="91444" marR="91444" marT="45707" marB="45707" anchor="b" horzOverflow="overflow"/>
                </a:tc>
                <a:tc>
                  <a:txBody>
                    <a:bodyPr/>
                    <a:lstStyle>
                      <a:lvl1pPr marL="0" algn="l" defTabSz="457200" rtl="0" eaLnBrk="1" latinLnBrk="0" hangingPunct="1">
                        <a:defRPr sz="1800" b="1" kern="1200">
                          <a:solidFill>
                            <a:schemeClr val="lt1"/>
                          </a:solidFill>
                          <a:latin typeface="Arial"/>
                          <a:ea typeface=""/>
                          <a:cs typeface=""/>
                        </a:defRPr>
                      </a:lvl1pPr>
                      <a:lvl2pPr marL="457200" algn="l" defTabSz="457200" rtl="0" eaLnBrk="1" latinLnBrk="0" hangingPunct="1">
                        <a:defRPr sz="1800" b="1" kern="1200">
                          <a:solidFill>
                            <a:schemeClr val="lt1"/>
                          </a:solidFill>
                          <a:latin typeface="Arial"/>
                          <a:ea typeface=""/>
                          <a:cs typeface=""/>
                        </a:defRPr>
                      </a:lvl2pPr>
                      <a:lvl3pPr marL="914400" algn="l" defTabSz="457200" rtl="0" eaLnBrk="1" latinLnBrk="0" hangingPunct="1">
                        <a:defRPr sz="1800" b="1" kern="1200">
                          <a:solidFill>
                            <a:schemeClr val="lt1"/>
                          </a:solidFill>
                          <a:latin typeface="Arial"/>
                          <a:ea typeface=""/>
                          <a:cs typeface=""/>
                        </a:defRPr>
                      </a:lvl3pPr>
                      <a:lvl4pPr marL="1371600" algn="l" defTabSz="457200" rtl="0" eaLnBrk="1" latinLnBrk="0" hangingPunct="1">
                        <a:defRPr sz="1800" b="1" kern="1200">
                          <a:solidFill>
                            <a:schemeClr val="lt1"/>
                          </a:solidFill>
                          <a:latin typeface="Arial"/>
                          <a:ea typeface=""/>
                          <a:cs typeface=""/>
                        </a:defRPr>
                      </a:lvl4pPr>
                      <a:lvl5pPr marL="1828800" algn="l" defTabSz="457200" rtl="0" eaLnBrk="1" latinLnBrk="0" hangingPunct="1">
                        <a:defRPr sz="1800" b="1" kern="1200">
                          <a:solidFill>
                            <a:schemeClr val="lt1"/>
                          </a:solidFill>
                          <a:latin typeface="Arial"/>
                          <a:ea typeface=""/>
                          <a:cs typeface=""/>
                        </a:defRPr>
                      </a:lvl5pPr>
                      <a:lvl6pPr marL="2286000" algn="l" defTabSz="457200" rtl="0" eaLnBrk="1" latinLnBrk="0" hangingPunct="1">
                        <a:defRPr sz="1800" b="1" kern="1200">
                          <a:solidFill>
                            <a:schemeClr val="lt1"/>
                          </a:solidFill>
                          <a:latin typeface="Arial"/>
                          <a:ea typeface=""/>
                          <a:cs typeface=""/>
                        </a:defRPr>
                      </a:lvl6pPr>
                      <a:lvl7pPr marL="2743200" algn="l" defTabSz="457200" rtl="0" eaLnBrk="1" latinLnBrk="0" hangingPunct="1">
                        <a:defRPr sz="1800" b="1" kern="1200">
                          <a:solidFill>
                            <a:schemeClr val="lt1"/>
                          </a:solidFill>
                          <a:latin typeface="Arial"/>
                          <a:ea typeface=""/>
                          <a:cs typeface=""/>
                        </a:defRPr>
                      </a:lvl7pPr>
                      <a:lvl8pPr marL="3200400" algn="l" defTabSz="457200" rtl="0" eaLnBrk="1" latinLnBrk="0" hangingPunct="1">
                        <a:defRPr sz="1800" b="1" kern="1200">
                          <a:solidFill>
                            <a:schemeClr val="lt1"/>
                          </a:solidFill>
                          <a:latin typeface="Arial"/>
                          <a:ea typeface=""/>
                          <a:cs typeface=""/>
                        </a:defRPr>
                      </a:lvl8pPr>
                      <a:lvl9pPr marL="3657600" algn="l" defTabSz="457200" rtl="0" eaLnBrk="1" latinLnBrk="0" hangingPunct="1">
                        <a:defRPr sz="1800" b="1" kern="1200">
                          <a:solidFill>
                            <a:schemeClr val="lt1"/>
                          </a:solidFill>
                          <a:latin typeface="Arial"/>
                          <a:ea typeface=""/>
                          <a:cs typeface=""/>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u="none" strike="noStrike" cap="none" normalizeH="0" baseline="0" dirty="0">
                          <a:ln>
                            <a:noFill/>
                          </a:ln>
                          <a:solidFill>
                            <a:schemeClr val="accent1">
                              <a:lumMod val="50000"/>
                            </a:schemeClr>
                          </a:solidFill>
                          <a:effectLst/>
                          <a:latin typeface="+mj-lt"/>
                        </a:rPr>
                        <a:t>Change from baseline, units</a:t>
                      </a:r>
                      <a:endParaRPr kumimoji="0" lang="en-US" sz="1000" b="1" i="0" u="none" strike="noStrike" cap="none" normalizeH="0" baseline="0" dirty="0">
                        <a:ln>
                          <a:noFill/>
                        </a:ln>
                        <a:solidFill>
                          <a:schemeClr val="accent1">
                            <a:lumMod val="50000"/>
                          </a:schemeClr>
                        </a:solidFill>
                        <a:effectLst/>
                        <a:latin typeface="+mj-lt"/>
                        <a:ea typeface="ＭＳ Ｐゴシック" pitchFamily="34" charset="-128"/>
                        <a:cs typeface="Arial" charset="0"/>
                      </a:endParaRPr>
                    </a:p>
                  </a:txBody>
                  <a:tcPr marL="91444" marR="91444" marT="45707" marB="45707" anchor="b"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normalizeH="0" baseline="0" dirty="0">
                          <a:ln>
                            <a:noFill/>
                          </a:ln>
                          <a:solidFill>
                            <a:schemeClr val="accent1">
                              <a:lumMod val="50000"/>
                            </a:schemeClr>
                          </a:solidFill>
                          <a:effectLst/>
                          <a:latin typeface="+mn-lt"/>
                          <a:ea typeface="ＭＳ Ｐゴシック" pitchFamily="34" charset="-128"/>
                          <a:cs typeface="Arial" charset="0"/>
                        </a:rPr>
                        <a:t>Adjusted mean (SE) </a:t>
                      </a:r>
                      <a:r>
                        <a:rPr kumimoji="0" lang="en-US" sz="1000" b="1" i="0" u="none" strike="noStrike" kern="1200" cap="none" normalizeH="0" baseline="0" dirty="0">
                          <a:ln>
                            <a:noFill/>
                          </a:ln>
                          <a:solidFill>
                            <a:schemeClr val="accent1">
                              <a:lumMod val="50000"/>
                            </a:schemeClr>
                          </a:solidFill>
                          <a:effectLst/>
                          <a:latin typeface="+mj-lt"/>
                          <a:ea typeface="ＭＳ Ｐゴシック" pitchFamily="34" charset="-128"/>
                          <a:cs typeface="Arial" charset="0"/>
                        </a:rPr>
                        <a:t>change vs </a:t>
                      </a:r>
                      <a:r>
                        <a:rPr kumimoji="0" lang="en-US" sz="1000" b="1" i="0" u="none" strike="noStrike" kern="1200" cap="none" normalizeH="0" baseline="0" dirty="0" err="1">
                          <a:ln>
                            <a:noFill/>
                          </a:ln>
                          <a:solidFill>
                            <a:schemeClr val="accent1">
                              <a:lumMod val="50000"/>
                            </a:schemeClr>
                          </a:solidFill>
                          <a:effectLst/>
                          <a:latin typeface="+mj-lt"/>
                          <a:ea typeface="ＭＳ Ｐゴシック" pitchFamily="34" charset="-128"/>
                          <a:cs typeface="Arial" charset="0"/>
                        </a:rPr>
                        <a:t>olodaterol</a:t>
                      </a:r>
                      <a:r>
                        <a:rPr kumimoji="0" lang="en-US" sz="1000" b="1" i="0" u="none" strike="noStrike" kern="1200" cap="none" normalizeH="0" baseline="0" dirty="0">
                          <a:ln>
                            <a:noFill/>
                          </a:ln>
                          <a:solidFill>
                            <a:schemeClr val="accent1">
                              <a:lumMod val="50000"/>
                            </a:schemeClr>
                          </a:solidFill>
                          <a:effectLst/>
                          <a:latin typeface="+mj-lt"/>
                          <a:ea typeface="ＭＳ Ｐゴシック" pitchFamily="34" charset="-128"/>
                          <a:cs typeface="Arial"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normalizeH="0" baseline="0" dirty="0">
                          <a:ln>
                            <a:noFill/>
                          </a:ln>
                          <a:solidFill>
                            <a:schemeClr val="accent1">
                              <a:lumMod val="50000"/>
                            </a:schemeClr>
                          </a:solidFill>
                          <a:effectLst/>
                          <a:latin typeface="+mj-lt"/>
                          <a:ea typeface="ＭＳ Ｐゴシック" pitchFamily="34" charset="-128"/>
                          <a:cs typeface="Arial" charset="0"/>
                        </a:rPr>
                        <a:t>5 mcg, units (P value)</a:t>
                      </a:r>
                    </a:p>
                  </a:txBody>
                  <a:tcPr marL="91444" marR="91444" marT="45707" marB="45707" anchor="b"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a:ln>
                            <a:noFill/>
                          </a:ln>
                          <a:solidFill>
                            <a:schemeClr val="accent1">
                              <a:lumMod val="50000"/>
                            </a:schemeClr>
                          </a:solidFill>
                          <a:effectLst/>
                          <a:latin typeface="+mj-lt"/>
                          <a:ea typeface="ＭＳ Ｐゴシック" pitchFamily="34" charset="-128"/>
                          <a:cs typeface="Arial" charset="0"/>
                        </a:rPr>
                        <a:t>Adjusted mean (SE) change vs </a:t>
                      </a:r>
                      <a:r>
                        <a:rPr kumimoji="0" lang="en-US" sz="1000" b="1" i="0" u="none" strike="noStrike" kern="1200" cap="none" normalizeH="0" baseline="0" dirty="0" err="1">
                          <a:ln>
                            <a:noFill/>
                          </a:ln>
                          <a:solidFill>
                            <a:schemeClr val="accent1">
                              <a:lumMod val="50000"/>
                            </a:schemeClr>
                          </a:solidFill>
                          <a:effectLst/>
                          <a:latin typeface="+mj-lt"/>
                          <a:ea typeface="ＭＳ Ｐゴシック" pitchFamily="34" charset="-128"/>
                          <a:cs typeface="Arial" charset="0"/>
                        </a:rPr>
                        <a:t>tiotropium</a:t>
                      </a:r>
                      <a:endParaRPr kumimoji="0" lang="en-US" sz="1000" b="1" i="0" u="none" strike="noStrike" kern="1200" cap="none" normalizeH="0" baseline="0" dirty="0">
                        <a:ln>
                          <a:noFill/>
                        </a:ln>
                        <a:solidFill>
                          <a:schemeClr val="accent1">
                            <a:lumMod val="50000"/>
                          </a:schemeClr>
                        </a:solidFill>
                        <a:effectLst/>
                        <a:latin typeface="+mj-lt"/>
                        <a:ea typeface="ＭＳ Ｐゴシック" pitchFamily="34" charset="-128"/>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a:ln>
                            <a:noFill/>
                          </a:ln>
                          <a:solidFill>
                            <a:schemeClr val="accent1">
                              <a:lumMod val="50000"/>
                            </a:schemeClr>
                          </a:solidFill>
                          <a:effectLst/>
                          <a:latin typeface="+mj-lt"/>
                          <a:ea typeface="ＭＳ Ｐゴシック" pitchFamily="34" charset="-128"/>
                          <a:cs typeface="Arial" charset="0"/>
                        </a:rPr>
                        <a:t> 5 mcg, (P value)</a:t>
                      </a:r>
                    </a:p>
                  </a:txBody>
                  <a:tcPr marL="91444" marR="91444" marT="45707" marB="45707" anchor="b" horzOverflow="overflow"/>
                </a:tc>
                <a:extLst>
                  <a:ext uri="{0D108BD9-81ED-4DB2-BD59-A6C34878D82A}">
                    <a16:rowId xmlns:a16="http://schemas.microsoft.com/office/drawing/2014/main" val="10000"/>
                  </a:ext>
                </a:extLst>
              </a:tr>
              <a:tr h="337855">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US" sz="1000" u="none" strike="noStrike" cap="none" normalizeH="0" baseline="0" dirty="0">
                          <a:ln>
                            <a:noFill/>
                          </a:ln>
                          <a:solidFill>
                            <a:schemeClr val="accent1">
                              <a:lumMod val="50000"/>
                            </a:schemeClr>
                          </a:solidFill>
                          <a:effectLst/>
                          <a:latin typeface="+mj-lt"/>
                        </a:rPr>
                        <a:t>Olodaterol 5 mcg</a:t>
                      </a:r>
                      <a:endParaRPr kumimoji="0" lang="en-US" sz="1000" b="1" i="0" u="none" strike="noStrike" cap="none" normalizeH="0" baseline="0" dirty="0">
                        <a:ln>
                          <a:noFill/>
                        </a:ln>
                        <a:solidFill>
                          <a:schemeClr val="accent1">
                            <a:lumMod val="50000"/>
                          </a:schemeClr>
                        </a:solidFill>
                        <a:effectLst/>
                        <a:latin typeface="+mj-lt"/>
                        <a:ea typeface="ＭＳ Ｐゴシック" pitchFamily="34" charset="-128"/>
                      </a:endParaRPr>
                    </a:p>
                  </a:txBody>
                  <a:tcPr marL="91444" marR="91444" marT="45707" marB="45707" anchor="ctr"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a:lnSpc>
                          <a:spcPct val="100000"/>
                        </a:lnSpc>
                        <a:spcBef>
                          <a:spcPts val="0"/>
                        </a:spcBef>
                        <a:spcAft>
                          <a:spcPts val="0"/>
                        </a:spcAft>
                      </a:pPr>
                      <a:r>
                        <a:rPr lang="pt-BR" sz="1000" dirty="0">
                          <a:solidFill>
                            <a:schemeClr val="accent1">
                              <a:lumMod val="50000"/>
                            </a:schemeClr>
                          </a:solidFill>
                          <a:effectLst/>
                          <a:latin typeface="+mj-lt"/>
                        </a:rPr>
                        <a:t>-5.1</a:t>
                      </a:r>
                      <a:endParaRPr lang="pt-BR" sz="1000" b="1" dirty="0">
                        <a:solidFill>
                          <a:schemeClr val="accent1">
                            <a:lumMod val="50000"/>
                          </a:schemeClr>
                        </a:solidFill>
                        <a:effectLst/>
                        <a:latin typeface="+mj-lt"/>
                        <a:ea typeface="SimSun"/>
                        <a:cs typeface="Cordia New"/>
                      </a:endParaRPr>
                    </a:p>
                  </a:txBody>
                  <a:tcPr marL="25400" marR="25400" marT="0" marB="0" anchor="ctr"/>
                </a:tc>
                <a:tc>
                  <a:txBody>
                    <a:bodyPr/>
                    <a:lstStyle/>
                    <a:p>
                      <a:pPr algn="ctr">
                        <a:lnSpc>
                          <a:spcPct val="100000"/>
                        </a:lnSpc>
                        <a:spcBef>
                          <a:spcPts val="0"/>
                        </a:spcBef>
                        <a:spcAft>
                          <a:spcPts val="0"/>
                        </a:spcAft>
                      </a:pPr>
                      <a:endParaRPr lang="pt-BR" sz="1000" b="0" dirty="0">
                        <a:solidFill>
                          <a:schemeClr val="accent1">
                            <a:lumMod val="50000"/>
                          </a:schemeClr>
                        </a:solidFill>
                        <a:effectLst/>
                        <a:latin typeface="+mj-lt"/>
                        <a:ea typeface="SimSun"/>
                        <a:cs typeface="Cordia New"/>
                      </a:endParaRPr>
                    </a:p>
                  </a:txBody>
                  <a:tcPr marL="25400" marR="25400" marT="0" marB="0" anchor="ctr"/>
                </a:tc>
                <a:tc>
                  <a:txBody>
                    <a:bodyPr/>
                    <a:lstStyle/>
                    <a:p>
                      <a:pPr algn="ctr">
                        <a:lnSpc>
                          <a:spcPct val="100000"/>
                        </a:lnSpc>
                        <a:spcBef>
                          <a:spcPts val="0"/>
                        </a:spcBef>
                        <a:spcAft>
                          <a:spcPts val="0"/>
                        </a:spcAft>
                      </a:pPr>
                      <a:endParaRPr lang="pt-BR" sz="1000" b="0" dirty="0">
                        <a:solidFill>
                          <a:schemeClr val="accent1">
                            <a:lumMod val="50000"/>
                          </a:schemeClr>
                        </a:solidFill>
                        <a:effectLst/>
                        <a:latin typeface="+mj-lt"/>
                        <a:ea typeface="SimSun"/>
                        <a:cs typeface="Cordia New"/>
                      </a:endParaRPr>
                    </a:p>
                  </a:txBody>
                  <a:tcPr marL="25400" marR="25400" marT="0" marB="0" anchor="ctr"/>
                </a:tc>
                <a:extLst>
                  <a:ext uri="{0D108BD9-81ED-4DB2-BD59-A6C34878D82A}">
                    <a16:rowId xmlns:a16="http://schemas.microsoft.com/office/drawing/2014/main" val="10001"/>
                  </a:ext>
                </a:extLst>
              </a:tr>
              <a:tr h="135230">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US" sz="1000" u="none" strike="noStrike" cap="none" normalizeH="0" baseline="0" dirty="0">
                          <a:ln>
                            <a:noFill/>
                          </a:ln>
                          <a:solidFill>
                            <a:schemeClr val="accent1">
                              <a:lumMod val="50000"/>
                            </a:schemeClr>
                          </a:solidFill>
                          <a:effectLst/>
                          <a:latin typeface="+mj-lt"/>
                        </a:rPr>
                        <a:t>Tiotropium 5 mcg</a:t>
                      </a:r>
                      <a:endParaRPr kumimoji="0" lang="en-US" sz="1000" b="1" i="0" u="none" strike="noStrike" cap="none" normalizeH="0" baseline="0" dirty="0">
                        <a:ln>
                          <a:noFill/>
                        </a:ln>
                        <a:solidFill>
                          <a:schemeClr val="accent1">
                            <a:lumMod val="50000"/>
                          </a:schemeClr>
                        </a:solidFill>
                        <a:effectLst/>
                        <a:latin typeface="+mj-lt"/>
                        <a:ea typeface="ＭＳ Ｐゴシック" pitchFamily="34" charset="-128"/>
                      </a:endParaRPr>
                    </a:p>
                  </a:txBody>
                  <a:tcPr marL="91444" marR="91444" marT="45707" marB="45707" anchor="ctr"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dirty="0">
                          <a:solidFill>
                            <a:schemeClr val="accent1">
                              <a:lumMod val="50000"/>
                            </a:schemeClr>
                          </a:solidFill>
                          <a:effectLst/>
                          <a:latin typeface="+mj-lt"/>
                        </a:rPr>
                        <a:t>-5.6</a:t>
                      </a:r>
                      <a:endParaRPr lang="pt-BR" sz="1000" b="1" dirty="0">
                        <a:solidFill>
                          <a:schemeClr val="accent1">
                            <a:lumMod val="50000"/>
                          </a:schemeClr>
                        </a:solidFill>
                        <a:effectLst/>
                        <a:latin typeface="+mj-lt"/>
                        <a:ea typeface="SimSun"/>
                        <a:cs typeface="Cordia New"/>
                      </a:endParaRPr>
                    </a:p>
                  </a:txBody>
                  <a:tcPr marL="25400" marR="254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000" b="0" dirty="0">
                        <a:solidFill>
                          <a:schemeClr val="accent1">
                            <a:lumMod val="50000"/>
                          </a:schemeClr>
                        </a:solidFill>
                        <a:effectLst/>
                        <a:latin typeface="+mj-lt"/>
                        <a:ea typeface="SimSun"/>
                        <a:cs typeface="Cordia New"/>
                      </a:endParaRPr>
                    </a:p>
                  </a:txBody>
                  <a:tcPr marL="25400" marR="2540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BR" sz="1000" b="0" dirty="0">
                        <a:solidFill>
                          <a:schemeClr val="accent1">
                            <a:lumMod val="50000"/>
                          </a:schemeClr>
                        </a:solidFill>
                        <a:effectLst/>
                        <a:latin typeface="+mj-lt"/>
                        <a:ea typeface="SimSun"/>
                        <a:cs typeface="Cordia New"/>
                      </a:endParaRPr>
                    </a:p>
                  </a:txBody>
                  <a:tcPr marL="25400" marR="25400" marT="0" marB="0" anchor="ctr"/>
                </a:tc>
                <a:extLst>
                  <a:ext uri="{0D108BD9-81ED-4DB2-BD59-A6C34878D82A}">
                    <a16:rowId xmlns:a16="http://schemas.microsoft.com/office/drawing/2014/main" val="10002"/>
                  </a:ext>
                </a:extLst>
              </a:tr>
              <a:tr h="272416">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l" defTabSz="457200" rtl="0" eaLnBrk="1" fontAlgn="base" latinLnBrk="0" hangingPunct="1">
                        <a:lnSpc>
                          <a:spcPct val="100000"/>
                        </a:lnSpc>
                        <a:spcBef>
                          <a:spcPts val="0"/>
                        </a:spcBef>
                        <a:spcAft>
                          <a:spcPts val="0"/>
                        </a:spcAft>
                        <a:buClrTx/>
                        <a:buSzTx/>
                        <a:buFontTx/>
                        <a:buNone/>
                        <a:tabLst/>
                      </a:pPr>
                      <a:r>
                        <a:rPr kumimoji="0" lang="en-US" sz="1000" u="none" strike="noStrike" cap="none" normalizeH="0" baseline="0" dirty="0" err="1">
                          <a:ln>
                            <a:noFill/>
                          </a:ln>
                          <a:solidFill>
                            <a:schemeClr val="accent1">
                              <a:lumMod val="50000"/>
                            </a:schemeClr>
                          </a:solidFill>
                          <a:effectLst/>
                          <a:latin typeface="+mj-lt"/>
                        </a:rPr>
                        <a:t>Tiotropium</a:t>
                      </a:r>
                      <a:r>
                        <a:rPr kumimoji="0" lang="en-US" sz="1000" u="none" strike="noStrike" cap="none" normalizeH="0" baseline="0" dirty="0">
                          <a:ln>
                            <a:noFill/>
                          </a:ln>
                          <a:solidFill>
                            <a:schemeClr val="accent1">
                              <a:lumMod val="50000"/>
                            </a:schemeClr>
                          </a:solidFill>
                          <a:effectLst/>
                          <a:latin typeface="+mj-lt"/>
                        </a:rPr>
                        <a:t> + </a:t>
                      </a:r>
                      <a:r>
                        <a:rPr kumimoji="0" lang="en-US" sz="1000" u="none" strike="noStrike" cap="none" normalizeH="0" baseline="0" dirty="0" err="1">
                          <a:ln>
                            <a:noFill/>
                          </a:ln>
                          <a:solidFill>
                            <a:schemeClr val="accent1">
                              <a:lumMod val="50000"/>
                            </a:schemeClr>
                          </a:solidFill>
                          <a:effectLst/>
                          <a:latin typeface="+mj-lt"/>
                        </a:rPr>
                        <a:t>olodaterol</a:t>
                      </a:r>
                      <a:r>
                        <a:rPr kumimoji="0" lang="en-US" sz="1000" u="none" strike="noStrike" cap="none" normalizeH="0" baseline="0" dirty="0">
                          <a:ln>
                            <a:noFill/>
                          </a:ln>
                          <a:solidFill>
                            <a:schemeClr val="accent1">
                              <a:lumMod val="50000"/>
                            </a:schemeClr>
                          </a:solidFill>
                          <a:effectLst/>
                          <a:latin typeface="+mj-lt"/>
                        </a:rPr>
                        <a:t> 5/5 mcg</a:t>
                      </a:r>
                      <a:endParaRPr kumimoji="0" lang="en-US" sz="1000" b="1" i="0" u="none" strike="noStrike" cap="none" normalizeH="0" baseline="0" dirty="0">
                        <a:ln>
                          <a:noFill/>
                        </a:ln>
                        <a:solidFill>
                          <a:schemeClr val="accent1">
                            <a:lumMod val="50000"/>
                          </a:schemeClr>
                        </a:solidFill>
                        <a:effectLst/>
                        <a:latin typeface="+mj-lt"/>
                        <a:ea typeface="ＭＳ Ｐゴシック" pitchFamily="34" charset="-128"/>
                      </a:endParaRPr>
                    </a:p>
                  </a:txBody>
                  <a:tcPr marL="91444" marR="91444" marT="45707" marB="45707" anchor="ctr" horzOverflow="overflow"/>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000" dirty="0">
                          <a:solidFill>
                            <a:schemeClr val="accent1">
                              <a:lumMod val="50000"/>
                            </a:schemeClr>
                          </a:solidFill>
                          <a:effectLst/>
                          <a:latin typeface="+mj-lt"/>
                        </a:rPr>
                        <a:t>-6.8</a:t>
                      </a:r>
                      <a:endParaRPr lang="en-US" sz="1000" b="1" dirty="0">
                        <a:solidFill>
                          <a:schemeClr val="accent1">
                            <a:lumMod val="50000"/>
                          </a:schemeClr>
                        </a:solidFill>
                        <a:effectLst/>
                        <a:latin typeface="+mj-lt"/>
                        <a:ea typeface="SimSun"/>
                        <a:cs typeface="Cordia New"/>
                      </a:endParaRPr>
                    </a:p>
                  </a:txBody>
                  <a:tcPr marL="25400" marR="2540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kern="1200" dirty="0">
                          <a:solidFill>
                            <a:schemeClr val="accent1">
                              <a:lumMod val="50000"/>
                            </a:schemeClr>
                          </a:solidFill>
                          <a:effectLst/>
                          <a:latin typeface="+mj-lt"/>
                          <a:ea typeface="SimSun"/>
                          <a:cs typeface="Cordia New"/>
                        </a:rPr>
                        <a:t>-1.693 (0.553) (P=0.0022)</a:t>
                      </a:r>
                    </a:p>
                  </a:txBody>
                  <a:tcPr marL="25400" marR="25400" marT="0" marB="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pt-BR" sz="500" b="0" kern="1200" dirty="0">
                        <a:solidFill>
                          <a:schemeClr val="accent1">
                            <a:lumMod val="50000"/>
                          </a:schemeClr>
                        </a:solidFill>
                        <a:effectLst/>
                        <a:latin typeface="+mj-lt"/>
                        <a:ea typeface="SimSun"/>
                        <a:cs typeface="Cordia New"/>
                      </a:endParaRPr>
                    </a:p>
                    <a:p>
                      <a:pPr marL="0" marR="0" indent="0" algn="ctr" defTabSz="457200" rtl="0" eaLnBrk="1" fontAlgn="auto" latinLnBrk="0" hangingPunct="1">
                        <a:lnSpc>
                          <a:spcPct val="100000"/>
                        </a:lnSpc>
                        <a:spcBef>
                          <a:spcPts val="0"/>
                        </a:spcBef>
                        <a:spcAft>
                          <a:spcPts val="0"/>
                        </a:spcAft>
                        <a:buClrTx/>
                        <a:buSzTx/>
                        <a:buFontTx/>
                        <a:buNone/>
                        <a:tabLst/>
                        <a:defRPr/>
                      </a:pPr>
                      <a:r>
                        <a:rPr lang="pt-BR" sz="1000" b="0" kern="1200" dirty="0">
                          <a:solidFill>
                            <a:schemeClr val="accent1">
                              <a:lumMod val="50000"/>
                            </a:schemeClr>
                          </a:solidFill>
                          <a:effectLst/>
                          <a:latin typeface="+mj-lt"/>
                          <a:ea typeface="SimSun"/>
                          <a:cs typeface="Cordia New"/>
                        </a:rPr>
                        <a:t>-1.233 (0.551) (P= 0.0252)</a:t>
                      </a:r>
                    </a:p>
                    <a:p>
                      <a:pPr marL="0" marR="0" algn="ctr">
                        <a:lnSpc>
                          <a:spcPct val="100000"/>
                        </a:lnSpc>
                        <a:spcBef>
                          <a:spcPts val="0"/>
                        </a:spcBef>
                        <a:spcAft>
                          <a:spcPts val="0"/>
                        </a:spcAft>
                      </a:pPr>
                      <a:endParaRPr lang="en-US" sz="1000" b="0" dirty="0">
                        <a:solidFill>
                          <a:schemeClr val="accent1">
                            <a:lumMod val="50000"/>
                          </a:schemeClr>
                        </a:solidFill>
                        <a:effectLst/>
                        <a:latin typeface="+mj-lt"/>
                        <a:ea typeface="SimSun"/>
                        <a:cs typeface="Cordia New"/>
                      </a:endParaRPr>
                    </a:p>
                  </a:txBody>
                  <a:tcPr marL="25400" marR="25400" marT="0" marB="0" anchor="ctr"/>
                </a:tc>
                <a:extLst>
                  <a:ext uri="{0D108BD9-81ED-4DB2-BD59-A6C34878D82A}">
                    <a16:rowId xmlns:a16="http://schemas.microsoft.com/office/drawing/2014/main" val="10003"/>
                  </a:ext>
                </a:extLst>
              </a:tr>
            </a:tbl>
          </a:graphicData>
        </a:graphic>
      </p:graphicFrame>
      <p:sp>
        <p:nvSpPr>
          <p:cNvPr id="98" name="TextBox 97"/>
          <p:cNvSpPr txBox="1"/>
          <p:nvPr/>
        </p:nvSpPr>
        <p:spPr>
          <a:xfrm>
            <a:off x="6069210" y="6309704"/>
            <a:ext cx="4363593" cy="400110"/>
          </a:xfrm>
          <a:prstGeom prst="rect">
            <a:avLst/>
          </a:prstGeom>
          <a:noFill/>
        </p:spPr>
        <p:txBody>
          <a:bodyPr wrap="square" rtlCol="0">
            <a:spAutoFit/>
          </a:bodyPr>
          <a:lstStyle/>
          <a:p>
            <a:pPr algn="r"/>
            <a:r>
              <a:rPr lang="en-GB" sz="1000" dirty="0">
                <a:latin typeface="+mj-lt"/>
                <a:cs typeface="Arial" panose="020B0604020202020204" pitchFamily="34" charset="0"/>
              </a:rPr>
              <a:t>Buhl R. et al. </a:t>
            </a:r>
            <a:r>
              <a:rPr lang="en-GB" sz="1000" dirty="0">
                <a:latin typeface="+mj-lt"/>
              </a:rPr>
              <a:t> </a:t>
            </a:r>
            <a:r>
              <a:rPr lang="en-GB" sz="1000" dirty="0" err="1">
                <a:latin typeface="+mj-lt"/>
              </a:rPr>
              <a:t>Eur</a:t>
            </a:r>
            <a:r>
              <a:rPr lang="en-GB" sz="1000" dirty="0">
                <a:latin typeface="+mj-lt"/>
              </a:rPr>
              <a:t> </a:t>
            </a:r>
            <a:r>
              <a:rPr lang="en-GB" sz="1000" dirty="0" err="1">
                <a:latin typeface="+mj-lt"/>
              </a:rPr>
              <a:t>Respir</a:t>
            </a:r>
            <a:r>
              <a:rPr lang="en-GB" sz="1000" dirty="0">
                <a:latin typeface="+mj-lt"/>
              </a:rPr>
              <a:t> J 2015; 45: 969-979</a:t>
            </a:r>
            <a:endParaRPr lang="en-GB" sz="1000" dirty="0">
              <a:latin typeface="+mj-lt"/>
              <a:cs typeface="Arial" panose="020B0604020202020204" pitchFamily="34" charset="0"/>
            </a:endParaRPr>
          </a:p>
          <a:p>
            <a:pPr algn="r"/>
            <a:r>
              <a:rPr lang="en-GB" sz="1000" dirty="0" err="1">
                <a:latin typeface="+mj-lt"/>
                <a:cs typeface="Arial" panose="020B0604020202020204" pitchFamily="34" charset="0"/>
              </a:rPr>
              <a:t>Boehringer</a:t>
            </a:r>
            <a:r>
              <a:rPr lang="en-GB" sz="1000" dirty="0">
                <a:latin typeface="+mj-lt"/>
                <a:cs typeface="Arial" panose="020B0604020202020204" pitchFamily="34" charset="0"/>
              </a:rPr>
              <a:t> </a:t>
            </a:r>
            <a:r>
              <a:rPr lang="en-GB" sz="1000" dirty="0" err="1">
                <a:latin typeface="+mj-lt"/>
                <a:cs typeface="Arial" panose="020B0604020202020204" pitchFamily="34" charset="0"/>
              </a:rPr>
              <a:t>Ingelheim</a:t>
            </a:r>
            <a:r>
              <a:rPr lang="en-GB" sz="1000" dirty="0">
                <a:latin typeface="+mj-lt"/>
                <a:cs typeface="Arial" panose="020B0604020202020204" pitchFamily="34" charset="0"/>
              </a:rPr>
              <a:t>.  Data on file TOL14-05 (d)</a:t>
            </a:r>
          </a:p>
        </p:txBody>
      </p:sp>
      <p:sp>
        <p:nvSpPr>
          <p:cNvPr id="101" name="Footer Placeholder 3"/>
          <p:cNvSpPr txBox="1">
            <a:spLocks/>
          </p:cNvSpPr>
          <p:nvPr/>
        </p:nvSpPr>
        <p:spPr>
          <a:xfrm>
            <a:off x="1711388" y="5768929"/>
            <a:ext cx="8201292"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eaLnBrk="0" hangingPunct="0">
              <a:spcBef>
                <a:spcPct val="30000"/>
              </a:spcBef>
              <a:defRPr/>
            </a:pPr>
            <a:r>
              <a:rPr lang="en-GB" sz="1000" dirty="0">
                <a:solidFill>
                  <a:srgbClr val="000000"/>
                </a:solidFill>
                <a:latin typeface="+mj-lt"/>
              </a:rPr>
              <a:t>Minimum clinically important difference (MCID) is -4.0 units</a:t>
            </a:r>
          </a:p>
        </p:txBody>
      </p:sp>
      <p:cxnSp>
        <p:nvCxnSpPr>
          <p:cNvPr id="4" name="Straight Connector 3"/>
          <p:cNvCxnSpPr/>
          <p:nvPr/>
        </p:nvCxnSpPr>
        <p:spPr>
          <a:xfrm>
            <a:off x="2441398" y="1566056"/>
            <a:ext cx="4233821" cy="0"/>
          </a:xfrm>
          <a:prstGeom prst="line">
            <a:avLst/>
          </a:prstGeom>
          <a:ln>
            <a:solidFill>
              <a:srgbClr val="004F59"/>
            </a:solidFill>
          </a:ln>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2441398" y="2488573"/>
            <a:ext cx="4233821" cy="0"/>
          </a:xfrm>
          <a:prstGeom prst="line">
            <a:avLst/>
          </a:prstGeom>
          <a:ln>
            <a:solidFill>
              <a:srgbClr val="004F59"/>
            </a:solidFill>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6332318" y="1620388"/>
            <a:ext cx="0" cy="815491"/>
          </a:xfrm>
          <a:prstGeom prst="straightConnector1">
            <a:avLst/>
          </a:prstGeom>
          <a:ln>
            <a:solidFill>
              <a:srgbClr val="004F59"/>
            </a:solidFill>
            <a:headEnd type="arrow"/>
            <a:tailEnd type="arrow"/>
          </a:ln>
        </p:spPr>
        <p:style>
          <a:lnRef idx="1">
            <a:schemeClr val="dk1"/>
          </a:lnRef>
          <a:fillRef idx="0">
            <a:schemeClr val="dk1"/>
          </a:fillRef>
          <a:effectRef idx="0">
            <a:schemeClr val="dk1"/>
          </a:effectRef>
          <a:fontRef idx="minor">
            <a:schemeClr val="tx1"/>
          </a:fontRef>
        </p:style>
      </p:cxnSp>
      <p:sp>
        <p:nvSpPr>
          <p:cNvPr id="104" name="TextBox 103"/>
          <p:cNvSpPr txBox="1"/>
          <p:nvPr/>
        </p:nvSpPr>
        <p:spPr>
          <a:xfrm>
            <a:off x="6280622" y="1867589"/>
            <a:ext cx="1342034" cy="461665"/>
          </a:xfrm>
          <a:prstGeom prst="rect">
            <a:avLst/>
          </a:prstGeom>
          <a:noFill/>
        </p:spPr>
        <p:txBody>
          <a:bodyPr wrap="none" rtlCol="0">
            <a:spAutoFit/>
          </a:bodyPr>
          <a:lstStyle/>
          <a:p>
            <a:r>
              <a:rPr lang="en-GB" sz="1200" kern="0" dirty="0">
                <a:solidFill>
                  <a:srgbClr val="004F59"/>
                </a:solidFill>
                <a:latin typeface="Arial"/>
              </a:rPr>
              <a:t>MCID= -4.0 units</a:t>
            </a:r>
          </a:p>
          <a:p>
            <a:r>
              <a:rPr lang="en-GB" sz="1200" kern="0" dirty="0">
                <a:solidFill>
                  <a:srgbClr val="004F59"/>
                </a:solidFill>
                <a:latin typeface="Arial"/>
              </a:rPr>
              <a:t> </a:t>
            </a:r>
          </a:p>
        </p:txBody>
      </p:sp>
      <p:sp>
        <p:nvSpPr>
          <p:cNvPr id="105" name="TextBox 104"/>
          <p:cNvSpPr txBox="1"/>
          <p:nvPr/>
        </p:nvSpPr>
        <p:spPr>
          <a:xfrm>
            <a:off x="6396036" y="1362625"/>
            <a:ext cx="1911101" cy="430887"/>
          </a:xfrm>
          <a:prstGeom prst="rect">
            <a:avLst/>
          </a:prstGeom>
          <a:noFill/>
        </p:spPr>
        <p:txBody>
          <a:bodyPr wrap="none" rtlCol="0">
            <a:spAutoFit/>
          </a:bodyPr>
          <a:lstStyle/>
          <a:p>
            <a:r>
              <a:rPr lang="en-GB" sz="1000" kern="0" dirty="0">
                <a:solidFill>
                  <a:srgbClr val="004F59"/>
                </a:solidFill>
                <a:latin typeface="Arial"/>
              </a:rPr>
              <a:t>Common baseline = 43.5 units</a:t>
            </a:r>
          </a:p>
          <a:p>
            <a:r>
              <a:rPr lang="en-GB" sz="1200" kern="0" dirty="0">
                <a:solidFill>
                  <a:srgbClr val="004F59"/>
                </a:solidFill>
                <a:latin typeface="Arial"/>
              </a:rPr>
              <a:t> </a:t>
            </a:r>
          </a:p>
        </p:txBody>
      </p:sp>
      <p:sp>
        <p:nvSpPr>
          <p:cNvPr id="107" name="Rectangle 106"/>
          <p:cNvSpPr/>
          <p:nvPr/>
        </p:nvSpPr>
        <p:spPr>
          <a:xfrm>
            <a:off x="1805145" y="5978663"/>
            <a:ext cx="8386144" cy="276999"/>
          </a:xfrm>
          <a:prstGeom prst="rect">
            <a:avLst/>
          </a:prstGeom>
        </p:spPr>
        <p:txBody>
          <a:bodyPr wrap="square">
            <a:spAutoFit/>
          </a:bodyPr>
          <a:lstStyle/>
          <a:p>
            <a:pPr algn="ctr"/>
            <a:r>
              <a:rPr lang="en-US" sz="1200" b="1" dirty="0" err="1">
                <a:solidFill>
                  <a:srgbClr val="19515B"/>
                </a:solidFill>
                <a:latin typeface="+mj-lt"/>
                <a:cs typeface="Calibri" panose="020F0502020204030204" pitchFamily="34" charset="0"/>
              </a:rPr>
              <a:t>Tiotropium</a:t>
            </a:r>
            <a:r>
              <a:rPr lang="en-US" sz="1200" b="1" dirty="0">
                <a:solidFill>
                  <a:srgbClr val="19515B"/>
                </a:solidFill>
                <a:latin typeface="+mj-lt"/>
                <a:cs typeface="Calibri" panose="020F0502020204030204" pitchFamily="34" charset="0"/>
              </a:rPr>
              <a:t> (2.5 mcg) and </a:t>
            </a:r>
            <a:r>
              <a:rPr lang="en-US" sz="1200" b="1" dirty="0" err="1">
                <a:solidFill>
                  <a:srgbClr val="19515B"/>
                </a:solidFill>
                <a:latin typeface="+mj-lt"/>
                <a:cs typeface="Calibri" panose="020F0502020204030204" pitchFamily="34" charset="0"/>
              </a:rPr>
              <a:t>Tiotropium</a:t>
            </a:r>
            <a:r>
              <a:rPr lang="en-US" sz="1200" b="1" dirty="0">
                <a:solidFill>
                  <a:srgbClr val="19515B"/>
                </a:solidFill>
                <a:latin typeface="+mj-lt"/>
                <a:cs typeface="Calibri" panose="020F0502020204030204" pitchFamily="34" charset="0"/>
              </a:rPr>
              <a:t> + </a:t>
            </a:r>
            <a:r>
              <a:rPr lang="en-US" sz="1200" b="1" dirty="0" err="1">
                <a:solidFill>
                  <a:srgbClr val="19515B"/>
                </a:solidFill>
                <a:latin typeface="+mj-lt"/>
                <a:cs typeface="Calibri" panose="020F0502020204030204" pitchFamily="34" charset="0"/>
              </a:rPr>
              <a:t>olodaterol</a:t>
            </a:r>
            <a:r>
              <a:rPr lang="en-US" sz="1200" b="1" dirty="0">
                <a:solidFill>
                  <a:srgbClr val="19515B"/>
                </a:solidFill>
                <a:latin typeface="+mj-lt"/>
                <a:cs typeface="Calibri" panose="020F0502020204030204" pitchFamily="34" charset="0"/>
              </a:rPr>
              <a:t> (2.5/5 mcg) are investigational products and do not have a license in the UK</a:t>
            </a:r>
            <a:endParaRPr lang="en-US" sz="1200" dirty="0">
              <a:solidFill>
                <a:srgbClr val="19515B"/>
              </a:solidFill>
              <a:latin typeface="+mj-lt"/>
              <a:cs typeface="Calibri" panose="020F0502020204030204" pitchFamily="34" charset="0"/>
            </a:endParaRPr>
          </a:p>
        </p:txBody>
      </p:sp>
      <p:sp>
        <p:nvSpPr>
          <p:cNvPr id="109" name="Footer Placeholder 3"/>
          <p:cNvSpPr txBox="1">
            <a:spLocks/>
          </p:cNvSpPr>
          <p:nvPr/>
        </p:nvSpPr>
        <p:spPr>
          <a:xfrm>
            <a:off x="1524001" y="6418117"/>
            <a:ext cx="8956215"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defRPr/>
            </a:pPr>
            <a:r>
              <a:rPr lang="en-GB" sz="900" dirty="0">
                <a:solidFill>
                  <a:srgbClr val="002060"/>
                </a:solidFill>
                <a:latin typeface="Arial"/>
              </a:rPr>
              <a:t>SGRQ=Saint Georges Respiratory Questionnaire; MCG= micrograms; P= Probability; SE= Standard Error</a:t>
            </a:r>
          </a:p>
        </p:txBody>
      </p:sp>
      <p:sp>
        <p:nvSpPr>
          <p:cNvPr id="106" name="TextBox 105"/>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1918376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3444216" y="3278487"/>
            <a:ext cx="458780" cy="261610"/>
          </a:xfrm>
          <a:prstGeom prst="rect">
            <a:avLst/>
          </a:prstGeom>
          <a:noFill/>
        </p:spPr>
        <p:txBody>
          <a:bodyPr wrap="none" rtlCol="0">
            <a:spAutoFit/>
          </a:bodyPr>
          <a:lstStyle/>
          <a:p>
            <a:pPr algn="r">
              <a:defRPr/>
            </a:pPr>
            <a:r>
              <a:rPr lang="en-GB" sz="1100" b="1" kern="0" dirty="0">
                <a:solidFill>
                  <a:srgbClr val="004F59"/>
                </a:solidFill>
                <a:latin typeface="Arial"/>
              </a:rPr>
              <a:t>44.8</a:t>
            </a:r>
          </a:p>
        </p:txBody>
      </p:sp>
      <p:grpSp>
        <p:nvGrpSpPr>
          <p:cNvPr id="11" name="Group 10"/>
          <p:cNvGrpSpPr/>
          <p:nvPr/>
        </p:nvGrpSpPr>
        <p:grpSpPr>
          <a:xfrm>
            <a:off x="3187994" y="3534748"/>
            <a:ext cx="938196" cy="1642419"/>
            <a:chOff x="2857500" y="2412307"/>
            <a:chExt cx="495300" cy="764065"/>
          </a:xfrm>
        </p:grpSpPr>
        <p:sp>
          <p:nvSpPr>
            <p:cNvPr id="61" name="Rectangle 60"/>
            <p:cNvSpPr/>
            <p:nvPr/>
          </p:nvSpPr>
          <p:spPr>
            <a:xfrm>
              <a:off x="2857500" y="2412307"/>
              <a:ext cx="495300" cy="763506"/>
            </a:xfrm>
            <a:prstGeom prst="rect">
              <a:avLst/>
            </a:prstGeom>
            <a:solidFill>
              <a:schemeClr val="tx2">
                <a:lumMod val="60000"/>
                <a:lumOff val="40000"/>
              </a:schemeClr>
            </a:solidFill>
            <a:ln w="1905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64" name="Straight Connector 63"/>
            <p:cNvCxnSpPr/>
            <p:nvPr/>
          </p:nvCxnSpPr>
          <p:spPr>
            <a:xfrm>
              <a:off x="3036750" y="3176372"/>
              <a:ext cx="142875" cy="0"/>
            </a:xfrm>
            <a:prstGeom prst="line">
              <a:avLst/>
            </a:prstGeom>
            <a:ln w="19050">
              <a:solidFill>
                <a:srgbClr val="FF9933"/>
              </a:solidFill>
            </a:ln>
          </p:spPr>
          <p:style>
            <a:lnRef idx="1">
              <a:schemeClr val="dk1"/>
            </a:lnRef>
            <a:fillRef idx="0">
              <a:schemeClr val="dk1"/>
            </a:fillRef>
            <a:effectRef idx="0">
              <a:schemeClr val="dk1"/>
            </a:effectRef>
            <a:fontRef idx="minor">
              <a:schemeClr val="tx1"/>
            </a:fontRef>
          </p:style>
        </p:cxnSp>
      </p:grpSp>
      <p:sp>
        <p:nvSpPr>
          <p:cNvPr id="18" name="TextBox 17"/>
          <p:cNvSpPr txBox="1"/>
          <p:nvPr/>
        </p:nvSpPr>
        <p:spPr>
          <a:xfrm>
            <a:off x="3212900" y="5200232"/>
            <a:ext cx="888385" cy="600163"/>
          </a:xfrm>
          <a:prstGeom prst="rect">
            <a:avLst/>
          </a:prstGeom>
          <a:noFill/>
        </p:spPr>
        <p:txBody>
          <a:bodyPr wrap="none" rtlCol="0">
            <a:spAutoFit/>
          </a:bodyPr>
          <a:lstStyle/>
          <a:p>
            <a:pPr algn="ctr">
              <a:defRPr/>
            </a:pPr>
            <a:r>
              <a:rPr lang="en-GB" sz="1100" b="1" kern="0" dirty="0" err="1">
                <a:solidFill>
                  <a:srgbClr val="004F59"/>
                </a:solidFill>
                <a:latin typeface="Arial"/>
              </a:rPr>
              <a:t>Olodaterol</a:t>
            </a:r>
            <a:endParaRPr lang="en-GB" sz="1100" b="1" kern="0" dirty="0">
              <a:solidFill>
                <a:srgbClr val="004F59"/>
              </a:solidFill>
              <a:latin typeface="Arial"/>
            </a:endParaRPr>
          </a:p>
          <a:p>
            <a:pPr algn="ctr">
              <a:defRPr/>
            </a:pPr>
            <a:r>
              <a:rPr lang="en-GB" sz="1100" b="1" kern="0" dirty="0">
                <a:solidFill>
                  <a:srgbClr val="004F59"/>
                </a:solidFill>
                <a:latin typeface="Arial"/>
              </a:rPr>
              <a:t>5 mcg</a:t>
            </a:r>
          </a:p>
          <a:p>
            <a:pPr algn="ctr">
              <a:defRPr/>
            </a:pPr>
            <a:endParaRPr lang="en-GB" sz="1100" b="1" kern="0" dirty="0">
              <a:solidFill>
                <a:srgbClr val="004F59"/>
              </a:solidFill>
              <a:latin typeface="Arial"/>
            </a:endParaRPr>
          </a:p>
        </p:txBody>
      </p:sp>
      <p:grpSp>
        <p:nvGrpSpPr>
          <p:cNvPr id="7" name="Group 6"/>
          <p:cNvGrpSpPr/>
          <p:nvPr/>
        </p:nvGrpSpPr>
        <p:grpSpPr>
          <a:xfrm>
            <a:off x="4527538" y="3098976"/>
            <a:ext cx="936017" cy="2701424"/>
            <a:chOff x="3003537" y="3342051"/>
            <a:chExt cx="936017" cy="2701424"/>
          </a:xfrm>
        </p:grpSpPr>
        <p:sp>
          <p:nvSpPr>
            <p:cNvPr id="52" name="TextBox 51"/>
            <p:cNvSpPr txBox="1"/>
            <p:nvPr/>
          </p:nvSpPr>
          <p:spPr>
            <a:xfrm>
              <a:off x="3019109" y="5443312"/>
              <a:ext cx="920445" cy="600163"/>
            </a:xfrm>
            <a:prstGeom prst="rect">
              <a:avLst/>
            </a:prstGeom>
            <a:noFill/>
          </p:spPr>
          <p:txBody>
            <a:bodyPr wrap="none" rtlCol="0">
              <a:spAutoFit/>
            </a:bodyPr>
            <a:lstStyle/>
            <a:p>
              <a:pPr algn="ctr">
                <a:defRPr/>
              </a:pPr>
              <a:r>
                <a:rPr lang="en-GB" sz="1100" b="1" kern="0" dirty="0" err="1">
                  <a:solidFill>
                    <a:srgbClr val="004F59"/>
                  </a:solidFill>
                  <a:latin typeface="Arial"/>
                </a:rPr>
                <a:t>Tiotropium</a:t>
              </a:r>
              <a:endParaRPr lang="en-GB" sz="1100" b="1" kern="0" dirty="0">
                <a:solidFill>
                  <a:srgbClr val="004F59"/>
                </a:solidFill>
                <a:latin typeface="Arial"/>
              </a:endParaRPr>
            </a:p>
            <a:p>
              <a:pPr algn="ctr">
                <a:defRPr/>
              </a:pPr>
              <a:r>
                <a:rPr lang="en-GB" sz="1100" b="1" kern="0" dirty="0">
                  <a:solidFill>
                    <a:srgbClr val="004F59"/>
                  </a:solidFill>
                  <a:latin typeface="Arial"/>
                </a:rPr>
                <a:t>2.5 mcg</a:t>
              </a:r>
            </a:p>
            <a:p>
              <a:pPr algn="ctr">
                <a:defRPr/>
              </a:pPr>
              <a:endParaRPr lang="en-GB" sz="1100" b="1" kern="0" dirty="0">
                <a:solidFill>
                  <a:srgbClr val="004F59"/>
                </a:solidFill>
                <a:latin typeface="Arial"/>
              </a:endParaRPr>
            </a:p>
          </p:txBody>
        </p:sp>
        <p:sp>
          <p:nvSpPr>
            <p:cNvPr id="99" name="TextBox 98"/>
            <p:cNvSpPr txBox="1"/>
            <p:nvPr/>
          </p:nvSpPr>
          <p:spPr>
            <a:xfrm>
              <a:off x="3255999" y="3342051"/>
              <a:ext cx="458780" cy="261610"/>
            </a:xfrm>
            <a:prstGeom prst="rect">
              <a:avLst/>
            </a:prstGeom>
            <a:noFill/>
          </p:spPr>
          <p:txBody>
            <a:bodyPr wrap="none" rtlCol="0">
              <a:spAutoFit/>
            </a:bodyPr>
            <a:lstStyle/>
            <a:p>
              <a:pPr algn="r">
                <a:defRPr/>
              </a:pPr>
              <a:r>
                <a:rPr lang="en-GB" sz="1100" b="1" kern="0" dirty="0">
                  <a:solidFill>
                    <a:srgbClr val="004F59"/>
                  </a:solidFill>
                  <a:latin typeface="Arial"/>
                </a:rPr>
                <a:t>49.6</a:t>
              </a:r>
            </a:p>
          </p:txBody>
        </p:sp>
        <p:sp>
          <p:nvSpPr>
            <p:cNvPr id="53" name="Rectangle 52"/>
            <p:cNvSpPr/>
            <p:nvPr/>
          </p:nvSpPr>
          <p:spPr>
            <a:xfrm>
              <a:off x="3003537" y="3584642"/>
              <a:ext cx="936017" cy="1826947"/>
            </a:xfrm>
            <a:prstGeom prst="rect">
              <a:avLst/>
            </a:prstGeom>
            <a:solidFill>
              <a:srgbClr val="00CC00"/>
            </a:solidFill>
            <a:ln w="19050">
              <a:solidFill>
                <a:srgbClr val="00CC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900" b="1"/>
            </a:p>
          </p:txBody>
        </p:sp>
      </p:grpSp>
      <p:grpSp>
        <p:nvGrpSpPr>
          <p:cNvPr id="5" name="Group 4"/>
          <p:cNvGrpSpPr/>
          <p:nvPr/>
        </p:nvGrpSpPr>
        <p:grpSpPr>
          <a:xfrm>
            <a:off x="5856482" y="3148370"/>
            <a:ext cx="962955" cy="2482748"/>
            <a:chOff x="4332481" y="3391445"/>
            <a:chExt cx="962955" cy="2482748"/>
          </a:xfrm>
        </p:grpSpPr>
        <p:sp>
          <p:nvSpPr>
            <p:cNvPr id="65" name="Rectangle 64"/>
            <p:cNvSpPr/>
            <p:nvPr/>
          </p:nvSpPr>
          <p:spPr>
            <a:xfrm>
              <a:off x="4332481" y="3646261"/>
              <a:ext cx="962955" cy="1773444"/>
            </a:xfrm>
            <a:prstGeom prst="rect">
              <a:avLst/>
            </a:prstGeom>
            <a:solidFill>
              <a:srgbClr val="006A39"/>
            </a:solidFill>
            <a:ln w="19050">
              <a:solidFill>
                <a:srgbClr val="006A3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TextBox 18"/>
            <p:cNvSpPr txBox="1"/>
            <p:nvPr/>
          </p:nvSpPr>
          <p:spPr>
            <a:xfrm>
              <a:off x="4347892" y="5443306"/>
              <a:ext cx="920445" cy="430887"/>
            </a:xfrm>
            <a:prstGeom prst="rect">
              <a:avLst/>
            </a:prstGeom>
            <a:noFill/>
          </p:spPr>
          <p:txBody>
            <a:bodyPr wrap="none" rtlCol="0">
              <a:spAutoFit/>
            </a:bodyPr>
            <a:lstStyle/>
            <a:p>
              <a:pPr algn="ctr">
                <a:defRPr/>
              </a:pPr>
              <a:r>
                <a:rPr lang="en-GB" sz="1100" b="1" kern="0" dirty="0" err="1">
                  <a:solidFill>
                    <a:srgbClr val="004F59"/>
                  </a:solidFill>
                  <a:latin typeface="Arial"/>
                </a:rPr>
                <a:t>Tiotropium</a:t>
              </a:r>
              <a:endParaRPr lang="en-GB" sz="1100" b="1" kern="0" dirty="0">
                <a:solidFill>
                  <a:srgbClr val="004F59"/>
                </a:solidFill>
                <a:latin typeface="Arial"/>
              </a:endParaRPr>
            </a:p>
            <a:p>
              <a:pPr algn="ctr">
                <a:defRPr/>
              </a:pPr>
              <a:r>
                <a:rPr lang="en-GB" sz="1100" b="1" kern="0" dirty="0">
                  <a:solidFill>
                    <a:srgbClr val="004F59"/>
                  </a:solidFill>
                  <a:latin typeface="Arial"/>
                </a:rPr>
                <a:t>5 mcg</a:t>
              </a:r>
            </a:p>
          </p:txBody>
        </p:sp>
        <p:sp>
          <p:nvSpPr>
            <p:cNvPr id="100" name="TextBox 99"/>
            <p:cNvSpPr txBox="1"/>
            <p:nvPr/>
          </p:nvSpPr>
          <p:spPr>
            <a:xfrm>
              <a:off x="4570594" y="3391445"/>
              <a:ext cx="458780" cy="261610"/>
            </a:xfrm>
            <a:prstGeom prst="rect">
              <a:avLst/>
            </a:prstGeom>
            <a:noFill/>
          </p:spPr>
          <p:txBody>
            <a:bodyPr wrap="none" rtlCol="0">
              <a:spAutoFit/>
            </a:bodyPr>
            <a:lstStyle/>
            <a:p>
              <a:pPr algn="r">
                <a:defRPr/>
              </a:pPr>
              <a:r>
                <a:rPr lang="en-GB" sz="1100" b="1" kern="0" dirty="0">
                  <a:solidFill>
                    <a:srgbClr val="004F59"/>
                  </a:solidFill>
                  <a:latin typeface="Arial"/>
                </a:rPr>
                <a:t>48.7</a:t>
              </a:r>
            </a:p>
          </p:txBody>
        </p:sp>
      </p:grpSp>
      <p:grpSp>
        <p:nvGrpSpPr>
          <p:cNvPr id="40" name="Group 39"/>
          <p:cNvGrpSpPr/>
          <p:nvPr/>
        </p:nvGrpSpPr>
        <p:grpSpPr>
          <a:xfrm>
            <a:off x="7048723" y="3003695"/>
            <a:ext cx="1097829" cy="2965976"/>
            <a:chOff x="5524722" y="3246770"/>
            <a:chExt cx="1097829" cy="2965976"/>
          </a:xfrm>
        </p:grpSpPr>
        <p:sp>
          <p:nvSpPr>
            <p:cNvPr id="47" name="Rectangle 46"/>
            <p:cNvSpPr/>
            <p:nvPr/>
          </p:nvSpPr>
          <p:spPr>
            <a:xfrm>
              <a:off x="5592159" y="3481925"/>
              <a:ext cx="962955" cy="1947840"/>
            </a:xfrm>
            <a:prstGeom prst="rect">
              <a:avLst/>
            </a:prstGeom>
            <a:solidFill>
              <a:srgbClr val="6BBBAE"/>
            </a:solidFill>
            <a:ln w="1905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0" name="TextBox 19"/>
            <p:cNvSpPr txBox="1"/>
            <p:nvPr/>
          </p:nvSpPr>
          <p:spPr>
            <a:xfrm>
              <a:off x="5524722" y="5443306"/>
              <a:ext cx="1097829" cy="769440"/>
            </a:xfrm>
            <a:prstGeom prst="rect">
              <a:avLst/>
            </a:prstGeom>
            <a:noFill/>
          </p:spPr>
          <p:txBody>
            <a:bodyPr wrap="square" rtlCol="0">
              <a:spAutoFit/>
            </a:bodyPr>
            <a:lstStyle/>
            <a:p>
              <a:pPr algn="ctr">
                <a:defRPr/>
              </a:pPr>
              <a:r>
                <a:rPr lang="en-GB" sz="1100" b="1" kern="0" dirty="0" err="1">
                  <a:solidFill>
                    <a:srgbClr val="004F59"/>
                  </a:solidFill>
                  <a:latin typeface="Arial"/>
                </a:rPr>
                <a:t>Tiotropium</a:t>
              </a:r>
              <a:r>
                <a:rPr lang="en-GB" sz="1100" b="1" kern="0" dirty="0">
                  <a:solidFill>
                    <a:srgbClr val="004F59"/>
                  </a:solidFill>
                  <a:latin typeface="Arial"/>
                </a:rPr>
                <a:t> </a:t>
              </a:r>
            </a:p>
            <a:p>
              <a:pPr algn="ctr">
                <a:defRPr/>
              </a:pPr>
              <a:r>
                <a:rPr lang="en-GB" sz="1100" b="1" kern="0" dirty="0">
                  <a:solidFill>
                    <a:srgbClr val="004F59"/>
                  </a:solidFill>
                  <a:latin typeface="Arial"/>
                </a:rPr>
                <a:t>+ </a:t>
              </a:r>
              <a:r>
                <a:rPr lang="en-GB" sz="1100" b="1" kern="0" dirty="0" err="1">
                  <a:solidFill>
                    <a:srgbClr val="004F59"/>
                  </a:solidFill>
                  <a:latin typeface="Arial"/>
                </a:rPr>
                <a:t>olodaterol</a:t>
              </a:r>
              <a:endParaRPr lang="en-GB" sz="1100" b="1" kern="0" dirty="0">
                <a:solidFill>
                  <a:srgbClr val="004F59"/>
                </a:solidFill>
                <a:latin typeface="Arial"/>
              </a:endParaRPr>
            </a:p>
            <a:p>
              <a:pPr algn="ctr">
                <a:defRPr/>
              </a:pPr>
              <a:r>
                <a:rPr lang="en-GB" sz="1100" b="1" kern="0" dirty="0">
                  <a:solidFill>
                    <a:srgbClr val="004F59"/>
                  </a:solidFill>
                  <a:latin typeface="Arial"/>
                </a:rPr>
                <a:t>2.5/5 mcg</a:t>
              </a:r>
            </a:p>
            <a:p>
              <a:pPr algn="ctr">
                <a:defRPr/>
              </a:pPr>
              <a:endParaRPr lang="en-GB" sz="1100" b="1" kern="0" dirty="0">
                <a:solidFill>
                  <a:srgbClr val="004F59"/>
                </a:solidFill>
                <a:latin typeface="Arial"/>
              </a:endParaRPr>
            </a:p>
          </p:txBody>
        </p:sp>
        <p:sp>
          <p:nvSpPr>
            <p:cNvPr id="101" name="TextBox 100"/>
            <p:cNvSpPr txBox="1"/>
            <p:nvPr/>
          </p:nvSpPr>
          <p:spPr>
            <a:xfrm>
              <a:off x="5851714" y="3246770"/>
              <a:ext cx="458780" cy="261610"/>
            </a:xfrm>
            <a:prstGeom prst="rect">
              <a:avLst/>
            </a:prstGeom>
            <a:noFill/>
          </p:spPr>
          <p:txBody>
            <a:bodyPr wrap="none" rtlCol="0">
              <a:spAutoFit/>
            </a:bodyPr>
            <a:lstStyle/>
            <a:p>
              <a:pPr algn="r">
                <a:defRPr/>
              </a:pPr>
              <a:r>
                <a:rPr lang="en-GB" sz="1100" b="1" kern="0" dirty="0">
                  <a:solidFill>
                    <a:srgbClr val="004F59"/>
                  </a:solidFill>
                  <a:latin typeface="Arial"/>
                </a:rPr>
                <a:t>53.2</a:t>
              </a:r>
            </a:p>
          </p:txBody>
        </p:sp>
      </p:grpSp>
      <p:grpSp>
        <p:nvGrpSpPr>
          <p:cNvPr id="42" name="Group 41"/>
          <p:cNvGrpSpPr/>
          <p:nvPr/>
        </p:nvGrpSpPr>
        <p:grpSpPr>
          <a:xfrm>
            <a:off x="8328356" y="2845208"/>
            <a:ext cx="1097829" cy="2955186"/>
            <a:chOff x="6804355" y="3088283"/>
            <a:chExt cx="1097829" cy="2955186"/>
          </a:xfrm>
        </p:grpSpPr>
        <p:grpSp>
          <p:nvGrpSpPr>
            <p:cNvPr id="39" name="Group 38"/>
            <p:cNvGrpSpPr/>
            <p:nvPr/>
          </p:nvGrpSpPr>
          <p:grpSpPr>
            <a:xfrm>
              <a:off x="6866777" y="3342005"/>
              <a:ext cx="972987" cy="2077701"/>
              <a:chOff x="5829840" y="1781028"/>
              <a:chExt cx="656685" cy="1394785"/>
            </a:xfrm>
          </p:grpSpPr>
          <p:sp>
            <p:nvSpPr>
              <p:cNvPr id="41" name="Rectangle 40"/>
              <p:cNvSpPr/>
              <p:nvPr/>
            </p:nvSpPr>
            <p:spPr>
              <a:xfrm>
                <a:off x="5829840" y="1781028"/>
                <a:ext cx="656685" cy="1394785"/>
              </a:xfrm>
              <a:prstGeom prst="rect">
                <a:avLst/>
              </a:prstGeom>
              <a:solidFill>
                <a:schemeClr val="tx1"/>
              </a:solidFill>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cxnSp>
            <p:nvCxnSpPr>
              <p:cNvPr id="44" name="Straight Connector 43"/>
              <p:cNvCxnSpPr/>
              <p:nvPr/>
            </p:nvCxnSpPr>
            <p:spPr>
              <a:xfrm>
                <a:off x="6162675" y="2549772"/>
                <a:ext cx="14287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21" name="TextBox 20"/>
            <p:cNvSpPr txBox="1"/>
            <p:nvPr/>
          </p:nvSpPr>
          <p:spPr>
            <a:xfrm>
              <a:off x="6804355" y="5443306"/>
              <a:ext cx="1097829" cy="600163"/>
            </a:xfrm>
            <a:prstGeom prst="rect">
              <a:avLst/>
            </a:prstGeom>
            <a:noFill/>
          </p:spPr>
          <p:txBody>
            <a:bodyPr wrap="square" rtlCol="0">
              <a:spAutoFit/>
            </a:bodyPr>
            <a:lstStyle/>
            <a:p>
              <a:pPr algn="ctr">
                <a:defRPr/>
              </a:pPr>
              <a:r>
                <a:rPr lang="en-GB" sz="1100" b="1" kern="0" dirty="0" err="1">
                  <a:solidFill>
                    <a:srgbClr val="004F59"/>
                  </a:solidFill>
                  <a:latin typeface="Arial"/>
                </a:rPr>
                <a:t>Tiotropium</a:t>
              </a:r>
              <a:endParaRPr lang="en-GB" sz="1100" b="1" kern="0" dirty="0">
                <a:solidFill>
                  <a:srgbClr val="004F59"/>
                </a:solidFill>
                <a:latin typeface="Arial"/>
              </a:endParaRPr>
            </a:p>
            <a:p>
              <a:pPr algn="ctr">
                <a:defRPr/>
              </a:pPr>
              <a:r>
                <a:rPr lang="en-GB" sz="1100" b="1" kern="0" dirty="0">
                  <a:solidFill>
                    <a:srgbClr val="004F59"/>
                  </a:solidFill>
                  <a:latin typeface="Arial"/>
                </a:rPr>
                <a:t> + </a:t>
              </a:r>
              <a:r>
                <a:rPr lang="en-GB" sz="1100" b="1" kern="0" dirty="0" err="1">
                  <a:solidFill>
                    <a:srgbClr val="004F59"/>
                  </a:solidFill>
                  <a:latin typeface="Arial"/>
                </a:rPr>
                <a:t>olodaterol</a:t>
              </a:r>
              <a:endParaRPr lang="en-GB" sz="1100" b="1" kern="0" dirty="0">
                <a:solidFill>
                  <a:srgbClr val="004F59"/>
                </a:solidFill>
                <a:latin typeface="Arial"/>
              </a:endParaRPr>
            </a:p>
            <a:p>
              <a:pPr algn="ctr">
                <a:defRPr/>
              </a:pPr>
              <a:r>
                <a:rPr lang="en-GB" sz="1100" b="1" kern="0" dirty="0">
                  <a:solidFill>
                    <a:srgbClr val="004F59"/>
                  </a:solidFill>
                  <a:latin typeface="Arial"/>
                </a:rPr>
                <a:t>5/5 mcg</a:t>
              </a:r>
            </a:p>
          </p:txBody>
        </p:sp>
        <p:sp>
          <p:nvSpPr>
            <p:cNvPr id="102" name="TextBox 101"/>
            <p:cNvSpPr txBox="1"/>
            <p:nvPr/>
          </p:nvSpPr>
          <p:spPr>
            <a:xfrm>
              <a:off x="7132686" y="3088283"/>
              <a:ext cx="458780" cy="261610"/>
            </a:xfrm>
            <a:prstGeom prst="rect">
              <a:avLst/>
            </a:prstGeom>
            <a:noFill/>
          </p:spPr>
          <p:txBody>
            <a:bodyPr wrap="none" rtlCol="0">
              <a:spAutoFit/>
            </a:bodyPr>
            <a:lstStyle/>
            <a:p>
              <a:pPr algn="r">
                <a:defRPr/>
              </a:pPr>
              <a:r>
                <a:rPr lang="en-GB" sz="1100" b="1" kern="0" dirty="0">
                  <a:solidFill>
                    <a:srgbClr val="004F59"/>
                  </a:solidFill>
                  <a:latin typeface="Arial"/>
                </a:rPr>
                <a:t>57.5</a:t>
              </a:r>
            </a:p>
          </p:txBody>
        </p:sp>
      </p:grpSp>
      <p:sp>
        <p:nvSpPr>
          <p:cNvPr id="2" name="Title 1"/>
          <p:cNvSpPr>
            <a:spLocks noGrp="1"/>
          </p:cNvSpPr>
          <p:nvPr>
            <p:ph type="title"/>
          </p:nvPr>
        </p:nvSpPr>
        <p:spPr>
          <a:xfrm>
            <a:off x="1784041" y="129047"/>
            <a:ext cx="10016594" cy="958645"/>
          </a:xfrm>
        </p:spPr>
        <p:txBody>
          <a:bodyPr>
            <a:noAutofit/>
          </a:bodyPr>
          <a:lstStyle/>
          <a:p>
            <a:r>
              <a:rPr lang="en-GB" sz="3200" dirty="0"/>
              <a:t>TONADO</a:t>
            </a:r>
            <a:r>
              <a:rPr lang="en-GB" sz="3200" baseline="30000" dirty="0"/>
              <a:t>TM</a:t>
            </a:r>
            <a:r>
              <a:rPr lang="en-GB" sz="3200" dirty="0"/>
              <a:t> 1+2: SGRQ Responder Analysis for </a:t>
            </a:r>
            <a:r>
              <a:rPr lang="en-GB" sz="3200" dirty="0" err="1"/>
              <a:t>tiotropium</a:t>
            </a:r>
            <a:r>
              <a:rPr lang="en-GB" sz="3200" dirty="0"/>
              <a:t> + </a:t>
            </a:r>
            <a:r>
              <a:rPr lang="en-GB" sz="3200" dirty="0" err="1"/>
              <a:t>olodaterol</a:t>
            </a:r>
            <a:r>
              <a:rPr lang="en-GB" sz="3200" dirty="0"/>
              <a:t> versus monotherapy at Week 24 </a:t>
            </a:r>
          </a:p>
        </p:txBody>
      </p:sp>
      <p:cxnSp>
        <p:nvCxnSpPr>
          <p:cNvPr id="23" name="Straight Connector 22"/>
          <p:cNvCxnSpPr/>
          <p:nvPr/>
        </p:nvCxnSpPr>
        <p:spPr bwMode="auto">
          <a:xfrm>
            <a:off x="2769242" y="1560327"/>
            <a:ext cx="5550" cy="3627034"/>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24" name="Straight Connector 23"/>
          <p:cNvCxnSpPr/>
          <p:nvPr/>
        </p:nvCxnSpPr>
        <p:spPr bwMode="auto">
          <a:xfrm>
            <a:off x="2684827" y="2652134"/>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25" name="Straight Connector 24"/>
          <p:cNvCxnSpPr/>
          <p:nvPr/>
        </p:nvCxnSpPr>
        <p:spPr bwMode="auto">
          <a:xfrm>
            <a:off x="2684827" y="3022905"/>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26" name="Straight Connector 25"/>
          <p:cNvCxnSpPr/>
          <p:nvPr/>
        </p:nvCxnSpPr>
        <p:spPr bwMode="auto">
          <a:xfrm>
            <a:off x="2684827" y="3377996"/>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27" name="Straight Connector 26"/>
          <p:cNvCxnSpPr/>
          <p:nvPr/>
        </p:nvCxnSpPr>
        <p:spPr bwMode="auto">
          <a:xfrm>
            <a:off x="2684827" y="4112842"/>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28" name="Straight Connector 27"/>
          <p:cNvCxnSpPr/>
          <p:nvPr/>
        </p:nvCxnSpPr>
        <p:spPr bwMode="auto">
          <a:xfrm>
            <a:off x="2684827" y="4474856"/>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29" name="Straight Connector 28"/>
          <p:cNvCxnSpPr/>
          <p:nvPr/>
        </p:nvCxnSpPr>
        <p:spPr bwMode="auto">
          <a:xfrm>
            <a:off x="2684827" y="4822335"/>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69" name="Straight Connector 68"/>
          <p:cNvCxnSpPr/>
          <p:nvPr/>
        </p:nvCxnSpPr>
        <p:spPr bwMode="auto">
          <a:xfrm>
            <a:off x="2684827" y="3746308"/>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73" name="Straight Connector 72"/>
          <p:cNvCxnSpPr/>
          <p:nvPr/>
        </p:nvCxnSpPr>
        <p:spPr bwMode="auto">
          <a:xfrm>
            <a:off x="2684827" y="1568182"/>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74" name="Straight Connector 73"/>
          <p:cNvCxnSpPr/>
          <p:nvPr/>
        </p:nvCxnSpPr>
        <p:spPr bwMode="auto">
          <a:xfrm>
            <a:off x="2684827" y="1924727"/>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cxnSp>
        <p:nvCxnSpPr>
          <p:cNvPr id="75" name="Straight Connector 74"/>
          <p:cNvCxnSpPr/>
          <p:nvPr/>
        </p:nvCxnSpPr>
        <p:spPr bwMode="auto">
          <a:xfrm>
            <a:off x="2684827" y="2279818"/>
            <a:ext cx="79428" cy="0"/>
          </a:xfrm>
          <a:prstGeom prst="line">
            <a:avLst/>
          </a:prstGeom>
          <a:solidFill>
            <a:srgbClr val="004F59"/>
          </a:solidFill>
          <a:ln w="19050" cap="flat" cmpd="sng" algn="ctr">
            <a:solidFill>
              <a:srgbClr val="004F59"/>
            </a:solidFill>
            <a:prstDash val="solid"/>
            <a:round/>
            <a:headEnd type="none" w="med" len="med"/>
            <a:tailEnd type="none" w="med" len="med"/>
          </a:ln>
          <a:effectLst/>
        </p:spPr>
      </p:cxnSp>
      <p:sp>
        <p:nvSpPr>
          <p:cNvPr id="36" name="TextBox 35"/>
          <p:cNvSpPr txBox="1"/>
          <p:nvPr/>
        </p:nvSpPr>
        <p:spPr>
          <a:xfrm rot="16200000">
            <a:off x="381052" y="3118811"/>
            <a:ext cx="3683871" cy="430887"/>
          </a:xfrm>
          <a:prstGeom prst="rect">
            <a:avLst/>
          </a:prstGeom>
          <a:noFill/>
        </p:spPr>
        <p:txBody>
          <a:bodyPr wrap="square" rtlCol="0">
            <a:spAutoFit/>
          </a:bodyPr>
          <a:lstStyle/>
          <a:p>
            <a:pPr algn="ctr">
              <a:defRPr/>
            </a:pPr>
            <a:r>
              <a:rPr lang="en-GB" sz="1100" b="1" kern="0" dirty="0">
                <a:solidFill>
                  <a:srgbClr val="004F59"/>
                </a:solidFill>
                <a:latin typeface="+mj-lt"/>
              </a:rPr>
              <a:t>% Patients that achieved </a:t>
            </a:r>
            <a:r>
              <a:rPr lang="en-GB" sz="1100" b="1" kern="0" dirty="0">
                <a:solidFill>
                  <a:srgbClr val="004F59"/>
                </a:solidFill>
                <a:latin typeface="+mj-lt"/>
                <a:cs typeface="Calibri"/>
              </a:rPr>
              <a:t>≥ -4.0 unit improvement in </a:t>
            </a:r>
            <a:r>
              <a:rPr lang="en-GB" sz="1100" b="1" kern="0" dirty="0">
                <a:solidFill>
                  <a:srgbClr val="004F59"/>
                </a:solidFill>
                <a:latin typeface="+mj-lt"/>
              </a:rPr>
              <a:t>SGRQ total score versus baseline</a:t>
            </a:r>
          </a:p>
        </p:txBody>
      </p:sp>
      <p:sp>
        <p:nvSpPr>
          <p:cNvPr id="30" name="TextBox 29"/>
          <p:cNvSpPr txBox="1"/>
          <p:nvPr/>
        </p:nvSpPr>
        <p:spPr>
          <a:xfrm>
            <a:off x="2405961" y="4329018"/>
            <a:ext cx="341760" cy="261610"/>
          </a:xfrm>
          <a:prstGeom prst="rect">
            <a:avLst/>
          </a:prstGeom>
          <a:noFill/>
        </p:spPr>
        <p:txBody>
          <a:bodyPr wrap="none" rtlCol="0">
            <a:spAutoFit/>
          </a:bodyPr>
          <a:lstStyle/>
          <a:p>
            <a:pPr algn="r">
              <a:defRPr/>
            </a:pPr>
            <a:r>
              <a:rPr lang="en-GB" sz="1100" b="1" kern="0" dirty="0">
                <a:solidFill>
                  <a:srgbClr val="004F59"/>
                </a:solidFill>
                <a:latin typeface="Arial"/>
              </a:rPr>
              <a:t>20</a:t>
            </a:r>
          </a:p>
        </p:txBody>
      </p:sp>
      <p:sp>
        <p:nvSpPr>
          <p:cNvPr id="31" name="TextBox 30"/>
          <p:cNvSpPr txBox="1"/>
          <p:nvPr/>
        </p:nvSpPr>
        <p:spPr>
          <a:xfrm>
            <a:off x="2405961" y="3991796"/>
            <a:ext cx="341760" cy="261610"/>
          </a:xfrm>
          <a:prstGeom prst="rect">
            <a:avLst/>
          </a:prstGeom>
          <a:noFill/>
        </p:spPr>
        <p:txBody>
          <a:bodyPr wrap="none" rtlCol="0">
            <a:spAutoFit/>
          </a:bodyPr>
          <a:lstStyle/>
          <a:p>
            <a:pPr algn="r">
              <a:defRPr/>
            </a:pPr>
            <a:r>
              <a:rPr lang="en-GB" sz="1100" b="1" kern="0" dirty="0">
                <a:solidFill>
                  <a:srgbClr val="004F59"/>
                </a:solidFill>
                <a:latin typeface="Arial"/>
              </a:rPr>
              <a:t>30</a:t>
            </a:r>
          </a:p>
        </p:txBody>
      </p:sp>
      <p:sp>
        <p:nvSpPr>
          <p:cNvPr id="32" name="TextBox 31"/>
          <p:cNvSpPr txBox="1"/>
          <p:nvPr/>
        </p:nvSpPr>
        <p:spPr>
          <a:xfrm>
            <a:off x="2405961" y="3631429"/>
            <a:ext cx="341760" cy="261610"/>
          </a:xfrm>
          <a:prstGeom prst="rect">
            <a:avLst/>
          </a:prstGeom>
          <a:noFill/>
        </p:spPr>
        <p:txBody>
          <a:bodyPr wrap="none" rtlCol="0">
            <a:spAutoFit/>
          </a:bodyPr>
          <a:lstStyle/>
          <a:p>
            <a:pPr algn="r">
              <a:defRPr/>
            </a:pPr>
            <a:r>
              <a:rPr lang="en-GB" sz="1100" b="1" kern="0" dirty="0">
                <a:solidFill>
                  <a:srgbClr val="004F59"/>
                </a:solidFill>
                <a:latin typeface="Arial"/>
              </a:rPr>
              <a:t>40</a:t>
            </a:r>
          </a:p>
        </p:txBody>
      </p:sp>
      <p:sp>
        <p:nvSpPr>
          <p:cNvPr id="33" name="TextBox 32"/>
          <p:cNvSpPr txBox="1"/>
          <p:nvPr/>
        </p:nvSpPr>
        <p:spPr>
          <a:xfrm>
            <a:off x="2405961" y="3269358"/>
            <a:ext cx="341760" cy="261610"/>
          </a:xfrm>
          <a:prstGeom prst="rect">
            <a:avLst/>
          </a:prstGeom>
          <a:noFill/>
        </p:spPr>
        <p:txBody>
          <a:bodyPr wrap="none" rtlCol="0">
            <a:spAutoFit/>
          </a:bodyPr>
          <a:lstStyle/>
          <a:p>
            <a:pPr algn="r">
              <a:defRPr/>
            </a:pPr>
            <a:r>
              <a:rPr lang="en-GB" sz="1100" b="1" kern="0" dirty="0">
                <a:solidFill>
                  <a:srgbClr val="004F59"/>
                </a:solidFill>
                <a:latin typeface="Arial"/>
              </a:rPr>
              <a:t>50</a:t>
            </a:r>
          </a:p>
        </p:txBody>
      </p:sp>
      <p:sp>
        <p:nvSpPr>
          <p:cNvPr id="34" name="TextBox 33"/>
          <p:cNvSpPr txBox="1"/>
          <p:nvPr/>
        </p:nvSpPr>
        <p:spPr>
          <a:xfrm>
            <a:off x="2405961" y="2912605"/>
            <a:ext cx="341760" cy="261610"/>
          </a:xfrm>
          <a:prstGeom prst="rect">
            <a:avLst/>
          </a:prstGeom>
          <a:noFill/>
        </p:spPr>
        <p:txBody>
          <a:bodyPr wrap="none" rtlCol="0">
            <a:spAutoFit/>
          </a:bodyPr>
          <a:lstStyle/>
          <a:p>
            <a:pPr algn="r">
              <a:defRPr/>
            </a:pPr>
            <a:r>
              <a:rPr lang="en-GB" sz="1100" b="1" kern="0" dirty="0">
                <a:solidFill>
                  <a:srgbClr val="004F59"/>
                </a:solidFill>
                <a:latin typeface="Arial"/>
              </a:rPr>
              <a:t>60</a:t>
            </a:r>
          </a:p>
        </p:txBody>
      </p:sp>
      <p:sp>
        <p:nvSpPr>
          <p:cNvPr id="35" name="TextBox 34"/>
          <p:cNvSpPr txBox="1"/>
          <p:nvPr/>
        </p:nvSpPr>
        <p:spPr>
          <a:xfrm>
            <a:off x="2405961" y="4701336"/>
            <a:ext cx="341760" cy="261610"/>
          </a:xfrm>
          <a:prstGeom prst="rect">
            <a:avLst/>
          </a:prstGeom>
          <a:noFill/>
        </p:spPr>
        <p:txBody>
          <a:bodyPr wrap="none" rtlCol="0">
            <a:spAutoFit/>
          </a:bodyPr>
          <a:lstStyle/>
          <a:p>
            <a:pPr algn="r">
              <a:defRPr/>
            </a:pPr>
            <a:r>
              <a:rPr lang="en-GB" sz="1100" b="1" kern="0" dirty="0">
                <a:solidFill>
                  <a:srgbClr val="004F59"/>
                </a:solidFill>
                <a:latin typeface="Arial"/>
              </a:rPr>
              <a:t>10</a:t>
            </a:r>
          </a:p>
        </p:txBody>
      </p:sp>
      <p:sp>
        <p:nvSpPr>
          <p:cNvPr id="37" name="TextBox 36"/>
          <p:cNvSpPr txBox="1"/>
          <p:nvPr/>
        </p:nvSpPr>
        <p:spPr>
          <a:xfrm>
            <a:off x="2405961" y="2538814"/>
            <a:ext cx="341760" cy="261610"/>
          </a:xfrm>
          <a:prstGeom prst="rect">
            <a:avLst/>
          </a:prstGeom>
          <a:noFill/>
        </p:spPr>
        <p:txBody>
          <a:bodyPr wrap="none" rtlCol="0">
            <a:spAutoFit/>
          </a:bodyPr>
          <a:lstStyle/>
          <a:p>
            <a:pPr algn="r">
              <a:defRPr/>
            </a:pPr>
            <a:r>
              <a:rPr lang="en-GB" sz="1100" b="1" kern="0" dirty="0">
                <a:solidFill>
                  <a:srgbClr val="004F59"/>
                </a:solidFill>
                <a:latin typeface="Arial"/>
              </a:rPr>
              <a:t>70</a:t>
            </a:r>
          </a:p>
        </p:txBody>
      </p:sp>
      <p:sp>
        <p:nvSpPr>
          <p:cNvPr id="72" name="TextBox 71"/>
          <p:cNvSpPr txBox="1"/>
          <p:nvPr/>
        </p:nvSpPr>
        <p:spPr>
          <a:xfrm>
            <a:off x="2484507" y="5066999"/>
            <a:ext cx="263214" cy="261610"/>
          </a:xfrm>
          <a:prstGeom prst="rect">
            <a:avLst/>
          </a:prstGeom>
          <a:noFill/>
        </p:spPr>
        <p:txBody>
          <a:bodyPr wrap="none" rtlCol="0">
            <a:spAutoFit/>
          </a:bodyPr>
          <a:lstStyle/>
          <a:p>
            <a:pPr algn="r">
              <a:defRPr/>
            </a:pPr>
            <a:r>
              <a:rPr lang="en-GB" sz="1100" b="1" kern="0" dirty="0">
                <a:solidFill>
                  <a:srgbClr val="004F59"/>
                </a:solidFill>
                <a:latin typeface="Arial"/>
              </a:rPr>
              <a:t>0</a:t>
            </a:r>
          </a:p>
        </p:txBody>
      </p:sp>
      <p:sp>
        <p:nvSpPr>
          <p:cNvPr id="77" name="TextBox 76"/>
          <p:cNvSpPr txBox="1"/>
          <p:nvPr/>
        </p:nvSpPr>
        <p:spPr>
          <a:xfrm>
            <a:off x="2405961" y="2171181"/>
            <a:ext cx="341760" cy="261610"/>
          </a:xfrm>
          <a:prstGeom prst="rect">
            <a:avLst/>
          </a:prstGeom>
          <a:noFill/>
        </p:spPr>
        <p:txBody>
          <a:bodyPr wrap="none" rtlCol="0">
            <a:spAutoFit/>
          </a:bodyPr>
          <a:lstStyle/>
          <a:p>
            <a:pPr algn="r">
              <a:defRPr/>
            </a:pPr>
            <a:r>
              <a:rPr lang="en-GB" sz="1100" b="1" kern="0" dirty="0">
                <a:solidFill>
                  <a:srgbClr val="004F59"/>
                </a:solidFill>
                <a:latin typeface="Arial"/>
              </a:rPr>
              <a:t>80</a:t>
            </a:r>
          </a:p>
        </p:txBody>
      </p:sp>
      <p:sp>
        <p:nvSpPr>
          <p:cNvPr id="78" name="TextBox 77"/>
          <p:cNvSpPr txBox="1"/>
          <p:nvPr/>
        </p:nvSpPr>
        <p:spPr>
          <a:xfrm>
            <a:off x="2405961" y="1814427"/>
            <a:ext cx="341760" cy="261610"/>
          </a:xfrm>
          <a:prstGeom prst="rect">
            <a:avLst/>
          </a:prstGeom>
          <a:noFill/>
        </p:spPr>
        <p:txBody>
          <a:bodyPr wrap="none" rtlCol="0">
            <a:spAutoFit/>
          </a:bodyPr>
          <a:lstStyle/>
          <a:p>
            <a:pPr algn="r">
              <a:defRPr/>
            </a:pPr>
            <a:r>
              <a:rPr lang="en-GB" sz="1100" b="1" kern="0" dirty="0">
                <a:solidFill>
                  <a:srgbClr val="004F59"/>
                </a:solidFill>
                <a:latin typeface="Arial"/>
              </a:rPr>
              <a:t>90</a:t>
            </a:r>
          </a:p>
        </p:txBody>
      </p:sp>
      <p:sp>
        <p:nvSpPr>
          <p:cNvPr id="79" name="TextBox 78"/>
          <p:cNvSpPr txBox="1"/>
          <p:nvPr/>
        </p:nvSpPr>
        <p:spPr>
          <a:xfrm>
            <a:off x="2327413" y="1440636"/>
            <a:ext cx="420308" cy="261610"/>
          </a:xfrm>
          <a:prstGeom prst="rect">
            <a:avLst/>
          </a:prstGeom>
          <a:noFill/>
        </p:spPr>
        <p:txBody>
          <a:bodyPr wrap="none" rtlCol="0">
            <a:spAutoFit/>
          </a:bodyPr>
          <a:lstStyle/>
          <a:p>
            <a:pPr algn="r">
              <a:defRPr/>
            </a:pPr>
            <a:r>
              <a:rPr lang="en-GB" sz="1100" b="1" kern="0" dirty="0">
                <a:solidFill>
                  <a:srgbClr val="004F59"/>
                </a:solidFill>
                <a:latin typeface="Arial"/>
              </a:rPr>
              <a:t>100</a:t>
            </a:r>
          </a:p>
        </p:txBody>
      </p:sp>
      <p:cxnSp>
        <p:nvCxnSpPr>
          <p:cNvPr id="38" name="Straight Connector 37"/>
          <p:cNvCxnSpPr/>
          <p:nvPr/>
        </p:nvCxnSpPr>
        <p:spPr bwMode="auto">
          <a:xfrm flipV="1">
            <a:off x="2694353" y="5177839"/>
            <a:ext cx="6973523" cy="1"/>
          </a:xfrm>
          <a:prstGeom prst="line">
            <a:avLst/>
          </a:prstGeom>
          <a:solidFill>
            <a:srgbClr val="004F59"/>
          </a:solidFill>
          <a:ln w="19050" cap="flat" cmpd="sng" algn="ctr">
            <a:solidFill>
              <a:srgbClr val="004F59"/>
            </a:solidFill>
            <a:prstDash val="solid"/>
            <a:round/>
            <a:headEnd type="none" w="med" len="med"/>
            <a:tailEnd type="none" w="med" len="med"/>
          </a:ln>
          <a:effectLst/>
        </p:spPr>
      </p:cxnSp>
      <p:sp>
        <p:nvSpPr>
          <p:cNvPr id="70" name="TextBox 69"/>
          <p:cNvSpPr txBox="1"/>
          <p:nvPr/>
        </p:nvSpPr>
        <p:spPr>
          <a:xfrm>
            <a:off x="6143853" y="6459379"/>
            <a:ext cx="4363593" cy="400110"/>
          </a:xfrm>
          <a:prstGeom prst="rect">
            <a:avLst/>
          </a:prstGeom>
          <a:noFill/>
        </p:spPr>
        <p:txBody>
          <a:bodyPr wrap="square" rtlCol="0">
            <a:spAutoFit/>
          </a:bodyPr>
          <a:lstStyle/>
          <a:p>
            <a:pPr algn="r"/>
            <a:r>
              <a:rPr lang="en-GB" sz="1000" dirty="0">
                <a:solidFill>
                  <a:srgbClr val="004F59"/>
                </a:solidFill>
                <a:latin typeface="+mj-lt"/>
                <a:cs typeface="Arial" panose="020B0604020202020204" pitchFamily="34" charset="0"/>
              </a:rPr>
              <a:t>Buhl R. et al. </a:t>
            </a:r>
            <a:r>
              <a:rPr lang="en-GB" sz="1000" dirty="0">
                <a:solidFill>
                  <a:srgbClr val="004F59"/>
                </a:solidFill>
                <a:latin typeface="+mj-lt"/>
              </a:rPr>
              <a:t> </a:t>
            </a:r>
            <a:r>
              <a:rPr lang="en-GB" sz="1000" dirty="0" err="1">
                <a:solidFill>
                  <a:srgbClr val="004F59"/>
                </a:solidFill>
                <a:latin typeface="+mj-lt"/>
              </a:rPr>
              <a:t>Eur</a:t>
            </a:r>
            <a:r>
              <a:rPr lang="en-GB" sz="1000" dirty="0">
                <a:solidFill>
                  <a:srgbClr val="004F59"/>
                </a:solidFill>
                <a:latin typeface="+mj-lt"/>
              </a:rPr>
              <a:t> </a:t>
            </a:r>
            <a:r>
              <a:rPr lang="en-GB" sz="1000" dirty="0" err="1">
                <a:solidFill>
                  <a:srgbClr val="004F59"/>
                </a:solidFill>
                <a:latin typeface="+mj-lt"/>
              </a:rPr>
              <a:t>Respir</a:t>
            </a:r>
            <a:r>
              <a:rPr lang="en-GB" sz="1000" dirty="0">
                <a:solidFill>
                  <a:srgbClr val="004F59"/>
                </a:solidFill>
                <a:latin typeface="+mj-lt"/>
              </a:rPr>
              <a:t> J 2015; 45: 969-979</a:t>
            </a:r>
            <a:endParaRPr lang="en-GB" sz="1000" dirty="0">
              <a:solidFill>
                <a:srgbClr val="004F59"/>
              </a:solidFill>
              <a:latin typeface="+mj-lt"/>
              <a:cs typeface="Arial" panose="020B0604020202020204" pitchFamily="34" charset="0"/>
            </a:endParaRPr>
          </a:p>
          <a:p>
            <a:pPr algn="r"/>
            <a:r>
              <a:rPr lang="en-GB" sz="1000" dirty="0" err="1">
                <a:solidFill>
                  <a:srgbClr val="004F59"/>
                </a:solidFill>
                <a:latin typeface="+mj-lt"/>
                <a:cs typeface="Arial" panose="020B0604020202020204" pitchFamily="34" charset="0"/>
              </a:rPr>
              <a:t>Boehringer</a:t>
            </a:r>
            <a:r>
              <a:rPr lang="en-GB" sz="1000" dirty="0">
                <a:solidFill>
                  <a:srgbClr val="004F59"/>
                </a:solidFill>
                <a:latin typeface="+mj-lt"/>
                <a:cs typeface="Arial" panose="020B0604020202020204" pitchFamily="34" charset="0"/>
              </a:rPr>
              <a:t> </a:t>
            </a:r>
            <a:r>
              <a:rPr lang="en-GB" sz="1000" dirty="0" err="1">
                <a:solidFill>
                  <a:srgbClr val="004F59"/>
                </a:solidFill>
                <a:latin typeface="+mj-lt"/>
                <a:cs typeface="Arial" panose="020B0604020202020204" pitchFamily="34" charset="0"/>
              </a:rPr>
              <a:t>Ingelheim</a:t>
            </a:r>
            <a:r>
              <a:rPr lang="en-GB" sz="1000" dirty="0">
                <a:solidFill>
                  <a:srgbClr val="004F59"/>
                </a:solidFill>
                <a:latin typeface="+mj-lt"/>
                <a:cs typeface="Arial" panose="020B0604020202020204" pitchFamily="34" charset="0"/>
              </a:rPr>
              <a:t>.  Data on file TOL14-05 (d)</a:t>
            </a:r>
          </a:p>
        </p:txBody>
      </p:sp>
      <p:grpSp>
        <p:nvGrpSpPr>
          <p:cNvPr id="107" name="Group 106"/>
          <p:cNvGrpSpPr/>
          <p:nvPr/>
        </p:nvGrpSpPr>
        <p:grpSpPr>
          <a:xfrm>
            <a:off x="3678554" y="1871221"/>
            <a:ext cx="5221091" cy="121602"/>
            <a:chOff x="2053092" y="4703343"/>
            <a:chExt cx="4959170" cy="261610"/>
          </a:xfrm>
        </p:grpSpPr>
        <p:cxnSp>
          <p:nvCxnSpPr>
            <p:cNvPr id="96" name="Straight Connector 95"/>
            <p:cNvCxnSpPr/>
            <p:nvPr/>
          </p:nvCxnSpPr>
          <p:spPr>
            <a:xfrm>
              <a:off x="2059199" y="4703343"/>
              <a:ext cx="0" cy="26161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6999405" y="4703343"/>
              <a:ext cx="0" cy="26161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a:off x="2053092" y="4716477"/>
              <a:ext cx="495917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grpSp>
        <p:nvGrpSpPr>
          <p:cNvPr id="113" name="Group 112"/>
          <p:cNvGrpSpPr/>
          <p:nvPr/>
        </p:nvGrpSpPr>
        <p:grpSpPr>
          <a:xfrm>
            <a:off x="6332771" y="2418257"/>
            <a:ext cx="2565456" cy="122400"/>
            <a:chOff x="2053092" y="4703343"/>
            <a:chExt cx="4959170" cy="261610"/>
          </a:xfrm>
        </p:grpSpPr>
        <p:cxnSp>
          <p:nvCxnSpPr>
            <p:cNvPr id="114" name="Straight Connector 113"/>
            <p:cNvCxnSpPr/>
            <p:nvPr/>
          </p:nvCxnSpPr>
          <p:spPr>
            <a:xfrm>
              <a:off x="2059199" y="4703343"/>
              <a:ext cx="0" cy="26161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5" name="Straight Connector 114"/>
            <p:cNvCxnSpPr/>
            <p:nvPr/>
          </p:nvCxnSpPr>
          <p:spPr>
            <a:xfrm>
              <a:off x="6999405" y="4703343"/>
              <a:ext cx="0" cy="26161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16" name="Straight Connector 115"/>
            <p:cNvCxnSpPr/>
            <p:nvPr/>
          </p:nvCxnSpPr>
          <p:spPr>
            <a:xfrm>
              <a:off x="2053092" y="4716477"/>
              <a:ext cx="4959170"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89" name="TextBox 88"/>
          <p:cNvSpPr txBox="1"/>
          <p:nvPr/>
        </p:nvSpPr>
        <p:spPr>
          <a:xfrm>
            <a:off x="5796214" y="1601141"/>
            <a:ext cx="2466916" cy="276999"/>
          </a:xfrm>
          <a:prstGeom prst="rect">
            <a:avLst/>
          </a:prstGeom>
          <a:noFill/>
        </p:spPr>
        <p:txBody>
          <a:bodyPr wrap="square" rtlCol="0">
            <a:spAutoFit/>
          </a:bodyPr>
          <a:lstStyle/>
          <a:p>
            <a:r>
              <a:rPr lang="en-GB" sz="1200" dirty="0">
                <a:latin typeface="+mj-lt"/>
              </a:rPr>
              <a:t>P&lt; 0.001</a:t>
            </a:r>
          </a:p>
        </p:txBody>
      </p:sp>
      <p:sp>
        <p:nvSpPr>
          <p:cNvPr id="66" name="TextBox 65"/>
          <p:cNvSpPr txBox="1"/>
          <p:nvPr/>
        </p:nvSpPr>
        <p:spPr>
          <a:xfrm>
            <a:off x="7179031" y="2152373"/>
            <a:ext cx="2466916" cy="276999"/>
          </a:xfrm>
          <a:prstGeom prst="rect">
            <a:avLst/>
          </a:prstGeom>
          <a:noFill/>
        </p:spPr>
        <p:txBody>
          <a:bodyPr wrap="square" rtlCol="0">
            <a:spAutoFit/>
          </a:bodyPr>
          <a:lstStyle/>
          <a:p>
            <a:r>
              <a:rPr lang="en-GB" sz="1200" dirty="0">
                <a:latin typeface="+mj-lt"/>
              </a:rPr>
              <a:t>P&lt; 0.001</a:t>
            </a:r>
          </a:p>
        </p:txBody>
      </p:sp>
      <p:sp>
        <p:nvSpPr>
          <p:cNvPr id="63" name="Rectangle 62"/>
          <p:cNvSpPr/>
          <p:nvPr/>
        </p:nvSpPr>
        <p:spPr>
          <a:xfrm>
            <a:off x="1805145" y="5871788"/>
            <a:ext cx="8386144" cy="276999"/>
          </a:xfrm>
          <a:prstGeom prst="rect">
            <a:avLst/>
          </a:prstGeom>
        </p:spPr>
        <p:txBody>
          <a:bodyPr wrap="square">
            <a:spAutoFit/>
          </a:bodyPr>
          <a:lstStyle/>
          <a:p>
            <a:pPr algn="ctr"/>
            <a:r>
              <a:rPr lang="en-US" sz="1200" b="1" dirty="0" err="1">
                <a:solidFill>
                  <a:srgbClr val="19515B"/>
                </a:solidFill>
                <a:latin typeface="+mj-lt"/>
                <a:cs typeface="Calibri" panose="020F0502020204030204" pitchFamily="34" charset="0"/>
              </a:rPr>
              <a:t>Tiotropium</a:t>
            </a:r>
            <a:r>
              <a:rPr lang="en-US" sz="1200" b="1" dirty="0">
                <a:solidFill>
                  <a:srgbClr val="19515B"/>
                </a:solidFill>
                <a:latin typeface="+mj-lt"/>
                <a:cs typeface="Calibri" panose="020F0502020204030204" pitchFamily="34" charset="0"/>
              </a:rPr>
              <a:t> (2.5 mcg) and </a:t>
            </a:r>
            <a:r>
              <a:rPr lang="en-US" sz="1200" b="1" dirty="0" err="1">
                <a:solidFill>
                  <a:srgbClr val="19515B"/>
                </a:solidFill>
                <a:latin typeface="+mj-lt"/>
                <a:cs typeface="Calibri" panose="020F0502020204030204" pitchFamily="34" charset="0"/>
              </a:rPr>
              <a:t>Tiotropium</a:t>
            </a:r>
            <a:r>
              <a:rPr lang="en-US" sz="1200" b="1" dirty="0">
                <a:solidFill>
                  <a:srgbClr val="19515B"/>
                </a:solidFill>
                <a:latin typeface="+mj-lt"/>
                <a:cs typeface="Calibri" panose="020F0502020204030204" pitchFamily="34" charset="0"/>
              </a:rPr>
              <a:t> + </a:t>
            </a:r>
            <a:r>
              <a:rPr lang="en-US" sz="1200" b="1" dirty="0" err="1">
                <a:solidFill>
                  <a:srgbClr val="19515B"/>
                </a:solidFill>
                <a:latin typeface="+mj-lt"/>
                <a:cs typeface="Calibri" panose="020F0502020204030204" pitchFamily="34" charset="0"/>
              </a:rPr>
              <a:t>olodaterol</a:t>
            </a:r>
            <a:r>
              <a:rPr lang="en-US" sz="1200" b="1" dirty="0">
                <a:solidFill>
                  <a:srgbClr val="19515B"/>
                </a:solidFill>
                <a:latin typeface="+mj-lt"/>
                <a:cs typeface="Calibri" panose="020F0502020204030204" pitchFamily="34" charset="0"/>
              </a:rPr>
              <a:t> (2.5/5 mcg) are investigational products and do not have a license in the UK</a:t>
            </a:r>
            <a:endParaRPr lang="en-US" sz="1200" dirty="0">
              <a:solidFill>
                <a:srgbClr val="19515B"/>
              </a:solidFill>
              <a:latin typeface="+mj-lt"/>
              <a:cs typeface="Calibri" panose="020F0502020204030204" pitchFamily="34" charset="0"/>
            </a:endParaRPr>
          </a:p>
        </p:txBody>
      </p:sp>
      <p:sp>
        <p:nvSpPr>
          <p:cNvPr id="68" name="Footer Placeholder 3"/>
          <p:cNvSpPr txBox="1">
            <a:spLocks/>
          </p:cNvSpPr>
          <p:nvPr/>
        </p:nvSpPr>
        <p:spPr>
          <a:xfrm>
            <a:off x="1524001" y="6382492"/>
            <a:ext cx="8956215"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defRPr/>
            </a:pPr>
            <a:r>
              <a:rPr lang="en-GB" sz="900" dirty="0">
                <a:solidFill>
                  <a:srgbClr val="002060"/>
                </a:solidFill>
                <a:latin typeface="Arial"/>
              </a:rPr>
              <a:t>SGRQ=Saint Georges Respiratory Questionnaire; MCG= micrograms; P= Probability; SE= Standard Error</a:t>
            </a:r>
          </a:p>
        </p:txBody>
      </p:sp>
      <p:sp>
        <p:nvSpPr>
          <p:cNvPr id="67" name="TextBox 66"/>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346594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docs.google.com/viewer?pid=explorer&amp;srcid=0B8ePB71diJorSHc4TVZBanJ4YlE&amp;docid=30bf1efe16fdbaa898793d9f0a85d0a3%7Cef0fa4656f2221cd5eeaf1ebd5e888a0&amp;a=bi&amp;pagenumber=38&amp;w=6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851" y="260350"/>
            <a:ext cx="428942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s://docs.google.com/viewer?pid=explorer&amp;srcid=0B8ePB71diJorSHc4TVZBanJ4YlE&amp;docid=30bf1efe16fdbaa898793d9f0a85d0a3%7Cef0fa4656f2221cd5eeaf1ebd5e888a0&amp;a=bi&amp;pagenumber=40&amp;w=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439" y="260350"/>
            <a:ext cx="437673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410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138" y="9526"/>
            <a:ext cx="10050461" cy="1381650"/>
          </a:xfrm>
        </p:spPr>
        <p:txBody>
          <a:bodyPr>
            <a:normAutofit/>
          </a:bodyPr>
          <a:lstStyle/>
          <a:p>
            <a:r>
              <a:rPr lang="en-GB" sz="3200" dirty="0"/>
              <a:t>TONADO</a:t>
            </a:r>
            <a:r>
              <a:rPr lang="en-GB" sz="3200" baseline="30000" dirty="0"/>
              <a:t>TM</a:t>
            </a:r>
            <a:r>
              <a:rPr lang="en-GB" sz="3200" dirty="0"/>
              <a:t> 1+2: Secondary Endpoint: Time to First Moderate or Severe Exacerbation</a:t>
            </a:r>
          </a:p>
        </p:txBody>
      </p:sp>
      <p:sp>
        <p:nvSpPr>
          <p:cNvPr id="6" name="Footer Placeholder 3"/>
          <p:cNvSpPr txBox="1">
            <a:spLocks/>
          </p:cNvSpPr>
          <p:nvPr/>
        </p:nvSpPr>
        <p:spPr>
          <a:xfrm>
            <a:off x="1722474" y="6242748"/>
            <a:ext cx="8201292"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eaLnBrk="0" hangingPunct="0">
              <a:spcBef>
                <a:spcPct val="30000"/>
              </a:spcBef>
              <a:defRPr/>
            </a:pPr>
            <a:r>
              <a:rPr lang="en-GB" sz="1000" dirty="0">
                <a:solidFill>
                  <a:srgbClr val="000000"/>
                </a:solidFill>
                <a:latin typeface="+mj-lt"/>
              </a:rPr>
              <a:t>FDC= fixed dose combination; MCG= microgram;</a:t>
            </a:r>
          </a:p>
        </p:txBody>
      </p:sp>
      <p:graphicFrame>
        <p:nvGraphicFramePr>
          <p:cNvPr id="734" name="Table 733"/>
          <p:cNvGraphicFramePr>
            <a:graphicFrameLocks noGrp="1"/>
          </p:cNvGraphicFramePr>
          <p:nvPr>
            <p:extLst/>
          </p:nvPr>
        </p:nvGraphicFramePr>
        <p:xfrm>
          <a:off x="1786988" y="5480747"/>
          <a:ext cx="8850563" cy="762000"/>
        </p:xfrm>
        <a:graphic>
          <a:graphicData uri="http://schemas.openxmlformats.org/drawingml/2006/table">
            <a:tbl>
              <a:tblPr/>
              <a:tblGrid>
                <a:gridCol w="946150">
                  <a:extLst>
                    <a:ext uri="{9D8B030D-6E8A-4147-A177-3AD203B41FA5}">
                      <a16:colId xmlns:a16="http://schemas.microsoft.com/office/drawing/2014/main" val="20000"/>
                    </a:ext>
                  </a:extLst>
                </a:gridCol>
                <a:gridCol w="707488">
                  <a:extLst>
                    <a:ext uri="{9D8B030D-6E8A-4147-A177-3AD203B41FA5}">
                      <a16:colId xmlns:a16="http://schemas.microsoft.com/office/drawing/2014/main" val="20001"/>
                    </a:ext>
                  </a:extLst>
                </a:gridCol>
                <a:gridCol w="759125">
                  <a:extLst>
                    <a:ext uri="{9D8B030D-6E8A-4147-A177-3AD203B41FA5}">
                      <a16:colId xmlns:a16="http://schemas.microsoft.com/office/drawing/2014/main" val="20002"/>
                    </a:ext>
                  </a:extLst>
                </a:gridCol>
                <a:gridCol w="741872">
                  <a:extLst>
                    <a:ext uri="{9D8B030D-6E8A-4147-A177-3AD203B41FA5}">
                      <a16:colId xmlns:a16="http://schemas.microsoft.com/office/drawing/2014/main" val="20003"/>
                    </a:ext>
                  </a:extLst>
                </a:gridCol>
                <a:gridCol w="767751">
                  <a:extLst>
                    <a:ext uri="{9D8B030D-6E8A-4147-A177-3AD203B41FA5}">
                      <a16:colId xmlns:a16="http://schemas.microsoft.com/office/drawing/2014/main" val="20004"/>
                    </a:ext>
                  </a:extLst>
                </a:gridCol>
                <a:gridCol w="759124">
                  <a:extLst>
                    <a:ext uri="{9D8B030D-6E8A-4147-A177-3AD203B41FA5}">
                      <a16:colId xmlns:a16="http://schemas.microsoft.com/office/drawing/2014/main" val="20005"/>
                    </a:ext>
                  </a:extLst>
                </a:gridCol>
                <a:gridCol w="767751">
                  <a:extLst>
                    <a:ext uri="{9D8B030D-6E8A-4147-A177-3AD203B41FA5}">
                      <a16:colId xmlns:a16="http://schemas.microsoft.com/office/drawing/2014/main" val="20006"/>
                    </a:ext>
                  </a:extLst>
                </a:gridCol>
                <a:gridCol w="759125">
                  <a:extLst>
                    <a:ext uri="{9D8B030D-6E8A-4147-A177-3AD203B41FA5}">
                      <a16:colId xmlns:a16="http://schemas.microsoft.com/office/drawing/2014/main" val="20007"/>
                    </a:ext>
                  </a:extLst>
                </a:gridCol>
                <a:gridCol w="785003">
                  <a:extLst>
                    <a:ext uri="{9D8B030D-6E8A-4147-A177-3AD203B41FA5}">
                      <a16:colId xmlns:a16="http://schemas.microsoft.com/office/drawing/2014/main" val="20008"/>
                    </a:ext>
                  </a:extLst>
                </a:gridCol>
                <a:gridCol w="759125">
                  <a:extLst>
                    <a:ext uri="{9D8B030D-6E8A-4147-A177-3AD203B41FA5}">
                      <a16:colId xmlns:a16="http://schemas.microsoft.com/office/drawing/2014/main" val="20009"/>
                    </a:ext>
                  </a:extLst>
                </a:gridCol>
                <a:gridCol w="845388">
                  <a:extLst>
                    <a:ext uri="{9D8B030D-6E8A-4147-A177-3AD203B41FA5}">
                      <a16:colId xmlns:a16="http://schemas.microsoft.com/office/drawing/2014/main" val="20010"/>
                    </a:ext>
                  </a:extLst>
                </a:gridCol>
                <a:gridCol w="252661">
                  <a:extLst>
                    <a:ext uri="{9D8B030D-6E8A-4147-A177-3AD203B41FA5}">
                      <a16:colId xmlns:a16="http://schemas.microsoft.com/office/drawing/2014/main" val="20011"/>
                    </a:ext>
                  </a:extLst>
                </a:gridCol>
              </a:tblGrid>
              <a:tr h="0">
                <a:tc gridSpan="10">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1000" b="1" dirty="0">
                          <a:solidFill>
                            <a:schemeClr val="tx1"/>
                          </a:solidFill>
                        </a:rPr>
                        <a:t>Numbers</a:t>
                      </a:r>
                      <a:r>
                        <a:rPr lang="en-GB" sz="1000" b="1" baseline="0" dirty="0">
                          <a:solidFill>
                            <a:schemeClr val="tx1"/>
                          </a:solidFill>
                        </a:rPr>
                        <a:t> at risk</a:t>
                      </a:r>
                      <a:endParaRPr lang="en-US" sz="1000" b="1"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endParaRPr lang="en-US" sz="10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endParaRPr lang="en-US" sz="10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T+O 5/5 </a:t>
                      </a:r>
                      <a:r>
                        <a:rPr lang="en-GB" sz="800" dirty="0">
                          <a:solidFill>
                            <a:schemeClr val="tx1"/>
                          </a:solidFill>
                          <a:ea typeface="Tahoma"/>
                          <a:cs typeface="Tahoma"/>
                        </a:rPr>
                        <a:t>mcg</a:t>
                      </a:r>
                      <a:endParaRPr lang="en-GB"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1029</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963</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909</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862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811</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775</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735</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706</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686</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646</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T+O 2.5/5 </a:t>
                      </a:r>
                      <a:r>
                        <a:rPr lang="en-GB" sz="800" dirty="0">
                          <a:solidFill>
                            <a:schemeClr val="tx1"/>
                          </a:solidFill>
                          <a:ea typeface="Tahoma"/>
                          <a:cs typeface="Tahoma"/>
                        </a:rPr>
                        <a:t>mcg</a:t>
                      </a:r>
                      <a:endParaRPr lang="en-GB"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1030</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979</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937</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884</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839</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791</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753</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720</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696</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668</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Tiotropium 5 </a:t>
                      </a:r>
                      <a:r>
                        <a:rPr lang="en-GB" sz="800" dirty="0">
                          <a:solidFill>
                            <a:schemeClr val="tx1"/>
                          </a:solidFill>
                          <a:ea typeface="Tahoma"/>
                          <a:cs typeface="Tahoma"/>
                        </a:rPr>
                        <a:t>mcg</a:t>
                      </a:r>
                      <a:endParaRPr lang="en-GB"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1033</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952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880</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832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786</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752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716</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679</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647</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613</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Tiotropium 2.5 </a:t>
                      </a:r>
                      <a:r>
                        <a:rPr lang="en-GB" sz="800" dirty="0">
                          <a:solidFill>
                            <a:schemeClr val="tx1"/>
                          </a:solidFill>
                          <a:ea typeface="Tahoma"/>
                          <a:cs typeface="Tahoma"/>
                        </a:rPr>
                        <a:t>mcg</a:t>
                      </a:r>
                      <a:endParaRPr lang="en-GB"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1032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937</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895</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832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787</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736</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691</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665</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648</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615</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0">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800" dirty="0">
                          <a:solidFill>
                            <a:schemeClr val="tx1"/>
                          </a:solidFill>
                        </a:rPr>
                        <a:t>Olodaterol 5 mcg</a:t>
                      </a: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1038</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952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874</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802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752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715</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671</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642</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607</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r>
                        <a:rPr lang="en-GB" sz="800" dirty="0">
                          <a:solidFill>
                            <a:schemeClr val="tx1"/>
                          </a:solidFill>
                        </a:rPr>
                        <a:t>576</a:t>
                      </a: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a:ea typeface=""/>
                          <a:cs typeface=""/>
                        </a:defRPr>
                      </a:lvl1pPr>
                      <a:lvl2pPr marL="457200" algn="l" defTabSz="457200" rtl="0" eaLnBrk="1" latinLnBrk="0" hangingPunct="1">
                        <a:defRPr sz="1800" kern="1200">
                          <a:solidFill>
                            <a:schemeClr val="tx1"/>
                          </a:solidFill>
                          <a:latin typeface="Arial"/>
                          <a:ea typeface=""/>
                          <a:cs typeface=""/>
                        </a:defRPr>
                      </a:lvl2pPr>
                      <a:lvl3pPr marL="914400" algn="l" defTabSz="457200" rtl="0" eaLnBrk="1" latinLnBrk="0" hangingPunct="1">
                        <a:defRPr sz="1800" kern="1200">
                          <a:solidFill>
                            <a:schemeClr val="tx1"/>
                          </a:solidFill>
                          <a:latin typeface="Arial"/>
                          <a:ea typeface=""/>
                          <a:cs typeface=""/>
                        </a:defRPr>
                      </a:lvl3pPr>
                      <a:lvl4pPr marL="1371600" algn="l" defTabSz="457200" rtl="0" eaLnBrk="1" latinLnBrk="0" hangingPunct="1">
                        <a:defRPr sz="1800" kern="1200">
                          <a:solidFill>
                            <a:schemeClr val="tx1"/>
                          </a:solidFill>
                          <a:latin typeface="Arial"/>
                          <a:ea typeface=""/>
                          <a:cs typeface=""/>
                        </a:defRPr>
                      </a:lvl4pPr>
                      <a:lvl5pPr marL="1828800" algn="l" defTabSz="457200" rtl="0" eaLnBrk="1" latinLnBrk="0" hangingPunct="1">
                        <a:defRPr sz="1800" kern="1200">
                          <a:solidFill>
                            <a:schemeClr val="tx1"/>
                          </a:solidFill>
                          <a:latin typeface="Arial"/>
                          <a:ea typeface=""/>
                          <a:cs typeface=""/>
                        </a:defRPr>
                      </a:lvl5pPr>
                      <a:lvl6pPr marL="2286000" algn="l" defTabSz="457200" rtl="0" eaLnBrk="1" latinLnBrk="0" hangingPunct="1">
                        <a:defRPr sz="1800" kern="1200">
                          <a:solidFill>
                            <a:schemeClr val="tx1"/>
                          </a:solidFill>
                          <a:latin typeface="Arial"/>
                          <a:ea typeface=""/>
                          <a:cs typeface=""/>
                        </a:defRPr>
                      </a:lvl6pPr>
                      <a:lvl7pPr marL="2743200" algn="l" defTabSz="457200" rtl="0" eaLnBrk="1" latinLnBrk="0" hangingPunct="1">
                        <a:defRPr sz="1800" kern="1200">
                          <a:solidFill>
                            <a:schemeClr val="tx1"/>
                          </a:solidFill>
                          <a:latin typeface="Arial"/>
                          <a:ea typeface=""/>
                          <a:cs typeface=""/>
                        </a:defRPr>
                      </a:lvl7pPr>
                      <a:lvl8pPr marL="3200400" algn="l" defTabSz="457200" rtl="0" eaLnBrk="1" latinLnBrk="0" hangingPunct="1">
                        <a:defRPr sz="1800" kern="1200">
                          <a:solidFill>
                            <a:schemeClr val="tx1"/>
                          </a:solidFill>
                          <a:latin typeface="Arial"/>
                          <a:ea typeface=""/>
                          <a:cs typeface=""/>
                        </a:defRPr>
                      </a:lvl8pPr>
                      <a:lvl9pPr marL="3657600" algn="l" defTabSz="457200" rtl="0" eaLnBrk="1" latinLnBrk="0" hangingPunct="1">
                        <a:defRPr sz="1800" kern="1200">
                          <a:solidFill>
                            <a:schemeClr val="tx1"/>
                          </a:solidFill>
                          <a:latin typeface="Arial"/>
                          <a:ea typeface=""/>
                          <a:cs typeface=""/>
                        </a:defRPr>
                      </a:lvl9pPr>
                    </a:lstStyle>
                    <a:p>
                      <a:pPr>
                        <a:lnSpc>
                          <a:spcPct val="100000"/>
                        </a:lnSpc>
                      </a:pPr>
                      <a:endParaRPr lang="en-US" sz="800" dirty="0">
                        <a:solidFill>
                          <a:schemeClr val="tx1"/>
                        </a:solidFill>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pSp>
        <p:nvGrpSpPr>
          <p:cNvPr id="3" name="Group 2"/>
          <p:cNvGrpSpPr/>
          <p:nvPr/>
        </p:nvGrpSpPr>
        <p:grpSpPr>
          <a:xfrm>
            <a:off x="1781607" y="1138701"/>
            <a:ext cx="8233259" cy="4496422"/>
            <a:chOff x="1063995" y="1474455"/>
            <a:chExt cx="6409218" cy="3480226"/>
          </a:xfrm>
        </p:grpSpPr>
        <p:sp>
          <p:nvSpPr>
            <p:cNvPr id="736" name="Freeform 735"/>
            <p:cNvSpPr/>
            <p:nvPr/>
          </p:nvSpPr>
          <p:spPr bwMode="auto">
            <a:xfrm>
              <a:off x="1711600" y="2680601"/>
              <a:ext cx="5489594" cy="1851487"/>
            </a:xfrm>
            <a:custGeom>
              <a:avLst/>
              <a:gdLst>
                <a:gd name="connsiteX0" fmla="*/ 0 w 6918960"/>
                <a:gd name="connsiteY0" fmla="*/ 2468880 h 2468880"/>
                <a:gd name="connsiteX1" fmla="*/ 129540 w 6918960"/>
                <a:gd name="connsiteY1" fmla="*/ 2354580 h 2468880"/>
                <a:gd name="connsiteX2" fmla="*/ 266700 w 6918960"/>
                <a:gd name="connsiteY2" fmla="*/ 2247900 h 2468880"/>
                <a:gd name="connsiteX3" fmla="*/ 449580 w 6918960"/>
                <a:gd name="connsiteY3" fmla="*/ 2133600 h 2468880"/>
                <a:gd name="connsiteX4" fmla="*/ 541020 w 6918960"/>
                <a:gd name="connsiteY4" fmla="*/ 2087880 h 2468880"/>
                <a:gd name="connsiteX5" fmla="*/ 640080 w 6918960"/>
                <a:gd name="connsiteY5" fmla="*/ 2049780 h 2468880"/>
                <a:gd name="connsiteX6" fmla="*/ 754380 w 6918960"/>
                <a:gd name="connsiteY6" fmla="*/ 2011680 h 2468880"/>
                <a:gd name="connsiteX7" fmla="*/ 792480 w 6918960"/>
                <a:gd name="connsiteY7" fmla="*/ 1981200 h 2468880"/>
                <a:gd name="connsiteX8" fmla="*/ 922020 w 6918960"/>
                <a:gd name="connsiteY8" fmla="*/ 1927860 h 2468880"/>
                <a:gd name="connsiteX9" fmla="*/ 998220 w 6918960"/>
                <a:gd name="connsiteY9" fmla="*/ 1882140 h 2468880"/>
                <a:gd name="connsiteX10" fmla="*/ 1036320 w 6918960"/>
                <a:gd name="connsiteY10" fmla="*/ 1859280 h 2468880"/>
                <a:gd name="connsiteX11" fmla="*/ 1097280 w 6918960"/>
                <a:gd name="connsiteY11" fmla="*/ 1805940 h 2468880"/>
                <a:gd name="connsiteX12" fmla="*/ 1181100 w 6918960"/>
                <a:gd name="connsiteY12" fmla="*/ 1790700 h 2468880"/>
                <a:gd name="connsiteX13" fmla="*/ 1257300 w 6918960"/>
                <a:gd name="connsiteY13" fmla="*/ 1767840 h 2468880"/>
                <a:gd name="connsiteX14" fmla="*/ 1287780 w 6918960"/>
                <a:gd name="connsiteY14" fmla="*/ 1714500 h 2468880"/>
                <a:gd name="connsiteX15" fmla="*/ 1455420 w 6918960"/>
                <a:gd name="connsiteY15" fmla="*/ 1645920 h 2468880"/>
                <a:gd name="connsiteX16" fmla="*/ 1554480 w 6918960"/>
                <a:gd name="connsiteY16" fmla="*/ 1645920 h 2468880"/>
                <a:gd name="connsiteX17" fmla="*/ 1607820 w 6918960"/>
                <a:gd name="connsiteY17" fmla="*/ 1562100 h 2468880"/>
                <a:gd name="connsiteX18" fmla="*/ 1722120 w 6918960"/>
                <a:gd name="connsiteY18" fmla="*/ 1562100 h 2468880"/>
                <a:gd name="connsiteX19" fmla="*/ 1737360 w 6918960"/>
                <a:gd name="connsiteY19" fmla="*/ 1516380 h 2468880"/>
                <a:gd name="connsiteX20" fmla="*/ 1943100 w 6918960"/>
                <a:gd name="connsiteY20" fmla="*/ 1485900 h 2468880"/>
                <a:gd name="connsiteX21" fmla="*/ 2011680 w 6918960"/>
                <a:gd name="connsiteY21" fmla="*/ 1424940 h 2468880"/>
                <a:gd name="connsiteX22" fmla="*/ 2217420 w 6918960"/>
                <a:gd name="connsiteY22" fmla="*/ 1417320 h 2468880"/>
                <a:gd name="connsiteX23" fmla="*/ 2430780 w 6918960"/>
                <a:gd name="connsiteY23" fmla="*/ 1287780 h 2468880"/>
                <a:gd name="connsiteX24" fmla="*/ 2499360 w 6918960"/>
                <a:gd name="connsiteY24" fmla="*/ 1242060 h 2468880"/>
                <a:gd name="connsiteX25" fmla="*/ 2552700 w 6918960"/>
                <a:gd name="connsiteY25" fmla="*/ 1203960 h 2468880"/>
                <a:gd name="connsiteX26" fmla="*/ 2735580 w 6918960"/>
                <a:gd name="connsiteY26" fmla="*/ 1150620 h 2468880"/>
                <a:gd name="connsiteX27" fmla="*/ 2964180 w 6918960"/>
                <a:gd name="connsiteY27" fmla="*/ 1135380 h 2468880"/>
                <a:gd name="connsiteX28" fmla="*/ 2979420 w 6918960"/>
                <a:gd name="connsiteY28" fmla="*/ 1089660 h 2468880"/>
                <a:gd name="connsiteX29" fmla="*/ 3063240 w 6918960"/>
                <a:gd name="connsiteY29" fmla="*/ 1082040 h 2468880"/>
                <a:gd name="connsiteX30" fmla="*/ 3063240 w 6918960"/>
                <a:gd name="connsiteY30" fmla="*/ 1082040 h 2468880"/>
                <a:gd name="connsiteX31" fmla="*/ 3177540 w 6918960"/>
                <a:gd name="connsiteY31" fmla="*/ 1043940 h 2468880"/>
                <a:gd name="connsiteX32" fmla="*/ 3223260 w 6918960"/>
                <a:gd name="connsiteY32" fmla="*/ 998220 h 2468880"/>
                <a:gd name="connsiteX33" fmla="*/ 3314700 w 6918960"/>
                <a:gd name="connsiteY33" fmla="*/ 982980 h 2468880"/>
                <a:gd name="connsiteX34" fmla="*/ 3375660 w 6918960"/>
                <a:gd name="connsiteY34" fmla="*/ 929640 h 2468880"/>
                <a:gd name="connsiteX35" fmla="*/ 3535680 w 6918960"/>
                <a:gd name="connsiteY35" fmla="*/ 899160 h 2468880"/>
                <a:gd name="connsiteX36" fmla="*/ 4030980 w 6918960"/>
                <a:gd name="connsiteY36" fmla="*/ 723900 h 2468880"/>
                <a:gd name="connsiteX37" fmla="*/ 4030980 w 6918960"/>
                <a:gd name="connsiteY37" fmla="*/ 723900 h 2468880"/>
                <a:gd name="connsiteX38" fmla="*/ 4198620 w 6918960"/>
                <a:gd name="connsiteY38" fmla="*/ 647700 h 2468880"/>
                <a:gd name="connsiteX39" fmla="*/ 4297680 w 6918960"/>
                <a:gd name="connsiteY39" fmla="*/ 586740 h 2468880"/>
                <a:gd name="connsiteX40" fmla="*/ 4411980 w 6918960"/>
                <a:gd name="connsiteY40" fmla="*/ 556260 h 2468880"/>
                <a:gd name="connsiteX41" fmla="*/ 4411980 w 6918960"/>
                <a:gd name="connsiteY41" fmla="*/ 525780 h 2468880"/>
                <a:gd name="connsiteX42" fmla="*/ 4495800 w 6918960"/>
                <a:gd name="connsiteY42" fmla="*/ 533400 h 2468880"/>
                <a:gd name="connsiteX43" fmla="*/ 4579620 w 6918960"/>
                <a:gd name="connsiteY43" fmla="*/ 457200 h 2468880"/>
                <a:gd name="connsiteX44" fmla="*/ 4853940 w 6918960"/>
                <a:gd name="connsiteY44" fmla="*/ 457200 h 2468880"/>
                <a:gd name="connsiteX45" fmla="*/ 4899660 w 6918960"/>
                <a:gd name="connsiteY45" fmla="*/ 411480 h 2468880"/>
                <a:gd name="connsiteX46" fmla="*/ 5532120 w 6918960"/>
                <a:gd name="connsiteY46" fmla="*/ 251460 h 2468880"/>
                <a:gd name="connsiteX47" fmla="*/ 5913120 w 6918960"/>
                <a:gd name="connsiteY47" fmla="*/ 243840 h 2468880"/>
                <a:gd name="connsiteX48" fmla="*/ 6096000 w 6918960"/>
                <a:gd name="connsiteY48" fmla="*/ 182880 h 2468880"/>
                <a:gd name="connsiteX49" fmla="*/ 6271260 w 6918960"/>
                <a:gd name="connsiteY49" fmla="*/ 182880 h 2468880"/>
                <a:gd name="connsiteX50" fmla="*/ 6309360 w 6918960"/>
                <a:gd name="connsiteY50" fmla="*/ 106680 h 2468880"/>
                <a:gd name="connsiteX51" fmla="*/ 6667500 w 6918960"/>
                <a:gd name="connsiteY51" fmla="*/ 106680 h 2468880"/>
                <a:gd name="connsiteX52" fmla="*/ 6781800 w 6918960"/>
                <a:gd name="connsiteY52" fmla="*/ 45720 h 2468880"/>
                <a:gd name="connsiteX53" fmla="*/ 6918960 w 6918960"/>
                <a:gd name="connsiteY53" fmla="*/ 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918960" h="2468880">
                  <a:moveTo>
                    <a:pt x="0" y="2468880"/>
                  </a:moveTo>
                  <a:lnTo>
                    <a:pt x="129540" y="2354580"/>
                  </a:lnTo>
                  <a:lnTo>
                    <a:pt x="266700" y="2247900"/>
                  </a:lnTo>
                  <a:lnTo>
                    <a:pt x="449580" y="2133600"/>
                  </a:lnTo>
                  <a:lnTo>
                    <a:pt x="541020" y="2087880"/>
                  </a:lnTo>
                  <a:lnTo>
                    <a:pt x="640080" y="2049780"/>
                  </a:lnTo>
                  <a:lnTo>
                    <a:pt x="754380" y="2011680"/>
                  </a:lnTo>
                  <a:lnTo>
                    <a:pt x="792480" y="1981200"/>
                  </a:lnTo>
                  <a:lnTo>
                    <a:pt x="922020" y="1927860"/>
                  </a:lnTo>
                  <a:lnTo>
                    <a:pt x="998220" y="1882140"/>
                  </a:lnTo>
                  <a:lnTo>
                    <a:pt x="1036320" y="1859280"/>
                  </a:lnTo>
                  <a:lnTo>
                    <a:pt x="1097280" y="1805940"/>
                  </a:lnTo>
                  <a:lnTo>
                    <a:pt x="1181100" y="1790700"/>
                  </a:lnTo>
                  <a:lnTo>
                    <a:pt x="1257300" y="1767840"/>
                  </a:lnTo>
                  <a:lnTo>
                    <a:pt x="1287780" y="1714500"/>
                  </a:lnTo>
                  <a:lnTo>
                    <a:pt x="1455420" y="1645920"/>
                  </a:lnTo>
                  <a:lnTo>
                    <a:pt x="1554480" y="1645920"/>
                  </a:lnTo>
                  <a:lnTo>
                    <a:pt x="1607820" y="1562100"/>
                  </a:lnTo>
                  <a:lnTo>
                    <a:pt x="1722120" y="1562100"/>
                  </a:lnTo>
                  <a:lnTo>
                    <a:pt x="1737360" y="1516380"/>
                  </a:lnTo>
                  <a:lnTo>
                    <a:pt x="1943100" y="1485900"/>
                  </a:lnTo>
                  <a:lnTo>
                    <a:pt x="2011680" y="1424940"/>
                  </a:lnTo>
                  <a:lnTo>
                    <a:pt x="2217420" y="1417320"/>
                  </a:lnTo>
                  <a:lnTo>
                    <a:pt x="2430780" y="1287780"/>
                  </a:lnTo>
                  <a:lnTo>
                    <a:pt x="2499360" y="1242060"/>
                  </a:lnTo>
                  <a:lnTo>
                    <a:pt x="2552700" y="1203960"/>
                  </a:lnTo>
                  <a:lnTo>
                    <a:pt x="2735580" y="1150620"/>
                  </a:lnTo>
                  <a:lnTo>
                    <a:pt x="2964180" y="1135380"/>
                  </a:lnTo>
                  <a:lnTo>
                    <a:pt x="2979420" y="1089660"/>
                  </a:lnTo>
                  <a:lnTo>
                    <a:pt x="3063240" y="1082040"/>
                  </a:lnTo>
                  <a:lnTo>
                    <a:pt x="3063240" y="1082040"/>
                  </a:lnTo>
                  <a:lnTo>
                    <a:pt x="3177540" y="1043940"/>
                  </a:lnTo>
                  <a:lnTo>
                    <a:pt x="3223260" y="998220"/>
                  </a:lnTo>
                  <a:lnTo>
                    <a:pt x="3314700" y="982980"/>
                  </a:lnTo>
                  <a:lnTo>
                    <a:pt x="3375660" y="929640"/>
                  </a:lnTo>
                  <a:lnTo>
                    <a:pt x="3535680" y="899160"/>
                  </a:lnTo>
                  <a:lnTo>
                    <a:pt x="4030980" y="723900"/>
                  </a:lnTo>
                  <a:lnTo>
                    <a:pt x="4030980" y="723900"/>
                  </a:lnTo>
                  <a:lnTo>
                    <a:pt x="4198620" y="647700"/>
                  </a:lnTo>
                  <a:lnTo>
                    <a:pt x="4297680" y="586740"/>
                  </a:lnTo>
                  <a:lnTo>
                    <a:pt x="4411980" y="556260"/>
                  </a:lnTo>
                  <a:lnTo>
                    <a:pt x="4411980" y="525780"/>
                  </a:lnTo>
                  <a:lnTo>
                    <a:pt x="4495800" y="533400"/>
                  </a:lnTo>
                  <a:lnTo>
                    <a:pt x="4579620" y="457200"/>
                  </a:lnTo>
                  <a:lnTo>
                    <a:pt x="4853940" y="457200"/>
                  </a:lnTo>
                  <a:lnTo>
                    <a:pt x="4899660" y="411480"/>
                  </a:lnTo>
                  <a:lnTo>
                    <a:pt x="5532120" y="251460"/>
                  </a:lnTo>
                  <a:lnTo>
                    <a:pt x="5913120" y="243840"/>
                  </a:lnTo>
                  <a:lnTo>
                    <a:pt x="6096000" y="182880"/>
                  </a:lnTo>
                  <a:lnTo>
                    <a:pt x="6271260" y="182880"/>
                  </a:lnTo>
                  <a:lnTo>
                    <a:pt x="6309360" y="106680"/>
                  </a:lnTo>
                  <a:lnTo>
                    <a:pt x="6667500" y="106680"/>
                  </a:lnTo>
                  <a:lnTo>
                    <a:pt x="6781800" y="45720"/>
                  </a:lnTo>
                  <a:lnTo>
                    <a:pt x="6918960" y="0"/>
                  </a:lnTo>
                </a:path>
              </a:pathLst>
            </a:custGeom>
            <a:noFill/>
            <a:ln w="28575" cap="flat" cmpd="sng" algn="ctr">
              <a:solidFill>
                <a:srgbClr val="00C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US" sz="1100" kern="0" dirty="0">
                <a:solidFill>
                  <a:sysClr val="windowText" lastClr="000000"/>
                </a:solidFill>
                <a:latin typeface="Arial"/>
              </a:endParaRPr>
            </a:p>
          </p:txBody>
        </p:sp>
        <p:sp>
          <p:nvSpPr>
            <p:cNvPr id="738" name="Freeform 737"/>
            <p:cNvSpPr/>
            <p:nvPr/>
          </p:nvSpPr>
          <p:spPr bwMode="auto">
            <a:xfrm>
              <a:off x="1663234" y="2800605"/>
              <a:ext cx="5544006" cy="1725769"/>
            </a:xfrm>
            <a:custGeom>
              <a:avLst/>
              <a:gdLst>
                <a:gd name="connsiteX0" fmla="*/ 0 w 6987540"/>
                <a:gd name="connsiteY0" fmla="*/ 2301240 h 2301240"/>
                <a:gd name="connsiteX1" fmla="*/ 106680 w 6987540"/>
                <a:gd name="connsiteY1" fmla="*/ 2247900 h 2301240"/>
                <a:gd name="connsiteX2" fmla="*/ 182880 w 6987540"/>
                <a:gd name="connsiteY2" fmla="*/ 2255520 h 2301240"/>
                <a:gd name="connsiteX3" fmla="*/ 320040 w 6987540"/>
                <a:gd name="connsiteY3" fmla="*/ 2164080 h 2301240"/>
                <a:gd name="connsiteX4" fmla="*/ 388620 w 6987540"/>
                <a:gd name="connsiteY4" fmla="*/ 2095500 h 2301240"/>
                <a:gd name="connsiteX5" fmla="*/ 457200 w 6987540"/>
                <a:gd name="connsiteY5" fmla="*/ 2095500 h 2301240"/>
                <a:gd name="connsiteX6" fmla="*/ 480060 w 6987540"/>
                <a:gd name="connsiteY6" fmla="*/ 2072640 h 2301240"/>
                <a:gd name="connsiteX7" fmla="*/ 541020 w 6987540"/>
                <a:gd name="connsiteY7" fmla="*/ 2072640 h 2301240"/>
                <a:gd name="connsiteX8" fmla="*/ 662940 w 6987540"/>
                <a:gd name="connsiteY8" fmla="*/ 2011680 h 2301240"/>
                <a:gd name="connsiteX9" fmla="*/ 754380 w 6987540"/>
                <a:gd name="connsiteY9" fmla="*/ 1927860 h 2301240"/>
                <a:gd name="connsiteX10" fmla="*/ 800100 w 6987540"/>
                <a:gd name="connsiteY10" fmla="*/ 1927860 h 2301240"/>
                <a:gd name="connsiteX11" fmla="*/ 861060 w 6987540"/>
                <a:gd name="connsiteY11" fmla="*/ 1882140 h 2301240"/>
                <a:gd name="connsiteX12" fmla="*/ 982980 w 6987540"/>
                <a:gd name="connsiteY12" fmla="*/ 1828800 h 2301240"/>
                <a:gd name="connsiteX13" fmla="*/ 1043940 w 6987540"/>
                <a:gd name="connsiteY13" fmla="*/ 1821180 h 2301240"/>
                <a:gd name="connsiteX14" fmla="*/ 1226820 w 6987540"/>
                <a:gd name="connsiteY14" fmla="*/ 1722120 h 2301240"/>
                <a:gd name="connsiteX15" fmla="*/ 1630680 w 6987540"/>
                <a:gd name="connsiteY15" fmla="*/ 1645920 h 2301240"/>
                <a:gd name="connsiteX16" fmla="*/ 1645920 w 6987540"/>
                <a:gd name="connsiteY16" fmla="*/ 1554480 h 2301240"/>
                <a:gd name="connsiteX17" fmla="*/ 1737360 w 6987540"/>
                <a:gd name="connsiteY17" fmla="*/ 1539240 h 2301240"/>
                <a:gd name="connsiteX18" fmla="*/ 1828800 w 6987540"/>
                <a:gd name="connsiteY18" fmla="*/ 1463040 h 2301240"/>
                <a:gd name="connsiteX19" fmla="*/ 2034540 w 6987540"/>
                <a:gd name="connsiteY19" fmla="*/ 1417320 h 2301240"/>
                <a:gd name="connsiteX20" fmla="*/ 2042160 w 6987540"/>
                <a:gd name="connsiteY20" fmla="*/ 1394460 h 2301240"/>
                <a:gd name="connsiteX21" fmla="*/ 2141220 w 6987540"/>
                <a:gd name="connsiteY21" fmla="*/ 1386840 h 2301240"/>
                <a:gd name="connsiteX22" fmla="*/ 2164080 w 6987540"/>
                <a:gd name="connsiteY22" fmla="*/ 1356360 h 2301240"/>
                <a:gd name="connsiteX23" fmla="*/ 2286000 w 6987540"/>
                <a:gd name="connsiteY23" fmla="*/ 1363980 h 2301240"/>
                <a:gd name="connsiteX24" fmla="*/ 2476500 w 6987540"/>
                <a:gd name="connsiteY24" fmla="*/ 1280160 h 2301240"/>
                <a:gd name="connsiteX25" fmla="*/ 2575560 w 6987540"/>
                <a:gd name="connsiteY25" fmla="*/ 1272540 h 2301240"/>
                <a:gd name="connsiteX26" fmla="*/ 2628900 w 6987540"/>
                <a:gd name="connsiteY26" fmla="*/ 1242060 h 2301240"/>
                <a:gd name="connsiteX27" fmla="*/ 2674620 w 6987540"/>
                <a:gd name="connsiteY27" fmla="*/ 1242060 h 2301240"/>
                <a:gd name="connsiteX28" fmla="*/ 2674620 w 6987540"/>
                <a:gd name="connsiteY28" fmla="*/ 1242060 h 2301240"/>
                <a:gd name="connsiteX29" fmla="*/ 2773680 w 6987540"/>
                <a:gd name="connsiteY29" fmla="*/ 1188720 h 2301240"/>
                <a:gd name="connsiteX30" fmla="*/ 2834640 w 6987540"/>
                <a:gd name="connsiteY30" fmla="*/ 1112520 h 2301240"/>
                <a:gd name="connsiteX31" fmla="*/ 2918460 w 6987540"/>
                <a:gd name="connsiteY31" fmla="*/ 1112520 h 2301240"/>
                <a:gd name="connsiteX32" fmla="*/ 3086100 w 6987540"/>
                <a:gd name="connsiteY32" fmla="*/ 1005840 h 2301240"/>
                <a:gd name="connsiteX33" fmla="*/ 3230880 w 6987540"/>
                <a:gd name="connsiteY33" fmla="*/ 998220 h 2301240"/>
                <a:gd name="connsiteX34" fmla="*/ 3261360 w 6987540"/>
                <a:gd name="connsiteY34" fmla="*/ 944880 h 2301240"/>
                <a:gd name="connsiteX35" fmla="*/ 3596640 w 6987540"/>
                <a:gd name="connsiteY35" fmla="*/ 906780 h 2301240"/>
                <a:gd name="connsiteX36" fmla="*/ 3611880 w 6987540"/>
                <a:gd name="connsiteY36" fmla="*/ 876300 h 2301240"/>
                <a:gd name="connsiteX37" fmla="*/ 3733800 w 6987540"/>
                <a:gd name="connsiteY37" fmla="*/ 876300 h 2301240"/>
                <a:gd name="connsiteX38" fmla="*/ 3733800 w 6987540"/>
                <a:gd name="connsiteY38" fmla="*/ 876300 h 2301240"/>
                <a:gd name="connsiteX39" fmla="*/ 3832860 w 6987540"/>
                <a:gd name="connsiteY39" fmla="*/ 845820 h 2301240"/>
                <a:gd name="connsiteX40" fmla="*/ 3848100 w 6987540"/>
                <a:gd name="connsiteY40" fmla="*/ 830580 h 2301240"/>
                <a:gd name="connsiteX41" fmla="*/ 3977640 w 6987540"/>
                <a:gd name="connsiteY41" fmla="*/ 815340 h 2301240"/>
                <a:gd name="connsiteX42" fmla="*/ 4221480 w 6987540"/>
                <a:gd name="connsiteY42" fmla="*/ 693420 h 2301240"/>
                <a:gd name="connsiteX43" fmla="*/ 4503420 w 6987540"/>
                <a:gd name="connsiteY43" fmla="*/ 640080 h 2301240"/>
                <a:gd name="connsiteX44" fmla="*/ 4549140 w 6987540"/>
                <a:gd name="connsiteY44" fmla="*/ 571500 h 2301240"/>
                <a:gd name="connsiteX45" fmla="*/ 4792980 w 6987540"/>
                <a:gd name="connsiteY45" fmla="*/ 571500 h 2301240"/>
                <a:gd name="connsiteX46" fmla="*/ 4884420 w 6987540"/>
                <a:gd name="connsiteY46" fmla="*/ 510540 h 2301240"/>
                <a:gd name="connsiteX47" fmla="*/ 5082540 w 6987540"/>
                <a:gd name="connsiteY47" fmla="*/ 510540 h 2301240"/>
                <a:gd name="connsiteX48" fmla="*/ 5097780 w 6987540"/>
                <a:gd name="connsiteY48" fmla="*/ 464820 h 2301240"/>
                <a:gd name="connsiteX49" fmla="*/ 5273040 w 6987540"/>
                <a:gd name="connsiteY49" fmla="*/ 411480 h 2301240"/>
                <a:gd name="connsiteX50" fmla="*/ 5455920 w 6987540"/>
                <a:gd name="connsiteY50" fmla="*/ 411480 h 2301240"/>
                <a:gd name="connsiteX51" fmla="*/ 5524500 w 6987540"/>
                <a:gd name="connsiteY51" fmla="*/ 335280 h 2301240"/>
                <a:gd name="connsiteX52" fmla="*/ 5669280 w 6987540"/>
                <a:gd name="connsiteY52" fmla="*/ 342900 h 2301240"/>
                <a:gd name="connsiteX53" fmla="*/ 5791200 w 6987540"/>
                <a:gd name="connsiteY53" fmla="*/ 304800 h 2301240"/>
                <a:gd name="connsiteX54" fmla="*/ 5935980 w 6987540"/>
                <a:gd name="connsiteY54" fmla="*/ 297180 h 2301240"/>
                <a:gd name="connsiteX55" fmla="*/ 6027420 w 6987540"/>
                <a:gd name="connsiteY55" fmla="*/ 266700 h 2301240"/>
                <a:gd name="connsiteX56" fmla="*/ 6156960 w 6987540"/>
                <a:gd name="connsiteY56" fmla="*/ 259080 h 2301240"/>
                <a:gd name="connsiteX57" fmla="*/ 6248400 w 6987540"/>
                <a:gd name="connsiteY57" fmla="*/ 205740 h 2301240"/>
                <a:gd name="connsiteX58" fmla="*/ 6416040 w 6987540"/>
                <a:gd name="connsiteY58" fmla="*/ 198120 h 2301240"/>
                <a:gd name="connsiteX59" fmla="*/ 6446520 w 6987540"/>
                <a:gd name="connsiteY59" fmla="*/ 144780 h 2301240"/>
                <a:gd name="connsiteX60" fmla="*/ 6537960 w 6987540"/>
                <a:gd name="connsiteY60" fmla="*/ 144780 h 2301240"/>
                <a:gd name="connsiteX61" fmla="*/ 6697980 w 6987540"/>
                <a:gd name="connsiteY61" fmla="*/ 76200 h 2301240"/>
                <a:gd name="connsiteX62" fmla="*/ 6987540 w 6987540"/>
                <a:gd name="connsiteY62" fmla="*/ 0 h 23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987540" h="2301240">
                  <a:moveTo>
                    <a:pt x="0" y="2301240"/>
                  </a:moveTo>
                  <a:lnTo>
                    <a:pt x="106680" y="2247900"/>
                  </a:lnTo>
                  <a:lnTo>
                    <a:pt x="182880" y="2255520"/>
                  </a:lnTo>
                  <a:lnTo>
                    <a:pt x="320040" y="2164080"/>
                  </a:lnTo>
                  <a:lnTo>
                    <a:pt x="388620" y="2095500"/>
                  </a:lnTo>
                  <a:lnTo>
                    <a:pt x="457200" y="2095500"/>
                  </a:lnTo>
                  <a:lnTo>
                    <a:pt x="480060" y="2072640"/>
                  </a:lnTo>
                  <a:lnTo>
                    <a:pt x="541020" y="2072640"/>
                  </a:lnTo>
                  <a:lnTo>
                    <a:pt x="662940" y="2011680"/>
                  </a:lnTo>
                  <a:lnTo>
                    <a:pt x="754380" y="1927860"/>
                  </a:lnTo>
                  <a:lnTo>
                    <a:pt x="800100" y="1927860"/>
                  </a:lnTo>
                  <a:lnTo>
                    <a:pt x="861060" y="1882140"/>
                  </a:lnTo>
                  <a:lnTo>
                    <a:pt x="982980" y="1828800"/>
                  </a:lnTo>
                  <a:lnTo>
                    <a:pt x="1043940" y="1821180"/>
                  </a:lnTo>
                  <a:lnTo>
                    <a:pt x="1226820" y="1722120"/>
                  </a:lnTo>
                  <a:lnTo>
                    <a:pt x="1630680" y="1645920"/>
                  </a:lnTo>
                  <a:lnTo>
                    <a:pt x="1645920" y="1554480"/>
                  </a:lnTo>
                  <a:lnTo>
                    <a:pt x="1737360" y="1539240"/>
                  </a:lnTo>
                  <a:lnTo>
                    <a:pt x="1828800" y="1463040"/>
                  </a:lnTo>
                  <a:lnTo>
                    <a:pt x="2034540" y="1417320"/>
                  </a:lnTo>
                  <a:lnTo>
                    <a:pt x="2042160" y="1394460"/>
                  </a:lnTo>
                  <a:lnTo>
                    <a:pt x="2141220" y="1386840"/>
                  </a:lnTo>
                  <a:lnTo>
                    <a:pt x="2164080" y="1356360"/>
                  </a:lnTo>
                  <a:lnTo>
                    <a:pt x="2286000" y="1363980"/>
                  </a:lnTo>
                  <a:lnTo>
                    <a:pt x="2476500" y="1280160"/>
                  </a:lnTo>
                  <a:lnTo>
                    <a:pt x="2575560" y="1272540"/>
                  </a:lnTo>
                  <a:lnTo>
                    <a:pt x="2628900" y="1242060"/>
                  </a:lnTo>
                  <a:lnTo>
                    <a:pt x="2674620" y="1242060"/>
                  </a:lnTo>
                  <a:lnTo>
                    <a:pt x="2674620" y="1242060"/>
                  </a:lnTo>
                  <a:lnTo>
                    <a:pt x="2773680" y="1188720"/>
                  </a:lnTo>
                  <a:lnTo>
                    <a:pt x="2834640" y="1112520"/>
                  </a:lnTo>
                  <a:lnTo>
                    <a:pt x="2918460" y="1112520"/>
                  </a:lnTo>
                  <a:lnTo>
                    <a:pt x="3086100" y="1005840"/>
                  </a:lnTo>
                  <a:lnTo>
                    <a:pt x="3230880" y="998220"/>
                  </a:lnTo>
                  <a:lnTo>
                    <a:pt x="3261360" y="944880"/>
                  </a:lnTo>
                  <a:lnTo>
                    <a:pt x="3596640" y="906780"/>
                  </a:lnTo>
                  <a:lnTo>
                    <a:pt x="3611880" y="876300"/>
                  </a:lnTo>
                  <a:lnTo>
                    <a:pt x="3733800" y="876300"/>
                  </a:lnTo>
                  <a:lnTo>
                    <a:pt x="3733800" y="876300"/>
                  </a:lnTo>
                  <a:lnTo>
                    <a:pt x="3832860" y="845820"/>
                  </a:lnTo>
                  <a:lnTo>
                    <a:pt x="3848100" y="830580"/>
                  </a:lnTo>
                  <a:lnTo>
                    <a:pt x="3977640" y="815340"/>
                  </a:lnTo>
                  <a:lnTo>
                    <a:pt x="4221480" y="693420"/>
                  </a:lnTo>
                  <a:lnTo>
                    <a:pt x="4503420" y="640080"/>
                  </a:lnTo>
                  <a:lnTo>
                    <a:pt x="4549140" y="571500"/>
                  </a:lnTo>
                  <a:lnTo>
                    <a:pt x="4792980" y="571500"/>
                  </a:lnTo>
                  <a:lnTo>
                    <a:pt x="4884420" y="510540"/>
                  </a:lnTo>
                  <a:lnTo>
                    <a:pt x="5082540" y="510540"/>
                  </a:lnTo>
                  <a:lnTo>
                    <a:pt x="5097780" y="464820"/>
                  </a:lnTo>
                  <a:lnTo>
                    <a:pt x="5273040" y="411480"/>
                  </a:lnTo>
                  <a:lnTo>
                    <a:pt x="5455920" y="411480"/>
                  </a:lnTo>
                  <a:lnTo>
                    <a:pt x="5524500" y="335280"/>
                  </a:lnTo>
                  <a:lnTo>
                    <a:pt x="5669280" y="342900"/>
                  </a:lnTo>
                  <a:lnTo>
                    <a:pt x="5791200" y="304800"/>
                  </a:lnTo>
                  <a:lnTo>
                    <a:pt x="5935980" y="297180"/>
                  </a:lnTo>
                  <a:lnTo>
                    <a:pt x="6027420" y="266700"/>
                  </a:lnTo>
                  <a:lnTo>
                    <a:pt x="6156960" y="259080"/>
                  </a:lnTo>
                  <a:lnTo>
                    <a:pt x="6248400" y="205740"/>
                  </a:lnTo>
                  <a:lnTo>
                    <a:pt x="6416040" y="198120"/>
                  </a:lnTo>
                  <a:lnTo>
                    <a:pt x="6446520" y="144780"/>
                  </a:lnTo>
                  <a:lnTo>
                    <a:pt x="6537960" y="144780"/>
                  </a:lnTo>
                  <a:lnTo>
                    <a:pt x="6697980" y="76200"/>
                  </a:lnTo>
                  <a:lnTo>
                    <a:pt x="6987540" y="0"/>
                  </a:lnTo>
                </a:path>
              </a:pathLst>
            </a:custGeom>
            <a:noFill/>
            <a:ln w="28575" cap="flat" cmpd="sng" algn="ctr">
              <a:solidFill>
                <a:srgbClr val="004F59"/>
              </a:solidFill>
              <a:prstDash val="solid"/>
              <a:round/>
              <a:headEnd type="none" w="med" len="med"/>
              <a:tailEnd type="none" w="med" len="med"/>
            </a:ln>
            <a:effectLst/>
            <a:extLst/>
          </p:spPr>
          <p:txBody>
            <a:bodyPr rtlCol="0" anchor="ctr"/>
            <a:lstStyle/>
            <a:p>
              <a:pPr algn="ctr">
                <a:defRPr/>
              </a:pPr>
              <a:endParaRPr lang="en-US" sz="1100" kern="0" dirty="0">
                <a:solidFill>
                  <a:sysClr val="windowText" lastClr="000000"/>
                </a:solidFill>
                <a:latin typeface="Arial"/>
              </a:endParaRPr>
            </a:p>
          </p:txBody>
        </p:sp>
        <p:sp>
          <p:nvSpPr>
            <p:cNvPr id="739" name="Freeform 738"/>
            <p:cNvSpPr/>
            <p:nvPr/>
          </p:nvSpPr>
          <p:spPr bwMode="auto">
            <a:xfrm>
              <a:off x="1699508" y="2726317"/>
              <a:ext cx="5507731" cy="1788628"/>
            </a:xfrm>
            <a:custGeom>
              <a:avLst/>
              <a:gdLst>
                <a:gd name="connsiteX0" fmla="*/ 0 w 6941820"/>
                <a:gd name="connsiteY0" fmla="*/ 2385060 h 2385060"/>
                <a:gd name="connsiteX1" fmla="*/ 137160 w 6941820"/>
                <a:gd name="connsiteY1" fmla="*/ 2308860 h 2385060"/>
                <a:gd name="connsiteX2" fmla="*/ 213360 w 6941820"/>
                <a:gd name="connsiteY2" fmla="*/ 2209800 h 2385060"/>
                <a:gd name="connsiteX3" fmla="*/ 335280 w 6941820"/>
                <a:gd name="connsiteY3" fmla="*/ 2133600 h 2385060"/>
                <a:gd name="connsiteX4" fmla="*/ 411480 w 6941820"/>
                <a:gd name="connsiteY4" fmla="*/ 2072640 h 2385060"/>
                <a:gd name="connsiteX5" fmla="*/ 518160 w 6941820"/>
                <a:gd name="connsiteY5" fmla="*/ 2049780 h 2385060"/>
                <a:gd name="connsiteX6" fmla="*/ 601980 w 6941820"/>
                <a:gd name="connsiteY6" fmla="*/ 2049780 h 2385060"/>
                <a:gd name="connsiteX7" fmla="*/ 670560 w 6941820"/>
                <a:gd name="connsiteY7" fmla="*/ 1943100 h 2385060"/>
                <a:gd name="connsiteX8" fmla="*/ 723900 w 6941820"/>
                <a:gd name="connsiteY8" fmla="*/ 1950720 h 2385060"/>
                <a:gd name="connsiteX9" fmla="*/ 754380 w 6941820"/>
                <a:gd name="connsiteY9" fmla="*/ 1905000 h 2385060"/>
                <a:gd name="connsiteX10" fmla="*/ 899160 w 6941820"/>
                <a:gd name="connsiteY10" fmla="*/ 1859280 h 2385060"/>
                <a:gd name="connsiteX11" fmla="*/ 937260 w 6941820"/>
                <a:gd name="connsiteY11" fmla="*/ 1859280 h 2385060"/>
                <a:gd name="connsiteX12" fmla="*/ 998220 w 6941820"/>
                <a:gd name="connsiteY12" fmla="*/ 1775460 h 2385060"/>
                <a:gd name="connsiteX13" fmla="*/ 1120140 w 6941820"/>
                <a:gd name="connsiteY13" fmla="*/ 1752600 h 2385060"/>
                <a:gd name="connsiteX14" fmla="*/ 1158240 w 6941820"/>
                <a:gd name="connsiteY14" fmla="*/ 1737360 h 2385060"/>
                <a:gd name="connsiteX15" fmla="*/ 1341120 w 6941820"/>
                <a:gd name="connsiteY15" fmla="*/ 1729740 h 2385060"/>
                <a:gd name="connsiteX16" fmla="*/ 1455420 w 6941820"/>
                <a:gd name="connsiteY16" fmla="*/ 1706880 h 2385060"/>
                <a:gd name="connsiteX17" fmla="*/ 1508760 w 6941820"/>
                <a:gd name="connsiteY17" fmla="*/ 1638300 h 2385060"/>
                <a:gd name="connsiteX18" fmla="*/ 1584960 w 6941820"/>
                <a:gd name="connsiteY18" fmla="*/ 1623060 h 2385060"/>
                <a:gd name="connsiteX19" fmla="*/ 1676400 w 6941820"/>
                <a:gd name="connsiteY19" fmla="*/ 1546860 h 2385060"/>
                <a:gd name="connsiteX20" fmla="*/ 1737360 w 6941820"/>
                <a:gd name="connsiteY20" fmla="*/ 1539240 h 2385060"/>
                <a:gd name="connsiteX21" fmla="*/ 1851660 w 6941820"/>
                <a:gd name="connsiteY21" fmla="*/ 1470660 h 2385060"/>
                <a:gd name="connsiteX22" fmla="*/ 1958340 w 6941820"/>
                <a:gd name="connsiteY22" fmla="*/ 1470660 h 2385060"/>
                <a:gd name="connsiteX23" fmla="*/ 2103120 w 6941820"/>
                <a:gd name="connsiteY23" fmla="*/ 1409700 h 2385060"/>
                <a:gd name="connsiteX24" fmla="*/ 2141220 w 6941820"/>
                <a:gd name="connsiteY24" fmla="*/ 1348740 h 2385060"/>
                <a:gd name="connsiteX25" fmla="*/ 2156460 w 6941820"/>
                <a:gd name="connsiteY25" fmla="*/ 1318260 h 2385060"/>
                <a:gd name="connsiteX26" fmla="*/ 2270760 w 6941820"/>
                <a:gd name="connsiteY26" fmla="*/ 1318260 h 2385060"/>
                <a:gd name="connsiteX27" fmla="*/ 2316480 w 6941820"/>
                <a:gd name="connsiteY27" fmla="*/ 1264920 h 2385060"/>
                <a:gd name="connsiteX28" fmla="*/ 2385060 w 6941820"/>
                <a:gd name="connsiteY28" fmla="*/ 1211580 h 2385060"/>
                <a:gd name="connsiteX29" fmla="*/ 2484120 w 6941820"/>
                <a:gd name="connsiteY29" fmla="*/ 1211580 h 2385060"/>
                <a:gd name="connsiteX30" fmla="*/ 2545080 w 6941820"/>
                <a:gd name="connsiteY30" fmla="*/ 1181100 h 2385060"/>
                <a:gd name="connsiteX31" fmla="*/ 2758440 w 6941820"/>
                <a:gd name="connsiteY31" fmla="*/ 1173480 h 2385060"/>
                <a:gd name="connsiteX32" fmla="*/ 2773680 w 6941820"/>
                <a:gd name="connsiteY32" fmla="*/ 1135380 h 2385060"/>
                <a:gd name="connsiteX33" fmla="*/ 2827020 w 6941820"/>
                <a:gd name="connsiteY33" fmla="*/ 1135380 h 2385060"/>
                <a:gd name="connsiteX34" fmla="*/ 2857500 w 6941820"/>
                <a:gd name="connsiteY34" fmla="*/ 1074420 h 2385060"/>
                <a:gd name="connsiteX35" fmla="*/ 3131820 w 6941820"/>
                <a:gd name="connsiteY35" fmla="*/ 1059180 h 2385060"/>
                <a:gd name="connsiteX36" fmla="*/ 3261360 w 6941820"/>
                <a:gd name="connsiteY36" fmla="*/ 1013460 h 2385060"/>
                <a:gd name="connsiteX37" fmla="*/ 3284220 w 6941820"/>
                <a:gd name="connsiteY37" fmla="*/ 952500 h 2385060"/>
                <a:gd name="connsiteX38" fmla="*/ 3421380 w 6941820"/>
                <a:gd name="connsiteY38" fmla="*/ 944880 h 2385060"/>
                <a:gd name="connsiteX39" fmla="*/ 3436620 w 6941820"/>
                <a:gd name="connsiteY39" fmla="*/ 891540 h 2385060"/>
                <a:gd name="connsiteX40" fmla="*/ 3649980 w 6941820"/>
                <a:gd name="connsiteY40" fmla="*/ 899160 h 2385060"/>
                <a:gd name="connsiteX41" fmla="*/ 3672840 w 6941820"/>
                <a:gd name="connsiteY41" fmla="*/ 868680 h 2385060"/>
                <a:gd name="connsiteX42" fmla="*/ 3886200 w 6941820"/>
                <a:gd name="connsiteY42" fmla="*/ 861060 h 2385060"/>
                <a:gd name="connsiteX43" fmla="*/ 3931920 w 6941820"/>
                <a:gd name="connsiteY43" fmla="*/ 815340 h 2385060"/>
                <a:gd name="connsiteX44" fmla="*/ 4137660 w 6941820"/>
                <a:gd name="connsiteY44" fmla="*/ 777240 h 2385060"/>
                <a:gd name="connsiteX45" fmla="*/ 4160520 w 6941820"/>
                <a:gd name="connsiteY45" fmla="*/ 708660 h 2385060"/>
                <a:gd name="connsiteX46" fmla="*/ 4297680 w 6941820"/>
                <a:gd name="connsiteY46" fmla="*/ 670560 h 2385060"/>
                <a:gd name="connsiteX47" fmla="*/ 4488180 w 6941820"/>
                <a:gd name="connsiteY47" fmla="*/ 617220 h 2385060"/>
                <a:gd name="connsiteX48" fmla="*/ 4648200 w 6941820"/>
                <a:gd name="connsiteY48" fmla="*/ 617220 h 2385060"/>
                <a:gd name="connsiteX49" fmla="*/ 4671060 w 6941820"/>
                <a:gd name="connsiteY49" fmla="*/ 548640 h 2385060"/>
                <a:gd name="connsiteX50" fmla="*/ 4785360 w 6941820"/>
                <a:gd name="connsiteY50" fmla="*/ 571500 h 2385060"/>
                <a:gd name="connsiteX51" fmla="*/ 4884420 w 6941820"/>
                <a:gd name="connsiteY51" fmla="*/ 541020 h 2385060"/>
                <a:gd name="connsiteX52" fmla="*/ 4945380 w 6941820"/>
                <a:gd name="connsiteY52" fmla="*/ 487680 h 2385060"/>
                <a:gd name="connsiteX53" fmla="*/ 5067300 w 6941820"/>
                <a:gd name="connsiteY53" fmla="*/ 487680 h 2385060"/>
                <a:gd name="connsiteX54" fmla="*/ 5128260 w 6941820"/>
                <a:gd name="connsiteY54" fmla="*/ 426720 h 2385060"/>
                <a:gd name="connsiteX55" fmla="*/ 5532120 w 6941820"/>
                <a:gd name="connsiteY55" fmla="*/ 289560 h 2385060"/>
                <a:gd name="connsiteX56" fmla="*/ 5669280 w 6941820"/>
                <a:gd name="connsiteY56" fmla="*/ 289560 h 2385060"/>
                <a:gd name="connsiteX57" fmla="*/ 5753100 w 6941820"/>
                <a:gd name="connsiteY57" fmla="*/ 259080 h 2385060"/>
                <a:gd name="connsiteX58" fmla="*/ 5920740 w 6941820"/>
                <a:gd name="connsiteY58" fmla="*/ 251460 h 2385060"/>
                <a:gd name="connsiteX59" fmla="*/ 6256020 w 6941820"/>
                <a:gd name="connsiteY59" fmla="*/ 160020 h 2385060"/>
                <a:gd name="connsiteX60" fmla="*/ 6385560 w 6941820"/>
                <a:gd name="connsiteY60" fmla="*/ 160020 h 2385060"/>
                <a:gd name="connsiteX61" fmla="*/ 6477000 w 6941820"/>
                <a:gd name="connsiteY61" fmla="*/ 91440 h 2385060"/>
                <a:gd name="connsiteX62" fmla="*/ 6583680 w 6941820"/>
                <a:gd name="connsiteY62" fmla="*/ 76200 h 2385060"/>
                <a:gd name="connsiteX63" fmla="*/ 6652260 w 6941820"/>
                <a:gd name="connsiteY63" fmla="*/ 38100 h 2385060"/>
                <a:gd name="connsiteX64" fmla="*/ 6804660 w 6941820"/>
                <a:gd name="connsiteY64" fmla="*/ 38100 h 2385060"/>
                <a:gd name="connsiteX65" fmla="*/ 6827520 w 6941820"/>
                <a:gd name="connsiteY65" fmla="*/ 15240 h 2385060"/>
                <a:gd name="connsiteX66" fmla="*/ 6941820 w 6941820"/>
                <a:gd name="connsiteY66" fmla="*/ 0 h 238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941820" h="2385060">
                  <a:moveTo>
                    <a:pt x="0" y="2385060"/>
                  </a:moveTo>
                  <a:lnTo>
                    <a:pt x="137160" y="2308860"/>
                  </a:lnTo>
                  <a:lnTo>
                    <a:pt x="213360" y="2209800"/>
                  </a:lnTo>
                  <a:lnTo>
                    <a:pt x="335280" y="2133600"/>
                  </a:lnTo>
                  <a:lnTo>
                    <a:pt x="411480" y="2072640"/>
                  </a:lnTo>
                  <a:lnTo>
                    <a:pt x="518160" y="2049780"/>
                  </a:lnTo>
                  <a:lnTo>
                    <a:pt x="601980" y="2049780"/>
                  </a:lnTo>
                  <a:lnTo>
                    <a:pt x="670560" y="1943100"/>
                  </a:lnTo>
                  <a:lnTo>
                    <a:pt x="723900" y="1950720"/>
                  </a:lnTo>
                  <a:lnTo>
                    <a:pt x="754380" y="1905000"/>
                  </a:lnTo>
                  <a:lnTo>
                    <a:pt x="899160" y="1859280"/>
                  </a:lnTo>
                  <a:lnTo>
                    <a:pt x="937260" y="1859280"/>
                  </a:lnTo>
                  <a:lnTo>
                    <a:pt x="998220" y="1775460"/>
                  </a:lnTo>
                  <a:lnTo>
                    <a:pt x="1120140" y="1752600"/>
                  </a:lnTo>
                  <a:lnTo>
                    <a:pt x="1158240" y="1737360"/>
                  </a:lnTo>
                  <a:lnTo>
                    <a:pt x="1341120" y="1729740"/>
                  </a:lnTo>
                  <a:lnTo>
                    <a:pt x="1455420" y="1706880"/>
                  </a:lnTo>
                  <a:lnTo>
                    <a:pt x="1508760" y="1638300"/>
                  </a:lnTo>
                  <a:lnTo>
                    <a:pt x="1584960" y="1623060"/>
                  </a:lnTo>
                  <a:lnTo>
                    <a:pt x="1676400" y="1546860"/>
                  </a:lnTo>
                  <a:lnTo>
                    <a:pt x="1737360" y="1539240"/>
                  </a:lnTo>
                  <a:lnTo>
                    <a:pt x="1851660" y="1470660"/>
                  </a:lnTo>
                  <a:lnTo>
                    <a:pt x="1958340" y="1470660"/>
                  </a:lnTo>
                  <a:lnTo>
                    <a:pt x="2103120" y="1409700"/>
                  </a:lnTo>
                  <a:lnTo>
                    <a:pt x="2141220" y="1348740"/>
                  </a:lnTo>
                  <a:lnTo>
                    <a:pt x="2156460" y="1318260"/>
                  </a:lnTo>
                  <a:lnTo>
                    <a:pt x="2270760" y="1318260"/>
                  </a:lnTo>
                  <a:lnTo>
                    <a:pt x="2316480" y="1264920"/>
                  </a:lnTo>
                  <a:lnTo>
                    <a:pt x="2385060" y="1211580"/>
                  </a:lnTo>
                  <a:lnTo>
                    <a:pt x="2484120" y="1211580"/>
                  </a:lnTo>
                  <a:lnTo>
                    <a:pt x="2545080" y="1181100"/>
                  </a:lnTo>
                  <a:lnTo>
                    <a:pt x="2758440" y="1173480"/>
                  </a:lnTo>
                  <a:lnTo>
                    <a:pt x="2773680" y="1135380"/>
                  </a:lnTo>
                  <a:lnTo>
                    <a:pt x="2827020" y="1135380"/>
                  </a:lnTo>
                  <a:lnTo>
                    <a:pt x="2857500" y="1074420"/>
                  </a:lnTo>
                  <a:lnTo>
                    <a:pt x="3131820" y="1059180"/>
                  </a:lnTo>
                  <a:lnTo>
                    <a:pt x="3261360" y="1013460"/>
                  </a:lnTo>
                  <a:lnTo>
                    <a:pt x="3284220" y="952500"/>
                  </a:lnTo>
                  <a:lnTo>
                    <a:pt x="3421380" y="944880"/>
                  </a:lnTo>
                  <a:lnTo>
                    <a:pt x="3436620" y="891540"/>
                  </a:lnTo>
                  <a:lnTo>
                    <a:pt x="3649980" y="899160"/>
                  </a:lnTo>
                  <a:lnTo>
                    <a:pt x="3672840" y="868680"/>
                  </a:lnTo>
                  <a:lnTo>
                    <a:pt x="3886200" y="861060"/>
                  </a:lnTo>
                  <a:lnTo>
                    <a:pt x="3931920" y="815340"/>
                  </a:lnTo>
                  <a:lnTo>
                    <a:pt x="4137660" y="777240"/>
                  </a:lnTo>
                  <a:lnTo>
                    <a:pt x="4160520" y="708660"/>
                  </a:lnTo>
                  <a:lnTo>
                    <a:pt x="4297680" y="670560"/>
                  </a:lnTo>
                  <a:lnTo>
                    <a:pt x="4488180" y="617220"/>
                  </a:lnTo>
                  <a:lnTo>
                    <a:pt x="4648200" y="617220"/>
                  </a:lnTo>
                  <a:lnTo>
                    <a:pt x="4671060" y="548640"/>
                  </a:lnTo>
                  <a:lnTo>
                    <a:pt x="4785360" y="571500"/>
                  </a:lnTo>
                  <a:lnTo>
                    <a:pt x="4884420" y="541020"/>
                  </a:lnTo>
                  <a:lnTo>
                    <a:pt x="4945380" y="487680"/>
                  </a:lnTo>
                  <a:lnTo>
                    <a:pt x="5067300" y="487680"/>
                  </a:lnTo>
                  <a:lnTo>
                    <a:pt x="5128260" y="426720"/>
                  </a:lnTo>
                  <a:lnTo>
                    <a:pt x="5532120" y="289560"/>
                  </a:lnTo>
                  <a:lnTo>
                    <a:pt x="5669280" y="289560"/>
                  </a:lnTo>
                  <a:lnTo>
                    <a:pt x="5753100" y="259080"/>
                  </a:lnTo>
                  <a:lnTo>
                    <a:pt x="5920740" y="251460"/>
                  </a:lnTo>
                  <a:lnTo>
                    <a:pt x="6256020" y="160020"/>
                  </a:lnTo>
                  <a:lnTo>
                    <a:pt x="6385560" y="160020"/>
                  </a:lnTo>
                  <a:lnTo>
                    <a:pt x="6477000" y="91440"/>
                  </a:lnTo>
                  <a:lnTo>
                    <a:pt x="6583680" y="76200"/>
                  </a:lnTo>
                  <a:lnTo>
                    <a:pt x="6652260" y="38100"/>
                  </a:lnTo>
                  <a:lnTo>
                    <a:pt x="6804660" y="38100"/>
                  </a:lnTo>
                  <a:lnTo>
                    <a:pt x="6827520" y="15240"/>
                  </a:lnTo>
                  <a:lnTo>
                    <a:pt x="6941820" y="0"/>
                  </a:lnTo>
                </a:path>
              </a:pathLst>
            </a:custGeom>
            <a:noFill/>
            <a:ln w="28575" cap="flat" cmpd="sng" algn="ctr">
              <a:solidFill>
                <a:srgbClr val="005C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US" sz="1100" kern="0" dirty="0">
                <a:solidFill>
                  <a:sysClr val="windowText" lastClr="000000"/>
                </a:solidFill>
                <a:latin typeface="Arial"/>
              </a:endParaRPr>
            </a:p>
          </p:txBody>
        </p:sp>
        <p:sp>
          <p:nvSpPr>
            <p:cNvPr id="741" name="Freeform 740"/>
            <p:cNvSpPr/>
            <p:nvPr/>
          </p:nvSpPr>
          <p:spPr bwMode="auto">
            <a:xfrm>
              <a:off x="1669279" y="2558240"/>
              <a:ext cx="5544006" cy="2005778"/>
            </a:xfrm>
            <a:custGeom>
              <a:avLst/>
              <a:gdLst>
                <a:gd name="connsiteX0" fmla="*/ 0 w 6987540"/>
                <a:gd name="connsiteY0" fmla="*/ 2674620 h 2674620"/>
                <a:gd name="connsiteX1" fmla="*/ 144780 w 6987540"/>
                <a:gd name="connsiteY1" fmla="*/ 2590800 h 2674620"/>
                <a:gd name="connsiteX2" fmla="*/ 251460 w 6987540"/>
                <a:gd name="connsiteY2" fmla="*/ 2506980 h 2674620"/>
                <a:gd name="connsiteX3" fmla="*/ 373380 w 6987540"/>
                <a:gd name="connsiteY3" fmla="*/ 2446020 h 2674620"/>
                <a:gd name="connsiteX4" fmla="*/ 449580 w 6987540"/>
                <a:gd name="connsiteY4" fmla="*/ 2346960 h 2674620"/>
                <a:gd name="connsiteX5" fmla="*/ 601980 w 6987540"/>
                <a:gd name="connsiteY5" fmla="*/ 2232660 h 2674620"/>
                <a:gd name="connsiteX6" fmla="*/ 670560 w 6987540"/>
                <a:gd name="connsiteY6" fmla="*/ 2225040 h 2674620"/>
                <a:gd name="connsiteX7" fmla="*/ 739140 w 6987540"/>
                <a:gd name="connsiteY7" fmla="*/ 2148840 h 2674620"/>
                <a:gd name="connsiteX8" fmla="*/ 830580 w 6987540"/>
                <a:gd name="connsiteY8" fmla="*/ 2103120 h 2674620"/>
                <a:gd name="connsiteX9" fmla="*/ 960120 w 6987540"/>
                <a:gd name="connsiteY9" fmla="*/ 2103120 h 2674620"/>
                <a:gd name="connsiteX10" fmla="*/ 960120 w 6987540"/>
                <a:gd name="connsiteY10" fmla="*/ 2103120 h 2674620"/>
                <a:gd name="connsiteX11" fmla="*/ 1028700 w 6987540"/>
                <a:gd name="connsiteY11" fmla="*/ 2072640 h 2674620"/>
                <a:gd name="connsiteX12" fmla="*/ 1097280 w 6987540"/>
                <a:gd name="connsiteY12" fmla="*/ 1988820 h 2674620"/>
                <a:gd name="connsiteX13" fmla="*/ 1165860 w 6987540"/>
                <a:gd name="connsiteY13" fmla="*/ 1988820 h 2674620"/>
                <a:gd name="connsiteX14" fmla="*/ 1242060 w 6987540"/>
                <a:gd name="connsiteY14" fmla="*/ 1935480 h 2674620"/>
                <a:gd name="connsiteX15" fmla="*/ 1524000 w 6987540"/>
                <a:gd name="connsiteY15" fmla="*/ 1866900 h 2674620"/>
                <a:gd name="connsiteX16" fmla="*/ 1653540 w 6987540"/>
                <a:gd name="connsiteY16" fmla="*/ 1699260 h 2674620"/>
                <a:gd name="connsiteX17" fmla="*/ 1851660 w 6987540"/>
                <a:gd name="connsiteY17" fmla="*/ 1584960 h 2674620"/>
                <a:gd name="connsiteX18" fmla="*/ 2049780 w 6987540"/>
                <a:gd name="connsiteY18" fmla="*/ 1516380 h 2674620"/>
                <a:gd name="connsiteX19" fmla="*/ 2232660 w 6987540"/>
                <a:gd name="connsiteY19" fmla="*/ 1409700 h 2674620"/>
                <a:gd name="connsiteX20" fmla="*/ 2446020 w 6987540"/>
                <a:gd name="connsiteY20" fmla="*/ 1325880 h 2674620"/>
                <a:gd name="connsiteX21" fmla="*/ 2590800 w 6987540"/>
                <a:gd name="connsiteY21" fmla="*/ 1264920 h 2674620"/>
                <a:gd name="connsiteX22" fmla="*/ 2758440 w 6987540"/>
                <a:gd name="connsiteY22" fmla="*/ 1249680 h 2674620"/>
                <a:gd name="connsiteX23" fmla="*/ 2933700 w 6987540"/>
                <a:gd name="connsiteY23" fmla="*/ 1196340 h 2674620"/>
                <a:gd name="connsiteX24" fmla="*/ 3185160 w 6987540"/>
                <a:gd name="connsiteY24" fmla="*/ 1043940 h 2674620"/>
                <a:gd name="connsiteX25" fmla="*/ 3390900 w 6987540"/>
                <a:gd name="connsiteY25" fmla="*/ 960120 h 2674620"/>
                <a:gd name="connsiteX26" fmla="*/ 3604260 w 6987540"/>
                <a:gd name="connsiteY26" fmla="*/ 914400 h 2674620"/>
                <a:gd name="connsiteX27" fmla="*/ 3718560 w 6987540"/>
                <a:gd name="connsiteY27" fmla="*/ 853440 h 2674620"/>
                <a:gd name="connsiteX28" fmla="*/ 3901440 w 6987540"/>
                <a:gd name="connsiteY28" fmla="*/ 853440 h 2674620"/>
                <a:gd name="connsiteX29" fmla="*/ 4046220 w 6987540"/>
                <a:gd name="connsiteY29" fmla="*/ 807720 h 2674620"/>
                <a:gd name="connsiteX30" fmla="*/ 4213860 w 6987540"/>
                <a:gd name="connsiteY30" fmla="*/ 723900 h 2674620"/>
                <a:gd name="connsiteX31" fmla="*/ 4389120 w 6987540"/>
                <a:gd name="connsiteY31" fmla="*/ 617220 h 2674620"/>
                <a:gd name="connsiteX32" fmla="*/ 4640580 w 6987540"/>
                <a:gd name="connsiteY32" fmla="*/ 548640 h 2674620"/>
                <a:gd name="connsiteX33" fmla="*/ 4792980 w 6987540"/>
                <a:gd name="connsiteY33" fmla="*/ 472440 h 2674620"/>
                <a:gd name="connsiteX34" fmla="*/ 5013960 w 6987540"/>
                <a:gd name="connsiteY34" fmla="*/ 419100 h 2674620"/>
                <a:gd name="connsiteX35" fmla="*/ 5273040 w 6987540"/>
                <a:gd name="connsiteY35" fmla="*/ 403860 h 2674620"/>
                <a:gd name="connsiteX36" fmla="*/ 5326380 w 6987540"/>
                <a:gd name="connsiteY36" fmla="*/ 358140 h 2674620"/>
                <a:gd name="connsiteX37" fmla="*/ 5516880 w 6987540"/>
                <a:gd name="connsiteY37" fmla="*/ 342900 h 2674620"/>
                <a:gd name="connsiteX38" fmla="*/ 5661660 w 6987540"/>
                <a:gd name="connsiteY38" fmla="*/ 281940 h 2674620"/>
                <a:gd name="connsiteX39" fmla="*/ 5897880 w 6987540"/>
                <a:gd name="connsiteY39" fmla="*/ 236220 h 2674620"/>
                <a:gd name="connsiteX40" fmla="*/ 6111240 w 6987540"/>
                <a:gd name="connsiteY40" fmla="*/ 152400 h 2674620"/>
                <a:gd name="connsiteX41" fmla="*/ 6294120 w 6987540"/>
                <a:gd name="connsiteY41" fmla="*/ 68580 h 2674620"/>
                <a:gd name="connsiteX42" fmla="*/ 6560820 w 6987540"/>
                <a:gd name="connsiteY42" fmla="*/ 60960 h 2674620"/>
                <a:gd name="connsiteX43" fmla="*/ 6819900 w 6987540"/>
                <a:gd name="connsiteY43" fmla="*/ 38100 h 2674620"/>
                <a:gd name="connsiteX44" fmla="*/ 6987540 w 6987540"/>
                <a:gd name="connsiteY44" fmla="*/ 0 h 267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987540" h="2674620">
                  <a:moveTo>
                    <a:pt x="0" y="2674620"/>
                  </a:moveTo>
                  <a:lnTo>
                    <a:pt x="144780" y="2590800"/>
                  </a:lnTo>
                  <a:lnTo>
                    <a:pt x="251460" y="2506980"/>
                  </a:lnTo>
                  <a:lnTo>
                    <a:pt x="373380" y="2446020"/>
                  </a:lnTo>
                  <a:lnTo>
                    <a:pt x="449580" y="2346960"/>
                  </a:lnTo>
                  <a:lnTo>
                    <a:pt x="601980" y="2232660"/>
                  </a:lnTo>
                  <a:lnTo>
                    <a:pt x="670560" y="2225040"/>
                  </a:lnTo>
                  <a:lnTo>
                    <a:pt x="739140" y="2148840"/>
                  </a:lnTo>
                  <a:lnTo>
                    <a:pt x="830580" y="2103120"/>
                  </a:lnTo>
                  <a:lnTo>
                    <a:pt x="960120" y="2103120"/>
                  </a:lnTo>
                  <a:lnTo>
                    <a:pt x="960120" y="2103120"/>
                  </a:lnTo>
                  <a:lnTo>
                    <a:pt x="1028700" y="2072640"/>
                  </a:lnTo>
                  <a:lnTo>
                    <a:pt x="1097280" y="1988820"/>
                  </a:lnTo>
                  <a:lnTo>
                    <a:pt x="1165860" y="1988820"/>
                  </a:lnTo>
                  <a:lnTo>
                    <a:pt x="1242060" y="1935480"/>
                  </a:lnTo>
                  <a:lnTo>
                    <a:pt x="1524000" y="1866900"/>
                  </a:lnTo>
                  <a:lnTo>
                    <a:pt x="1653540" y="1699260"/>
                  </a:lnTo>
                  <a:lnTo>
                    <a:pt x="1851660" y="1584960"/>
                  </a:lnTo>
                  <a:lnTo>
                    <a:pt x="2049780" y="1516380"/>
                  </a:lnTo>
                  <a:lnTo>
                    <a:pt x="2232660" y="1409700"/>
                  </a:lnTo>
                  <a:lnTo>
                    <a:pt x="2446020" y="1325880"/>
                  </a:lnTo>
                  <a:lnTo>
                    <a:pt x="2590800" y="1264920"/>
                  </a:lnTo>
                  <a:lnTo>
                    <a:pt x="2758440" y="1249680"/>
                  </a:lnTo>
                  <a:lnTo>
                    <a:pt x="2933700" y="1196340"/>
                  </a:lnTo>
                  <a:lnTo>
                    <a:pt x="3185160" y="1043940"/>
                  </a:lnTo>
                  <a:lnTo>
                    <a:pt x="3390900" y="960120"/>
                  </a:lnTo>
                  <a:lnTo>
                    <a:pt x="3604260" y="914400"/>
                  </a:lnTo>
                  <a:lnTo>
                    <a:pt x="3718560" y="853440"/>
                  </a:lnTo>
                  <a:lnTo>
                    <a:pt x="3901440" y="853440"/>
                  </a:lnTo>
                  <a:lnTo>
                    <a:pt x="4046220" y="807720"/>
                  </a:lnTo>
                  <a:lnTo>
                    <a:pt x="4213860" y="723900"/>
                  </a:lnTo>
                  <a:lnTo>
                    <a:pt x="4389120" y="617220"/>
                  </a:lnTo>
                  <a:lnTo>
                    <a:pt x="4640580" y="548640"/>
                  </a:lnTo>
                  <a:lnTo>
                    <a:pt x="4792980" y="472440"/>
                  </a:lnTo>
                  <a:lnTo>
                    <a:pt x="5013960" y="419100"/>
                  </a:lnTo>
                  <a:lnTo>
                    <a:pt x="5273040" y="403860"/>
                  </a:lnTo>
                  <a:lnTo>
                    <a:pt x="5326380" y="358140"/>
                  </a:lnTo>
                  <a:lnTo>
                    <a:pt x="5516880" y="342900"/>
                  </a:lnTo>
                  <a:lnTo>
                    <a:pt x="5661660" y="281940"/>
                  </a:lnTo>
                  <a:lnTo>
                    <a:pt x="5897880" y="236220"/>
                  </a:lnTo>
                  <a:lnTo>
                    <a:pt x="6111240" y="152400"/>
                  </a:lnTo>
                  <a:lnTo>
                    <a:pt x="6294120" y="68580"/>
                  </a:lnTo>
                  <a:lnTo>
                    <a:pt x="6560820" y="60960"/>
                  </a:lnTo>
                  <a:lnTo>
                    <a:pt x="6819900" y="38100"/>
                  </a:lnTo>
                  <a:lnTo>
                    <a:pt x="6987540" y="0"/>
                  </a:lnTo>
                </a:path>
              </a:pathLst>
            </a:custGeom>
            <a:noFill/>
            <a:ln w="28575" cap="flat" cmpd="sng" algn="ctr">
              <a:solidFill>
                <a:schemeClr val="tx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US" sz="1100" kern="0" dirty="0">
                <a:solidFill>
                  <a:sysClr val="windowText" lastClr="000000"/>
                </a:solidFill>
                <a:latin typeface="Arial"/>
              </a:endParaRPr>
            </a:p>
          </p:txBody>
        </p:sp>
        <p:sp>
          <p:nvSpPr>
            <p:cNvPr id="742" name="TextBox 741"/>
            <p:cNvSpPr txBox="1"/>
            <p:nvPr/>
          </p:nvSpPr>
          <p:spPr>
            <a:xfrm>
              <a:off x="1243284" y="4790390"/>
              <a:ext cx="6229929" cy="164291"/>
            </a:xfrm>
            <a:prstGeom prst="rect">
              <a:avLst/>
            </a:prstGeom>
            <a:noFill/>
          </p:spPr>
          <p:txBody>
            <a:bodyPr wrap="square" lIns="0" tIns="0" rIns="0" bIns="0" rtlCol="0">
              <a:noAutofit/>
            </a:bodyPr>
            <a:lstStyle/>
            <a:p>
              <a:pPr algn="ctr">
                <a:defRPr/>
              </a:pPr>
              <a:r>
                <a:rPr lang="en-GB" sz="1200" b="1" kern="0" dirty="0">
                  <a:solidFill>
                    <a:srgbClr val="004F59"/>
                  </a:solidFill>
                  <a:latin typeface="Arial"/>
                </a:rPr>
                <a:t>Test day</a:t>
              </a:r>
              <a:endParaRPr lang="en-US" sz="1200" b="1" kern="0" dirty="0">
                <a:solidFill>
                  <a:srgbClr val="004F59"/>
                </a:solidFill>
                <a:latin typeface="Arial"/>
              </a:endParaRPr>
            </a:p>
          </p:txBody>
        </p:sp>
        <p:cxnSp>
          <p:nvCxnSpPr>
            <p:cNvPr id="743" name="Straight Connector 742"/>
            <p:cNvCxnSpPr/>
            <p:nvPr/>
          </p:nvCxnSpPr>
          <p:spPr bwMode="auto">
            <a:xfrm>
              <a:off x="1675356" y="1543698"/>
              <a:ext cx="0" cy="3009278"/>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4" name="Straight Connector 743"/>
            <p:cNvCxnSpPr/>
            <p:nvPr/>
          </p:nvCxnSpPr>
          <p:spPr bwMode="auto">
            <a:xfrm flipH="1">
              <a:off x="1653942" y="4552976"/>
              <a:ext cx="5492039"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5" name="Straight Connector 744"/>
            <p:cNvCxnSpPr/>
            <p:nvPr/>
          </p:nvCxnSpPr>
          <p:spPr bwMode="auto">
            <a:xfrm flipH="1">
              <a:off x="1618230" y="4499421"/>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6" name="Straight Connector 745"/>
            <p:cNvCxnSpPr/>
            <p:nvPr/>
          </p:nvCxnSpPr>
          <p:spPr bwMode="auto">
            <a:xfrm flipH="1">
              <a:off x="1618230" y="4204785"/>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7" name="Straight Connector 746"/>
            <p:cNvCxnSpPr/>
            <p:nvPr/>
          </p:nvCxnSpPr>
          <p:spPr bwMode="auto">
            <a:xfrm flipH="1">
              <a:off x="1618230" y="3908363"/>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8" name="Straight Connector 747"/>
            <p:cNvCxnSpPr/>
            <p:nvPr/>
          </p:nvCxnSpPr>
          <p:spPr bwMode="auto">
            <a:xfrm flipH="1">
              <a:off x="1618230" y="3613727"/>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9" name="Straight Connector 748"/>
            <p:cNvCxnSpPr/>
            <p:nvPr/>
          </p:nvCxnSpPr>
          <p:spPr bwMode="auto">
            <a:xfrm flipH="1">
              <a:off x="1618230" y="3317305"/>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0" name="Straight Connector 749"/>
            <p:cNvCxnSpPr/>
            <p:nvPr/>
          </p:nvCxnSpPr>
          <p:spPr bwMode="auto">
            <a:xfrm flipH="1">
              <a:off x="1618230" y="3020883"/>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1" name="Straight Connector 750"/>
            <p:cNvCxnSpPr/>
            <p:nvPr/>
          </p:nvCxnSpPr>
          <p:spPr bwMode="auto">
            <a:xfrm flipH="1">
              <a:off x="1618230" y="2726247"/>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2" name="Straight Connector 751"/>
            <p:cNvCxnSpPr/>
            <p:nvPr/>
          </p:nvCxnSpPr>
          <p:spPr bwMode="auto">
            <a:xfrm flipH="1">
              <a:off x="1618230" y="2433396"/>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3" name="Straight Connector 752"/>
            <p:cNvCxnSpPr/>
            <p:nvPr/>
          </p:nvCxnSpPr>
          <p:spPr bwMode="auto">
            <a:xfrm flipH="1">
              <a:off x="1618230" y="2135188"/>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4" name="Straight Connector 753"/>
            <p:cNvCxnSpPr/>
            <p:nvPr/>
          </p:nvCxnSpPr>
          <p:spPr bwMode="auto">
            <a:xfrm flipH="1">
              <a:off x="1618230" y="1842338"/>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5" name="Straight Connector 754"/>
            <p:cNvCxnSpPr/>
            <p:nvPr/>
          </p:nvCxnSpPr>
          <p:spPr bwMode="auto">
            <a:xfrm flipH="1">
              <a:off x="1675356" y="4556572"/>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6" name="Straight Connector 755"/>
            <p:cNvCxnSpPr/>
            <p:nvPr/>
          </p:nvCxnSpPr>
          <p:spPr bwMode="auto">
            <a:xfrm flipH="1">
              <a:off x="2290611" y="4556584"/>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7" name="Straight Connector 756"/>
            <p:cNvCxnSpPr/>
            <p:nvPr/>
          </p:nvCxnSpPr>
          <p:spPr bwMode="auto">
            <a:xfrm flipH="1">
              <a:off x="2893252" y="4556596"/>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8" name="Straight Connector 757"/>
            <p:cNvCxnSpPr/>
            <p:nvPr/>
          </p:nvCxnSpPr>
          <p:spPr bwMode="auto">
            <a:xfrm flipH="1">
              <a:off x="3499671" y="4556608"/>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9" name="Straight Connector 758"/>
            <p:cNvCxnSpPr/>
            <p:nvPr/>
          </p:nvCxnSpPr>
          <p:spPr bwMode="auto">
            <a:xfrm flipH="1">
              <a:off x="5320956" y="4553367"/>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0" name="Straight Connector 759"/>
            <p:cNvCxnSpPr/>
            <p:nvPr/>
          </p:nvCxnSpPr>
          <p:spPr bwMode="auto">
            <a:xfrm flipH="1">
              <a:off x="4109881" y="4554846"/>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1" name="Straight Connector 760"/>
            <p:cNvCxnSpPr/>
            <p:nvPr/>
          </p:nvCxnSpPr>
          <p:spPr bwMode="auto">
            <a:xfrm flipH="1">
              <a:off x="4720078" y="4554858"/>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2" name="Straight Connector 761"/>
            <p:cNvCxnSpPr/>
            <p:nvPr/>
          </p:nvCxnSpPr>
          <p:spPr bwMode="auto">
            <a:xfrm flipH="1">
              <a:off x="5931040" y="4554894"/>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3" name="Straight Connector 762"/>
            <p:cNvCxnSpPr/>
            <p:nvPr/>
          </p:nvCxnSpPr>
          <p:spPr bwMode="auto">
            <a:xfrm flipH="1">
              <a:off x="6539348" y="4554906"/>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4" name="Straight Connector 763"/>
            <p:cNvCxnSpPr/>
            <p:nvPr/>
          </p:nvCxnSpPr>
          <p:spPr bwMode="auto">
            <a:xfrm flipH="1">
              <a:off x="7143878" y="4554918"/>
              <a:ext cx="0" cy="53995"/>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5" name="TextBox 764"/>
            <p:cNvSpPr txBox="1"/>
            <p:nvPr/>
          </p:nvSpPr>
          <p:spPr>
            <a:xfrm>
              <a:off x="7024638" y="4619208"/>
              <a:ext cx="242686" cy="138487"/>
            </a:xfrm>
            <a:prstGeom prst="rect">
              <a:avLst/>
            </a:prstGeom>
            <a:noFill/>
          </p:spPr>
          <p:txBody>
            <a:bodyPr wrap="square" lIns="0" tIns="0" rIns="0" bIns="0" rtlCol="0">
              <a:noAutofit/>
            </a:bodyPr>
            <a:lstStyle/>
            <a:p>
              <a:pPr>
                <a:defRPr/>
              </a:pPr>
              <a:r>
                <a:rPr lang="en-GB" sz="1100" kern="0" dirty="0">
                  <a:solidFill>
                    <a:srgbClr val="004F59"/>
                  </a:solidFill>
                  <a:latin typeface="Arial"/>
                </a:rPr>
                <a:t>360</a:t>
              </a:r>
              <a:endParaRPr lang="en-US" sz="1100" kern="0" dirty="0">
                <a:solidFill>
                  <a:srgbClr val="004F59"/>
                </a:solidFill>
                <a:latin typeface="Arial"/>
              </a:endParaRPr>
            </a:p>
          </p:txBody>
        </p:sp>
        <p:sp>
          <p:nvSpPr>
            <p:cNvPr id="766" name="TextBox 765"/>
            <p:cNvSpPr txBox="1"/>
            <p:nvPr/>
          </p:nvSpPr>
          <p:spPr>
            <a:xfrm>
              <a:off x="6412334" y="4617425"/>
              <a:ext cx="259847" cy="138487"/>
            </a:xfrm>
            <a:prstGeom prst="rect">
              <a:avLst/>
            </a:prstGeom>
            <a:noFill/>
          </p:spPr>
          <p:txBody>
            <a:bodyPr wrap="square" lIns="0" tIns="0" rIns="0" bIns="0" rtlCol="0">
              <a:noAutofit/>
            </a:bodyPr>
            <a:lstStyle/>
            <a:p>
              <a:pPr>
                <a:defRPr/>
              </a:pPr>
              <a:r>
                <a:rPr lang="en-GB" sz="1100" kern="0" dirty="0">
                  <a:solidFill>
                    <a:srgbClr val="004F59"/>
                  </a:solidFill>
                  <a:latin typeface="Arial"/>
                </a:rPr>
                <a:t>320</a:t>
              </a:r>
              <a:endParaRPr lang="en-US" sz="1100" kern="0" dirty="0">
                <a:solidFill>
                  <a:srgbClr val="004F59"/>
                </a:solidFill>
                <a:latin typeface="Arial"/>
              </a:endParaRPr>
            </a:p>
          </p:txBody>
        </p:sp>
        <p:sp>
          <p:nvSpPr>
            <p:cNvPr id="767" name="TextBox 766"/>
            <p:cNvSpPr txBox="1"/>
            <p:nvPr/>
          </p:nvSpPr>
          <p:spPr>
            <a:xfrm>
              <a:off x="5809476" y="4615641"/>
              <a:ext cx="244915" cy="138487"/>
            </a:xfrm>
            <a:prstGeom prst="rect">
              <a:avLst/>
            </a:prstGeom>
            <a:noFill/>
          </p:spPr>
          <p:txBody>
            <a:bodyPr wrap="square" lIns="0" tIns="0" rIns="0" bIns="0" rtlCol="0">
              <a:noAutofit/>
            </a:bodyPr>
            <a:lstStyle/>
            <a:p>
              <a:pPr>
                <a:defRPr/>
              </a:pPr>
              <a:r>
                <a:rPr lang="en-GB" sz="1100" kern="0" dirty="0">
                  <a:solidFill>
                    <a:srgbClr val="004F59"/>
                  </a:solidFill>
                  <a:latin typeface="Arial"/>
                </a:rPr>
                <a:t>280</a:t>
              </a:r>
              <a:endParaRPr lang="en-US" sz="1100" kern="0" dirty="0">
                <a:solidFill>
                  <a:srgbClr val="004F59"/>
                </a:solidFill>
                <a:latin typeface="Arial"/>
              </a:endParaRPr>
            </a:p>
          </p:txBody>
        </p:sp>
        <p:sp>
          <p:nvSpPr>
            <p:cNvPr id="768" name="TextBox 767"/>
            <p:cNvSpPr txBox="1"/>
            <p:nvPr/>
          </p:nvSpPr>
          <p:spPr>
            <a:xfrm>
              <a:off x="4595976" y="4619219"/>
              <a:ext cx="251136" cy="138487"/>
            </a:xfrm>
            <a:prstGeom prst="rect">
              <a:avLst/>
            </a:prstGeom>
            <a:noFill/>
          </p:spPr>
          <p:txBody>
            <a:bodyPr wrap="square" lIns="0" tIns="0" rIns="0" bIns="0" rtlCol="0">
              <a:noAutofit/>
            </a:bodyPr>
            <a:lstStyle/>
            <a:p>
              <a:pPr>
                <a:defRPr/>
              </a:pPr>
              <a:r>
                <a:rPr lang="en-GB" sz="1100" kern="0" dirty="0">
                  <a:solidFill>
                    <a:srgbClr val="004F59"/>
                  </a:solidFill>
                  <a:latin typeface="Arial"/>
                </a:rPr>
                <a:t>200</a:t>
              </a:r>
              <a:endParaRPr lang="en-US" sz="1100" kern="0" dirty="0">
                <a:solidFill>
                  <a:srgbClr val="004F59"/>
                </a:solidFill>
                <a:latin typeface="Arial"/>
              </a:endParaRPr>
            </a:p>
          </p:txBody>
        </p:sp>
        <p:sp>
          <p:nvSpPr>
            <p:cNvPr id="769" name="TextBox 768"/>
            <p:cNvSpPr txBox="1"/>
            <p:nvPr/>
          </p:nvSpPr>
          <p:spPr>
            <a:xfrm>
              <a:off x="3987452" y="4613865"/>
              <a:ext cx="241853" cy="138487"/>
            </a:xfrm>
            <a:prstGeom prst="rect">
              <a:avLst/>
            </a:prstGeom>
            <a:noFill/>
          </p:spPr>
          <p:txBody>
            <a:bodyPr wrap="square" lIns="0" tIns="0" rIns="0" bIns="0" rtlCol="0">
              <a:noAutofit/>
            </a:bodyPr>
            <a:lstStyle/>
            <a:p>
              <a:pPr>
                <a:defRPr/>
              </a:pPr>
              <a:r>
                <a:rPr lang="en-GB" sz="1100" kern="0" dirty="0">
                  <a:solidFill>
                    <a:srgbClr val="004F59"/>
                  </a:solidFill>
                  <a:latin typeface="Arial"/>
                </a:rPr>
                <a:t>160</a:t>
              </a:r>
              <a:endParaRPr lang="en-US" sz="1100" kern="0" dirty="0">
                <a:solidFill>
                  <a:srgbClr val="004F59"/>
                </a:solidFill>
                <a:latin typeface="Arial"/>
              </a:endParaRPr>
            </a:p>
          </p:txBody>
        </p:sp>
        <p:sp>
          <p:nvSpPr>
            <p:cNvPr id="770" name="TextBox 769"/>
            <p:cNvSpPr txBox="1"/>
            <p:nvPr/>
          </p:nvSpPr>
          <p:spPr>
            <a:xfrm>
              <a:off x="5198310" y="4612400"/>
              <a:ext cx="249604" cy="138487"/>
            </a:xfrm>
            <a:prstGeom prst="rect">
              <a:avLst/>
            </a:prstGeom>
            <a:noFill/>
          </p:spPr>
          <p:txBody>
            <a:bodyPr wrap="square" lIns="0" tIns="0" rIns="0" bIns="0" rtlCol="0">
              <a:noAutofit/>
            </a:bodyPr>
            <a:lstStyle/>
            <a:p>
              <a:pPr>
                <a:defRPr/>
              </a:pPr>
              <a:r>
                <a:rPr lang="en-GB" sz="1100" kern="0" dirty="0">
                  <a:solidFill>
                    <a:srgbClr val="004F59"/>
                  </a:solidFill>
                  <a:latin typeface="Arial"/>
                </a:rPr>
                <a:t>240</a:t>
              </a:r>
              <a:endParaRPr lang="en-US" sz="1100" kern="0" dirty="0">
                <a:solidFill>
                  <a:srgbClr val="004F59"/>
                </a:solidFill>
                <a:latin typeface="Arial"/>
              </a:endParaRPr>
            </a:p>
          </p:txBody>
        </p:sp>
        <p:sp>
          <p:nvSpPr>
            <p:cNvPr id="771" name="TextBox 770"/>
            <p:cNvSpPr txBox="1"/>
            <p:nvPr/>
          </p:nvSpPr>
          <p:spPr>
            <a:xfrm>
              <a:off x="3373438" y="4612084"/>
              <a:ext cx="252201" cy="138487"/>
            </a:xfrm>
            <a:prstGeom prst="rect">
              <a:avLst/>
            </a:prstGeom>
            <a:noFill/>
          </p:spPr>
          <p:txBody>
            <a:bodyPr wrap="square" lIns="0" tIns="0" rIns="0" bIns="0" rtlCol="0">
              <a:noAutofit/>
            </a:bodyPr>
            <a:lstStyle/>
            <a:p>
              <a:pPr>
                <a:defRPr/>
              </a:pPr>
              <a:r>
                <a:rPr lang="en-GB" sz="1100" kern="0" dirty="0">
                  <a:solidFill>
                    <a:srgbClr val="004F59"/>
                  </a:solidFill>
                  <a:latin typeface="Arial"/>
                </a:rPr>
                <a:t>120</a:t>
              </a:r>
              <a:endParaRPr lang="en-US" sz="1100" kern="0" dirty="0">
                <a:solidFill>
                  <a:srgbClr val="004F59"/>
                </a:solidFill>
                <a:latin typeface="Arial"/>
              </a:endParaRPr>
            </a:p>
          </p:txBody>
        </p:sp>
        <p:sp>
          <p:nvSpPr>
            <p:cNvPr id="772" name="TextBox 771"/>
            <p:cNvSpPr txBox="1"/>
            <p:nvPr/>
          </p:nvSpPr>
          <p:spPr>
            <a:xfrm>
              <a:off x="2809844" y="4615657"/>
              <a:ext cx="171377"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80</a:t>
              </a:r>
              <a:endParaRPr lang="en-US" sz="1100" kern="0" dirty="0">
                <a:solidFill>
                  <a:srgbClr val="004F59"/>
                </a:solidFill>
                <a:latin typeface="Arial"/>
              </a:endParaRPr>
            </a:p>
          </p:txBody>
        </p:sp>
        <p:sp>
          <p:nvSpPr>
            <p:cNvPr id="773" name="TextBox 772"/>
            <p:cNvSpPr txBox="1"/>
            <p:nvPr/>
          </p:nvSpPr>
          <p:spPr>
            <a:xfrm>
              <a:off x="2206987" y="4619231"/>
              <a:ext cx="171377"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40</a:t>
              </a:r>
              <a:endParaRPr lang="en-US" sz="1100" kern="0" dirty="0">
                <a:solidFill>
                  <a:srgbClr val="004F59"/>
                </a:solidFill>
                <a:latin typeface="Arial"/>
              </a:endParaRPr>
            </a:p>
          </p:txBody>
        </p:sp>
        <p:sp>
          <p:nvSpPr>
            <p:cNvPr id="774" name="TextBox 773"/>
            <p:cNvSpPr txBox="1"/>
            <p:nvPr/>
          </p:nvSpPr>
          <p:spPr>
            <a:xfrm>
              <a:off x="1503979" y="4622804"/>
              <a:ext cx="171377"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a:t>
              </a:r>
              <a:endParaRPr lang="en-US" sz="1100" kern="0" dirty="0">
                <a:solidFill>
                  <a:srgbClr val="004F59"/>
                </a:solidFill>
                <a:latin typeface="Arial"/>
              </a:endParaRPr>
            </a:p>
          </p:txBody>
        </p:sp>
        <p:grpSp>
          <p:nvGrpSpPr>
            <p:cNvPr id="4" name="Group 3"/>
            <p:cNvGrpSpPr/>
            <p:nvPr/>
          </p:nvGrpSpPr>
          <p:grpSpPr>
            <a:xfrm>
              <a:off x="1063995" y="1474455"/>
              <a:ext cx="547106" cy="3139411"/>
              <a:chOff x="1052605" y="1474455"/>
              <a:chExt cx="547106" cy="3139411"/>
            </a:xfrm>
          </p:grpSpPr>
          <p:sp>
            <p:nvSpPr>
              <p:cNvPr id="775" name="TextBox 774"/>
              <p:cNvSpPr txBox="1"/>
              <p:nvPr/>
            </p:nvSpPr>
            <p:spPr>
              <a:xfrm>
                <a:off x="1281970" y="4430954"/>
                <a:ext cx="315310"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0.00</a:t>
                </a:r>
                <a:endParaRPr lang="en-US" sz="1100" kern="0" dirty="0">
                  <a:solidFill>
                    <a:srgbClr val="004F59"/>
                  </a:solidFill>
                  <a:latin typeface="Arial"/>
                </a:endParaRPr>
              </a:p>
            </p:txBody>
          </p:sp>
          <p:sp>
            <p:nvSpPr>
              <p:cNvPr id="776" name="TextBox 775"/>
              <p:cNvSpPr txBox="1"/>
              <p:nvPr/>
            </p:nvSpPr>
            <p:spPr>
              <a:xfrm>
                <a:off x="1304643" y="4135541"/>
                <a:ext cx="292638"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0.05</a:t>
                </a:r>
                <a:endParaRPr lang="en-US" sz="1100" kern="0" dirty="0">
                  <a:solidFill>
                    <a:srgbClr val="004F59"/>
                  </a:solidFill>
                  <a:latin typeface="Arial"/>
                </a:endParaRPr>
              </a:p>
            </p:txBody>
          </p:sp>
          <p:sp>
            <p:nvSpPr>
              <p:cNvPr id="777" name="TextBox 776"/>
              <p:cNvSpPr txBox="1"/>
              <p:nvPr/>
            </p:nvSpPr>
            <p:spPr>
              <a:xfrm>
                <a:off x="1304643" y="3839120"/>
                <a:ext cx="288452"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0.10</a:t>
                </a:r>
                <a:endParaRPr lang="en-US" sz="1100" kern="0" dirty="0">
                  <a:solidFill>
                    <a:srgbClr val="004F59"/>
                  </a:solidFill>
                  <a:latin typeface="Arial"/>
                </a:endParaRPr>
              </a:p>
            </p:txBody>
          </p:sp>
          <p:sp>
            <p:nvSpPr>
              <p:cNvPr id="778" name="TextBox 777"/>
              <p:cNvSpPr txBox="1"/>
              <p:nvPr/>
            </p:nvSpPr>
            <p:spPr>
              <a:xfrm rot="16200000">
                <a:off x="-317279" y="2885403"/>
                <a:ext cx="3098347" cy="358580"/>
              </a:xfrm>
              <a:prstGeom prst="rect">
                <a:avLst/>
              </a:prstGeom>
              <a:noFill/>
            </p:spPr>
            <p:txBody>
              <a:bodyPr wrap="square" lIns="0" tIns="0" rIns="0" bIns="0" rtlCol="0">
                <a:noAutofit/>
              </a:bodyPr>
              <a:lstStyle/>
              <a:p>
                <a:pPr algn="ctr">
                  <a:defRPr/>
                </a:pPr>
                <a:r>
                  <a:rPr lang="en-GB" sz="1200" b="1" kern="0" dirty="0">
                    <a:solidFill>
                      <a:srgbClr val="004F59"/>
                    </a:solidFill>
                    <a:latin typeface="Arial"/>
                  </a:rPr>
                  <a:t>Probability of moderate/severe exacerbation </a:t>
                </a:r>
                <a:endParaRPr lang="en-US" sz="1200" b="1" kern="0" dirty="0">
                  <a:solidFill>
                    <a:srgbClr val="004F59"/>
                  </a:solidFill>
                  <a:latin typeface="Arial"/>
                </a:endParaRPr>
              </a:p>
            </p:txBody>
          </p:sp>
          <p:sp>
            <p:nvSpPr>
              <p:cNvPr id="779" name="TextBox 778"/>
              <p:cNvSpPr txBox="1"/>
              <p:nvPr/>
            </p:nvSpPr>
            <p:spPr>
              <a:xfrm>
                <a:off x="1304643" y="3544483"/>
                <a:ext cx="285604"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0.15</a:t>
                </a:r>
                <a:endParaRPr lang="en-US" sz="1100" kern="0" dirty="0">
                  <a:solidFill>
                    <a:srgbClr val="004F59"/>
                  </a:solidFill>
                  <a:latin typeface="Arial"/>
                </a:endParaRPr>
              </a:p>
            </p:txBody>
          </p:sp>
          <p:sp>
            <p:nvSpPr>
              <p:cNvPr id="780" name="TextBox 779"/>
              <p:cNvSpPr txBox="1"/>
              <p:nvPr/>
            </p:nvSpPr>
            <p:spPr>
              <a:xfrm>
                <a:off x="1304643" y="3248061"/>
                <a:ext cx="280188"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0.20</a:t>
                </a:r>
                <a:endParaRPr lang="en-US" sz="1100" kern="0" dirty="0">
                  <a:solidFill>
                    <a:srgbClr val="004F59"/>
                  </a:solidFill>
                  <a:latin typeface="Arial"/>
                </a:endParaRPr>
              </a:p>
            </p:txBody>
          </p:sp>
          <p:sp>
            <p:nvSpPr>
              <p:cNvPr id="781" name="TextBox 780"/>
              <p:cNvSpPr txBox="1"/>
              <p:nvPr/>
            </p:nvSpPr>
            <p:spPr>
              <a:xfrm>
                <a:off x="1304643" y="2951640"/>
                <a:ext cx="274772"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0.25</a:t>
                </a:r>
                <a:endParaRPr lang="en-US" sz="1100" kern="0" dirty="0">
                  <a:solidFill>
                    <a:srgbClr val="004F59"/>
                  </a:solidFill>
                  <a:latin typeface="Arial"/>
                </a:endParaRPr>
              </a:p>
            </p:txBody>
          </p:sp>
          <p:sp>
            <p:nvSpPr>
              <p:cNvPr id="782" name="TextBox 781"/>
              <p:cNvSpPr txBox="1"/>
              <p:nvPr/>
            </p:nvSpPr>
            <p:spPr>
              <a:xfrm>
                <a:off x="1304643" y="2657003"/>
                <a:ext cx="285603"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0.30</a:t>
                </a:r>
                <a:endParaRPr lang="en-US" sz="1100" kern="0" dirty="0">
                  <a:solidFill>
                    <a:srgbClr val="004F59"/>
                  </a:solidFill>
                  <a:latin typeface="Arial"/>
                </a:endParaRPr>
              </a:p>
            </p:txBody>
          </p:sp>
          <p:sp>
            <p:nvSpPr>
              <p:cNvPr id="783" name="TextBox 782"/>
              <p:cNvSpPr txBox="1"/>
              <p:nvPr/>
            </p:nvSpPr>
            <p:spPr>
              <a:xfrm>
                <a:off x="1304644" y="2363740"/>
                <a:ext cx="288877"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0.35</a:t>
                </a:r>
                <a:endParaRPr lang="en-US" sz="1100" kern="0" dirty="0">
                  <a:solidFill>
                    <a:srgbClr val="004F59"/>
                  </a:solidFill>
                  <a:latin typeface="Arial"/>
                </a:endParaRPr>
              </a:p>
            </p:txBody>
          </p:sp>
          <p:sp>
            <p:nvSpPr>
              <p:cNvPr id="784" name="TextBox 783"/>
              <p:cNvSpPr txBox="1"/>
              <p:nvPr/>
            </p:nvSpPr>
            <p:spPr>
              <a:xfrm>
                <a:off x="1304645" y="2065945"/>
                <a:ext cx="288372"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0.40</a:t>
                </a:r>
                <a:endParaRPr lang="en-US" sz="1100" kern="0" dirty="0">
                  <a:solidFill>
                    <a:srgbClr val="004F59"/>
                  </a:solidFill>
                  <a:latin typeface="Arial"/>
                </a:endParaRPr>
              </a:p>
            </p:txBody>
          </p:sp>
          <p:sp>
            <p:nvSpPr>
              <p:cNvPr id="785" name="TextBox 784"/>
              <p:cNvSpPr txBox="1"/>
              <p:nvPr/>
            </p:nvSpPr>
            <p:spPr>
              <a:xfrm>
                <a:off x="1304646" y="1772670"/>
                <a:ext cx="285600"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0.45</a:t>
                </a:r>
                <a:endParaRPr lang="en-US" sz="1100" kern="0" dirty="0">
                  <a:solidFill>
                    <a:srgbClr val="004F59"/>
                  </a:solidFill>
                  <a:latin typeface="Arial"/>
                </a:endParaRPr>
              </a:p>
            </p:txBody>
          </p:sp>
          <p:sp>
            <p:nvSpPr>
              <p:cNvPr id="786" name="TextBox 785"/>
              <p:cNvSpPr txBox="1"/>
              <p:nvPr/>
            </p:nvSpPr>
            <p:spPr>
              <a:xfrm>
                <a:off x="1314111" y="1474455"/>
                <a:ext cx="285600" cy="138487"/>
              </a:xfrm>
              <a:prstGeom prst="rect">
                <a:avLst/>
              </a:prstGeom>
              <a:noFill/>
            </p:spPr>
            <p:txBody>
              <a:bodyPr wrap="square" lIns="0" tIns="0" rIns="0" bIns="0" rtlCol="0">
                <a:noAutofit/>
              </a:bodyPr>
              <a:lstStyle/>
              <a:p>
                <a:pPr algn="ctr">
                  <a:defRPr/>
                </a:pPr>
                <a:r>
                  <a:rPr lang="en-GB" sz="1100" kern="0" dirty="0">
                    <a:solidFill>
                      <a:srgbClr val="004F59"/>
                    </a:solidFill>
                    <a:latin typeface="Arial"/>
                  </a:rPr>
                  <a:t>0.50</a:t>
                </a:r>
                <a:endParaRPr lang="en-US" sz="1100" kern="0" dirty="0">
                  <a:solidFill>
                    <a:srgbClr val="004F59"/>
                  </a:solidFill>
                  <a:latin typeface="Arial"/>
                </a:endParaRPr>
              </a:p>
            </p:txBody>
          </p:sp>
        </p:grpSp>
        <p:cxnSp>
          <p:nvCxnSpPr>
            <p:cNvPr id="787" name="Straight Connector 786"/>
            <p:cNvCxnSpPr/>
            <p:nvPr/>
          </p:nvCxnSpPr>
          <p:spPr bwMode="auto">
            <a:xfrm flipH="1">
              <a:off x="1618230" y="1543698"/>
              <a:ext cx="57126" cy="0"/>
            </a:xfrm>
            <a:prstGeom prst="line">
              <a:avLst/>
            </a:prstGeom>
            <a:solidFill>
              <a:srgbClr val="78BE20"/>
            </a:solidFill>
            <a:ln w="9525" cap="flat" cmpd="sng" algn="ctr">
              <a:solidFill>
                <a:srgbClr val="004F5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0" name="Freeform 739"/>
            <p:cNvSpPr/>
            <p:nvPr/>
          </p:nvSpPr>
          <p:spPr bwMode="auto">
            <a:xfrm>
              <a:off x="1669279" y="2960610"/>
              <a:ext cx="5531914" cy="1565764"/>
            </a:xfrm>
            <a:custGeom>
              <a:avLst/>
              <a:gdLst>
                <a:gd name="connsiteX0" fmla="*/ 0 w 6972300"/>
                <a:gd name="connsiteY0" fmla="*/ 2087880 h 2087880"/>
                <a:gd name="connsiteX1" fmla="*/ 121920 w 6972300"/>
                <a:gd name="connsiteY1" fmla="*/ 2080260 h 2087880"/>
                <a:gd name="connsiteX2" fmla="*/ 167640 w 6972300"/>
                <a:gd name="connsiteY2" fmla="*/ 2034540 h 2087880"/>
                <a:gd name="connsiteX3" fmla="*/ 304800 w 6972300"/>
                <a:gd name="connsiteY3" fmla="*/ 2026920 h 2087880"/>
                <a:gd name="connsiteX4" fmla="*/ 441960 w 6972300"/>
                <a:gd name="connsiteY4" fmla="*/ 1965960 h 2087880"/>
                <a:gd name="connsiteX5" fmla="*/ 571500 w 6972300"/>
                <a:gd name="connsiteY5" fmla="*/ 1866900 h 2087880"/>
                <a:gd name="connsiteX6" fmla="*/ 701040 w 6972300"/>
                <a:gd name="connsiteY6" fmla="*/ 1828800 h 2087880"/>
                <a:gd name="connsiteX7" fmla="*/ 838200 w 6972300"/>
                <a:gd name="connsiteY7" fmla="*/ 1813560 h 2087880"/>
                <a:gd name="connsiteX8" fmla="*/ 1036320 w 6972300"/>
                <a:gd name="connsiteY8" fmla="*/ 1706880 h 2087880"/>
                <a:gd name="connsiteX9" fmla="*/ 1173480 w 6972300"/>
                <a:gd name="connsiteY9" fmla="*/ 1714500 h 2087880"/>
                <a:gd name="connsiteX10" fmla="*/ 1280160 w 6972300"/>
                <a:gd name="connsiteY10" fmla="*/ 1661160 h 2087880"/>
                <a:gd name="connsiteX11" fmla="*/ 1424940 w 6972300"/>
                <a:gd name="connsiteY11" fmla="*/ 1653540 h 2087880"/>
                <a:gd name="connsiteX12" fmla="*/ 1539240 w 6972300"/>
                <a:gd name="connsiteY12" fmla="*/ 1546860 h 2087880"/>
                <a:gd name="connsiteX13" fmla="*/ 1600200 w 6972300"/>
                <a:gd name="connsiteY13" fmla="*/ 1546860 h 2087880"/>
                <a:gd name="connsiteX14" fmla="*/ 1691640 w 6972300"/>
                <a:gd name="connsiteY14" fmla="*/ 1485900 h 2087880"/>
                <a:gd name="connsiteX15" fmla="*/ 1767840 w 6972300"/>
                <a:gd name="connsiteY15" fmla="*/ 1485900 h 2087880"/>
                <a:gd name="connsiteX16" fmla="*/ 1889760 w 6972300"/>
                <a:gd name="connsiteY16" fmla="*/ 1455420 h 2087880"/>
                <a:gd name="connsiteX17" fmla="*/ 1996440 w 6972300"/>
                <a:gd name="connsiteY17" fmla="*/ 1417320 h 2087880"/>
                <a:gd name="connsiteX18" fmla="*/ 2065020 w 6972300"/>
                <a:gd name="connsiteY18" fmla="*/ 1417320 h 2087880"/>
                <a:gd name="connsiteX19" fmla="*/ 2217420 w 6972300"/>
                <a:gd name="connsiteY19" fmla="*/ 1318260 h 2087880"/>
                <a:gd name="connsiteX20" fmla="*/ 2301240 w 6972300"/>
                <a:gd name="connsiteY20" fmla="*/ 1318260 h 2087880"/>
                <a:gd name="connsiteX21" fmla="*/ 2301240 w 6972300"/>
                <a:gd name="connsiteY21" fmla="*/ 1272540 h 2087880"/>
                <a:gd name="connsiteX22" fmla="*/ 2362200 w 6972300"/>
                <a:gd name="connsiteY22" fmla="*/ 1234440 h 2087880"/>
                <a:gd name="connsiteX23" fmla="*/ 2407920 w 6972300"/>
                <a:gd name="connsiteY23" fmla="*/ 1234440 h 2087880"/>
                <a:gd name="connsiteX24" fmla="*/ 2522220 w 6972300"/>
                <a:gd name="connsiteY24" fmla="*/ 1158240 h 2087880"/>
                <a:gd name="connsiteX25" fmla="*/ 2606040 w 6972300"/>
                <a:gd name="connsiteY25" fmla="*/ 1150620 h 2087880"/>
                <a:gd name="connsiteX26" fmla="*/ 2834640 w 6972300"/>
                <a:gd name="connsiteY26" fmla="*/ 1059180 h 2087880"/>
                <a:gd name="connsiteX27" fmla="*/ 2910840 w 6972300"/>
                <a:gd name="connsiteY27" fmla="*/ 998220 h 2087880"/>
                <a:gd name="connsiteX28" fmla="*/ 3017520 w 6972300"/>
                <a:gd name="connsiteY28" fmla="*/ 1005840 h 2087880"/>
                <a:gd name="connsiteX29" fmla="*/ 3223260 w 6972300"/>
                <a:gd name="connsiteY29" fmla="*/ 914400 h 2087880"/>
                <a:gd name="connsiteX30" fmla="*/ 3268980 w 6972300"/>
                <a:gd name="connsiteY30" fmla="*/ 861060 h 2087880"/>
                <a:gd name="connsiteX31" fmla="*/ 3383280 w 6972300"/>
                <a:gd name="connsiteY31" fmla="*/ 861060 h 2087880"/>
                <a:gd name="connsiteX32" fmla="*/ 3451860 w 6972300"/>
                <a:gd name="connsiteY32" fmla="*/ 807720 h 2087880"/>
                <a:gd name="connsiteX33" fmla="*/ 3589020 w 6972300"/>
                <a:gd name="connsiteY33" fmla="*/ 792480 h 2087880"/>
                <a:gd name="connsiteX34" fmla="*/ 3627120 w 6972300"/>
                <a:gd name="connsiteY34" fmla="*/ 754380 h 2087880"/>
                <a:gd name="connsiteX35" fmla="*/ 3756660 w 6972300"/>
                <a:gd name="connsiteY35" fmla="*/ 746760 h 2087880"/>
                <a:gd name="connsiteX36" fmla="*/ 3794760 w 6972300"/>
                <a:gd name="connsiteY36" fmla="*/ 708660 h 2087880"/>
                <a:gd name="connsiteX37" fmla="*/ 4000500 w 6972300"/>
                <a:gd name="connsiteY37" fmla="*/ 693420 h 2087880"/>
                <a:gd name="connsiteX38" fmla="*/ 4038600 w 6972300"/>
                <a:gd name="connsiteY38" fmla="*/ 640080 h 2087880"/>
                <a:gd name="connsiteX39" fmla="*/ 4152900 w 6972300"/>
                <a:gd name="connsiteY39" fmla="*/ 624840 h 2087880"/>
                <a:gd name="connsiteX40" fmla="*/ 4152900 w 6972300"/>
                <a:gd name="connsiteY40" fmla="*/ 624840 h 2087880"/>
                <a:gd name="connsiteX41" fmla="*/ 4290060 w 6972300"/>
                <a:gd name="connsiteY41" fmla="*/ 594360 h 2087880"/>
                <a:gd name="connsiteX42" fmla="*/ 4305300 w 6972300"/>
                <a:gd name="connsiteY42" fmla="*/ 579120 h 2087880"/>
                <a:gd name="connsiteX43" fmla="*/ 4411980 w 6972300"/>
                <a:gd name="connsiteY43" fmla="*/ 579120 h 2087880"/>
                <a:gd name="connsiteX44" fmla="*/ 4465320 w 6972300"/>
                <a:gd name="connsiteY44" fmla="*/ 525780 h 2087880"/>
                <a:gd name="connsiteX45" fmla="*/ 4556760 w 6972300"/>
                <a:gd name="connsiteY45" fmla="*/ 518160 h 2087880"/>
                <a:gd name="connsiteX46" fmla="*/ 4671060 w 6972300"/>
                <a:gd name="connsiteY46" fmla="*/ 449580 h 2087880"/>
                <a:gd name="connsiteX47" fmla="*/ 4792980 w 6972300"/>
                <a:gd name="connsiteY47" fmla="*/ 457200 h 2087880"/>
                <a:gd name="connsiteX48" fmla="*/ 4823460 w 6972300"/>
                <a:gd name="connsiteY48" fmla="*/ 396240 h 2087880"/>
                <a:gd name="connsiteX49" fmla="*/ 4998720 w 6972300"/>
                <a:gd name="connsiteY49" fmla="*/ 396240 h 2087880"/>
                <a:gd name="connsiteX50" fmla="*/ 5036820 w 6972300"/>
                <a:gd name="connsiteY50" fmla="*/ 342900 h 2087880"/>
                <a:gd name="connsiteX51" fmla="*/ 5128260 w 6972300"/>
                <a:gd name="connsiteY51" fmla="*/ 304800 h 2087880"/>
                <a:gd name="connsiteX52" fmla="*/ 5265420 w 6972300"/>
                <a:gd name="connsiteY52" fmla="*/ 304800 h 2087880"/>
                <a:gd name="connsiteX53" fmla="*/ 5554980 w 6972300"/>
                <a:gd name="connsiteY53" fmla="*/ 205740 h 2087880"/>
                <a:gd name="connsiteX54" fmla="*/ 5783580 w 6972300"/>
                <a:gd name="connsiteY54" fmla="*/ 228600 h 2087880"/>
                <a:gd name="connsiteX55" fmla="*/ 5844540 w 6972300"/>
                <a:gd name="connsiteY55" fmla="*/ 182880 h 2087880"/>
                <a:gd name="connsiteX56" fmla="*/ 5981700 w 6972300"/>
                <a:gd name="connsiteY56" fmla="*/ 167640 h 2087880"/>
                <a:gd name="connsiteX57" fmla="*/ 6179820 w 6972300"/>
                <a:gd name="connsiteY57" fmla="*/ 83820 h 2087880"/>
                <a:gd name="connsiteX58" fmla="*/ 6271260 w 6972300"/>
                <a:gd name="connsiteY58" fmla="*/ 76200 h 2087880"/>
                <a:gd name="connsiteX59" fmla="*/ 6408420 w 6972300"/>
                <a:gd name="connsiteY59" fmla="*/ 22860 h 2087880"/>
                <a:gd name="connsiteX60" fmla="*/ 6598920 w 6972300"/>
                <a:gd name="connsiteY60" fmla="*/ 53340 h 2087880"/>
                <a:gd name="connsiteX61" fmla="*/ 6659880 w 6972300"/>
                <a:gd name="connsiteY61" fmla="*/ 15240 h 2087880"/>
                <a:gd name="connsiteX62" fmla="*/ 6972300 w 6972300"/>
                <a:gd name="connsiteY62" fmla="*/ 0 h 208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972300" h="2087880">
                  <a:moveTo>
                    <a:pt x="0" y="2087880"/>
                  </a:moveTo>
                  <a:lnTo>
                    <a:pt x="121920" y="2080260"/>
                  </a:lnTo>
                  <a:lnTo>
                    <a:pt x="167640" y="2034540"/>
                  </a:lnTo>
                  <a:lnTo>
                    <a:pt x="304800" y="2026920"/>
                  </a:lnTo>
                  <a:lnTo>
                    <a:pt x="441960" y="1965960"/>
                  </a:lnTo>
                  <a:lnTo>
                    <a:pt x="571500" y="1866900"/>
                  </a:lnTo>
                  <a:lnTo>
                    <a:pt x="701040" y="1828800"/>
                  </a:lnTo>
                  <a:lnTo>
                    <a:pt x="838200" y="1813560"/>
                  </a:lnTo>
                  <a:lnTo>
                    <a:pt x="1036320" y="1706880"/>
                  </a:lnTo>
                  <a:lnTo>
                    <a:pt x="1173480" y="1714500"/>
                  </a:lnTo>
                  <a:lnTo>
                    <a:pt x="1280160" y="1661160"/>
                  </a:lnTo>
                  <a:lnTo>
                    <a:pt x="1424940" y="1653540"/>
                  </a:lnTo>
                  <a:lnTo>
                    <a:pt x="1539240" y="1546860"/>
                  </a:lnTo>
                  <a:lnTo>
                    <a:pt x="1600200" y="1546860"/>
                  </a:lnTo>
                  <a:lnTo>
                    <a:pt x="1691640" y="1485900"/>
                  </a:lnTo>
                  <a:lnTo>
                    <a:pt x="1767840" y="1485900"/>
                  </a:lnTo>
                  <a:lnTo>
                    <a:pt x="1889760" y="1455420"/>
                  </a:lnTo>
                  <a:lnTo>
                    <a:pt x="1996440" y="1417320"/>
                  </a:lnTo>
                  <a:lnTo>
                    <a:pt x="2065020" y="1417320"/>
                  </a:lnTo>
                  <a:lnTo>
                    <a:pt x="2217420" y="1318260"/>
                  </a:lnTo>
                  <a:lnTo>
                    <a:pt x="2301240" y="1318260"/>
                  </a:lnTo>
                  <a:lnTo>
                    <a:pt x="2301240" y="1272540"/>
                  </a:lnTo>
                  <a:lnTo>
                    <a:pt x="2362200" y="1234440"/>
                  </a:lnTo>
                  <a:lnTo>
                    <a:pt x="2407920" y="1234440"/>
                  </a:lnTo>
                  <a:lnTo>
                    <a:pt x="2522220" y="1158240"/>
                  </a:lnTo>
                  <a:lnTo>
                    <a:pt x="2606040" y="1150620"/>
                  </a:lnTo>
                  <a:lnTo>
                    <a:pt x="2834640" y="1059180"/>
                  </a:lnTo>
                  <a:lnTo>
                    <a:pt x="2910840" y="998220"/>
                  </a:lnTo>
                  <a:lnTo>
                    <a:pt x="3017520" y="1005840"/>
                  </a:lnTo>
                  <a:lnTo>
                    <a:pt x="3223260" y="914400"/>
                  </a:lnTo>
                  <a:lnTo>
                    <a:pt x="3268980" y="861060"/>
                  </a:lnTo>
                  <a:lnTo>
                    <a:pt x="3383280" y="861060"/>
                  </a:lnTo>
                  <a:lnTo>
                    <a:pt x="3451860" y="807720"/>
                  </a:lnTo>
                  <a:lnTo>
                    <a:pt x="3589020" y="792480"/>
                  </a:lnTo>
                  <a:lnTo>
                    <a:pt x="3627120" y="754380"/>
                  </a:lnTo>
                  <a:lnTo>
                    <a:pt x="3756660" y="746760"/>
                  </a:lnTo>
                  <a:lnTo>
                    <a:pt x="3794760" y="708660"/>
                  </a:lnTo>
                  <a:lnTo>
                    <a:pt x="4000500" y="693420"/>
                  </a:lnTo>
                  <a:lnTo>
                    <a:pt x="4038600" y="640080"/>
                  </a:lnTo>
                  <a:lnTo>
                    <a:pt x="4152900" y="624840"/>
                  </a:lnTo>
                  <a:lnTo>
                    <a:pt x="4152900" y="624840"/>
                  </a:lnTo>
                  <a:lnTo>
                    <a:pt x="4290060" y="594360"/>
                  </a:lnTo>
                  <a:lnTo>
                    <a:pt x="4305300" y="579120"/>
                  </a:lnTo>
                  <a:lnTo>
                    <a:pt x="4411980" y="579120"/>
                  </a:lnTo>
                  <a:lnTo>
                    <a:pt x="4465320" y="525780"/>
                  </a:lnTo>
                  <a:lnTo>
                    <a:pt x="4556760" y="518160"/>
                  </a:lnTo>
                  <a:lnTo>
                    <a:pt x="4671060" y="449580"/>
                  </a:lnTo>
                  <a:lnTo>
                    <a:pt x="4792980" y="457200"/>
                  </a:lnTo>
                  <a:lnTo>
                    <a:pt x="4823460" y="396240"/>
                  </a:lnTo>
                  <a:lnTo>
                    <a:pt x="4998720" y="396240"/>
                  </a:lnTo>
                  <a:lnTo>
                    <a:pt x="5036820" y="342900"/>
                  </a:lnTo>
                  <a:lnTo>
                    <a:pt x="5128260" y="304800"/>
                  </a:lnTo>
                  <a:lnTo>
                    <a:pt x="5265420" y="304800"/>
                  </a:lnTo>
                  <a:lnTo>
                    <a:pt x="5554980" y="205740"/>
                  </a:lnTo>
                  <a:lnTo>
                    <a:pt x="5783580" y="228600"/>
                  </a:lnTo>
                  <a:lnTo>
                    <a:pt x="5844540" y="182880"/>
                  </a:lnTo>
                  <a:lnTo>
                    <a:pt x="5981700" y="167640"/>
                  </a:lnTo>
                  <a:lnTo>
                    <a:pt x="6179820" y="83820"/>
                  </a:lnTo>
                  <a:lnTo>
                    <a:pt x="6271260" y="76200"/>
                  </a:lnTo>
                  <a:lnTo>
                    <a:pt x="6408420" y="22860"/>
                  </a:lnTo>
                  <a:lnTo>
                    <a:pt x="6598920" y="53340"/>
                  </a:lnTo>
                  <a:lnTo>
                    <a:pt x="6659880" y="15240"/>
                  </a:lnTo>
                  <a:lnTo>
                    <a:pt x="6972300" y="0"/>
                  </a:lnTo>
                </a:path>
              </a:pathLst>
            </a:custGeom>
            <a:noFill/>
            <a:ln w="28575" cap="flat" cmpd="sng" algn="ctr">
              <a:solidFill>
                <a:srgbClr val="00ACC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defRPr/>
              </a:pPr>
              <a:endParaRPr lang="en-US" sz="1100" kern="0" dirty="0">
                <a:solidFill>
                  <a:sysClr val="windowText" lastClr="000000"/>
                </a:solidFill>
                <a:latin typeface="Arial"/>
              </a:endParaRPr>
            </a:p>
          </p:txBody>
        </p:sp>
        <p:grpSp>
          <p:nvGrpSpPr>
            <p:cNvPr id="796" name="Group 795"/>
            <p:cNvGrpSpPr/>
            <p:nvPr/>
          </p:nvGrpSpPr>
          <p:grpSpPr>
            <a:xfrm>
              <a:off x="1779502" y="1517097"/>
              <a:ext cx="2433261" cy="987733"/>
              <a:chOff x="5118108" y="2408298"/>
              <a:chExt cx="2433261" cy="987733"/>
            </a:xfrm>
          </p:grpSpPr>
          <p:sp>
            <p:nvSpPr>
              <p:cNvPr id="797" name="TextBox 796"/>
              <p:cNvSpPr txBox="1"/>
              <p:nvPr/>
            </p:nvSpPr>
            <p:spPr>
              <a:xfrm>
                <a:off x="5346250" y="2802732"/>
                <a:ext cx="1067174" cy="357328"/>
              </a:xfrm>
              <a:prstGeom prst="rect">
                <a:avLst/>
              </a:prstGeom>
              <a:noFill/>
            </p:spPr>
            <p:txBody>
              <a:bodyPr wrap="none" rtlCol="0">
                <a:spAutoFit/>
              </a:bodyPr>
              <a:lstStyle/>
              <a:p>
                <a:pPr>
                  <a:defRPr/>
                </a:pPr>
                <a:r>
                  <a:rPr lang="en-GB" sz="1200" kern="0" dirty="0" err="1">
                    <a:solidFill>
                      <a:srgbClr val="004F59"/>
                    </a:solidFill>
                    <a:latin typeface="Arial"/>
                  </a:rPr>
                  <a:t>Tiotropium</a:t>
                </a:r>
                <a:r>
                  <a:rPr lang="en-GB" sz="1200" kern="0" dirty="0">
                    <a:solidFill>
                      <a:srgbClr val="004F59"/>
                    </a:solidFill>
                    <a:latin typeface="Arial"/>
                  </a:rPr>
                  <a:t> 5 </a:t>
                </a:r>
                <a:r>
                  <a:rPr lang="en-GB" sz="1200" kern="0" dirty="0">
                    <a:solidFill>
                      <a:srgbClr val="004F59"/>
                    </a:solidFill>
                    <a:latin typeface="Arial"/>
                    <a:cs typeface="Arial"/>
                  </a:rPr>
                  <a:t>mcg</a:t>
                </a:r>
              </a:p>
              <a:p>
                <a:r>
                  <a:rPr lang="en-GB" sz="1200" kern="0" dirty="0">
                    <a:solidFill>
                      <a:srgbClr val="004F59"/>
                    </a:solidFill>
                    <a:latin typeface="Arial"/>
                  </a:rPr>
                  <a:t> </a:t>
                </a:r>
              </a:p>
            </p:txBody>
          </p:sp>
          <p:sp>
            <p:nvSpPr>
              <p:cNvPr id="798" name="TextBox 797"/>
              <p:cNvSpPr txBox="1"/>
              <p:nvPr/>
            </p:nvSpPr>
            <p:spPr>
              <a:xfrm>
                <a:off x="5344894" y="2971844"/>
                <a:ext cx="2206475" cy="214397"/>
              </a:xfrm>
              <a:prstGeom prst="rect">
                <a:avLst/>
              </a:prstGeom>
              <a:noFill/>
            </p:spPr>
            <p:txBody>
              <a:bodyPr wrap="none" rtlCol="0">
                <a:spAutoFit/>
              </a:bodyPr>
              <a:lstStyle/>
              <a:p>
                <a:pPr>
                  <a:defRPr/>
                </a:pPr>
                <a:r>
                  <a:rPr lang="en-GB" sz="1200" kern="0" dirty="0" err="1">
                    <a:solidFill>
                      <a:srgbClr val="004F59"/>
                    </a:solidFill>
                    <a:latin typeface="Arial"/>
                    <a:cs typeface="Arial"/>
                  </a:rPr>
                  <a:t>Tiotropium</a:t>
                </a:r>
                <a:r>
                  <a:rPr lang="en-GB" sz="1200" kern="0" dirty="0">
                    <a:solidFill>
                      <a:srgbClr val="004F59"/>
                    </a:solidFill>
                    <a:latin typeface="Arial"/>
                    <a:cs typeface="Arial"/>
                  </a:rPr>
                  <a:t> + </a:t>
                </a:r>
                <a:r>
                  <a:rPr lang="en-GB" sz="1200" kern="0" dirty="0" err="1">
                    <a:solidFill>
                      <a:srgbClr val="004F59"/>
                    </a:solidFill>
                    <a:latin typeface="Arial"/>
                    <a:cs typeface="Arial"/>
                  </a:rPr>
                  <a:t>olodaterol</a:t>
                </a:r>
                <a:r>
                  <a:rPr lang="en-GB" sz="1200" kern="0" dirty="0">
                    <a:solidFill>
                      <a:srgbClr val="004F59"/>
                    </a:solidFill>
                    <a:latin typeface="Arial"/>
                    <a:cs typeface="Arial"/>
                  </a:rPr>
                  <a:t> FDC 2.5/5 mcg</a:t>
                </a:r>
                <a:endParaRPr lang="en-GB" sz="1200" kern="0" dirty="0">
                  <a:solidFill>
                    <a:srgbClr val="004F59"/>
                  </a:solidFill>
                  <a:latin typeface="Arial"/>
                </a:endParaRPr>
              </a:p>
            </p:txBody>
          </p:sp>
          <p:cxnSp>
            <p:nvCxnSpPr>
              <p:cNvPr id="799" name="Straight Connector 798"/>
              <p:cNvCxnSpPr/>
              <p:nvPr/>
            </p:nvCxnSpPr>
            <p:spPr bwMode="auto">
              <a:xfrm>
                <a:off x="5118108" y="3086694"/>
                <a:ext cx="285771" cy="0"/>
              </a:xfrm>
              <a:prstGeom prst="line">
                <a:avLst/>
              </a:prstGeom>
              <a:solidFill>
                <a:srgbClr val="004F59"/>
              </a:solidFill>
              <a:ln w="28575" cap="flat" cmpd="sng" algn="ctr">
                <a:solidFill>
                  <a:srgbClr val="00B0F0"/>
                </a:solidFill>
                <a:prstDash val="solid"/>
                <a:round/>
                <a:headEnd type="none" w="med" len="med"/>
                <a:tailEnd type="none" w="med" len="med"/>
              </a:ln>
              <a:effectLst/>
            </p:spPr>
          </p:cxnSp>
          <p:cxnSp>
            <p:nvCxnSpPr>
              <p:cNvPr id="800" name="Straight Connector 799"/>
              <p:cNvCxnSpPr/>
              <p:nvPr/>
            </p:nvCxnSpPr>
            <p:spPr bwMode="auto">
              <a:xfrm>
                <a:off x="5118108" y="2705072"/>
                <a:ext cx="285771" cy="0"/>
              </a:xfrm>
              <a:prstGeom prst="line">
                <a:avLst/>
              </a:prstGeom>
              <a:solidFill>
                <a:srgbClr val="004F59"/>
              </a:solidFill>
              <a:ln w="28575" cap="flat" cmpd="sng" algn="ctr">
                <a:solidFill>
                  <a:srgbClr val="00CC00"/>
                </a:solidFill>
                <a:prstDash val="solid"/>
                <a:round/>
                <a:headEnd type="none" w="med" len="med"/>
                <a:tailEnd type="none" w="med" len="med"/>
              </a:ln>
              <a:effectLst/>
            </p:spPr>
          </p:cxnSp>
          <p:cxnSp>
            <p:nvCxnSpPr>
              <p:cNvPr id="801" name="Straight Connector 800"/>
              <p:cNvCxnSpPr/>
              <p:nvPr/>
            </p:nvCxnSpPr>
            <p:spPr bwMode="auto">
              <a:xfrm>
                <a:off x="5118108" y="3292267"/>
                <a:ext cx="285771" cy="0"/>
              </a:xfrm>
              <a:prstGeom prst="line">
                <a:avLst/>
              </a:prstGeom>
              <a:solidFill>
                <a:srgbClr val="004F59"/>
              </a:solidFill>
              <a:ln w="28575" cap="flat" cmpd="sng" algn="ctr">
                <a:solidFill>
                  <a:srgbClr val="004F59"/>
                </a:solidFill>
                <a:prstDash val="solid"/>
                <a:round/>
                <a:headEnd type="none" w="med" len="med"/>
                <a:tailEnd type="none" w="med" len="med"/>
              </a:ln>
              <a:effectLst/>
            </p:spPr>
          </p:cxnSp>
          <p:cxnSp>
            <p:nvCxnSpPr>
              <p:cNvPr id="802" name="Straight Connector 801"/>
              <p:cNvCxnSpPr/>
              <p:nvPr/>
            </p:nvCxnSpPr>
            <p:spPr bwMode="auto">
              <a:xfrm>
                <a:off x="5118108" y="2918703"/>
                <a:ext cx="285771" cy="0"/>
              </a:xfrm>
              <a:prstGeom prst="line">
                <a:avLst/>
              </a:prstGeom>
              <a:solidFill>
                <a:srgbClr val="004F59"/>
              </a:solidFill>
              <a:ln w="28575" cap="flat" cmpd="sng" algn="ctr">
                <a:solidFill>
                  <a:srgbClr val="005C00"/>
                </a:solidFill>
                <a:prstDash val="solid"/>
                <a:round/>
                <a:headEnd type="none" w="med" len="med"/>
                <a:tailEnd type="none" w="med" len="med"/>
              </a:ln>
              <a:effectLst/>
            </p:spPr>
          </p:cxnSp>
          <p:cxnSp>
            <p:nvCxnSpPr>
              <p:cNvPr id="803" name="Straight Connector 802"/>
              <p:cNvCxnSpPr/>
              <p:nvPr/>
            </p:nvCxnSpPr>
            <p:spPr bwMode="auto">
              <a:xfrm>
                <a:off x="5118108" y="2504488"/>
                <a:ext cx="285771" cy="0"/>
              </a:xfrm>
              <a:prstGeom prst="line">
                <a:avLst/>
              </a:prstGeom>
              <a:solidFill>
                <a:srgbClr val="004F59"/>
              </a:solidFill>
              <a:ln w="28575" cap="flat" cmpd="sng" algn="ctr">
                <a:solidFill>
                  <a:schemeClr val="tx2">
                    <a:lumMod val="60000"/>
                    <a:lumOff val="40000"/>
                  </a:schemeClr>
                </a:solidFill>
                <a:prstDash val="solid"/>
                <a:round/>
                <a:headEnd type="none" w="med" len="med"/>
                <a:tailEnd type="none" w="med" len="med"/>
              </a:ln>
              <a:effectLst/>
            </p:spPr>
          </p:cxnSp>
          <p:sp>
            <p:nvSpPr>
              <p:cNvPr id="809" name="TextBox 808"/>
              <p:cNvSpPr txBox="1"/>
              <p:nvPr/>
            </p:nvSpPr>
            <p:spPr>
              <a:xfrm>
                <a:off x="5344893" y="2408298"/>
                <a:ext cx="1053448" cy="357328"/>
              </a:xfrm>
              <a:prstGeom prst="rect">
                <a:avLst/>
              </a:prstGeom>
              <a:noFill/>
            </p:spPr>
            <p:txBody>
              <a:bodyPr wrap="none" rtlCol="0">
                <a:spAutoFit/>
              </a:bodyPr>
              <a:lstStyle/>
              <a:p>
                <a:r>
                  <a:rPr lang="en-GB" sz="1200" kern="0" dirty="0" err="1">
                    <a:solidFill>
                      <a:srgbClr val="004F59"/>
                    </a:solidFill>
                    <a:latin typeface="Arial"/>
                  </a:rPr>
                  <a:t>Olodaterol</a:t>
                </a:r>
                <a:r>
                  <a:rPr lang="en-GB" sz="1200" kern="0" dirty="0">
                    <a:solidFill>
                      <a:srgbClr val="004F59"/>
                    </a:solidFill>
                    <a:latin typeface="Arial"/>
                  </a:rPr>
                  <a:t> 5</a:t>
                </a:r>
                <a:r>
                  <a:rPr lang="el-GR" sz="1200" kern="0" dirty="0">
                    <a:solidFill>
                      <a:srgbClr val="004F59"/>
                    </a:solidFill>
                    <a:latin typeface="Arial"/>
                    <a:cs typeface="Arial"/>
                  </a:rPr>
                  <a:t> </a:t>
                </a:r>
                <a:r>
                  <a:rPr lang="en-GB" sz="1200" kern="0" dirty="0">
                    <a:solidFill>
                      <a:srgbClr val="004F59"/>
                    </a:solidFill>
                    <a:latin typeface="Arial"/>
                    <a:cs typeface="Arial"/>
                  </a:rPr>
                  <a:t>mcg</a:t>
                </a:r>
                <a:endParaRPr lang="en-GB" sz="1200" kern="0" dirty="0">
                  <a:solidFill>
                    <a:srgbClr val="004F59"/>
                  </a:solidFill>
                  <a:latin typeface="Arial"/>
                </a:endParaRPr>
              </a:p>
              <a:p>
                <a:r>
                  <a:rPr lang="en-GB" sz="1200" kern="0" dirty="0">
                    <a:solidFill>
                      <a:srgbClr val="004F59"/>
                    </a:solidFill>
                    <a:latin typeface="Arial"/>
                  </a:rPr>
                  <a:t> </a:t>
                </a:r>
              </a:p>
            </p:txBody>
          </p:sp>
          <p:sp>
            <p:nvSpPr>
              <p:cNvPr id="810" name="TextBox 809"/>
              <p:cNvSpPr txBox="1"/>
              <p:nvPr/>
            </p:nvSpPr>
            <p:spPr>
              <a:xfrm>
                <a:off x="5344894" y="2603759"/>
                <a:ext cx="2134420" cy="214397"/>
              </a:xfrm>
              <a:prstGeom prst="rect">
                <a:avLst/>
              </a:prstGeom>
              <a:noFill/>
            </p:spPr>
            <p:txBody>
              <a:bodyPr wrap="square" rtlCol="0">
                <a:spAutoFit/>
              </a:bodyPr>
              <a:lstStyle/>
              <a:p>
                <a:pPr>
                  <a:defRPr/>
                </a:pPr>
                <a:r>
                  <a:rPr lang="en-GB" sz="1200" kern="0" dirty="0" err="1">
                    <a:solidFill>
                      <a:srgbClr val="004F59"/>
                    </a:solidFill>
                    <a:latin typeface="Arial"/>
                  </a:rPr>
                  <a:t>Tiotropium</a:t>
                </a:r>
                <a:r>
                  <a:rPr lang="en-GB" sz="1200" kern="0" dirty="0">
                    <a:solidFill>
                      <a:srgbClr val="004F59"/>
                    </a:solidFill>
                    <a:latin typeface="Arial"/>
                  </a:rPr>
                  <a:t> 2.5 mcg</a:t>
                </a:r>
                <a:endParaRPr lang="en-GB" sz="1200" kern="0" dirty="0">
                  <a:solidFill>
                    <a:srgbClr val="004F59"/>
                  </a:solidFill>
                  <a:latin typeface="Arial"/>
                  <a:cs typeface="Arial"/>
                </a:endParaRPr>
              </a:p>
            </p:txBody>
          </p:sp>
          <p:sp>
            <p:nvSpPr>
              <p:cNvPr id="811" name="TextBox 810"/>
              <p:cNvSpPr txBox="1"/>
              <p:nvPr/>
            </p:nvSpPr>
            <p:spPr>
              <a:xfrm>
                <a:off x="5344894" y="3181634"/>
                <a:ext cx="2106646" cy="214397"/>
              </a:xfrm>
              <a:prstGeom prst="rect">
                <a:avLst/>
              </a:prstGeom>
              <a:noFill/>
            </p:spPr>
            <p:txBody>
              <a:bodyPr wrap="none" rtlCol="0">
                <a:spAutoFit/>
              </a:bodyPr>
              <a:lstStyle/>
              <a:p>
                <a:pPr>
                  <a:defRPr/>
                </a:pPr>
                <a:r>
                  <a:rPr lang="en-GB" sz="1200" kern="0" dirty="0" err="1">
                    <a:solidFill>
                      <a:srgbClr val="004F59"/>
                    </a:solidFill>
                    <a:latin typeface="Arial"/>
                    <a:cs typeface="Arial"/>
                  </a:rPr>
                  <a:t>Tiotropium</a:t>
                </a:r>
                <a:r>
                  <a:rPr lang="en-GB" sz="1200" kern="0" dirty="0">
                    <a:solidFill>
                      <a:srgbClr val="004F59"/>
                    </a:solidFill>
                    <a:latin typeface="Arial"/>
                    <a:cs typeface="Arial"/>
                  </a:rPr>
                  <a:t> + </a:t>
                </a:r>
                <a:r>
                  <a:rPr lang="en-GB" sz="1200" kern="0" dirty="0" err="1">
                    <a:solidFill>
                      <a:srgbClr val="004F59"/>
                    </a:solidFill>
                    <a:latin typeface="Arial"/>
                    <a:cs typeface="Arial"/>
                  </a:rPr>
                  <a:t>olodaterol</a:t>
                </a:r>
                <a:r>
                  <a:rPr lang="en-GB" sz="1200" kern="0" dirty="0">
                    <a:solidFill>
                      <a:srgbClr val="004F59"/>
                    </a:solidFill>
                    <a:latin typeface="Arial"/>
                    <a:cs typeface="Arial"/>
                  </a:rPr>
                  <a:t> FDC 5/5 mcg</a:t>
                </a:r>
                <a:endParaRPr lang="en-GB" sz="1200" kern="0" dirty="0">
                  <a:solidFill>
                    <a:srgbClr val="004F59"/>
                  </a:solidFill>
                  <a:latin typeface="Arial"/>
                </a:endParaRPr>
              </a:p>
            </p:txBody>
          </p:sp>
        </p:grpSp>
      </p:grpSp>
      <p:sp>
        <p:nvSpPr>
          <p:cNvPr id="72" name="TextBox 71"/>
          <p:cNvSpPr txBox="1"/>
          <p:nvPr/>
        </p:nvSpPr>
        <p:spPr>
          <a:xfrm>
            <a:off x="6143853" y="6611780"/>
            <a:ext cx="4363593" cy="246221"/>
          </a:xfrm>
          <a:prstGeom prst="rect">
            <a:avLst/>
          </a:prstGeom>
          <a:noFill/>
        </p:spPr>
        <p:txBody>
          <a:bodyPr wrap="square" rtlCol="0">
            <a:spAutoFit/>
          </a:bodyPr>
          <a:lstStyle/>
          <a:p>
            <a:pPr algn="r"/>
            <a:r>
              <a:rPr lang="en-GB" sz="1000" dirty="0" err="1">
                <a:latin typeface="Arial" panose="020B0604020202020204" pitchFamily="34" charset="0"/>
                <a:cs typeface="Arial" panose="020B0604020202020204" pitchFamily="34" charset="0"/>
              </a:rPr>
              <a:t>Boehringer</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Ingelheim</a:t>
            </a:r>
            <a:r>
              <a:rPr lang="en-GB" sz="1000" dirty="0">
                <a:latin typeface="Arial" panose="020B0604020202020204" pitchFamily="34" charset="0"/>
                <a:cs typeface="Arial" panose="020B0604020202020204" pitchFamily="34" charset="0"/>
              </a:rPr>
              <a:t>.  Data on file TOL14-05 (g)</a:t>
            </a:r>
          </a:p>
        </p:txBody>
      </p:sp>
      <p:sp>
        <p:nvSpPr>
          <p:cNvPr id="71" name="Rectangle 70"/>
          <p:cNvSpPr/>
          <p:nvPr/>
        </p:nvSpPr>
        <p:spPr>
          <a:xfrm>
            <a:off x="1413270" y="6418037"/>
            <a:ext cx="8386144" cy="253916"/>
          </a:xfrm>
          <a:prstGeom prst="rect">
            <a:avLst/>
          </a:prstGeom>
        </p:spPr>
        <p:txBody>
          <a:bodyPr wrap="square">
            <a:spAutoFit/>
          </a:bodyPr>
          <a:lstStyle/>
          <a:p>
            <a:pPr algn="ctr"/>
            <a:r>
              <a:rPr lang="en-US" sz="1050" b="1" dirty="0" err="1">
                <a:solidFill>
                  <a:srgbClr val="19515B"/>
                </a:solidFill>
                <a:latin typeface="+mj-lt"/>
                <a:cs typeface="Calibri" panose="020F0502020204030204" pitchFamily="34" charset="0"/>
              </a:rPr>
              <a:t>Tiotropium</a:t>
            </a:r>
            <a:r>
              <a:rPr lang="en-US" sz="1050" b="1" dirty="0">
                <a:solidFill>
                  <a:srgbClr val="19515B"/>
                </a:solidFill>
                <a:latin typeface="+mj-lt"/>
                <a:cs typeface="Calibri" panose="020F0502020204030204" pitchFamily="34" charset="0"/>
              </a:rPr>
              <a:t> (2.5 mcg) and </a:t>
            </a:r>
            <a:r>
              <a:rPr lang="en-US" sz="1050" b="1" dirty="0" err="1">
                <a:solidFill>
                  <a:srgbClr val="19515B"/>
                </a:solidFill>
                <a:latin typeface="+mj-lt"/>
                <a:cs typeface="Calibri" panose="020F0502020204030204" pitchFamily="34" charset="0"/>
              </a:rPr>
              <a:t>Tiotropium</a:t>
            </a:r>
            <a:r>
              <a:rPr lang="en-US" sz="1050" b="1" dirty="0">
                <a:solidFill>
                  <a:srgbClr val="19515B"/>
                </a:solidFill>
                <a:latin typeface="+mj-lt"/>
                <a:cs typeface="Calibri" panose="020F0502020204030204" pitchFamily="34" charset="0"/>
              </a:rPr>
              <a:t> + </a:t>
            </a:r>
            <a:r>
              <a:rPr lang="en-US" sz="1050" b="1" dirty="0" err="1">
                <a:solidFill>
                  <a:srgbClr val="19515B"/>
                </a:solidFill>
                <a:latin typeface="+mj-lt"/>
                <a:cs typeface="Calibri" panose="020F0502020204030204" pitchFamily="34" charset="0"/>
              </a:rPr>
              <a:t>olodaterol</a:t>
            </a:r>
            <a:r>
              <a:rPr lang="en-US" sz="1050" b="1" dirty="0">
                <a:solidFill>
                  <a:srgbClr val="19515B"/>
                </a:solidFill>
                <a:latin typeface="+mj-lt"/>
                <a:cs typeface="Calibri" panose="020F0502020204030204" pitchFamily="34" charset="0"/>
              </a:rPr>
              <a:t> (2.5/5 mcg) are investigational products and do not have a license in the UK</a:t>
            </a:r>
            <a:endParaRPr lang="en-US" sz="1050" dirty="0">
              <a:solidFill>
                <a:srgbClr val="19515B"/>
              </a:solidFill>
              <a:latin typeface="+mj-lt"/>
              <a:cs typeface="Calibri" panose="020F0502020204030204" pitchFamily="34" charset="0"/>
            </a:endParaRPr>
          </a:p>
        </p:txBody>
      </p:sp>
      <p:sp>
        <p:nvSpPr>
          <p:cNvPr id="73" name="TextBox 72"/>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2013091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le 1"/>
          <p:cNvSpPr txBox="1">
            <a:spLocks/>
          </p:cNvSpPr>
          <p:nvPr/>
        </p:nvSpPr>
        <p:spPr bwMode="auto">
          <a:xfrm>
            <a:off x="1725613" y="-8350"/>
            <a:ext cx="7819879" cy="958645"/>
          </a:xfrm>
          <a:prstGeom prst="rect">
            <a:avLst/>
          </a:prstGeom>
          <a:noFill/>
          <a:ln w="9525">
            <a:noFill/>
            <a:miter lim="800000"/>
            <a:headEnd/>
            <a:tailEnd/>
          </a:ln>
        </p:spPr>
        <p:txBody>
          <a:bodyPr vert="horz" wrap="square" lIns="0" tIns="45720" rIns="0" bIns="45720" numCol="1" anchor="b" anchorCtr="0" compatLnSpc="1">
            <a:prstTxWarp prst="textNoShape">
              <a:avLst/>
            </a:prstTxWarp>
          </a:bodyPr>
          <a:lstStyle>
            <a:lvl1pPr algn="l" defTabSz="457200" rtl="0" eaLnBrk="0" fontAlgn="base" hangingPunct="0">
              <a:lnSpc>
                <a:spcPct val="90000"/>
              </a:lnSpc>
              <a:spcBef>
                <a:spcPct val="0"/>
              </a:spcBef>
              <a:spcAft>
                <a:spcPct val="0"/>
              </a:spcAft>
              <a:defRPr sz="2800" kern="1200">
                <a:solidFill>
                  <a:schemeClr val="bg1"/>
                </a:solidFill>
                <a:latin typeface="Calibri" pitchFamily="34" charset="0"/>
                <a:ea typeface="Arial Unicode MS" pitchFamily="34" charset="-128"/>
                <a:cs typeface="Calibri" pitchFamily="34" charset="0"/>
              </a:defRPr>
            </a:lvl1pPr>
            <a:lvl2pPr algn="l" defTabSz="457200" rtl="0" eaLnBrk="0" fontAlgn="base" hangingPunct="0">
              <a:spcBef>
                <a:spcPct val="0"/>
              </a:spcBef>
              <a:spcAft>
                <a:spcPct val="0"/>
              </a:spcAft>
              <a:defRPr sz="3200">
                <a:solidFill>
                  <a:schemeClr val="bg1"/>
                </a:solidFill>
                <a:latin typeface="Arial" charset="0"/>
                <a:ea typeface="ＭＳ Ｐゴシック" charset="-128"/>
                <a:cs typeface="Arial" pitchFamily="34" charset="0"/>
              </a:defRPr>
            </a:lvl2pPr>
            <a:lvl3pPr algn="l" defTabSz="457200" rtl="0" eaLnBrk="0" fontAlgn="base" hangingPunct="0">
              <a:spcBef>
                <a:spcPct val="0"/>
              </a:spcBef>
              <a:spcAft>
                <a:spcPct val="0"/>
              </a:spcAft>
              <a:defRPr sz="3200">
                <a:solidFill>
                  <a:schemeClr val="bg1"/>
                </a:solidFill>
                <a:latin typeface="Arial" charset="0"/>
                <a:ea typeface="ＭＳ Ｐゴシック" charset="-128"/>
                <a:cs typeface="Arial" pitchFamily="34" charset="0"/>
              </a:defRPr>
            </a:lvl3pPr>
            <a:lvl4pPr algn="l" defTabSz="457200" rtl="0" eaLnBrk="0" fontAlgn="base" hangingPunct="0">
              <a:spcBef>
                <a:spcPct val="0"/>
              </a:spcBef>
              <a:spcAft>
                <a:spcPct val="0"/>
              </a:spcAft>
              <a:defRPr sz="3200">
                <a:solidFill>
                  <a:schemeClr val="bg1"/>
                </a:solidFill>
                <a:latin typeface="Arial" charset="0"/>
                <a:ea typeface="ＭＳ Ｐゴシック" charset="-128"/>
                <a:cs typeface="Arial" pitchFamily="34" charset="0"/>
              </a:defRPr>
            </a:lvl4pPr>
            <a:lvl5pPr algn="l" defTabSz="457200" rtl="0" eaLnBrk="0" fontAlgn="base" hangingPunct="0">
              <a:spcBef>
                <a:spcPct val="0"/>
              </a:spcBef>
              <a:spcAft>
                <a:spcPct val="0"/>
              </a:spcAft>
              <a:defRPr sz="3200">
                <a:solidFill>
                  <a:schemeClr val="bg1"/>
                </a:solidFill>
                <a:latin typeface="Arial" charset="0"/>
                <a:ea typeface="ＭＳ Ｐゴシック" charset="-128"/>
                <a:cs typeface="Arial" pitchFamily="34" charset="0"/>
              </a:defRPr>
            </a:lvl5pPr>
            <a:lvl6pPr marL="457200" algn="l" defTabSz="457200" rtl="0" fontAlgn="base">
              <a:spcBef>
                <a:spcPct val="0"/>
              </a:spcBef>
              <a:spcAft>
                <a:spcPct val="0"/>
              </a:spcAft>
              <a:defRPr sz="5000">
                <a:solidFill>
                  <a:schemeClr val="bg1"/>
                </a:solidFill>
                <a:latin typeface="Arial" charset="0"/>
                <a:ea typeface="ＭＳ Ｐゴシック" charset="-128"/>
              </a:defRPr>
            </a:lvl6pPr>
            <a:lvl7pPr marL="914400" algn="l" defTabSz="457200" rtl="0" fontAlgn="base">
              <a:spcBef>
                <a:spcPct val="0"/>
              </a:spcBef>
              <a:spcAft>
                <a:spcPct val="0"/>
              </a:spcAft>
              <a:defRPr sz="5000">
                <a:solidFill>
                  <a:schemeClr val="bg1"/>
                </a:solidFill>
                <a:latin typeface="Arial" charset="0"/>
                <a:ea typeface="ＭＳ Ｐゴシック" charset="-128"/>
              </a:defRPr>
            </a:lvl7pPr>
            <a:lvl8pPr marL="1371600" algn="l" defTabSz="457200" rtl="0" fontAlgn="base">
              <a:spcBef>
                <a:spcPct val="0"/>
              </a:spcBef>
              <a:spcAft>
                <a:spcPct val="0"/>
              </a:spcAft>
              <a:defRPr sz="5000">
                <a:solidFill>
                  <a:schemeClr val="bg1"/>
                </a:solidFill>
                <a:latin typeface="Arial" charset="0"/>
                <a:ea typeface="ＭＳ Ｐゴシック" charset="-128"/>
              </a:defRPr>
            </a:lvl8pPr>
            <a:lvl9pPr marL="1828800" algn="l" defTabSz="457200" rtl="0" fontAlgn="base">
              <a:spcBef>
                <a:spcPct val="0"/>
              </a:spcBef>
              <a:spcAft>
                <a:spcPct val="0"/>
              </a:spcAft>
              <a:defRPr sz="5000">
                <a:solidFill>
                  <a:schemeClr val="bg1"/>
                </a:solidFill>
                <a:latin typeface="Arial" charset="0"/>
                <a:ea typeface="ＭＳ Ｐゴシック" charset="-128"/>
              </a:defRPr>
            </a:lvl9pPr>
          </a:lstStyle>
          <a:p>
            <a:r>
              <a:rPr lang="en-GB" dirty="0"/>
              <a:t>VIVACITO</a:t>
            </a:r>
            <a:r>
              <a:rPr lang="en-GB" baseline="30000" dirty="0"/>
              <a:t>TM</a:t>
            </a:r>
            <a:r>
              <a:rPr lang="en-GB" dirty="0"/>
              <a:t>: </a:t>
            </a:r>
            <a:r>
              <a:rPr lang="en-GB" dirty="0">
                <a:solidFill>
                  <a:prstClr val="white"/>
                </a:solidFill>
              </a:rPr>
              <a:t>Secondary Endpoint: </a:t>
            </a:r>
            <a:r>
              <a:rPr lang="en-GB" sz="3200" dirty="0" err="1">
                <a:solidFill>
                  <a:prstClr val="white"/>
                </a:solidFill>
              </a:rPr>
              <a:t>HyperHHypyperinflation</a:t>
            </a:r>
            <a:r>
              <a:rPr lang="en-GB" dirty="0">
                <a:solidFill>
                  <a:prstClr val="white"/>
                </a:solidFill>
              </a:rPr>
              <a:t> Markers</a:t>
            </a:r>
          </a:p>
        </p:txBody>
      </p:sp>
      <p:sp>
        <p:nvSpPr>
          <p:cNvPr id="174" name="Inhaltsplatzhalter 2"/>
          <p:cNvSpPr txBox="1">
            <a:spLocks/>
          </p:cNvSpPr>
          <p:nvPr/>
        </p:nvSpPr>
        <p:spPr>
          <a:xfrm>
            <a:off x="1740000" y="1080000"/>
            <a:ext cx="8298782" cy="5017954"/>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4045"/>
              </a:buClr>
              <a:buNone/>
              <a:defRPr/>
            </a:pPr>
            <a:endParaRPr lang="en-US" sz="1600" b="1" dirty="0">
              <a:solidFill>
                <a:srgbClr val="004045"/>
              </a:solidFill>
              <a:latin typeface="Arial" charset="0"/>
              <a:cs typeface="Arial" charset="0"/>
            </a:endParaRPr>
          </a:p>
        </p:txBody>
      </p:sp>
      <p:grpSp>
        <p:nvGrpSpPr>
          <p:cNvPr id="178" name="Group 103"/>
          <p:cNvGrpSpPr>
            <a:grpSpLocks/>
          </p:cNvGrpSpPr>
          <p:nvPr/>
        </p:nvGrpSpPr>
        <p:grpSpPr bwMode="auto">
          <a:xfrm>
            <a:off x="1818568" y="1330527"/>
            <a:ext cx="8270734" cy="3744794"/>
            <a:chOff x="368968" y="1850343"/>
            <a:chExt cx="8322106" cy="3687508"/>
          </a:xfrm>
        </p:grpSpPr>
        <p:sp>
          <p:nvSpPr>
            <p:cNvPr id="179" name="Rectangle 78"/>
            <p:cNvSpPr>
              <a:spLocks noChangeArrowheads="1"/>
            </p:cNvSpPr>
            <p:nvPr/>
          </p:nvSpPr>
          <p:spPr bwMode="auto">
            <a:xfrm>
              <a:off x="1410324" y="2631357"/>
              <a:ext cx="288000" cy="176212"/>
            </a:xfrm>
            <a:prstGeom prst="rect">
              <a:avLst/>
            </a:prstGeom>
            <a:solidFill>
              <a:schemeClr val="bg1">
                <a:lumMod val="65000"/>
              </a:schemeClr>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80" name="Rectangle 179"/>
            <p:cNvSpPr>
              <a:spLocks noChangeArrowheads="1"/>
            </p:cNvSpPr>
            <p:nvPr/>
          </p:nvSpPr>
          <p:spPr bwMode="auto">
            <a:xfrm>
              <a:off x="1698257" y="2630786"/>
              <a:ext cx="287298" cy="1475773"/>
            </a:xfrm>
            <a:prstGeom prst="rect">
              <a:avLst/>
            </a:prstGeom>
            <a:solidFill>
              <a:schemeClr val="tx2">
                <a:lumMod val="60000"/>
                <a:lumOff val="40000"/>
              </a:schemeClr>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solidFill>
                  <a:prstClr val="black"/>
                </a:solidFill>
                <a:latin typeface="Arial" panose="020B0604020202020204" pitchFamily="34" charset="0"/>
                <a:cs typeface="Arial" pitchFamily="34" charset="0"/>
              </a:endParaRPr>
            </a:p>
          </p:txBody>
        </p:sp>
        <p:sp>
          <p:nvSpPr>
            <p:cNvPr id="181" name="Rectangle 81"/>
            <p:cNvSpPr>
              <a:spLocks noChangeArrowheads="1"/>
            </p:cNvSpPr>
            <p:nvPr/>
          </p:nvSpPr>
          <p:spPr bwMode="auto">
            <a:xfrm>
              <a:off x="1985909" y="2631357"/>
              <a:ext cx="288000" cy="1458912"/>
            </a:xfrm>
            <a:prstGeom prst="rect">
              <a:avLst/>
            </a:prstGeom>
            <a:solidFill>
              <a:srgbClr val="005C00"/>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82" name="Rectangle 82"/>
            <p:cNvSpPr>
              <a:spLocks noChangeArrowheads="1"/>
            </p:cNvSpPr>
            <p:nvPr/>
          </p:nvSpPr>
          <p:spPr bwMode="auto">
            <a:xfrm>
              <a:off x="2274121" y="2631357"/>
              <a:ext cx="288000" cy="1852611"/>
            </a:xfrm>
            <a:prstGeom prst="rect">
              <a:avLst/>
            </a:prstGeom>
            <a:solidFill>
              <a:srgbClr val="004F59"/>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83" name="Rectangle 83"/>
            <p:cNvSpPr>
              <a:spLocks noChangeArrowheads="1"/>
            </p:cNvSpPr>
            <p:nvPr/>
          </p:nvSpPr>
          <p:spPr bwMode="auto">
            <a:xfrm>
              <a:off x="3246721" y="2410695"/>
              <a:ext cx="288000" cy="220662"/>
            </a:xfrm>
            <a:prstGeom prst="rect">
              <a:avLst/>
            </a:prstGeom>
            <a:solidFill>
              <a:schemeClr val="bg1">
                <a:lumMod val="65000"/>
              </a:schemeClr>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84" name="Rectangle 183"/>
            <p:cNvSpPr>
              <a:spLocks noChangeArrowheads="1"/>
            </p:cNvSpPr>
            <p:nvPr/>
          </p:nvSpPr>
          <p:spPr bwMode="auto">
            <a:xfrm>
              <a:off x="3532416" y="2630786"/>
              <a:ext cx="287297" cy="296741"/>
            </a:xfrm>
            <a:prstGeom prst="rect">
              <a:avLst/>
            </a:prstGeom>
            <a:solidFill>
              <a:schemeClr val="tx2">
                <a:lumMod val="60000"/>
                <a:lumOff val="40000"/>
              </a:schemeClr>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solidFill>
                  <a:prstClr val="black"/>
                </a:solidFill>
                <a:latin typeface="Arial" panose="020B0604020202020204" pitchFamily="34" charset="0"/>
                <a:cs typeface="Arial" pitchFamily="34" charset="0"/>
              </a:endParaRPr>
            </a:p>
          </p:txBody>
        </p:sp>
        <p:sp>
          <p:nvSpPr>
            <p:cNvPr id="185" name="Rectangle 86"/>
            <p:cNvSpPr>
              <a:spLocks noChangeArrowheads="1"/>
            </p:cNvSpPr>
            <p:nvPr/>
          </p:nvSpPr>
          <p:spPr bwMode="auto">
            <a:xfrm>
              <a:off x="3818284" y="2631357"/>
              <a:ext cx="288000" cy="120650"/>
            </a:xfrm>
            <a:prstGeom prst="rect">
              <a:avLst/>
            </a:prstGeom>
            <a:solidFill>
              <a:srgbClr val="005C00"/>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86" name="Rectangle 87"/>
            <p:cNvSpPr>
              <a:spLocks noChangeArrowheads="1"/>
            </p:cNvSpPr>
            <p:nvPr/>
          </p:nvSpPr>
          <p:spPr bwMode="auto">
            <a:xfrm>
              <a:off x="4103015" y="2631357"/>
              <a:ext cx="288000" cy="787400"/>
            </a:xfrm>
            <a:prstGeom prst="rect">
              <a:avLst/>
            </a:prstGeom>
            <a:solidFill>
              <a:srgbClr val="004F59"/>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87" name="Rectangle 88"/>
            <p:cNvSpPr>
              <a:spLocks noChangeArrowheads="1"/>
            </p:cNvSpPr>
            <p:nvPr/>
          </p:nvSpPr>
          <p:spPr bwMode="auto">
            <a:xfrm>
              <a:off x="5111638" y="2631357"/>
              <a:ext cx="288000" cy="244475"/>
            </a:xfrm>
            <a:prstGeom prst="rect">
              <a:avLst/>
            </a:prstGeom>
            <a:solidFill>
              <a:schemeClr val="bg1">
                <a:lumMod val="65000"/>
              </a:schemeClr>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88" name="Rectangle 187"/>
            <p:cNvSpPr>
              <a:spLocks noChangeArrowheads="1"/>
            </p:cNvSpPr>
            <p:nvPr/>
          </p:nvSpPr>
          <p:spPr bwMode="auto">
            <a:xfrm>
              <a:off x="5399057" y="2630786"/>
              <a:ext cx="287297" cy="1770927"/>
            </a:xfrm>
            <a:prstGeom prst="rect">
              <a:avLst/>
            </a:prstGeom>
            <a:solidFill>
              <a:schemeClr val="tx2">
                <a:lumMod val="60000"/>
                <a:lumOff val="40000"/>
              </a:schemeClr>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solidFill>
                  <a:prstClr val="black"/>
                </a:solidFill>
                <a:latin typeface="Arial" panose="020B0604020202020204" pitchFamily="34" charset="0"/>
                <a:cs typeface="Arial" pitchFamily="34" charset="0"/>
              </a:endParaRPr>
            </a:p>
          </p:txBody>
        </p:sp>
        <p:sp>
          <p:nvSpPr>
            <p:cNvPr id="189" name="Rectangle 91"/>
            <p:cNvSpPr>
              <a:spLocks noChangeArrowheads="1"/>
            </p:cNvSpPr>
            <p:nvPr/>
          </p:nvSpPr>
          <p:spPr bwMode="auto">
            <a:xfrm>
              <a:off x="5688724" y="2631357"/>
              <a:ext cx="288000" cy="1639887"/>
            </a:xfrm>
            <a:prstGeom prst="rect">
              <a:avLst/>
            </a:prstGeom>
            <a:solidFill>
              <a:srgbClr val="005C00"/>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90" name="Rectangle 92"/>
            <p:cNvSpPr>
              <a:spLocks noChangeArrowheads="1"/>
            </p:cNvSpPr>
            <p:nvPr/>
          </p:nvSpPr>
          <p:spPr bwMode="auto">
            <a:xfrm>
              <a:off x="5976086" y="2631357"/>
              <a:ext cx="288000" cy="2262949"/>
            </a:xfrm>
            <a:prstGeom prst="rect">
              <a:avLst/>
            </a:prstGeom>
            <a:solidFill>
              <a:srgbClr val="004F59"/>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91" name="Rectangle 93"/>
            <p:cNvSpPr>
              <a:spLocks noChangeArrowheads="1"/>
            </p:cNvSpPr>
            <p:nvPr/>
          </p:nvSpPr>
          <p:spPr bwMode="auto">
            <a:xfrm>
              <a:off x="6973776" y="2466257"/>
              <a:ext cx="288000" cy="165100"/>
            </a:xfrm>
            <a:prstGeom prst="rect">
              <a:avLst/>
            </a:prstGeom>
            <a:solidFill>
              <a:schemeClr val="bg1">
                <a:lumMod val="65000"/>
              </a:schemeClr>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92" name="Rectangle 191"/>
            <p:cNvSpPr>
              <a:spLocks noChangeArrowheads="1"/>
            </p:cNvSpPr>
            <p:nvPr/>
          </p:nvSpPr>
          <p:spPr bwMode="auto">
            <a:xfrm>
              <a:off x="7260935" y="2630786"/>
              <a:ext cx="288885" cy="296741"/>
            </a:xfrm>
            <a:prstGeom prst="rect">
              <a:avLst/>
            </a:prstGeom>
            <a:solidFill>
              <a:schemeClr val="tx2">
                <a:lumMod val="60000"/>
                <a:lumOff val="40000"/>
              </a:schemeClr>
            </a:solidFill>
            <a:ln w="9525">
              <a:noFill/>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dirty="0">
                <a:solidFill>
                  <a:prstClr val="black"/>
                </a:solidFill>
                <a:latin typeface="Arial" panose="020B0604020202020204" pitchFamily="34" charset="0"/>
                <a:cs typeface="Arial" pitchFamily="34" charset="0"/>
              </a:endParaRPr>
            </a:p>
          </p:txBody>
        </p:sp>
        <p:sp>
          <p:nvSpPr>
            <p:cNvPr id="193" name="Rectangle 96"/>
            <p:cNvSpPr>
              <a:spLocks noChangeArrowheads="1"/>
            </p:cNvSpPr>
            <p:nvPr/>
          </p:nvSpPr>
          <p:spPr bwMode="auto">
            <a:xfrm>
              <a:off x="7550859" y="2631357"/>
              <a:ext cx="288000" cy="233362"/>
            </a:xfrm>
            <a:prstGeom prst="rect">
              <a:avLst/>
            </a:prstGeom>
            <a:solidFill>
              <a:srgbClr val="005C00"/>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94" name="Rectangle 97"/>
            <p:cNvSpPr>
              <a:spLocks noChangeArrowheads="1"/>
            </p:cNvSpPr>
            <p:nvPr/>
          </p:nvSpPr>
          <p:spPr bwMode="auto">
            <a:xfrm>
              <a:off x="7838222" y="2631357"/>
              <a:ext cx="288000" cy="1046162"/>
            </a:xfrm>
            <a:prstGeom prst="rect">
              <a:avLst/>
            </a:prstGeom>
            <a:solidFill>
              <a:srgbClr val="004F59"/>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195" name="Freeform 12"/>
            <p:cNvSpPr>
              <a:spLocks/>
            </p:cNvSpPr>
            <p:nvPr/>
          </p:nvSpPr>
          <p:spPr bwMode="auto">
            <a:xfrm flipV="1">
              <a:off x="1235075" y="1943100"/>
              <a:ext cx="0" cy="3378200"/>
            </a:xfrm>
            <a:custGeom>
              <a:avLst/>
              <a:gdLst>
                <a:gd name="T0" fmla="*/ 0 w 4692"/>
                <a:gd name="T1" fmla="*/ 0 h 1994"/>
                <a:gd name="T2" fmla="*/ 0 w 4692"/>
                <a:gd name="T3" fmla="*/ 2147483647 h 1994"/>
                <a:gd name="T4" fmla="*/ 0 w 4692"/>
                <a:gd name="T5" fmla="*/ 2147483647 h 1994"/>
                <a:gd name="T6" fmla="*/ 0 60000 65536"/>
                <a:gd name="T7" fmla="*/ 0 60000 65536"/>
                <a:gd name="T8" fmla="*/ 0 60000 65536"/>
                <a:gd name="T9" fmla="*/ 0 w 4692"/>
                <a:gd name="T10" fmla="*/ 0 h 1994"/>
                <a:gd name="T11" fmla="*/ 0 w 4692"/>
                <a:gd name="T12" fmla="*/ 1994 h 1994"/>
              </a:gdLst>
              <a:ahLst/>
              <a:cxnLst>
                <a:cxn ang="T6">
                  <a:pos x="T0" y="T1"/>
                </a:cxn>
                <a:cxn ang="T7">
                  <a:pos x="T2" y="T3"/>
                </a:cxn>
                <a:cxn ang="T8">
                  <a:pos x="T4" y="T5"/>
                </a:cxn>
              </a:cxnLst>
              <a:rect l="T9" t="T10" r="T11" b="T12"/>
              <a:pathLst>
                <a:path w="4692" h="1994">
                  <a:moveTo>
                    <a:pt x="0" y="0"/>
                  </a:moveTo>
                  <a:lnTo>
                    <a:pt x="0" y="1994"/>
                  </a:lnTo>
                  <a:lnTo>
                    <a:pt x="4692" y="1994"/>
                  </a:lnTo>
                </a:path>
              </a:pathLst>
            </a:custGeom>
            <a:noFill/>
            <a:ln w="31750" cap="flat">
              <a:solidFill>
                <a:srgbClr val="000000"/>
              </a:solidFill>
              <a:prstDash val="solid"/>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196" name="Line 13"/>
            <p:cNvSpPr>
              <a:spLocks noChangeShapeType="1"/>
            </p:cNvSpPr>
            <p:nvPr/>
          </p:nvSpPr>
          <p:spPr bwMode="auto">
            <a:xfrm>
              <a:off x="1129413" y="1948544"/>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197" name="Rectangle 14"/>
            <p:cNvSpPr>
              <a:spLocks noChangeArrowheads="1"/>
            </p:cNvSpPr>
            <p:nvPr/>
          </p:nvSpPr>
          <p:spPr bwMode="auto">
            <a:xfrm>
              <a:off x="784485" y="1850343"/>
              <a:ext cx="29815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200</a:t>
              </a:r>
            </a:p>
          </p:txBody>
        </p:sp>
        <p:grpSp>
          <p:nvGrpSpPr>
            <p:cNvPr id="198" name="Group 64"/>
            <p:cNvGrpSpPr>
              <a:grpSpLocks/>
            </p:cNvGrpSpPr>
            <p:nvPr/>
          </p:nvGrpSpPr>
          <p:grpSpPr bwMode="auto">
            <a:xfrm>
              <a:off x="784484" y="2199362"/>
              <a:ext cx="452929" cy="215444"/>
              <a:chOff x="784484" y="2164272"/>
              <a:chExt cx="452929" cy="215444"/>
            </a:xfrm>
          </p:grpSpPr>
          <p:sp>
            <p:nvSpPr>
              <p:cNvPr id="245" name="Line 15"/>
              <p:cNvSpPr>
                <a:spLocks noChangeShapeType="1"/>
              </p:cNvSpPr>
              <p:nvPr/>
            </p:nvSpPr>
            <p:spPr bwMode="auto">
              <a:xfrm>
                <a:off x="1129413" y="2271994"/>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46" name="Rectangle 16"/>
              <p:cNvSpPr>
                <a:spLocks noChangeArrowheads="1"/>
              </p:cNvSpPr>
              <p:nvPr/>
            </p:nvSpPr>
            <p:spPr bwMode="auto">
              <a:xfrm>
                <a:off x="784484" y="2164272"/>
                <a:ext cx="29815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100</a:t>
                </a:r>
                <a:endParaRPr lang="en-US" dirty="0">
                  <a:solidFill>
                    <a:srgbClr val="004F59"/>
                  </a:solidFill>
                  <a:latin typeface="Arial" panose="020B0604020202020204" pitchFamily="34" charset="0"/>
                  <a:cs typeface="Arial" panose="020B0604020202020204" pitchFamily="34" charset="0"/>
                </a:endParaRPr>
              </a:p>
            </p:txBody>
          </p:sp>
        </p:grpSp>
        <p:grpSp>
          <p:nvGrpSpPr>
            <p:cNvPr id="199" name="Group 66"/>
            <p:cNvGrpSpPr>
              <a:grpSpLocks/>
            </p:cNvGrpSpPr>
            <p:nvPr/>
          </p:nvGrpSpPr>
          <p:grpSpPr bwMode="auto">
            <a:xfrm>
              <a:off x="725175" y="2868828"/>
              <a:ext cx="512238" cy="215444"/>
              <a:chOff x="725175" y="2842530"/>
              <a:chExt cx="512238" cy="215444"/>
            </a:xfrm>
          </p:grpSpPr>
          <p:sp>
            <p:nvSpPr>
              <p:cNvPr id="243" name="Line 17"/>
              <p:cNvSpPr>
                <a:spLocks noChangeShapeType="1"/>
              </p:cNvSpPr>
              <p:nvPr/>
            </p:nvSpPr>
            <p:spPr bwMode="auto">
              <a:xfrm>
                <a:off x="1129413" y="2950252"/>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44" name="Rectangle 18"/>
              <p:cNvSpPr>
                <a:spLocks noChangeArrowheads="1"/>
              </p:cNvSpPr>
              <p:nvPr/>
            </p:nvSpPr>
            <p:spPr bwMode="auto">
              <a:xfrm>
                <a:off x="725175" y="2842530"/>
                <a:ext cx="35746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-100</a:t>
                </a:r>
                <a:endParaRPr lang="en-US" dirty="0">
                  <a:solidFill>
                    <a:srgbClr val="004F59"/>
                  </a:solidFill>
                  <a:latin typeface="Arial" panose="020B0604020202020204" pitchFamily="34" charset="0"/>
                  <a:cs typeface="Arial" panose="020B0604020202020204" pitchFamily="34" charset="0"/>
                </a:endParaRPr>
              </a:p>
            </p:txBody>
          </p:sp>
        </p:grpSp>
        <p:grpSp>
          <p:nvGrpSpPr>
            <p:cNvPr id="200" name="Group 67"/>
            <p:cNvGrpSpPr>
              <a:grpSpLocks/>
            </p:cNvGrpSpPr>
            <p:nvPr/>
          </p:nvGrpSpPr>
          <p:grpSpPr bwMode="auto">
            <a:xfrm>
              <a:off x="725175" y="3203561"/>
              <a:ext cx="512238" cy="215444"/>
              <a:chOff x="725175" y="3165964"/>
              <a:chExt cx="512238" cy="215444"/>
            </a:xfrm>
          </p:grpSpPr>
          <p:sp>
            <p:nvSpPr>
              <p:cNvPr id="241" name="Line 19"/>
              <p:cNvSpPr>
                <a:spLocks noChangeShapeType="1"/>
              </p:cNvSpPr>
              <p:nvPr/>
            </p:nvSpPr>
            <p:spPr bwMode="auto">
              <a:xfrm>
                <a:off x="1129413" y="3273686"/>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42" name="Rectangle 20"/>
              <p:cNvSpPr>
                <a:spLocks noChangeArrowheads="1"/>
              </p:cNvSpPr>
              <p:nvPr/>
            </p:nvSpPr>
            <p:spPr bwMode="auto">
              <a:xfrm>
                <a:off x="725175" y="3165964"/>
                <a:ext cx="35746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-200</a:t>
                </a:r>
                <a:endParaRPr lang="en-US" dirty="0">
                  <a:solidFill>
                    <a:srgbClr val="004F59"/>
                  </a:solidFill>
                  <a:latin typeface="Arial" panose="020B0604020202020204" pitchFamily="34" charset="0"/>
                  <a:cs typeface="Arial" panose="020B0604020202020204" pitchFamily="34" charset="0"/>
                </a:endParaRPr>
              </a:p>
            </p:txBody>
          </p:sp>
        </p:grpSp>
        <p:grpSp>
          <p:nvGrpSpPr>
            <p:cNvPr id="201" name="Group 68"/>
            <p:cNvGrpSpPr>
              <a:grpSpLocks/>
            </p:cNvGrpSpPr>
            <p:nvPr/>
          </p:nvGrpSpPr>
          <p:grpSpPr bwMode="auto">
            <a:xfrm>
              <a:off x="725175" y="3538294"/>
              <a:ext cx="512238" cy="215444"/>
              <a:chOff x="725175" y="3503721"/>
              <a:chExt cx="512238" cy="215444"/>
            </a:xfrm>
          </p:grpSpPr>
          <p:sp>
            <p:nvSpPr>
              <p:cNvPr id="239" name="Line 21"/>
              <p:cNvSpPr>
                <a:spLocks noChangeShapeType="1"/>
              </p:cNvSpPr>
              <p:nvPr/>
            </p:nvSpPr>
            <p:spPr bwMode="auto">
              <a:xfrm>
                <a:off x="1129413" y="3611443"/>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40" name="Rectangle 22"/>
              <p:cNvSpPr>
                <a:spLocks noChangeArrowheads="1"/>
              </p:cNvSpPr>
              <p:nvPr/>
            </p:nvSpPr>
            <p:spPr bwMode="auto">
              <a:xfrm>
                <a:off x="725175" y="3503721"/>
                <a:ext cx="35746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-300</a:t>
                </a:r>
                <a:endParaRPr lang="en-US" dirty="0">
                  <a:solidFill>
                    <a:srgbClr val="004F59"/>
                  </a:solidFill>
                  <a:latin typeface="Arial" panose="020B0604020202020204" pitchFamily="34" charset="0"/>
                  <a:cs typeface="Arial" panose="020B0604020202020204" pitchFamily="34" charset="0"/>
                </a:endParaRPr>
              </a:p>
            </p:txBody>
          </p:sp>
        </p:grpSp>
        <p:sp>
          <p:nvSpPr>
            <p:cNvPr id="202" name="Rectangle 14"/>
            <p:cNvSpPr>
              <a:spLocks noChangeArrowheads="1"/>
            </p:cNvSpPr>
            <p:nvPr/>
          </p:nvSpPr>
          <p:spPr bwMode="auto">
            <a:xfrm rot="-5400000">
              <a:off x="-1246542" y="3490346"/>
              <a:ext cx="3446463" cy="215444"/>
            </a:xfrm>
            <a:prstGeom prst="rect">
              <a:avLst/>
            </a:prstGeom>
            <a:noFill/>
            <a:ln w="9525">
              <a:noFill/>
              <a:miter lim="800000"/>
              <a:headEnd/>
              <a:tailEnd/>
            </a:ln>
          </p:spPr>
          <p:txBody>
            <a:bodyPr lIns="0" tIns="0" rIns="0" bIns="0">
              <a:spAutoFit/>
            </a:bodyPr>
            <a:lstStyle/>
            <a:p>
              <a:pPr algn="ctr"/>
              <a:r>
                <a:rPr lang="en-US" sz="1400" dirty="0">
                  <a:solidFill>
                    <a:srgbClr val="004F59"/>
                  </a:solidFill>
                  <a:latin typeface="Arial" panose="020B0604020202020204" pitchFamily="34" charset="0"/>
                  <a:cs typeface="Arial" panose="020B0604020202020204" pitchFamily="34" charset="0"/>
                </a:rPr>
                <a:t>Response (mL)</a:t>
              </a:r>
              <a:endParaRPr lang="en-US" dirty="0">
                <a:solidFill>
                  <a:srgbClr val="004F59"/>
                </a:solidFill>
                <a:latin typeface="Arial" panose="020B0604020202020204" pitchFamily="34" charset="0"/>
                <a:cs typeface="Arial" panose="020B0604020202020204" pitchFamily="34" charset="0"/>
              </a:endParaRPr>
            </a:p>
          </p:txBody>
        </p:sp>
        <p:grpSp>
          <p:nvGrpSpPr>
            <p:cNvPr id="203" name="Group 70"/>
            <p:cNvGrpSpPr>
              <a:grpSpLocks/>
            </p:cNvGrpSpPr>
            <p:nvPr/>
          </p:nvGrpSpPr>
          <p:grpSpPr bwMode="auto">
            <a:xfrm>
              <a:off x="725175" y="4207760"/>
              <a:ext cx="512238" cy="215444"/>
              <a:chOff x="725175" y="4172454"/>
              <a:chExt cx="512238" cy="215444"/>
            </a:xfrm>
          </p:grpSpPr>
          <p:sp>
            <p:nvSpPr>
              <p:cNvPr id="237" name="Line 27"/>
              <p:cNvSpPr>
                <a:spLocks noChangeShapeType="1"/>
              </p:cNvSpPr>
              <p:nvPr/>
            </p:nvSpPr>
            <p:spPr bwMode="auto">
              <a:xfrm>
                <a:off x="1129413" y="4280176"/>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38" name="Rectangle 32"/>
              <p:cNvSpPr>
                <a:spLocks noChangeArrowheads="1"/>
              </p:cNvSpPr>
              <p:nvPr/>
            </p:nvSpPr>
            <p:spPr bwMode="auto">
              <a:xfrm>
                <a:off x="725175" y="4172454"/>
                <a:ext cx="35746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-500</a:t>
                </a:r>
                <a:endParaRPr lang="en-US" dirty="0">
                  <a:solidFill>
                    <a:srgbClr val="004F59"/>
                  </a:solidFill>
                  <a:latin typeface="Arial" panose="020B0604020202020204" pitchFamily="34" charset="0"/>
                  <a:cs typeface="Arial" panose="020B0604020202020204" pitchFamily="34" charset="0"/>
                </a:endParaRPr>
              </a:p>
            </p:txBody>
          </p:sp>
        </p:grpSp>
        <p:grpSp>
          <p:nvGrpSpPr>
            <p:cNvPr id="204" name="Group 65"/>
            <p:cNvGrpSpPr>
              <a:grpSpLocks/>
            </p:cNvGrpSpPr>
            <p:nvPr/>
          </p:nvGrpSpPr>
          <p:grpSpPr bwMode="auto">
            <a:xfrm>
              <a:off x="983271" y="2534095"/>
              <a:ext cx="254142" cy="215356"/>
              <a:chOff x="983271" y="2492896"/>
              <a:chExt cx="254142" cy="215356"/>
            </a:xfrm>
          </p:grpSpPr>
          <p:sp>
            <p:nvSpPr>
              <p:cNvPr id="235" name="Line 15"/>
              <p:cNvSpPr>
                <a:spLocks noChangeShapeType="1"/>
              </p:cNvSpPr>
              <p:nvPr/>
            </p:nvSpPr>
            <p:spPr bwMode="auto">
              <a:xfrm>
                <a:off x="1129413" y="2600618"/>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36" name="Rectangle 16"/>
              <p:cNvSpPr>
                <a:spLocks noChangeArrowheads="1"/>
              </p:cNvSpPr>
              <p:nvPr/>
            </p:nvSpPr>
            <p:spPr bwMode="auto">
              <a:xfrm>
                <a:off x="983271" y="2492896"/>
                <a:ext cx="99372" cy="215356"/>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0</a:t>
                </a:r>
                <a:endParaRPr lang="en-US" dirty="0">
                  <a:solidFill>
                    <a:srgbClr val="004F59"/>
                  </a:solidFill>
                  <a:latin typeface="Arial" panose="020B0604020202020204" pitchFamily="34" charset="0"/>
                  <a:cs typeface="Arial" panose="020B0604020202020204" pitchFamily="34" charset="0"/>
                </a:endParaRPr>
              </a:p>
            </p:txBody>
          </p:sp>
        </p:grpSp>
        <p:grpSp>
          <p:nvGrpSpPr>
            <p:cNvPr id="205" name="Group 69"/>
            <p:cNvGrpSpPr>
              <a:grpSpLocks/>
            </p:cNvGrpSpPr>
            <p:nvPr/>
          </p:nvGrpSpPr>
          <p:grpSpPr bwMode="auto">
            <a:xfrm>
              <a:off x="725175" y="3873027"/>
              <a:ext cx="512238" cy="215444"/>
              <a:chOff x="725175" y="3855715"/>
              <a:chExt cx="512238" cy="215444"/>
            </a:xfrm>
          </p:grpSpPr>
          <p:sp>
            <p:nvSpPr>
              <p:cNvPr id="233" name="Line 21"/>
              <p:cNvSpPr>
                <a:spLocks noChangeShapeType="1"/>
              </p:cNvSpPr>
              <p:nvPr/>
            </p:nvSpPr>
            <p:spPr bwMode="auto">
              <a:xfrm>
                <a:off x="1129413" y="3963437"/>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34" name="Rectangle 22"/>
              <p:cNvSpPr>
                <a:spLocks noChangeArrowheads="1"/>
              </p:cNvSpPr>
              <p:nvPr/>
            </p:nvSpPr>
            <p:spPr bwMode="auto">
              <a:xfrm>
                <a:off x="725175" y="3855715"/>
                <a:ext cx="35746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-400</a:t>
                </a:r>
                <a:endParaRPr lang="en-US" dirty="0">
                  <a:solidFill>
                    <a:srgbClr val="004F59"/>
                  </a:solidFill>
                  <a:latin typeface="Arial" panose="020B0604020202020204" pitchFamily="34" charset="0"/>
                  <a:cs typeface="Arial" panose="020B0604020202020204" pitchFamily="34" charset="0"/>
                </a:endParaRPr>
              </a:p>
            </p:txBody>
          </p:sp>
        </p:grpSp>
        <p:grpSp>
          <p:nvGrpSpPr>
            <p:cNvPr id="206" name="Group 73"/>
            <p:cNvGrpSpPr>
              <a:grpSpLocks/>
            </p:cNvGrpSpPr>
            <p:nvPr/>
          </p:nvGrpSpPr>
          <p:grpSpPr bwMode="auto">
            <a:xfrm>
              <a:off x="725175" y="4542493"/>
              <a:ext cx="512238" cy="215444"/>
              <a:chOff x="725175" y="4490070"/>
              <a:chExt cx="512238" cy="215444"/>
            </a:xfrm>
          </p:grpSpPr>
          <p:sp>
            <p:nvSpPr>
              <p:cNvPr id="231" name="Line 31"/>
              <p:cNvSpPr>
                <a:spLocks noChangeShapeType="1"/>
              </p:cNvSpPr>
              <p:nvPr/>
            </p:nvSpPr>
            <p:spPr bwMode="auto">
              <a:xfrm>
                <a:off x="1129413" y="4597792"/>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32" name="Rectangle 32"/>
              <p:cNvSpPr>
                <a:spLocks noChangeArrowheads="1"/>
              </p:cNvSpPr>
              <p:nvPr/>
            </p:nvSpPr>
            <p:spPr bwMode="auto">
              <a:xfrm>
                <a:off x="725175" y="4490070"/>
                <a:ext cx="35746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-600</a:t>
                </a:r>
                <a:endParaRPr lang="en-US" dirty="0">
                  <a:solidFill>
                    <a:srgbClr val="004F59"/>
                  </a:solidFill>
                  <a:latin typeface="Arial" panose="020B0604020202020204" pitchFamily="34" charset="0"/>
                  <a:cs typeface="Arial" panose="020B0604020202020204" pitchFamily="34" charset="0"/>
                </a:endParaRPr>
              </a:p>
            </p:txBody>
          </p:sp>
        </p:grpSp>
        <p:grpSp>
          <p:nvGrpSpPr>
            <p:cNvPr id="207" name="Group 72"/>
            <p:cNvGrpSpPr>
              <a:grpSpLocks/>
            </p:cNvGrpSpPr>
            <p:nvPr/>
          </p:nvGrpSpPr>
          <p:grpSpPr bwMode="auto">
            <a:xfrm>
              <a:off x="725175" y="4877226"/>
              <a:ext cx="512238" cy="215444"/>
              <a:chOff x="725175" y="4725144"/>
              <a:chExt cx="512238" cy="215444"/>
            </a:xfrm>
          </p:grpSpPr>
          <p:sp>
            <p:nvSpPr>
              <p:cNvPr id="229" name="Line 31"/>
              <p:cNvSpPr>
                <a:spLocks noChangeShapeType="1"/>
              </p:cNvSpPr>
              <p:nvPr/>
            </p:nvSpPr>
            <p:spPr bwMode="auto">
              <a:xfrm>
                <a:off x="1129413" y="4832866"/>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30" name="Rectangle 32"/>
              <p:cNvSpPr>
                <a:spLocks noChangeArrowheads="1"/>
              </p:cNvSpPr>
              <p:nvPr/>
            </p:nvSpPr>
            <p:spPr bwMode="auto">
              <a:xfrm>
                <a:off x="725175" y="4725144"/>
                <a:ext cx="35746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-700</a:t>
                </a:r>
                <a:endParaRPr lang="en-US" dirty="0">
                  <a:solidFill>
                    <a:srgbClr val="004F59"/>
                  </a:solidFill>
                  <a:latin typeface="Arial" panose="020B0604020202020204" pitchFamily="34" charset="0"/>
                  <a:cs typeface="Arial" panose="020B0604020202020204" pitchFamily="34" charset="0"/>
                </a:endParaRPr>
              </a:p>
            </p:txBody>
          </p:sp>
        </p:grpSp>
        <p:grpSp>
          <p:nvGrpSpPr>
            <p:cNvPr id="208" name="Group 74"/>
            <p:cNvGrpSpPr>
              <a:grpSpLocks/>
            </p:cNvGrpSpPr>
            <p:nvPr/>
          </p:nvGrpSpPr>
          <p:grpSpPr bwMode="auto">
            <a:xfrm>
              <a:off x="725175" y="5203333"/>
              <a:ext cx="512238" cy="215444"/>
              <a:chOff x="725175" y="4918292"/>
              <a:chExt cx="512238" cy="215444"/>
            </a:xfrm>
          </p:grpSpPr>
          <p:sp>
            <p:nvSpPr>
              <p:cNvPr id="227" name="Line 31"/>
              <p:cNvSpPr>
                <a:spLocks noChangeShapeType="1"/>
              </p:cNvSpPr>
              <p:nvPr/>
            </p:nvSpPr>
            <p:spPr bwMode="auto">
              <a:xfrm>
                <a:off x="1129413" y="5026014"/>
                <a:ext cx="108000" cy="0"/>
              </a:xfrm>
              <a:prstGeom prst="line">
                <a:avLst/>
              </a:prstGeom>
              <a:noFill/>
              <a:ln w="31750">
                <a:solidFill>
                  <a:srgbClr val="000000"/>
                </a:solidFill>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28" name="Rectangle 32"/>
              <p:cNvSpPr>
                <a:spLocks noChangeArrowheads="1"/>
              </p:cNvSpPr>
              <p:nvPr/>
            </p:nvSpPr>
            <p:spPr bwMode="auto">
              <a:xfrm>
                <a:off x="725175" y="4918292"/>
                <a:ext cx="357469" cy="215444"/>
              </a:xfrm>
              <a:prstGeom prst="rect">
                <a:avLst/>
              </a:prstGeom>
              <a:noFill/>
              <a:ln w="9525">
                <a:noFill/>
                <a:miter lim="800000"/>
                <a:headEnd/>
                <a:tailEnd/>
              </a:ln>
            </p:spPr>
            <p:txBody>
              <a:bodyPr wrap="none" lIns="0" tIns="0" rIns="0" bIns="0">
                <a:spAutoFit/>
              </a:bodyPr>
              <a:lstStyle/>
              <a:p>
                <a:pPr algn="r"/>
                <a:r>
                  <a:rPr lang="en-US" sz="1400" dirty="0">
                    <a:solidFill>
                      <a:srgbClr val="004F59"/>
                    </a:solidFill>
                    <a:latin typeface="Arial" panose="020B0604020202020204" pitchFamily="34" charset="0"/>
                    <a:cs typeface="Arial" panose="020B0604020202020204" pitchFamily="34" charset="0"/>
                  </a:rPr>
                  <a:t>-800</a:t>
                </a:r>
                <a:endParaRPr lang="en-US" dirty="0">
                  <a:solidFill>
                    <a:srgbClr val="004F59"/>
                  </a:solidFill>
                  <a:latin typeface="Arial" panose="020B0604020202020204" pitchFamily="34" charset="0"/>
                  <a:cs typeface="Arial" panose="020B0604020202020204" pitchFamily="34" charset="0"/>
                </a:endParaRPr>
              </a:p>
            </p:txBody>
          </p:sp>
        </p:grpSp>
        <p:sp>
          <p:nvSpPr>
            <p:cNvPr id="209" name="Freeform 12"/>
            <p:cNvSpPr>
              <a:spLocks/>
            </p:cNvSpPr>
            <p:nvPr/>
          </p:nvSpPr>
          <p:spPr bwMode="auto">
            <a:xfrm>
              <a:off x="1242523" y="2637715"/>
              <a:ext cx="7448551" cy="0"/>
            </a:xfrm>
            <a:custGeom>
              <a:avLst/>
              <a:gdLst>
                <a:gd name="T0" fmla="*/ 0 w 10000"/>
                <a:gd name="T1" fmla="*/ 2147483647 w 10000"/>
                <a:gd name="T2" fmla="*/ 0 60000 65536"/>
                <a:gd name="T3" fmla="*/ 0 60000 65536"/>
                <a:gd name="T4" fmla="*/ 0 w 10000"/>
                <a:gd name="T5" fmla="*/ 10000 w 10000"/>
              </a:gdLst>
              <a:ahLst/>
              <a:cxnLst>
                <a:cxn ang="T2">
                  <a:pos x="T0" y="0"/>
                </a:cxn>
                <a:cxn ang="T3">
                  <a:pos x="T1" y="0"/>
                </a:cxn>
              </a:cxnLst>
              <a:rect l="T4" t="0" r="T5" b="0"/>
              <a:pathLst>
                <a:path w="10000">
                  <a:moveTo>
                    <a:pt x="0" y="0"/>
                  </a:moveTo>
                  <a:lnTo>
                    <a:pt x="10000" y="0"/>
                  </a:lnTo>
                </a:path>
              </a:pathLst>
            </a:custGeom>
            <a:noFill/>
            <a:ln w="31750" cap="flat">
              <a:solidFill>
                <a:srgbClr val="000000"/>
              </a:solidFill>
              <a:prstDash val="solid"/>
              <a:miter lim="800000"/>
              <a:headEnd/>
              <a:tailEnd/>
            </a:ln>
          </p:spPr>
          <p:txBody>
            <a:bodyPr/>
            <a:lstStyle/>
            <a:p>
              <a:endParaRPr lang="en-GB" dirty="0">
                <a:latin typeface="Arial" panose="020B0604020202020204" pitchFamily="34" charset="0"/>
                <a:cs typeface="Arial" panose="020B0604020202020204" pitchFamily="34" charset="0"/>
              </a:endParaRPr>
            </a:p>
          </p:txBody>
        </p:sp>
        <p:sp>
          <p:nvSpPr>
            <p:cNvPr id="210" name="Rectangle 34"/>
            <p:cNvSpPr>
              <a:spLocks noChangeArrowheads="1"/>
            </p:cNvSpPr>
            <p:nvPr/>
          </p:nvSpPr>
          <p:spPr bwMode="auto">
            <a:xfrm>
              <a:off x="1391176" y="1950645"/>
              <a:ext cx="1180935" cy="363681"/>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FRC 2:30</a:t>
              </a:r>
              <a:br>
                <a:rPr lang="en-US" sz="1200" dirty="0">
                  <a:solidFill>
                    <a:srgbClr val="004F59"/>
                  </a:solidFill>
                  <a:latin typeface="Arial" panose="020B0604020202020204" pitchFamily="34" charset="0"/>
                  <a:cs typeface="Arial" panose="020B0604020202020204" pitchFamily="34" charset="0"/>
                </a:rPr>
              </a:br>
              <a:r>
                <a:rPr lang="en-US" sz="1200" dirty="0">
                  <a:solidFill>
                    <a:srgbClr val="004F59"/>
                  </a:solidFill>
                  <a:latin typeface="Arial" panose="020B0604020202020204" pitchFamily="34" charset="0"/>
                  <a:cs typeface="Arial" panose="020B0604020202020204" pitchFamily="34" charset="0"/>
                </a:rPr>
                <a:t>post-dose</a:t>
              </a:r>
            </a:p>
          </p:txBody>
        </p:sp>
        <p:sp>
          <p:nvSpPr>
            <p:cNvPr id="211" name="Rectangle 34"/>
            <p:cNvSpPr>
              <a:spLocks noChangeArrowheads="1"/>
            </p:cNvSpPr>
            <p:nvPr/>
          </p:nvSpPr>
          <p:spPr bwMode="auto">
            <a:xfrm>
              <a:off x="3198011" y="1950645"/>
              <a:ext cx="1133317" cy="363681"/>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FRC 22:30</a:t>
              </a:r>
              <a:br>
                <a:rPr lang="en-US" sz="1200" dirty="0">
                  <a:solidFill>
                    <a:srgbClr val="004F59"/>
                  </a:solidFill>
                  <a:latin typeface="Arial" panose="020B0604020202020204" pitchFamily="34" charset="0"/>
                  <a:cs typeface="Arial" panose="020B0604020202020204" pitchFamily="34" charset="0"/>
                </a:rPr>
              </a:br>
              <a:r>
                <a:rPr lang="en-US" sz="1200" dirty="0">
                  <a:solidFill>
                    <a:srgbClr val="004F59"/>
                  </a:solidFill>
                  <a:latin typeface="Arial" panose="020B0604020202020204" pitchFamily="34" charset="0"/>
                  <a:cs typeface="Arial" panose="020B0604020202020204" pitchFamily="34" charset="0"/>
                </a:rPr>
                <a:t>post-dose</a:t>
              </a:r>
            </a:p>
          </p:txBody>
        </p:sp>
        <p:sp>
          <p:nvSpPr>
            <p:cNvPr id="212" name="Rectangle 34"/>
            <p:cNvSpPr>
              <a:spLocks noChangeArrowheads="1"/>
            </p:cNvSpPr>
            <p:nvPr/>
          </p:nvSpPr>
          <p:spPr bwMode="auto">
            <a:xfrm>
              <a:off x="5074173" y="1950645"/>
              <a:ext cx="1152366" cy="363681"/>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RV 2:30</a:t>
              </a:r>
              <a:br>
                <a:rPr lang="en-US" sz="1200" dirty="0">
                  <a:solidFill>
                    <a:srgbClr val="004F59"/>
                  </a:solidFill>
                  <a:latin typeface="Arial" panose="020B0604020202020204" pitchFamily="34" charset="0"/>
                  <a:cs typeface="Arial" panose="020B0604020202020204" pitchFamily="34" charset="0"/>
                </a:rPr>
              </a:br>
              <a:r>
                <a:rPr lang="en-US" sz="1200" dirty="0">
                  <a:solidFill>
                    <a:srgbClr val="004F59"/>
                  </a:solidFill>
                  <a:latin typeface="Arial" panose="020B0604020202020204" pitchFamily="34" charset="0"/>
                  <a:cs typeface="Arial" panose="020B0604020202020204" pitchFamily="34" charset="0"/>
                </a:rPr>
                <a:t>post-dose</a:t>
              </a:r>
            </a:p>
          </p:txBody>
        </p:sp>
        <p:sp>
          <p:nvSpPr>
            <p:cNvPr id="213" name="Rectangle 34"/>
            <p:cNvSpPr>
              <a:spLocks noChangeArrowheads="1"/>
            </p:cNvSpPr>
            <p:nvPr/>
          </p:nvSpPr>
          <p:spPr bwMode="auto">
            <a:xfrm>
              <a:off x="6972050" y="1950645"/>
              <a:ext cx="1161888" cy="363681"/>
            </a:xfrm>
            <a:prstGeom prst="rect">
              <a:avLst/>
            </a:prstGeom>
            <a:noFill/>
            <a:ln w="9525">
              <a:noFill/>
              <a:miter lim="800000"/>
              <a:headEnd/>
              <a:tailEnd/>
            </a:ln>
          </p:spPr>
          <p:txBody>
            <a:bodyPr wrap="square" lIns="0" tIns="0" rIns="0" bIns="0">
              <a:spAutoFit/>
            </a:bodyPr>
            <a:lstStyle/>
            <a:p>
              <a:pPr algn="ctr"/>
              <a:r>
                <a:rPr lang="en-US" sz="1200" dirty="0">
                  <a:solidFill>
                    <a:srgbClr val="004F59"/>
                  </a:solidFill>
                  <a:latin typeface="Arial" panose="020B0604020202020204" pitchFamily="34" charset="0"/>
                  <a:cs typeface="Arial" panose="020B0604020202020204" pitchFamily="34" charset="0"/>
                </a:rPr>
                <a:t>RV 22:30</a:t>
              </a:r>
              <a:br>
                <a:rPr lang="en-US" sz="1200" dirty="0">
                  <a:solidFill>
                    <a:srgbClr val="004F59"/>
                  </a:solidFill>
                  <a:latin typeface="Arial" panose="020B0604020202020204" pitchFamily="34" charset="0"/>
                  <a:cs typeface="Arial" panose="020B0604020202020204" pitchFamily="34" charset="0"/>
                </a:rPr>
              </a:br>
              <a:r>
                <a:rPr lang="en-US" sz="1200" dirty="0">
                  <a:solidFill>
                    <a:srgbClr val="004F59"/>
                  </a:solidFill>
                  <a:latin typeface="Arial" panose="020B0604020202020204" pitchFamily="34" charset="0"/>
                  <a:cs typeface="Arial" panose="020B0604020202020204" pitchFamily="34" charset="0"/>
                </a:rPr>
                <a:t>post-dose</a:t>
              </a:r>
            </a:p>
          </p:txBody>
        </p:sp>
        <p:grpSp>
          <p:nvGrpSpPr>
            <p:cNvPr id="214" name="Group 133"/>
            <p:cNvGrpSpPr>
              <a:grpSpLocks/>
            </p:cNvGrpSpPr>
            <p:nvPr/>
          </p:nvGrpSpPr>
          <p:grpSpPr bwMode="auto">
            <a:xfrm>
              <a:off x="1418973" y="5101253"/>
              <a:ext cx="4900593" cy="436598"/>
              <a:chOff x="5824718" y="4542453"/>
              <a:chExt cx="4900593" cy="436598"/>
            </a:xfrm>
          </p:grpSpPr>
          <p:sp>
            <p:nvSpPr>
              <p:cNvPr id="219" name="Rectangle 85"/>
              <p:cNvSpPr>
                <a:spLocks noChangeArrowheads="1"/>
              </p:cNvSpPr>
              <p:nvPr/>
            </p:nvSpPr>
            <p:spPr bwMode="auto">
              <a:xfrm>
                <a:off x="6024414" y="4542453"/>
                <a:ext cx="1050037" cy="181841"/>
              </a:xfrm>
              <a:prstGeom prst="rect">
                <a:avLst/>
              </a:prstGeom>
              <a:noFill/>
              <a:ln w="9525">
                <a:noFill/>
                <a:miter lim="800000"/>
                <a:headEnd/>
                <a:tailEnd/>
              </a:ln>
            </p:spPr>
            <p:txBody>
              <a:bodyPr wrap="none" lIns="0" tIns="0" rIns="0" bIns="0">
                <a:spAutoFit/>
              </a:bodyPr>
              <a:lstStyle/>
              <a:p>
                <a:r>
                  <a:rPr lang="en-US" sz="1200" dirty="0">
                    <a:solidFill>
                      <a:srgbClr val="004F59"/>
                    </a:solidFill>
                    <a:latin typeface="Arial" panose="020B0604020202020204" pitchFamily="34" charset="0"/>
                    <a:cs typeface="Arial" panose="020B0604020202020204" pitchFamily="34" charset="0"/>
                  </a:rPr>
                  <a:t>Placebo (n=86)</a:t>
                </a:r>
              </a:p>
            </p:txBody>
          </p:sp>
          <p:sp>
            <p:nvSpPr>
              <p:cNvPr id="220" name="Rectangle 87"/>
              <p:cNvSpPr>
                <a:spLocks noChangeArrowheads="1"/>
              </p:cNvSpPr>
              <p:nvPr/>
            </p:nvSpPr>
            <p:spPr bwMode="auto">
              <a:xfrm>
                <a:off x="5824718" y="4586641"/>
                <a:ext cx="108000" cy="108000"/>
              </a:xfrm>
              <a:prstGeom prst="rect">
                <a:avLst/>
              </a:prstGeom>
              <a:solidFill>
                <a:schemeClr val="bg1">
                  <a:lumMod val="65000"/>
                </a:schemeClr>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21" name="Rectangle 86"/>
              <p:cNvSpPr>
                <a:spLocks noChangeArrowheads="1"/>
              </p:cNvSpPr>
              <p:nvPr/>
            </p:nvSpPr>
            <p:spPr bwMode="auto">
              <a:xfrm>
                <a:off x="9043897" y="4542453"/>
                <a:ext cx="1669414" cy="181841"/>
              </a:xfrm>
              <a:prstGeom prst="rect">
                <a:avLst/>
              </a:prstGeom>
              <a:noFill/>
              <a:ln w="9525">
                <a:noFill/>
                <a:miter lim="800000"/>
                <a:headEnd/>
                <a:tailEnd/>
              </a:ln>
            </p:spPr>
            <p:txBody>
              <a:bodyPr wrap="none" lIns="0" tIns="0" rIns="0" bIns="0">
                <a:spAutoFit/>
              </a:bodyPr>
              <a:lstStyle/>
              <a:p>
                <a:r>
                  <a:rPr lang="en-US" sz="1200" dirty="0">
                    <a:solidFill>
                      <a:srgbClr val="004F59"/>
                    </a:solidFill>
                    <a:latin typeface="Arial" panose="020B0604020202020204" pitchFamily="34" charset="0"/>
                    <a:cs typeface="Arial" panose="020B0604020202020204" pitchFamily="34" charset="0"/>
                  </a:rPr>
                  <a:t>Olodaterol 5 mcg (n=90)</a:t>
                </a:r>
              </a:p>
            </p:txBody>
          </p:sp>
          <p:sp>
            <p:nvSpPr>
              <p:cNvPr id="222" name="Rectangle 90"/>
              <p:cNvSpPr>
                <a:spLocks noChangeArrowheads="1"/>
              </p:cNvSpPr>
              <p:nvPr/>
            </p:nvSpPr>
            <p:spPr bwMode="auto">
              <a:xfrm>
                <a:off x="6003597" y="4797210"/>
                <a:ext cx="2663706" cy="181841"/>
              </a:xfrm>
              <a:prstGeom prst="rect">
                <a:avLst/>
              </a:prstGeom>
              <a:noFill/>
              <a:ln w="9525">
                <a:noFill/>
                <a:miter lim="800000"/>
                <a:headEnd/>
                <a:tailEnd/>
              </a:ln>
            </p:spPr>
            <p:txBody>
              <a:bodyPr wrap="none" lIns="0" tIns="0" rIns="0" bIns="0">
                <a:spAutoFit/>
              </a:bodyPr>
              <a:lstStyle/>
              <a:p>
                <a:r>
                  <a:rPr lang="en-US" sz="1200" dirty="0">
                    <a:solidFill>
                      <a:srgbClr val="004F59"/>
                    </a:solidFill>
                    <a:latin typeface="Arial" panose="020B0604020202020204" pitchFamily="34" charset="0"/>
                    <a:cs typeface="Arial" panose="020B0604020202020204" pitchFamily="34" charset="0"/>
                  </a:rPr>
                  <a:t>Tiotropium + </a:t>
                </a:r>
                <a:r>
                  <a:rPr lang="en-US" sz="1200" dirty="0" err="1">
                    <a:solidFill>
                      <a:srgbClr val="004F59"/>
                    </a:solidFill>
                    <a:latin typeface="Arial" panose="020B0604020202020204" pitchFamily="34" charset="0"/>
                    <a:cs typeface="Arial" panose="020B0604020202020204" pitchFamily="34" charset="0"/>
                  </a:rPr>
                  <a:t>olodaterol</a:t>
                </a:r>
                <a:r>
                  <a:rPr lang="en-US" sz="1200" dirty="0">
                    <a:solidFill>
                      <a:srgbClr val="004F59"/>
                    </a:solidFill>
                    <a:latin typeface="Arial" panose="020B0604020202020204" pitchFamily="34" charset="0"/>
                    <a:cs typeface="Arial" panose="020B0604020202020204" pitchFamily="34" charset="0"/>
                  </a:rPr>
                  <a:t> 5/5 mcg (n=93)</a:t>
                </a:r>
              </a:p>
            </p:txBody>
          </p:sp>
          <p:sp>
            <p:nvSpPr>
              <p:cNvPr id="223" name="Rectangle 95"/>
              <p:cNvSpPr>
                <a:spLocks noChangeArrowheads="1"/>
              </p:cNvSpPr>
              <p:nvPr/>
            </p:nvSpPr>
            <p:spPr bwMode="auto">
              <a:xfrm>
                <a:off x="9043897" y="4795751"/>
                <a:ext cx="1681414" cy="181841"/>
              </a:xfrm>
              <a:prstGeom prst="rect">
                <a:avLst/>
              </a:prstGeom>
              <a:noFill/>
              <a:ln w="9525">
                <a:noFill/>
                <a:miter lim="800000"/>
                <a:headEnd/>
                <a:tailEnd/>
              </a:ln>
            </p:spPr>
            <p:txBody>
              <a:bodyPr wrap="none" lIns="0" tIns="0" rIns="0" bIns="0">
                <a:spAutoFit/>
              </a:bodyPr>
              <a:lstStyle/>
              <a:p>
                <a:r>
                  <a:rPr lang="en-US" sz="1200" dirty="0">
                    <a:solidFill>
                      <a:srgbClr val="004F59"/>
                    </a:solidFill>
                    <a:latin typeface="Arial" panose="020B0604020202020204" pitchFamily="34" charset="0"/>
                    <a:cs typeface="Arial" panose="020B0604020202020204" pitchFamily="34" charset="0"/>
                  </a:rPr>
                  <a:t>Tiotropium 5 mcg (n=94)</a:t>
                </a:r>
              </a:p>
            </p:txBody>
          </p:sp>
          <p:sp>
            <p:nvSpPr>
              <p:cNvPr id="224" name="Rectangle 87"/>
              <p:cNvSpPr>
                <a:spLocks noChangeArrowheads="1"/>
              </p:cNvSpPr>
              <p:nvPr/>
            </p:nvSpPr>
            <p:spPr bwMode="auto">
              <a:xfrm>
                <a:off x="8840301" y="4586887"/>
                <a:ext cx="107935" cy="107906"/>
              </a:xfrm>
              <a:prstGeom prst="rect">
                <a:avLst/>
              </a:prstGeom>
              <a:solidFill>
                <a:schemeClr val="tx2">
                  <a:lumMod val="60000"/>
                  <a:lumOff val="40000"/>
                </a:schemeClr>
              </a:solidFill>
              <a:ln w="9525">
                <a:noFill/>
                <a:miter lim="800000"/>
                <a:headEnd/>
                <a:tailEnd/>
              </a:ln>
            </p:spPr>
            <p:txBody>
              <a:bodyPr/>
              <a:lstStyle/>
              <a:p>
                <a:pPr>
                  <a:defRPr/>
                </a:pPr>
                <a:endParaRPr lang="en-GB" dirty="0">
                  <a:solidFill>
                    <a:prstClr val="black"/>
                  </a:solidFill>
                  <a:latin typeface="Arial" panose="020B0604020202020204" pitchFamily="34" charset="0"/>
                  <a:cs typeface="Arial" pitchFamily="34" charset="0"/>
                </a:endParaRPr>
              </a:p>
            </p:txBody>
          </p:sp>
          <p:sp>
            <p:nvSpPr>
              <p:cNvPr id="225" name="Rectangle 87"/>
              <p:cNvSpPr>
                <a:spLocks noChangeArrowheads="1"/>
              </p:cNvSpPr>
              <p:nvPr/>
            </p:nvSpPr>
            <p:spPr bwMode="auto">
              <a:xfrm>
                <a:off x="5824718" y="4840377"/>
                <a:ext cx="108000" cy="108000"/>
              </a:xfrm>
              <a:prstGeom prst="rect">
                <a:avLst/>
              </a:prstGeom>
              <a:solidFill>
                <a:srgbClr val="004F59"/>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sp>
            <p:nvSpPr>
              <p:cNvPr id="226" name="Rectangle 87"/>
              <p:cNvSpPr>
                <a:spLocks noChangeArrowheads="1"/>
              </p:cNvSpPr>
              <p:nvPr/>
            </p:nvSpPr>
            <p:spPr bwMode="auto">
              <a:xfrm>
                <a:off x="8842029" y="4830998"/>
                <a:ext cx="108000" cy="108000"/>
              </a:xfrm>
              <a:prstGeom prst="rect">
                <a:avLst/>
              </a:prstGeom>
              <a:solidFill>
                <a:srgbClr val="005C00"/>
              </a:solidFill>
              <a:ln w="9525">
                <a:noFill/>
                <a:miter lim="800000"/>
                <a:headEnd/>
                <a:tailEnd/>
              </a:ln>
            </p:spPr>
            <p:txBody>
              <a:bodyPr/>
              <a:lstStyle/>
              <a:p>
                <a:endParaRPr lang="en-US" dirty="0">
                  <a:solidFill>
                    <a:srgbClr val="000000"/>
                  </a:solidFill>
                  <a:latin typeface="Arial" panose="020B0604020202020204" pitchFamily="34" charset="0"/>
                  <a:cs typeface="Arial" panose="020B0604020202020204" pitchFamily="34" charset="0"/>
                </a:endParaRPr>
              </a:p>
            </p:txBody>
          </p:sp>
        </p:grpSp>
        <p:sp>
          <p:nvSpPr>
            <p:cNvPr id="215" name="Rectangle 34"/>
            <p:cNvSpPr>
              <a:spLocks noChangeArrowheads="1"/>
            </p:cNvSpPr>
            <p:nvPr/>
          </p:nvSpPr>
          <p:spPr bwMode="auto">
            <a:xfrm>
              <a:off x="2366536" y="4485368"/>
              <a:ext cx="89768" cy="276999"/>
            </a:xfrm>
            <a:prstGeom prst="rect">
              <a:avLst/>
            </a:prstGeom>
            <a:noFill/>
            <a:ln w="9525">
              <a:noFill/>
              <a:miter lim="800000"/>
              <a:headEnd/>
              <a:tailEnd/>
            </a:ln>
          </p:spPr>
          <p:txBody>
            <a:bodyPr wrap="none" lIns="0" tIns="0" rIns="0" bIns="0">
              <a:spAutoFit/>
            </a:bodyPr>
            <a:lstStyle/>
            <a:p>
              <a:pPr algn="ctr"/>
              <a:r>
                <a:rPr lang="en-US" dirty="0">
                  <a:solidFill>
                    <a:srgbClr val="000000"/>
                  </a:solidFill>
                  <a:latin typeface="Arial" panose="020B0604020202020204" pitchFamily="34" charset="0"/>
                  <a:cs typeface="Arial" panose="020B0604020202020204" pitchFamily="34" charset="0"/>
                </a:rPr>
                <a:t>*</a:t>
              </a:r>
            </a:p>
          </p:txBody>
        </p:sp>
        <p:sp>
          <p:nvSpPr>
            <p:cNvPr id="216" name="Rectangle 34"/>
            <p:cNvSpPr>
              <a:spLocks noChangeArrowheads="1"/>
            </p:cNvSpPr>
            <p:nvPr/>
          </p:nvSpPr>
          <p:spPr bwMode="auto">
            <a:xfrm>
              <a:off x="4198515" y="3423062"/>
              <a:ext cx="89768" cy="276998"/>
            </a:xfrm>
            <a:prstGeom prst="rect">
              <a:avLst/>
            </a:prstGeom>
            <a:noFill/>
            <a:ln w="9525">
              <a:noFill/>
              <a:miter lim="800000"/>
              <a:headEnd/>
              <a:tailEnd/>
            </a:ln>
          </p:spPr>
          <p:txBody>
            <a:bodyPr wrap="none" lIns="0" tIns="0" rIns="0" bIns="0">
              <a:spAutoFit/>
            </a:bodyPr>
            <a:lstStyle/>
            <a:p>
              <a:pPr algn="ctr"/>
              <a:r>
                <a:rPr lang="en-US" dirty="0">
                  <a:solidFill>
                    <a:srgbClr val="000000"/>
                  </a:solidFill>
                  <a:latin typeface="Arial" panose="020B0604020202020204" pitchFamily="34" charset="0"/>
                  <a:cs typeface="Arial" panose="020B0604020202020204" pitchFamily="34" charset="0"/>
                </a:rPr>
                <a:t>*</a:t>
              </a:r>
            </a:p>
          </p:txBody>
        </p:sp>
        <p:sp>
          <p:nvSpPr>
            <p:cNvPr id="217" name="Rectangle 34"/>
            <p:cNvSpPr>
              <a:spLocks noChangeArrowheads="1"/>
            </p:cNvSpPr>
            <p:nvPr/>
          </p:nvSpPr>
          <p:spPr bwMode="auto">
            <a:xfrm>
              <a:off x="6078238" y="4901282"/>
              <a:ext cx="89768" cy="276999"/>
            </a:xfrm>
            <a:prstGeom prst="rect">
              <a:avLst/>
            </a:prstGeom>
            <a:noFill/>
            <a:ln w="9525">
              <a:noFill/>
              <a:miter lim="800000"/>
              <a:headEnd/>
              <a:tailEnd/>
            </a:ln>
          </p:spPr>
          <p:txBody>
            <a:bodyPr wrap="none" lIns="0" tIns="0" rIns="0" bIns="0">
              <a:spAutoFit/>
            </a:bodyPr>
            <a:lstStyle/>
            <a:p>
              <a:pPr algn="ctr"/>
              <a:r>
                <a:rPr lang="en-US" dirty="0">
                  <a:solidFill>
                    <a:srgbClr val="000000"/>
                  </a:solidFill>
                  <a:latin typeface="Arial" panose="020B0604020202020204" pitchFamily="34" charset="0"/>
                  <a:cs typeface="Arial" panose="020B0604020202020204" pitchFamily="34" charset="0"/>
                </a:rPr>
                <a:t>*</a:t>
              </a:r>
            </a:p>
          </p:txBody>
        </p:sp>
        <p:sp>
          <p:nvSpPr>
            <p:cNvPr id="218" name="Rectangle 34"/>
            <p:cNvSpPr>
              <a:spLocks noChangeArrowheads="1"/>
            </p:cNvSpPr>
            <p:nvPr/>
          </p:nvSpPr>
          <p:spPr bwMode="auto">
            <a:xfrm>
              <a:off x="7931766" y="3682161"/>
              <a:ext cx="89768" cy="276999"/>
            </a:xfrm>
            <a:prstGeom prst="rect">
              <a:avLst/>
            </a:prstGeom>
            <a:noFill/>
            <a:ln w="9525">
              <a:noFill/>
              <a:miter lim="800000"/>
              <a:headEnd/>
              <a:tailEnd/>
            </a:ln>
          </p:spPr>
          <p:txBody>
            <a:bodyPr wrap="none" lIns="0" tIns="0" rIns="0" bIns="0">
              <a:spAutoFit/>
            </a:bodyPr>
            <a:lstStyle/>
            <a:p>
              <a:pPr algn="ctr"/>
              <a:r>
                <a:rPr lang="en-US" dirty="0">
                  <a:solidFill>
                    <a:srgbClr val="000000"/>
                  </a:solidFill>
                  <a:latin typeface="Arial" panose="020B0604020202020204" pitchFamily="34" charset="0"/>
                  <a:cs typeface="Arial" panose="020B0604020202020204" pitchFamily="34" charset="0"/>
                </a:rPr>
                <a:t>*</a:t>
              </a:r>
            </a:p>
          </p:txBody>
        </p:sp>
      </p:grpSp>
      <p:sp>
        <p:nvSpPr>
          <p:cNvPr id="247" name="Rectangle 34"/>
          <p:cNvSpPr>
            <a:spLocks noChangeArrowheads="1"/>
          </p:cNvSpPr>
          <p:nvPr/>
        </p:nvSpPr>
        <p:spPr bwMode="auto">
          <a:xfrm>
            <a:off x="1916489" y="5301565"/>
            <a:ext cx="8122293" cy="184666"/>
          </a:xfrm>
          <a:prstGeom prst="rect">
            <a:avLst/>
          </a:prstGeom>
          <a:noFill/>
          <a:ln w="9525">
            <a:noFill/>
            <a:miter lim="800000"/>
            <a:headEnd/>
            <a:tailEnd/>
          </a:ln>
        </p:spPr>
        <p:txBody>
          <a:bodyPr wrap="square" lIns="0" tIns="0" rIns="0" bIns="0">
            <a:spAutoFit/>
          </a:bodyPr>
          <a:lstStyle/>
          <a:p>
            <a:r>
              <a:rPr lang="en-US" sz="1200" dirty="0">
                <a:solidFill>
                  <a:srgbClr val="004F59"/>
                </a:solidFill>
                <a:latin typeface="Arial" panose="020B0604020202020204" pitchFamily="34" charset="0"/>
                <a:cs typeface="Arial" panose="020B0604020202020204" pitchFamily="34" charset="0"/>
              </a:rPr>
              <a:t>*P&lt; 0.05 for </a:t>
            </a:r>
            <a:r>
              <a:rPr lang="en-US" sz="1200" dirty="0" err="1">
                <a:solidFill>
                  <a:srgbClr val="004F59"/>
                </a:solidFill>
                <a:latin typeface="Arial" panose="020B0604020202020204" pitchFamily="34" charset="0"/>
                <a:cs typeface="Arial" panose="020B0604020202020204" pitchFamily="34" charset="0"/>
              </a:rPr>
              <a:t>tiotropium</a:t>
            </a:r>
            <a:r>
              <a:rPr lang="en-US" sz="1200" dirty="0">
                <a:solidFill>
                  <a:srgbClr val="004F59"/>
                </a:solidFill>
                <a:latin typeface="Arial" panose="020B0604020202020204" pitchFamily="34" charset="0"/>
                <a:cs typeface="Arial" panose="020B0604020202020204" pitchFamily="34" charset="0"/>
              </a:rPr>
              <a:t> (5 mcg) + </a:t>
            </a:r>
            <a:r>
              <a:rPr lang="en-US" sz="1200" dirty="0" err="1">
                <a:solidFill>
                  <a:srgbClr val="004F59"/>
                </a:solidFill>
                <a:latin typeface="Arial" panose="020B0604020202020204" pitchFamily="34" charset="0"/>
                <a:cs typeface="Arial" panose="020B0604020202020204" pitchFamily="34" charset="0"/>
              </a:rPr>
              <a:t>olodaterol</a:t>
            </a:r>
            <a:r>
              <a:rPr lang="en-US" sz="1200" dirty="0">
                <a:solidFill>
                  <a:srgbClr val="004F59"/>
                </a:solidFill>
                <a:latin typeface="Arial" panose="020B0604020202020204" pitchFamily="34" charset="0"/>
                <a:cs typeface="Arial" panose="020B0604020202020204" pitchFamily="34" charset="0"/>
              </a:rPr>
              <a:t> (5 mcg) versus placebo and all tiotropium or olodaterol monotherapies</a:t>
            </a:r>
          </a:p>
        </p:txBody>
      </p:sp>
      <p:sp>
        <p:nvSpPr>
          <p:cNvPr id="248" name="TextBox 247"/>
          <p:cNvSpPr txBox="1"/>
          <p:nvPr/>
        </p:nvSpPr>
        <p:spPr>
          <a:xfrm>
            <a:off x="1823287" y="5629918"/>
            <a:ext cx="5222493" cy="553998"/>
          </a:xfrm>
          <a:prstGeom prst="rect">
            <a:avLst/>
          </a:prstGeom>
          <a:noFill/>
        </p:spPr>
        <p:txBody>
          <a:bodyPr wrap="square" rtlCol="0">
            <a:spAutoFit/>
          </a:bodyPr>
          <a:lstStyle/>
          <a:p>
            <a:r>
              <a:rPr lang="en-GB" sz="1000" dirty="0">
                <a:latin typeface="+mj-lt"/>
              </a:rPr>
              <a:t>Markers of hyperinflation:</a:t>
            </a:r>
          </a:p>
          <a:p>
            <a:r>
              <a:rPr lang="en-GB" sz="1000" dirty="0">
                <a:latin typeface="+mj-lt"/>
              </a:rPr>
              <a:t>FRC= volume of air present in the lungs at the end of passive expiration</a:t>
            </a:r>
          </a:p>
          <a:p>
            <a:r>
              <a:rPr lang="en-GB" sz="1000" dirty="0">
                <a:latin typeface="+mj-lt"/>
              </a:rPr>
              <a:t>RV= volume of air present in the lungs at the end of maximal expiration</a:t>
            </a:r>
          </a:p>
        </p:txBody>
      </p:sp>
      <p:sp>
        <p:nvSpPr>
          <p:cNvPr id="80" name="Footer Placeholder 3"/>
          <p:cNvSpPr txBox="1">
            <a:spLocks/>
          </p:cNvSpPr>
          <p:nvPr/>
        </p:nvSpPr>
        <p:spPr>
          <a:xfrm>
            <a:off x="1793724" y="6323773"/>
            <a:ext cx="8713721"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eaLnBrk="0" hangingPunct="0">
              <a:spcBef>
                <a:spcPct val="30000"/>
              </a:spcBef>
              <a:defRPr/>
            </a:pPr>
            <a:r>
              <a:rPr lang="en-GB" sz="1000" dirty="0">
                <a:solidFill>
                  <a:srgbClr val="000000"/>
                </a:solidFill>
                <a:latin typeface="Arial"/>
              </a:rPr>
              <a:t>mL= millilitres; MCG= micrograms</a:t>
            </a:r>
          </a:p>
        </p:txBody>
      </p:sp>
      <p:sp>
        <p:nvSpPr>
          <p:cNvPr id="77" name="TextBox 76"/>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
        <p:nvSpPr>
          <p:cNvPr id="79" name="TextBox 78"/>
          <p:cNvSpPr txBox="1"/>
          <p:nvPr/>
        </p:nvSpPr>
        <p:spPr>
          <a:xfrm>
            <a:off x="6055060" y="6500860"/>
            <a:ext cx="4363593" cy="276999"/>
          </a:xfrm>
          <a:prstGeom prst="rect">
            <a:avLst/>
          </a:prstGeom>
          <a:noFill/>
        </p:spPr>
        <p:txBody>
          <a:bodyPr wrap="square" rtlCol="0">
            <a:spAutoFit/>
          </a:bodyPr>
          <a:lstStyle/>
          <a:p>
            <a:pPr algn="r"/>
            <a:r>
              <a:rPr lang="en-GB" sz="1200" dirty="0" err="1">
                <a:latin typeface="Arial" panose="020B0604020202020204" pitchFamily="34" charset="0"/>
                <a:cs typeface="Arial" panose="020B0604020202020204" pitchFamily="34" charset="0"/>
              </a:rPr>
              <a:t>Beeh</a:t>
            </a:r>
            <a:r>
              <a:rPr lang="en-GB" sz="1200" dirty="0">
                <a:latin typeface="Arial" panose="020B0604020202020204" pitchFamily="34" charset="0"/>
                <a:cs typeface="Arial" panose="020B0604020202020204" pitchFamily="34" charset="0"/>
              </a:rPr>
              <a:t> KM., et.al. </a:t>
            </a:r>
            <a:r>
              <a:rPr lang="en-GB" sz="1200" dirty="0" err="1">
                <a:latin typeface="Arial" panose="020B0604020202020204" pitchFamily="34" charset="0"/>
                <a:cs typeface="Arial" panose="020B0604020202020204" pitchFamily="34" charset="0"/>
              </a:rPr>
              <a:t>Pulm</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Pharmacol</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Ther</a:t>
            </a:r>
            <a:r>
              <a:rPr lang="en-GB" sz="1200" dirty="0">
                <a:latin typeface="Arial" panose="020B0604020202020204" pitchFamily="34" charset="0"/>
                <a:cs typeface="Arial" panose="020B0604020202020204" pitchFamily="34" charset="0"/>
              </a:rPr>
              <a:t>. 2015 Jun;32:53-9</a:t>
            </a:r>
          </a:p>
        </p:txBody>
      </p:sp>
      <p:sp>
        <p:nvSpPr>
          <p:cNvPr id="2" name="Title 1"/>
          <p:cNvSpPr>
            <a:spLocks noGrp="1"/>
          </p:cNvSpPr>
          <p:nvPr>
            <p:ph type="title"/>
          </p:nvPr>
        </p:nvSpPr>
        <p:spPr/>
        <p:txBody>
          <a:bodyPr>
            <a:normAutofit fontScale="90000"/>
          </a:bodyPr>
          <a:lstStyle/>
          <a:p>
            <a:r>
              <a:rPr lang="en-GB" dirty="0"/>
              <a:t>Hyperinflation scores</a:t>
            </a:r>
          </a:p>
        </p:txBody>
      </p:sp>
      <p:sp>
        <p:nvSpPr>
          <p:cNvPr id="5" name="Text Placeholder 4"/>
          <p:cNvSpPr>
            <a:spLocks noGrp="1"/>
          </p:cNvSpPr>
          <p:nvPr>
            <p:ph type="body" sz="quarter" idx="16"/>
          </p:nvPr>
        </p:nvSpPr>
        <p:spPr/>
        <p:txBody>
          <a:bodyPr/>
          <a:lstStyle/>
          <a:p>
            <a:endParaRPr lang="en-GB"/>
          </a:p>
        </p:txBody>
      </p:sp>
    </p:spTree>
    <p:extLst>
      <p:ext uri="{BB962C8B-B14F-4D97-AF65-F5344CB8AC3E}">
        <p14:creationId xmlns:p14="http://schemas.microsoft.com/office/powerpoint/2010/main" val="2939303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139" y="2"/>
            <a:ext cx="8723311" cy="931332"/>
          </a:xfrm>
        </p:spPr>
        <p:txBody>
          <a:bodyPr>
            <a:normAutofit fontScale="90000"/>
          </a:bodyPr>
          <a:lstStyle/>
          <a:p>
            <a:r>
              <a:rPr lang="en-GB" dirty="0"/>
              <a:t>TONADO</a:t>
            </a:r>
            <a:r>
              <a:rPr lang="en-GB" baseline="30000" dirty="0"/>
              <a:t>TM</a:t>
            </a:r>
            <a:r>
              <a:rPr lang="en-GB" dirty="0"/>
              <a:t> 1+2: Serious Adverse Events</a:t>
            </a:r>
          </a:p>
        </p:txBody>
      </p:sp>
      <p:sp>
        <p:nvSpPr>
          <p:cNvPr id="6" name="Footer Placeholder 3"/>
          <p:cNvSpPr txBox="1">
            <a:spLocks/>
          </p:cNvSpPr>
          <p:nvPr/>
        </p:nvSpPr>
        <p:spPr>
          <a:xfrm>
            <a:off x="1722474" y="6064373"/>
            <a:ext cx="8735976"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eaLnBrk="0" hangingPunct="0">
              <a:spcBef>
                <a:spcPct val="30000"/>
              </a:spcBef>
              <a:defRPr/>
            </a:pPr>
            <a:r>
              <a:rPr lang="en-GB" sz="1000" dirty="0">
                <a:solidFill>
                  <a:srgbClr val="000000"/>
                </a:solidFill>
                <a:latin typeface="Arial"/>
              </a:rPr>
              <a:t>COPD= chronic obstructive pulmonary disease; FDC= fixed dose combination; SAE= serious adverse events; O= </a:t>
            </a:r>
            <a:r>
              <a:rPr lang="en-GB" sz="1000" dirty="0" err="1">
                <a:solidFill>
                  <a:srgbClr val="000000"/>
                </a:solidFill>
                <a:latin typeface="Arial"/>
              </a:rPr>
              <a:t>olodaterol</a:t>
            </a:r>
            <a:r>
              <a:rPr lang="en-GB" sz="1000" dirty="0">
                <a:solidFill>
                  <a:srgbClr val="000000"/>
                </a:solidFill>
                <a:latin typeface="Arial"/>
              </a:rPr>
              <a:t>; T= </a:t>
            </a:r>
            <a:r>
              <a:rPr lang="en-GB" sz="1000" dirty="0" err="1">
                <a:solidFill>
                  <a:srgbClr val="000000"/>
                </a:solidFill>
                <a:latin typeface="Arial"/>
              </a:rPr>
              <a:t>tiotropium</a:t>
            </a:r>
            <a:r>
              <a:rPr lang="en-GB" sz="1000" dirty="0">
                <a:solidFill>
                  <a:srgbClr val="000000"/>
                </a:solidFill>
                <a:latin typeface="Arial"/>
              </a:rPr>
              <a:t>; MCG= microgram</a:t>
            </a:r>
          </a:p>
        </p:txBody>
      </p:sp>
      <p:sp>
        <p:nvSpPr>
          <p:cNvPr id="8" name="Rectangle 7"/>
          <p:cNvSpPr/>
          <p:nvPr/>
        </p:nvSpPr>
        <p:spPr>
          <a:xfrm>
            <a:off x="7458076" y="6615697"/>
            <a:ext cx="2956737" cy="246221"/>
          </a:xfrm>
          <a:prstGeom prst="rect">
            <a:avLst/>
          </a:prstGeom>
        </p:spPr>
        <p:txBody>
          <a:bodyPr wrap="square">
            <a:spAutoFit/>
          </a:bodyPr>
          <a:lstStyle/>
          <a:p>
            <a:pPr algn="r"/>
            <a:r>
              <a:rPr lang="en-GB" sz="1000" dirty="0" err="1">
                <a:latin typeface="Arial" panose="020B0604020202020204" pitchFamily="34" charset="0"/>
                <a:cs typeface="Arial" panose="020B0604020202020204" pitchFamily="34" charset="0"/>
              </a:rPr>
              <a:t>Boehringer</a:t>
            </a:r>
            <a:r>
              <a:rPr lang="en-GB" sz="1000" dirty="0">
                <a:latin typeface="Arial" panose="020B0604020202020204" pitchFamily="34" charset="0"/>
                <a:cs typeface="Arial" panose="020B0604020202020204" pitchFamily="34" charset="0"/>
              </a:rPr>
              <a:t> </a:t>
            </a:r>
            <a:r>
              <a:rPr lang="en-GB" sz="1000" dirty="0" err="1">
                <a:latin typeface="Arial" panose="020B0604020202020204" pitchFamily="34" charset="0"/>
                <a:cs typeface="Arial" panose="020B0604020202020204" pitchFamily="34" charset="0"/>
              </a:rPr>
              <a:t>Ingelheim</a:t>
            </a:r>
            <a:r>
              <a:rPr lang="en-GB" sz="1000" dirty="0">
                <a:latin typeface="Arial" panose="020B0604020202020204" pitchFamily="34" charset="0"/>
                <a:cs typeface="Arial" panose="020B0604020202020204" pitchFamily="34" charset="0"/>
              </a:rPr>
              <a:t>.  Data on file TOL14-05 (h)</a:t>
            </a:r>
          </a:p>
        </p:txBody>
      </p:sp>
      <p:graphicFrame>
        <p:nvGraphicFramePr>
          <p:cNvPr id="10" name="Table 9"/>
          <p:cNvGraphicFramePr>
            <a:graphicFrameLocks noGrp="1"/>
          </p:cNvGraphicFramePr>
          <p:nvPr>
            <p:extLst/>
          </p:nvPr>
        </p:nvGraphicFramePr>
        <p:xfrm>
          <a:off x="1722475" y="1308543"/>
          <a:ext cx="8496303" cy="4526280"/>
        </p:xfrm>
        <a:graphic>
          <a:graphicData uri="http://schemas.openxmlformats.org/drawingml/2006/table">
            <a:tbl>
              <a:tblPr firstRow="1" bandRow="1">
                <a:tableStyleId>{1E171933-4619-4E11-9A3F-F7608DF75F80}</a:tableStyleId>
              </a:tblPr>
              <a:tblGrid>
                <a:gridCol w="2787650">
                  <a:extLst>
                    <a:ext uri="{9D8B030D-6E8A-4147-A177-3AD203B41FA5}">
                      <a16:colId xmlns:a16="http://schemas.microsoft.com/office/drawing/2014/main" val="20000"/>
                    </a:ext>
                  </a:extLst>
                </a:gridCol>
                <a:gridCol w="1247775">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1162050">
                  <a:extLst>
                    <a:ext uri="{9D8B030D-6E8A-4147-A177-3AD203B41FA5}">
                      <a16:colId xmlns:a16="http://schemas.microsoft.com/office/drawing/2014/main" val="20003"/>
                    </a:ext>
                  </a:extLst>
                </a:gridCol>
                <a:gridCol w="977489">
                  <a:extLst>
                    <a:ext uri="{9D8B030D-6E8A-4147-A177-3AD203B41FA5}">
                      <a16:colId xmlns:a16="http://schemas.microsoft.com/office/drawing/2014/main" val="20004"/>
                    </a:ext>
                  </a:extLst>
                </a:gridCol>
                <a:gridCol w="1006889">
                  <a:extLst>
                    <a:ext uri="{9D8B030D-6E8A-4147-A177-3AD203B41FA5}">
                      <a16:colId xmlns:a16="http://schemas.microsoft.com/office/drawing/2014/main" val="20005"/>
                    </a:ext>
                  </a:extLst>
                </a:gridCol>
              </a:tblGrid>
              <a:tr h="0">
                <a:tc>
                  <a:txBody>
                    <a:bodyPr/>
                    <a:lstStyle/>
                    <a:p>
                      <a:pPr marL="0" marR="0" algn="l">
                        <a:lnSpc>
                          <a:spcPct val="90000"/>
                        </a:lnSpc>
                        <a:spcBef>
                          <a:spcPts val="0"/>
                        </a:spcBef>
                        <a:spcAft>
                          <a:spcPts val="0"/>
                        </a:spcAft>
                        <a:tabLst>
                          <a:tab pos="450215" algn="l"/>
                        </a:tabLst>
                      </a:pPr>
                      <a:r>
                        <a:rPr lang="en-US" sz="1100" b="1" baseline="0" dirty="0">
                          <a:solidFill>
                            <a:schemeClr val="bg1"/>
                          </a:solidFill>
                          <a:latin typeface="+mn-lt"/>
                          <a:ea typeface="Times New Roman"/>
                          <a:cs typeface="Times New Roman"/>
                        </a:rPr>
                        <a:t>System Organ Class</a:t>
                      </a:r>
                      <a:endParaRPr lang="en-US" sz="1100" b="1" baseline="30000" dirty="0">
                        <a:solidFill>
                          <a:schemeClr val="bg1"/>
                        </a:solidFill>
                        <a:latin typeface="+mn-lt"/>
                        <a:ea typeface="Times New Roman"/>
                        <a:cs typeface="Times New Roman"/>
                      </a:endParaRPr>
                    </a:p>
                  </a:txBody>
                  <a:tcPr marL="45720" marR="45720" marT="9144" marB="9144" anchor="b"/>
                </a:tc>
                <a:tc gridSpan="5">
                  <a:txBody>
                    <a:bodyPr/>
                    <a:lstStyle/>
                    <a:p>
                      <a:pPr algn="ctr" rtl="0" fontAlgn="b">
                        <a:lnSpc>
                          <a:spcPct val="90000"/>
                        </a:lnSpc>
                      </a:pPr>
                      <a:r>
                        <a:rPr lang="en-US" sz="1100" b="1" i="0" u="none" strike="noStrike" dirty="0">
                          <a:solidFill>
                            <a:schemeClr val="bg1"/>
                          </a:solidFill>
                          <a:latin typeface="+mn-lt"/>
                        </a:rPr>
                        <a:t>Patients, %</a:t>
                      </a:r>
                    </a:p>
                  </a:txBody>
                  <a:tcPr marL="45720" marR="45720" marT="27432" marB="27432" anchor="b"/>
                </a:tc>
                <a:tc hMerge="1">
                  <a:txBody>
                    <a:bodyPr/>
                    <a:lstStyle/>
                    <a:p>
                      <a:pPr algn="ctr" rtl="0" fontAlgn="b">
                        <a:lnSpc>
                          <a:spcPct val="90000"/>
                        </a:lnSpc>
                      </a:pPr>
                      <a:endParaRPr lang="en-US" sz="1300" b="1" i="0" u="none" strike="noStrike" dirty="0">
                        <a:solidFill>
                          <a:schemeClr val="bg1"/>
                        </a:solidFill>
                        <a:latin typeface="+mn-lt"/>
                      </a:endParaRPr>
                    </a:p>
                  </a:txBody>
                  <a:tcPr marL="45720" marR="45720" marT="27432" marB="27432" anchor="b"/>
                </a:tc>
                <a:tc hMerge="1">
                  <a:txBody>
                    <a:bodyPr/>
                    <a:lstStyle/>
                    <a:p>
                      <a:pPr algn="ctr" rtl="0" fontAlgn="b">
                        <a:lnSpc>
                          <a:spcPct val="90000"/>
                        </a:lnSpc>
                      </a:pPr>
                      <a:endParaRPr lang="en-US" sz="1300" b="1" i="0" u="none" strike="noStrike" dirty="0">
                        <a:solidFill>
                          <a:schemeClr val="bg1"/>
                        </a:solidFill>
                        <a:latin typeface="+mn-lt"/>
                      </a:endParaRPr>
                    </a:p>
                  </a:txBody>
                  <a:tcPr marL="45720" marR="45720" marT="27432" marB="27432" anchor="b"/>
                </a:tc>
                <a:tc hMerge="1">
                  <a:txBody>
                    <a:bodyPr/>
                    <a:lstStyle/>
                    <a:p>
                      <a:pPr algn="ctr" rtl="0" fontAlgn="b">
                        <a:lnSpc>
                          <a:spcPct val="90000"/>
                        </a:lnSpc>
                      </a:pPr>
                      <a:endParaRPr lang="en-US" sz="1300" b="1" i="0" u="none" strike="noStrike" dirty="0">
                        <a:solidFill>
                          <a:schemeClr val="bg1"/>
                        </a:solidFill>
                        <a:latin typeface="+mn-lt"/>
                      </a:endParaRPr>
                    </a:p>
                  </a:txBody>
                  <a:tcPr marL="45720" marR="45720" marT="27432" marB="27432" anchor="b"/>
                </a:tc>
                <a:tc hMerge="1">
                  <a:txBody>
                    <a:bodyPr/>
                    <a:lstStyle/>
                    <a:p>
                      <a:pPr marL="0" marR="0" indent="0" algn="ctr" defTabSz="914400" rtl="0" eaLnBrk="1" fontAlgn="b" latinLnBrk="0" hangingPunct="1">
                        <a:lnSpc>
                          <a:spcPct val="90000"/>
                        </a:lnSpc>
                        <a:spcBef>
                          <a:spcPts val="0"/>
                        </a:spcBef>
                        <a:spcAft>
                          <a:spcPts val="0"/>
                        </a:spcAft>
                        <a:buClrTx/>
                        <a:buSzTx/>
                        <a:buFontTx/>
                        <a:buNone/>
                        <a:tabLst/>
                        <a:defRPr/>
                      </a:pPr>
                      <a:endParaRPr lang="en-US" sz="1300" b="1" i="0" u="none" strike="noStrike" dirty="0">
                        <a:solidFill>
                          <a:schemeClr val="bg1"/>
                        </a:solidFill>
                        <a:latin typeface="+mn-lt"/>
                      </a:endParaRPr>
                    </a:p>
                  </a:txBody>
                  <a:tcPr marL="45720" marR="45720" marT="27432" marB="27432" anchor="b"/>
                </a:tc>
                <a:extLst>
                  <a:ext uri="{0D108BD9-81ED-4DB2-BD59-A6C34878D82A}">
                    <a16:rowId xmlns:a16="http://schemas.microsoft.com/office/drawing/2014/main" val="10000"/>
                  </a:ext>
                </a:extLst>
              </a:tr>
              <a:tr h="0">
                <a:tc>
                  <a:txBody>
                    <a:bodyPr/>
                    <a:lstStyle>
                      <a:lvl1pPr marL="0" algn="l" defTabSz="457200" rtl="0" eaLnBrk="1" latinLnBrk="0" hangingPunct="1">
                        <a:defRPr sz="1800" b="1" kern="1200">
                          <a:solidFill>
                            <a:schemeClr val="lt1"/>
                          </a:solidFill>
                          <a:latin typeface="Arial"/>
                          <a:ea typeface=""/>
                          <a:cs typeface=""/>
                        </a:defRPr>
                      </a:lvl1pPr>
                      <a:lvl2pPr marL="457200" algn="l" defTabSz="457200" rtl="0" eaLnBrk="1" latinLnBrk="0" hangingPunct="1">
                        <a:defRPr sz="1800" b="1" kern="1200">
                          <a:solidFill>
                            <a:schemeClr val="lt1"/>
                          </a:solidFill>
                          <a:latin typeface="Arial"/>
                          <a:ea typeface=""/>
                          <a:cs typeface=""/>
                        </a:defRPr>
                      </a:lvl2pPr>
                      <a:lvl3pPr marL="914400" algn="l" defTabSz="457200" rtl="0" eaLnBrk="1" latinLnBrk="0" hangingPunct="1">
                        <a:defRPr sz="1800" b="1" kern="1200">
                          <a:solidFill>
                            <a:schemeClr val="lt1"/>
                          </a:solidFill>
                          <a:latin typeface="Arial"/>
                          <a:ea typeface=""/>
                          <a:cs typeface=""/>
                        </a:defRPr>
                      </a:lvl3pPr>
                      <a:lvl4pPr marL="1371600" algn="l" defTabSz="457200" rtl="0" eaLnBrk="1" latinLnBrk="0" hangingPunct="1">
                        <a:defRPr sz="1800" b="1" kern="1200">
                          <a:solidFill>
                            <a:schemeClr val="lt1"/>
                          </a:solidFill>
                          <a:latin typeface="Arial"/>
                          <a:ea typeface=""/>
                          <a:cs typeface=""/>
                        </a:defRPr>
                      </a:lvl4pPr>
                      <a:lvl5pPr marL="1828800" algn="l" defTabSz="457200" rtl="0" eaLnBrk="1" latinLnBrk="0" hangingPunct="1">
                        <a:defRPr sz="1800" b="1" kern="1200">
                          <a:solidFill>
                            <a:schemeClr val="lt1"/>
                          </a:solidFill>
                          <a:latin typeface="Arial"/>
                          <a:ea typeface=""/>
                          <a:cs typeface=""/>
                        </a:defRPr>
                      </a:lvl5pPr>
                      <a:lvl6pPr marL="2286000" algn="l" defTabSz="457200" rtl="0" eaLnBrk="1" latinLnBrk="0" hangingPunct="1">
                        <a:defRPr sz="1800" b="1" kern="1200">
                          <a:solidFill>
                            <a:schemeClr val="lt1"/>
                          </a:solidFill>
                          <a:latin typeface="Arial"/>
                          <a:ea typeface=""/>
                          <a:cs typeface=""/>
                        </a:defRPr>
                      </a:lvl6pPr>
                      <a:lvl7pPr marL="2743200" algn="l" defTabSz="457200" rtl="0" eaLnBrk="1" latinLnBrk="0" hangingPunct="1">
                        <a:defRPr sz="1800" b="1" kern="1200">
                          <a:solidFill>
                            <a:schemeClr val="lt1"/>
                          </a:solidFill>
                          <a:latin typeface="Arial"/>
                          <a:ea typeface=""/>
                          <a:cs typeface=""/>
                        </a:defRPr>
                      </a:lvl7pPr>
                      <a:lvl8pPr marL="3200400" algn="l" defTabSz="457200" rtl="0" eaLnBrk="1" latinLnBrk="0" hangingPunct="1">
                        <a:defRPr sz="1800" b="1" kern="1200">
                          <a:solidFill>
                            <a:schemeClr val="lt1"/>
                          </a:solidFill>
                          <a:latin typeface="Arial"/>
                          <a:ea typeface=""/>
                          <a:cs typeface=""/>
                        </a:defRPr>
                      </a:lvl8pPr>
                      <a:lvl9pPr marL="3657600" algn="l" defTabSz="457200" rtl="0" eaLnBrk="1" latinLnBrk="0" hangingPunct="1">
                        <a:defRPr sz="1800" b="1" kern="1200">
                          <a:solidFill>
                            <a:schemeClr val="lt1"/>
                          </a:solidFill>
                          <a:latin typeface="Arial"/>
                          <a:ea typeface=""/>
                          <a:cs typeface=""/>
                        </a:defRPr>
                      </a:lvl9pPr>
                    </a:lstStyle>
                    <a:p>
                      <a:pPr marL="0" marR="0" algn="l">
                        <a:lnSpc>
                          <a:spcPct val="90000"/>
                        </a:lnSpc>
                        <a:spcBef>
                          <a:spcPts val="0"/>
                        </a:spcBef>
                        <a:spcAft>
                          <a:spcPts val="0"/>
                        </a:spcAft>
                        <a:tabLst>
                          <a:tab pos="450215" algn="l"/>
                        </a:tabLst>
                      </a:pPr>
                      <a:endParaRPr lang="en-US" sz="1100" b="1" baseline="30000" dirty="0">
                        <a:solidFill>
                          <a:schemeClr val="bg1"/>
                        </a:solidFill>
                        <a:latin typeface="+mn-lt"/>
                        <a:ea typeface="Times New Roman"/>
                        <a:cs typeface="Times New Roman"/>
                      </a:endParaRPr>
                    </a:p>
                  </a:txBody>
                  <a:tcPr marL="45720" marR="45720" marT="9144" marB="9144" anchor="b"/>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rtl="0" fontAlgn="b">
                        <a:lnSpc>
                          <a:spcPct val="90000"/>
                        </a:lnSpc>
                      </a:pPr>
                      <a:r>
                        <a:rPr lang="en-US" sz="1100" u="none" strike="noStrike" dirty="0">
                          <a:solidFill>
                            <a:schemeClr val="tx1"/>
                          </a:solidFill>
                        </a:rPr>
                        <a:t>Olodaterol</a:t>
                      </a:r>
                    </a:p>
                    <a:p>
                      <a:pPr algn="ctr" rtl="0" fontAlgn="b">
                        <a:lnSpc>
                          <a:spcPct val="90000"/>
                        </a:lnSpc>
                      </a:pPr>
                      <a:r>
                        <a:rPr lang="en-US" sz="1100" u="none" strike="noStrike" dirty="0">
                          <a:solidFill>
                            <a:schemeClr val="tx1"/>
                          </a:solidFill>
                        </a:rPr>
                        <a:t>5 mcg</a:t>
                      </a:r>
                      <a:br>
                        <a:rPr lang="en-US" sz="1100" u="none" strike="noStrike" dirty="0">
                          <a:solidFill>
                            <a:schemeClr val="tx1"/>
                          </a:solidFill>
                        </a:rPr>
                      </a:br>
                      <a:r>
                        <a:rPr lang="en-US" sz="1100" u="none" strike="noStrike" dirty="0">
                          <a:solidFill>
                            <a:schemeClr val="tx1"/>
                          </a:solidFill>
                        </a:rPr>
                        <a:t>n=1038</a:t>
                      </a:r>
                      <a:endParaRPr lang="en-US" sz="1100" b="1" i="0" u="none" strike="noStrike" dirty="0">
                        <a:solidFill>
                          <a:schemeClr val="tx1"/>
                        </a:solidFill>
                        <a:latin typeface="+mn-lt"/>
                      </a:endParaRPr>
                    </a:p>
                  </a:txBody>
                  <a:tcPr marL="45720" marR="45720" marT="27432" marB="27432" anchor="b"/>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rtl="0" fontAlgn="b">
                        <a:lnSpc>
                          <a:spcPct val="90000"/>
                        </a:lnSpc>
                      </a:pPr>
                      <a:r>
                        <a:rPr lang="en-US" sz="1100" u="none" strike="noStrike" dirty="0">
                          <a:solidFill>
                            <a:schemeClr val="tx1"/>
                          </a:solidFill>
                        </a:rPr>
                        <a:t>Tiotropium</a:t>
                      </a:r>
                      <a:br>
                        <a:rPr lang="en-US" sz="1100" u="none" strike="noStrike" dirty="0">
                          <a:solidFill>
                            <a:schemeClr val="tx1"/>
                          </a:solidFill>
                        </a:rPr>
                      </a:br>
                      <a:r>
                        <a:rPr lang="en-US" sz="1100" u="none" strike="noStrike" dirty="0">
                          <a:solidFill>
                            <a:schemeClr val="tx1"/>
                          </a:solidFill>
                        </a:rPr>
                        <a:t>2.5 mcg </a:t>
                      </a:r>
                      <a:br>
                        <a:rPr lang="en-US" sz="1100" u="none" strike="noStrike" dirty="0">
                          <a:solidFill>
                            <a:schemeClr val="tx1"/>
                          </a:solidFill>
                        </a:rPr>
                      </a:br>
                      <a:r>
                        <a:rPr lang="en-US" sz="1100" u="none" strike="noStrike" dirty="0">
                          <a:solidFill>
                            <a:schemeClr val="tx1"/>
                          </a:solidFill>
                        </a:rPr>
                        <a:t>n=1032</a:t>
                      </a:r>
                      <a:endParaRPr lang="en-US" sz="1100" b="1" i="0" u="none" strike="noStrike" dirty="0">
                        <a:solidFill>
                          <a:schemeClr val="tx1"/>
                        </a:solidFill>
                        <a:latin typeface="+mn-lt"/>
                      </a:endParaRPr>
                    </a:p>
                  </a:txBody>
                  <a:tcPr marL="45720" marR="45720" marT="27432" marB="27432" anchor="b"/>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rtl="0" fontAlgn="b">
                        <a:lnSpc>
                          <a:spcPct val="90000"/>
                        </a:lnSpc>
                      </a:pPr>
                      <a:r>
                        <a:rPr lang="en-US" sz="1100" u="none" strike="noStrike" dirty="0">
                          <a:solidFill>
                            <a:schemeClr val="tx1"/>
                          </a:solidFill>
                        </a:rPr>
                        <a:t>Tiotropium</a:t>
                      </a:r>
                      <a:br>
                        <a:rPr lang="en-US" sz="1100" u="none" strike="noStrike" dirty="0">
                          <a:solidFill>
                            <a:schemeClr val="tx1"/>
                          </a:solidFill>
                        </a:rPr>
                      </a:br>
                      <a:r>
                        <a:rPr lang="en-US" sz="1100" u="none" strike="noStrike" dirty="0">
                          <a:solidFill>
                            <a:schemeClr val="tx1"/>
                          </a:solidFill>
                        </a:rPr>
                        <a:t>5 mcg</a:t>
                      </a:r>
                      <a:br>
                        <a:rPr lang="en-US" sz="1100" u="none" strike="noStrike" dirty="0">
                          <a:solidFill>
                            <a:schemeClr val="tx1"/>
                          </a:solidFill>
                        </a:rPr>
                      </a:br>
                      <a:r>
                        <a:rPr lang="en-US" sz="1100" u="none" strike="noStrike" dirty="0">
                          <a:solidFill>
                            <a:schemeClr val="tx1"/>
                          </a:solidFill>
                        </a:rPr>
                        <a:t>n=1033</a:t>
                      </a:r>
                      <a:endParaRPr lang="en-US" sz="1100" b="1" i="0" u="none" strike="noStrike" dirty="0">
                        <a:solidFill>
                          <a:schemeClr val="tx1"/>
                        </a:solidFill>
                        <a:latin typeface="+mn-lt"/>
                      </a:endParaRPr>
                    </a:p>
                  </a:txBody>
                  <a:tcPr marL="45720" marR="45720" marT="27432" marB="27432" anchor="b"/>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algn="ctr" rtl="0" fontAlgn="b">
                        <a:lnSpc>
                          <a:spcPct val="90000"/>
                        </a:lnSpc>
                      </a:pPr>
                      <a:r>
                        <a:rPr lang="en-US" sz="1100" u="none" strike="noStrike" dirty="0">
                          <a:solidFill>
                            <a:schemeClr val="tx1"/>
                          </a:solidFill>
                        </a:rPr>
                        <a:t>T+O FDC</a:t>
                      </a:r>
                      <a:br>
                        <a:rPr lang="en-US" sz="1100" u="none" strike="noStrike" dirty="0">
                          <a:solidFill>
                            <a:schemeClr val="tx1"/>
                          </a:solidFill>
                        </a:rPr>
                      </a:br>
                      <a:r>
                        <a:rPr lang="en-US" sz="1100" u="none" strike="noStrike" dirty="0">
                          <a:solidFill>
                            <a:schemeClr val="tx1"/>
                          </a:solidFill>
                        </a:rPr>
                        <a:t>2.5/5 mcg</a:t>
                      </a:r>
                      <a:br>
                        <a:rPr lang="en-US" sz="1100" u="none" strike="noStrike" dirty="0">
                          <a:solidFill>
                            <a:schemeClr val="tx1"/>
                          </a:solidFill>
                        </a:rPr>
                      </a:br>
                      <a:r>
                        <a:rPr lang="en-US" sz="1100" u="none" strike="noStrike" dirty="0">
                          <a:solidFill>
                            <a:schemeClr val="tx1"/>
                          </a:solidFill>
                        </a:rPr>
                        <a:t>n=1030</a:t>
                      </a:r>
                      <a:endParaRPr lang="en-US" sz="1100" b="1" i="0" u="none" strike="noStrike" dirty="0">
                        <a:solidFill>
                          <a:schemeClr val="tx1"/>
                        </a:solidFill>
                        <a:latin typeface="+mn-lt"/>
                      </a:endParaRPr>
                    </a:p>
                  </a:txBody>
                  <a:tcPr marL="45720" marR="45720" marT="27432" marB="27432" anchor="b"/>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indent="0" algn="ctr" defTabSz="914400" rtl="0" eaLnBrk="1" fontAlgn="b" latinLnBrk="0" hangingPunct="1">
                        <a:lnSpc>
                          <a:spcPct val="90000"/>
                        </a:lnSpc>
                        <a:spcBef>
                          <a:spcPts val="0"/>
                        </a:spcBef>
                        <a:spcAft>
                          <a:spcPts val="0"/>
                        </a:spcAft>
                        <a:buClrTx/>
                        <a:buSzTx/>
                        <a:buFontTx/>
                        <a:buNone/>
                        <a:tabLst/>
                        <a:defRPr/>
                      </a:pPr>
                      <a:r>
                        <a:rPr lang="en-US" sz="1100" u="none" strike="noStrike" dirty="0">
                          <a:solidFill>
                            <a:schemeClr val="tx1"/>
                          </a:solidFill>
                        </a:rPr>
                        <a:t>T+O FDC</a:t>
                      </a:r>
                      <a:br>
                        <a:rPr lang="en-US" sz="1100" u="none" strike="noStrike" dirty="0">
                          <a:solidFill>
                            <a:schemeClr val="tx1"/>
                          </a:solidFill>
                        </a:rPr>
                      </a:br>
                      <a:r>
                        <a:rPr lang="en-US" sz="1100" u="none" strike="noStrike" dirty="0">
                          <a:solidFill>
                            <a:schemeClr val="tx1"/>
                          </a:solidFill>
                        </a:rPr>
                        <a:t>5/5 mcg</a:t>
                      </a:r>
                      <a:br>
                        <a:rPr lang="en-US" sz="1100" u="none" strike="noStrike" dirty="0">
                          <a:solidFill>
                            <a:schemeClr val="tx1"/>
                          </a:solidFill>
                        </a:rPr>
                      </a:br>
                      <a:r>
                        <a:rPr lang="en-US" sz="1100" u="none" strike="noStrike" dirty="0">
                          <a:solidFill>
                            <a:schemeClr val="tx1"/>
                          </a:solidFill>
                        </a:rPr>
                        <a:t>n=1029</a:t>
                      </a:r>
                      <a:endParaRPr lang="en-US" sz="1100" b="1" i="0" u="none" strike="noStrike" dirty="0">
                        <a:solidFill>
                          <a:schemeClr val="tx1"/>
                        </a:solidFill>
                        <a:latin typeface="+mn-lt"/>
                      </a:endParaRPr>
                    </a:p>
                  </a:txBody>
                  <a:tcPr marL="45720" marR="45720" marT="27432" marB="27432" anchor="b"/>
                </a:tc>
                <a:extLst>
                  <a:ext uri="{0D108BD9-81ED-4DB2-BD59-A6C34878D82A}">
                    <a16:rowId xmlns:a16="http://schemas.microsoft.com/office/drawing/2014/main" val="10001"/>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Total with SAEs</a:t>
                      </a:r>
                      <a:endParaRPr lang="en-US" sz="1100" b="1"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17.4</a:t>
                      </a:r>
                      <a:endParaRPr lang="en-US" sz="1100" b="1"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15.1</a:t>
                      </a:r>
                      <a:endParaRPr lang="en-US" sz="1100" b="1"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16.7</a:t>
                      </a:r>
                      <a:endParaRPr lang="en-US" sz="1100" b="1"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16.3</a:t>
                      </a:r>
                      <a:endParaRPr lang="en-US" sz="1100" b="1"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16.4</a:t>
                      </a:r>
                      <a:endParaRPr lang="en-US" sz="1100" b="1"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02"/>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Respiratory, thoracic and mediastinal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7.2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7.2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6.7</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6.1</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7.8</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03"/>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Infection and infestations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3.8</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2.2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2.2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3.0</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3.4</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04"/>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Neoplasms benign, malignant and unspecified</a:t>
                      </a:r>
                      <a:endParaRPr lang="en-US" sz="1100" baseline="300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2.4</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2.1</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2.7</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2.2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1.7</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05"/>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Cardiac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1.8</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1.6</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1.8</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1.7</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2.1</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06"/>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Gastrointestinal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2.2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0.8</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1.4</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07"/>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Nervous system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1.3</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1.4</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1.4</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0.8</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08"/>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Injury, poisoning and procedural complications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1.1</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0.9</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0.9</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0.9</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1.1</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09"/>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General disorders and administration site conditions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0.3</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1.1</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1.0</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1.1</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10"/>
                  </a:ext>
                </a:extLst>
              </a:tr>
              <a:tr h="147887">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Musculoskeletal and connective tissue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1.0</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0.7</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0.9</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0.5</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11"/>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Vascular disorders </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1.1</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0.8</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0.6</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12"/>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US" sz="1100" dirty="0"/>
                        <a:t>Renal and urinary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0.8</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0.4</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0.5</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13"/>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Metabolism and nutrition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0.2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0.0</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0.5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0.3</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0.6</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14"/>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Psychiatric</a:t>
                      </a:r>
                      <a:r>
                        <a:rPr lang="en-GB" sz="1100" baseline="0" dirty="0"/>
                        <a:t>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0.3</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0.3</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0.4</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0.4</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15"/>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Hepatobiliary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0.6</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0.3</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0.3</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0.1</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16"/>
                  </a:ext>
                </a:extLst>
              </a:tr>
              <a:tr h="142543">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nSpc>
                          <a:spcPct val="100000"/>
                        </a:lnSpc>
                        <a:spcBef>
                          <a:spcPts val="0"/>
                        </a:spcBef>
                        <a:spcAft>
                          <a:spcPts val="0"/>
                        </a:spcAft>
                      </a:pPr>
                      <a:r>
                        <a:rPr lang="en-GB" sz="1100" dirty="0"/>
                        <a:t>Reproductive system and breast disorders</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0.5</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0.1</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0.7</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GB" sz="1100" dirty="0"/>
                        <a:t>0.2</a:t>
                      </a:r>
                      <a:endParaRPr lang="en-US" sz="1100" dirty="0">
                        <a:solidFill>
                          <a:schemeClr val="accent2"/>
                        </a:solidFill>
                        <a:latin typeface="+mn-lt"/>
                        <a:ea typeface="Times New Roman"/>
                        <a:cs typeface="Times New Roman"/>
                      </a:endParaRPr>
                    </a:p>
                  </a:txBody>
                  <a:tcPr marL="45720" marR="45720" marT="9144" marB="9144"/>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algn="ctr">
                        <a:lnSpc>
                          <a:spcPct val="100000"/>
                        </a:lnSpc>
                        <a:spcBef>
                          <a:spcPts val="0"/>
                        </a:spcBef>
                        <a:spcAft>
                          <a:spcPts val="0"/>
                        </a:spcAft>
                      </a:pPr>
                      <a:r>
                        <a:rPr lang="en-US" sz="1100" dirty="0"/>
                        <a:t>0.3</a:t>
                      </a:r>
                      <a:endParaRPr lang="en-US" sz="1100" dirty="0">
                        <a:solidFill>
                          <a:schemeClr val="accent2"/>
                        </a:solidFill>
                        <a:latin typeface="+mn-lt"/>
                        <a:ea typeface="Times New Roman"/>
                        <a:cs typeface="Times New Roman"/>
                      </a:endParaRPr>
                    </a:p>
                  </a:txBody>
                  <a:tcPr marL="45720" marR="45720" marT="9144" marB="9144"/>
                </a:tc>
                <a:extLst>
                  <a:ext uri="{0D108BD9-81ED-4DB2-BD59-A6C34878D82A}">
                    <a16:rowId xmlns:a16="http://schemas.microsoft.com/office/drawing/2014/main" val="10017"/>
                  </a:ext>
                </a:extLst>
              </a:tr>
            </a:tbl>
          </a:graphicData>
        </a:graphic>
      </p:graphicFrame>
      <p:sp>
        <p:nvSpPr>
          <p:cNvPr id="9" name="Rectangle 8"/>
          <p:cNvSpPr/>
          <p:nvPr/>
        </p:nvSpPr>
        <p:spPr>
          <a:xfrm>
            <a:off x="1413270" y="6370537"/>
            <a:ext cx="8386144" cy="253916"/>
          </a:xfrm>
          <a:prstGeom prst="rect">
            <a:avLst/>
          </a:prstGeom>
        </p:spPr>
        <p:txBody>
          <a:bodyPr wrap="square">
            <a:spAutoFit/>
          </a:bodyPr>
          <a:lstStyle/>
          <a:p>
            <a:pPr algn="ctr"/>
            <a:r>
              <a:rPr lang="en-US" sz="1050" b="1" dirty="0" err="1">
                <a:solidFill>
                  <a:srgbClr val="19515B"/>
                </a:solidFill>
                <a:latin typeface="+mj-lt"/>
                <a:cs typeface="Calibri" panose="020F0502020204030204" pitchFamily="34" charset="0"/>
              </a:rPr>
              <a:t>Tiotropium</a:t>
            </a:r>
            <a:r>
              <a:rPr lang="en-US" sz="1050" b="1" dirty="0">
                <a:solidFill>
                  <a:srgbClr val="19515B"/>
                </a:solidFill>
                <a:latin typeface="+mj-lt"/>
                <a:cs typeface="Calibri" panose="020F0502020204030204" pitchFamily="34" charset="0"/>
              </a:rPr>
              <a:t> (2.5 mcg) and </a:t>
            </a:r>
            <a:r>
              <a:rPr lang="en-US" sz="1050" b="1" dirty="0" err="1">
                <a:solidFill>
                  <a:srgbClr val="19515B"/>
                </a:solidFill>
                <a:latin typeface="+mj-lt"/>
                <a:cs typeface="Calibri" panose="020F0502020204030204" pitchFamily="34" charset="0"/>
              </a:rPr>
              <a:t>Tiotropium</a:t>
            </a:r>
            <a:r>
              <a:rPr lang="en-US" sz="1050" b="1" dirty="0">
                <a:solidFill>
                  <a:srgbClr val="19515B"/>
                </a:solidFill>
                <a:latin typeface="+mj-lt"/>
                <a:cs typeface="Calibri" panose="020F0502020204030204" pitchFamily="34" charset="0"/>
              </a:rPr>
              <a:t> + </a:t>
            </a:r>
            <a:r>
              <a:rPr lang="en-US" sz="1050" b="1" dirty="0" err="1">
                <a:solidFill>
                  <a:srgbClr val="19515B"/>
                </a:solidFill>
                <a:latin typeface="+mj-lt"/>
                <a:cs typeface="Calibri" panose="020F0502020204030204" pitchFamily="34" charset="0"/>
              </a:rPr>
              <a:t>olodaterol</a:t>
            </a:r>
            <a:r>
              <a:rPr lang="en-US" sz="1050" b="1" dirty="0">
                <a:solidFill>
                  <a:srgbClr val="19515B"/>
                </a:solidFill>
                <a:latin typeface="+mj-lt"/>
                <a:cs typeface="Calibri" panose="020F0502020204030204" pitchFamily="34" charset="0"/>
              </a:rPr>
              <a:t> (2.5/5 mcg) are investigational products and do not have a license in the UK</a:t>
            </a:r>
            <a:endParaRPr lang="en-US" sz="1050" dirty="0">
              <a:solidFill>
                <a:srgbClr val="19515B"/>
              </a:solidFill>
              <a:latin typeface="+mj-lt"/>
              <a:cs typeface="Calibri" panose="020F0502020204030204" pitchFamily="34" charset="0"/>
            </a:endParaRPr>
          </a:p>
        </p:txBody>
      </p:sp>
      <p:sp>
        <p:nvSpPr>
          <p:cNvPr id="7" name="TextBox 6"/>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3816186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23"/>
          <p:cNvGraphicFramePr>
            <a:graphicFrameLocks/>
          </p:cNvGraphicFramePr>
          <p:nvPr>
            <p:extLst/>
          </p:nvPr>
        </p:nvGraphicFramePr>
        <p:xfrm>
          <a:off x="1771650" y="1417638"/>
          <a:ext cx="8464550" cy="4406900"/>
        </p:xfrm>
        <a:graphic>
          <a:graphicData uri="http://schemas.openxmlformats.org/drawingml/2006/chart">
            <c:chart xmlns:c="http://schemas.openxmlformats.org/drawingml/2006/chart" xmlns:r="http://schemas.openxmlformats.org/officeDocument/2006/relationships" r:id="rId3"/>
          </a:graphicData>
        </a:graphic>
      </p:graphicFrame>
      <p:sp>
        <p:nvSpPr>
          <p:cNvPr id="38923" name="Title 1"/>
          <p:cNvSpPr>
            <a:spLocks noGrp="1"/>
          </p:cNvSpPr>
          <p:nvPr>
            <p:ph type="title"/>
          </p:nvPr>
        </p:nvSpPr>
        <p:spPr/>
        <p:txBody>
          <a:bodyPr/>
          <a:lstStyle/>
          <a:p>
            <a:r>
              <a:rPr lang="en-GB" altLang="en-US" sz="2400" dirty="0"/>
              <a:t>Pooled ACLIFORM/AUGMENT: change from baseline in morning </a:t>
            </a:r>
            <a:r>
              <a:rPr lang="en-GB" altLang="en-US" sz="2400" u="sng" dirty="0"/>
              <a:t>pre-dose</a:t>
            </a:r>
            <a:r>
              <a:rPr lang="en-GB" altLang="en-US" sz="2400" dirty="0"/>
              <a:t> (trough) FEV</a:t>
            </a:r>
            <a:r>
              <a:rPr lang="en-GB" altLang="en-US" sz="2400" baseline="-25000" dirty="0"/>
              <a:t>1</a:t>
            </a:r>
            <a:r>
              <a:rPr lang="en-GB" altLang="en-US" sz="2400" dirty="0"/>
              <a:t> at Week 24</a:t>
            </a:r>
          </a:p>
        </p:txBody>
      </p:sp>
      <p:sp>
        <p:nvSpPr>
          <p:cNvPr id="38927" name="Text Placeholder 5"/>
          <p:cNvSpPr>
            <a:spLocks noGrp="1"/>
          </p:cNvSpPr>
          <p:nvPr>
            <p:ph type="body" sz="quarter" idx="10"/>
          </p:nvPr>
        </p:nvSpPr>
        <p:spPr>
          <a:xfrm>
            <a:off x="6121400" y="6372001"/>
            <a:ext cx="4140200" cy="360362"/>
          </a:xfrm>
        </p:spPr>
        <p:txBody>
          <a:bodyPr/>
          <a:lstStyle/>
          <a:p>
            <a:pPr eaLnBrk="1" hangingPunct="1">
              <a:spcBef>
                <a:spcPct val="0"/>
              </a:spcBef>
            </a:pPr>
            <a:r>
              <a:rPr lang="en-GB" altLang="en-US" dirty="0" err="1"/>
              <a:t>Brimica</a:t>
            </a:r>
            <a:r>
              <a:rPr lang="en-GB" altLang="en-US" dirty="0"/>
              <a:t> product information</a:t>
            </a:r>
            <a:endParaRPr lang="en-US" altLang="en-US" dirty="0"/>
          </a:p>
        </p:txBody>
      </p:sp>
      <p:sp>
        <p:nvSpPr>
          <p:cNvPr id="38928" name="Text Placeholder 6"/>
          <p:cNvSpPr>
            <a:spLocks noGrp="1"/>
          </p:cNvSpPr>
          <p:nvPr>
            <p:ph type="body" sz="quarter" idx="11"/>
          </p:nvPr>
        </p:nvSpPr>
        <p:spPr>
          <a:xfrm>
            <a:off x="1955801" y="6119813"/>
            <a:ext cx="5116513" cy="360362"/>
          </a:xfrm>
        </p:spPr>
        <p:txBody>
          <a:bodyPr/>
          <a:lstStyle/>
          <a:p>
            <a:pPr eaLnBrk="1" hangingPunct="1">
              <a:spcBef>
                <a:spcPct val="0"/>
              </a:spcBef>
            </a:pPr>
            <a:r>
              <a:rPr lang="es-ES" altLang="en-US" dirty="0"/>
              <a:t>*p&lt;0.05; ****p&lt;0.0001</a:t>
            </a:r>
          </a:p>
        </p:txBody>
      </p:sp>
      <p:sp>
        <p:nvSpPr>
          <p:cNvPr id="24" name="TextBox 3"/>
          <p:cNvSpPr txBox="1">
            <a:spLocks noChangeArrowheads="1"/>
          </p:cNvSpPr>
          <p:nvPr/>
        </p:nvSpPr>
        <p:spPr bwMode="auto">
          <a:xfrm rot="16200000">
            <a:off x="593459" y="3259466"/>
            <a:ext cx="31908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LS mean change from baseline in 1h </a:t>
            </a:r>
            <a:br>
              <a:rPr lang="en-GB" altLang="en-US" sz="1400" b="0" dirty="0">
                <a:solidFill>
                  <a:srgbClr val="000000"/>
                </a:solidFill>
              </a:rPr>
            </a:br>
            <a:r>
              <a:rPr lang="en-GB" sz="1399" b="0" dirty="0">
                <a:solidFill>
                  <a:srgbClr val="000000"/>
                </a:solidFill>
                <a:latin typeface="Arial"/>
                <a:cs typeface="Arial"/>
              </a:rPr>
              <a:t>trough </a:t>
            </a:r>
            <a:r>
              <a:rPr lang="en-GB" altLang="en-US" sz="1400" b="0" dirty="0">
                <a:solidFill>
                  <a:srgbClr val="000000"/>
                </a:solidFill>
              </a:rPr>
              <a:t>FEV</a:t>
            </a:r>
            <a:r>
              <a:rPr lang="en-GB" altLang="en-US" sz="1400" b="0" baseline="-25000" dirty="0">
                <a:solidFill>
                  <a:srgbClr val="000000"/>
                </a:solidFill>
              </a:rPr>
              <a:t>1</a:t>
            </a:r>
            <a:r>
              <a:rPr lang="en-GB" altLang="en-US" sz="1400" b="0" dirty="0">
                <a:solidFill>
                  <a:srgbClr val="000000"/>
                </a:solidFill>
              </a:rPr>
              <a:t> (mL)</a:t>
            </a:r>
          </a:p>
        </p:txBody>
      </p:sp>
      <p:sp>
        <p:nvSpPr>
          <p:cNvPr id="26" name="Text Box 8"/>
          <p:cNvSpPr txBox="1">
            <a:spLocks noChangeArrowheads="1"/>
          </p:cNvSpPr>
          <p:nvPr/>
        </p:nvSpPr>
        <p:spPr bwMode="auto">
          <a:xfrm>
            <a:off x="7423151" y="1311543"/>
            <a:ext cx="2100263" cy="307975"/>
          </a:xfrm>
          <a:prstGeom prst="rect">
            <a:avLst/>
          </a:prstGeom>
          <a:noFill/>
          <a:ln w="9525">
            <a:noFill/>
            <a:miter lim="800000"/>
            <a:headEnd/>
            <a:tailEnd/>
          </a:ln>
        </p:spPr>
        <p:txBody>
          <a:bodyPr>
            <a:spAutoFit/>
          </a:bodyPr>
          <a:lstStyle/>
          <a:p>
            <a:pPr algn="ctr" eaLnBrk="0" hangingPunct="0">
              <a:buFont typeface="Times" pitchFamily="18" charset="0"/>
              <a:buNone/>
              <a:defRPr/>
            </a:pPr>
            <a:r>
              <a:rPr lang="es-ES" altLang="en-US" sz="1400" dirty="0">
                <a:solidFill>
                  <a:srgbClr val="3FA535"/>
                </a:solidFill>
                <a:latin typeface="Arial" pitchFamily="34" charset="0"/>
                <a:ea typeface="MS PGothic" pitchFamily="34" charset="-128"/>
                <a:cs typeface="Arial" pitchFamily="34" charset="0"/>
              </a:rPr>
              <a:t>28*</a:t>
            </a:r>
            <a:endParaRPr lang="el-GR" altLang="en-US" sz="1400" dirty="0">
              <a:solidFill>
                <a:srgbClr val="3FA535"/>
              </a:solidFill>
              <a:latin typeface="Arial" pitchFamily="34" charset="0"/>
              <a:ea typeface="MS PGothic" pitchFamily="34" charset="-128"/>
              <a:cs typeface="Arial" pitchFamily="34" charset="0"/>
            </a:endParaRPr>
          </a:p>
        </p:txBody>
      </p:sp>
      <p:cxnSp>
        <p:nvCxnSpPr>
          <p:cNvPr id="31" name="Straight Arrow Connector 3"/>
          <p:cNvCxnSpPr>
            <a:cxnSpLocks noChangeShapeType="1"/>
          </p:cNvCxnSpPr>
          <p:nvPr/>
        </p:nvCxnSpPr>
        <p:spPr bwMode="auto">
          <a:xfrm>
            <a:off x="4724400" y="4258356"/>
            <a:ext cx="4103688" cy="0"/>
          </a:xfrm>
          <a:prstGeom prst="straightConnector1">
            <a:avLst/>
          </a:prstGeom>
          <a:noFill/>
          <a:ln w="19050" algn="ctr">
            <a:solidFill>
              <a:schemeClr val="bg1">
                <a:lumMod val="50000"/>
              </a:schemeClr>
            </a:solidFill>
            <a:round/>
            <a:headEnd type="triangle" w="lg" len="lg"/>
            <a:tailEnd type="triangle" w="lg" len="lg"/>
          </a:ln>
        </p:spPr>
      </p:cxnSp>
      <p:sp>
        <p:nvSpPr>
          <p:cNvPr id="32" name="Text Box 8"/>
          <p:cNvSpPr txBox="1">
            <a:spLocks noChangeArrowheads="1"/>
          </p:cNvSpPr>
          <p:nvPr/>
        </p:nvSpPr>
        <p:spPr bwMode="auto">
          <a:xfrm>
            <a:off x="8796339" y="4099607"/>
            <a:ext cx="81464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0" hangingPunct="0">
              <a:buFont typeface="Times" pitchFamily="18" charset="0"/>
              <a:buNone/>
            </a:pPr>
            <a:r>
              <a:rPr lang="es-ES" altLang="en-US" sz="1400" dirty="0">
                <a:solidFill>
                  <a:srgbClr val="808080"/>
                </a:solidFill>
                <a:ea typeface="MS PGothic" pitchFamily="34" charset="-128"/>
              </a:rPr>
              <a:t>138**** </a:t>
            </a:r>
            <a:endParaRPr lang="el-GR" altLang="en-US" sz="1400" dirty="0">
              <a:solidFill>
                <a:srgbClr val="808080"/>
              </a:solidFill>
              <a:ea typeface="MS PGothic" pitchFamily="34" charset="-128"/>
            </a:endParaRPr>
          </a:p>
        </p:txBody>
      </p:sp>
      <p:sp>
        <p:nvSpPr>
          <p:cNvPr id="33" name="Text Box 8"/>
          <p:cNvSpPr txBox="1">
            <a:spLocks noChangeArrowheads="1"/>
          </p:cNvSpPr>
          <p:nvPr/>
        </p:nvSpPr>
        <p:spPr bwMode="auto">
          <a:xfrm>
            <a:off x="5651500" y="1460902"/>
            <a:ext cx="17716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buFont typeface="Times" pitchFamily="18" charset="0"/>
              <a:buNone/>
            </a:pPr>
            <a:r>
              <a:rPr lang="es-ES" altLang="en-US" sz="1400" dirty="0">
                <a:solidFill>
                  <a:srgbClr val="EF7A6A"/>
                </a:solidFill>
                <a:ea typeface="MS PGothic" pitchFamily="34" charset="-128"/>
              </a:rPr>
              <a:t>68****</a:t>
            </a:r>
            <a:endParaRPr lang="el-GR" altLang="en-US" sz="1400" dirty="0">
              <a:solidFill>
                <a:srgbClr val="EF7A6A"/>
              </a:solidFill>
              <a:ea typeface="MS PGothic" pitchFamily="34" charset="-128"/>
            </a:endParaRPr>
          </a:p>
        </p:txBody>
      </p:sp>
      <p:sp>
        <p:nvSpPr>
          <p:cNvPr id="37" name="Rectangle 29"/>
          <p:cNvSpPr>
            <a:spLocks noChangeArrowheads="1"/>
          </p:cNvSpPr>
          <p:nvPr/>
        </p:nvSpPr>
        <p:spPr bwMode="auto">
          <a:xfrm>
            <a:off x="4996591" y="3396716"/>
            <a:ext cx="136842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39" name="Rectangle 30"/>
          <p:cNvSpPr>
            <a:spLocks noChangeArrowheads="1"/>
          </p:cNvSpPr>
          <p:nvPr/>
        </p:nvSpPr>
        <p:spPr bwMode="auto">
          <a:xfrm>
            <a:off x="8461376" y="2004597"/>
            <a:ext cx="72072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41" name="Rectangle 31"/>
          <p:cNvSpPr>
            <a:spLocks noChangeArrowheads="1"/>
          </p:cNvSpPr>
          <p:nvPr/>
        </p:nvSpPr>
        <p:spPr bwMode="auto">
          <a:xfrm>
            <a:off x="9166225" y="2004597"/>
            <a:ext cx="719138"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42" name="Rectangle 32"/>
          <p:cNvSpPr>
            <a:spLocks noChangeArrowheads="1"/>
          </p:cNvSpPr>
          <p:nvPr/>
        </p:nvSpPr>
        <p:spPr bwMode="auto">
          <a:xfrm>
            <a:off x="6727825" y="2594850"/>
            <a:ext cx="1403350"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cxnSp>
        <p:nvCxnSpPr>
          <p:cNvPr id="43" name="Elbow Connector 33"/>
          <p:cNvCxnSpPr>
            <a:cxnSpLocks noChangeShapeType="1"/>
            <a:stCxn id="37" idx="0"/>
            <a:endCxn id="39" idx="0"/>
          </p:cNvCxnSpPr>
          <p:nvPr/>
        </p:nvCxnSpPr>
        <p:spPr bwMode="auto">
          <a:xfrm rot="5400000" flipH="1" flipV="1">
            <a:off x="6555212" y="1130191"/>
            <a:ext cx="1392119" cy="3140935"/>
          </a:xfrm>
          <a:prstGeom prst="bentConnector3">
            <a:avLst>
              <a:gd name="adj1" fmla="val 116421"/>
            </a:avLst>
          </a:prstGeom>
          <a:noFill/>
          <a:ln w="19050" algn="ctr">
            <a:solidFill>
              <a:schemeClr val="accent2"/>
            </a:solidFill>
            <a:round/>
            <a:headEnd type="triangle" w="lg" len="lg"/>
            <a:tailEnd type="triangle" w="lg" len="lg"/>
          </a:ln>
        </p:spPr>
      </p:cxnSp>
      <p:cxnSp>
        <p:nvCxnSpPr>
          <p:cNvPr id="44" name="Elbow Connector 43"/>
          <p:cNvCxnSpPr>
            <a:stCxn id="42" idx="0"/>
            <a:endCxn id="41" idx="0"/>
          </p:cNvCxnSpPr>
          <p:nvPr/>
        </p:nvCxnSpPr>
        <p:spPr bwMode="auto">
          <a:xfrm rot="5400000" flipH="1" flipV="1">
            <a:off x="8182522" y="1251577"/>
            <a:ext cx="590253" cy="2096294"/>
          </a:xfrm>
          <a:prstGeom prst="bentConnector3">
            <a:avLst>
              <a:gd name="adj1" fmla="val 163811"/>
            </a:avLst>
          </a:prstGeom>
          <a:solidFill>
            <a:schemeClr val="accent1"/>
          </a:solidFill>
          <a:ln w="19050" cap="flat" cmpd="sng" algn="ctr">
            <a:solidFill>
              <a:schemeClr val="accent3"/>
            </a:solidFill>
            <a:prstDash val="solid"/>
            <a:round/>
            <a:headEnd type="triangle" w="lg" len="lg"/>
            <a:tailEnd type="triangle" w="lg" len="lg"/>
          </a:ln>
          <a:effectLst/>
        </p:spPr>
      </p:cxnSp>
      <p:sp>
        <p:nvSpPr>
          <p:cNvPr id="21" name="TextBox 2"/>
          <p:cNvSpPr txBox="1">
            <a:spLocks noChangeArrowheads="1"/>
          </p:cNvSpPr>
          <p:nvPr/>
        </p:nvSpPr>
        <p:spPr bwMode="auto">
          <a:xfrm>
            <a:off x="3163888" y="5159554"/>
            <a:ext cx="15367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Placebo</a:t>
            </a:r>
          </a:p>
        </p:txBody>
      </p:sp>
      <p:sp>
        <p:nvSpPr>
          <p:cNvPr id="22" name="TextBox 19"/>
          <p:cNvSpPr txBox="1">
            <a:spLocks noChangeArrowheads="1"/>
          </p:cNvSpPr>
          <p:nvPr/>
        </p:nvSpPr>
        <p:spPr bwMode="auto">
          <a:xfrm>
            <a:off x="4838701" y="5159554"/>
            <a:ext cx="16621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Formoterol 12 µg</a:t>
            </a:r>
          </a:p>
        </p:txBody>
      </p:sp>
      <p:sp>
        <p:nvSpPr>
          <p:cNvPr id="23" name="TextBox 20"/>
          <p:cNvSpPr txBox="1">
            <a:spLocks noChangeArrowheads="1"/>
          </p:cNvSpPr>
          <p:nvPr/>
        </p:nvSpPr>
        <p:spPr bwMode="auto">
          <a:xfrm>
            <a:off x="6635751" y="5159554"/>
            <a:ext cx="1604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Aclidinium 400 µg</a:t>
            </a:r>
          </a:p>
        </p:txBody>
      </p:sp>
      <p:sp>
        <p:nvSpPr>
          <p:cNvPr id="25" name="TextBox 22"/>
          <p:cNvSpPr txBox="1">
            <a:spLocks noChangeArrowheads="1"/>
          </p:cNvSpPr>
          <p:nvPr/>
        </p:nvSpPr>
        <p:spPr bwMode="auto">
          <a:xfrm>
            <a:off x="8346251" y="5159554"/>
            <a:ext cx="1652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FDC 400/12 µg</a:t>
            </a:r>
          </a:p>
        </p:txBody>
      </p:sp>
      <p:sp>
        <p:nvSpPr>
          <p:cNvPr id="27" name="Line Callout 2 26"/>
          <p:cNvSpPr/>
          <p:nvPr/>
        </p:nvSpPr>
        <p:spPr>
          <a:xfrm>
            <a:off x="6591300" y="5118100"/>
            <a:ext cx="3505200" cy="1028700"/>
          </a:xfrm>
          <a:prstGeom prst="borderCallout2">
            <a:avLst>
              <a:gd name="adj1" fmla="val -5096"/>
              <a:gd name="adj2" fmla="val 41285"/>
              <a:gd name="adj3" fmla="val -37403"/>
              <a:gd name="adj4" fmla="val 52780"/>
              <a:gd name="adj5" fmla="val -69699"/>
              <a:gd name="adj6" fmla="val 70509"/>
            </a:avLst>
          </a:prstGeom>
          <a:solidFill>
            <a:srgbClr val="B2F2FF"/>
          </a:solidFill>
        </p:spPr>
        <p:style>
          <a:lnRef idx="1">
            <a:schemeClr val="accent1"/>
          </a:lnRef>
          <a:fillRef idx="3">
            <a:schemeClr val="accent1"/>
          </a:fillRef>
          <a:effectRef idx="2">
            <a:schemeClr val="accent1"/>
          </a:effectRef>
          <a:fontRef idx="minor">
            <a:schemeClr val="lt1"/>
          </a:fontRef>
        </p:style>
        <p:txBody>
          <a:bodyPr rtlCol="0" anchor="ctr"/>
          <a:lstStyle/>
          <a:p>
            <a:pPr eaLnBrk="0" hangingPunct="0"/>
            <a:r>
              <a:rPr lang="en-US" dirty="0">
                <a:solidFill>
                  <a:srgbClr val="000090"/>
                </a:solidFill>
              </a:rPr>
              <a:t>Efficacy of FDC </a:t>
            </a:r>
            <a:r>
              <a:rPr lang="en-US" dirty="0" err="1">
                <a:solidFill>
                  <a:srgbClr val="000090"/>
                </a:solidFill>
              </a:rPr>
              <a:t>vs</a:t>
            </a:r>
            <a:r>
              <a:rPr lang="en-US" dirty="0">
                <a:solidFill>
                  <a:srgbClr val="000090"/>
                </a:solidFill>
              </a:rPr>
              <a:t> placebo</a:t>
            </a:r>
          </a:p>
          <a:p>
            <a:pPr eaLnBrk="0" hangingPunct="0"/>
            <a:r>
              <a:rPr lang="en-US" dirty="0">
                <a:solidFill>
                  <a:srgbClr val="000090"/>
                </a:solidFill>
              </a:rPr>
              <a:t>is 77% of the sum of the </a:t>
            </a:r>
          </a:p>
          <a:p>
            <a:pPr eaLnBrk="0" hangingPunct="0"/>
            <a:r>
              <a:rPr lang="en-US" dirty="0">
                <a:solidFill>
                  <a:srgbClr val="000090"/>
                </a:solidFill>
              </a:rPr>
              <a:t>mono components </a:t>
            </a:r>
            <a:r>
              <a:rPr lang="en-US" dirty="0" err="1">
                <a:solidFill>
                  <a:srgbClr val="000090"/>
                </a:solidFill>
              </a:rPr>
              <a:t>vs</a:t>
            </a:r>
            <a:r>
              <a:rPr lang="en-US" dirty="0">
                <a:solidFill>
                  <a:srgbClr val="000090"/>
                </a:solidFill>
              </a:rPr>
              <a:t> placebo </a:t>
            </a:r>
          </a:p>
        </p:txBody>
      </p:sp>
    </p:spTree>
    <p:extLst>
      <p:ext uri="{BB962C8B-B14F-4D97-AF65-F5344CB8AC3E}">
        <p14:creationId xmlns:p14="http://schemas.microsoft.com/office/powerpoint/2010/main" val="22854471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48"/>
          <p:cNvGraphicFramePr>
            <a:graphicFrameLocks/>
          </p:cNvGraphicFramePr>
          <p:nvPr>
            <p:extLst/>
          </p:nvPr>
        </p:nvGraphicFramePr>
        <p:xfrm>
          <a:off x="1800226" y="1353374"/>
          <a:ext cx="8435975" cy="4327525"/>
        </p:xfrm>
        <a:graphic>
          <a:graphicData uri="http://schemas.openxmlformats.org/drawingml/2006/chart">
            <c:chart xmlns:c="http://schemas.openxmlformats.org/drawingml/2006/chart" xmlns:r="http://schemas.openxmlformats.org/officeDocument/2006/relationships" r:id="rId3"/>
          </a:graphicData>
        </a:graphic>
      </p:graphicFrame>
      <p:sp>
        <p:nvSpPr>
          <p:cNvPr id="36867" name="Text Box 5"/>
          <p:cNvSpPr txBox="1">
            <a:spLocks noChangeArrowheads="1"/>
          </p:cNvSpPr>
          <p:nvPr/>
        </p:nvSpPr>
        <p:spPr bwMode="auto">
          <a:xfrm>
            <a:off x="7240589" y="2057400"/>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0" hangingPunct="0"/>
            <a:endParaRPr lang="en-US" altLang="en-US" sz="2000" dirty="0">
              <a:solidFill>
                <a:srgbClr val="7F7F7F"/>
              </a:solidFill>
              <a:ea typeface="MS PGothic" pitchFamily="34" charset="-128"/>
            </a:endParaRPr>
          </a:p>
        </p:txBody>
      </p:sp>
      <p:sp>
        <p:nvSpPr>
          <p:cNvPr id="3076" name="Text Box 8"/>
          <p:cNvSpPr txBox="1">
            <a:spLocks noChangeArrowheads="1"/>
          </p:cNvSpPr>
          <p:nvPr/>
        </p:nvSpPr>
        <p:spPr bwMode="auto">
          <a:xfrm>
            <a:off x="7423151" y="1416051"/>
            <a:ext cx="2100263" cy="307975"/>
          </a:xfrm>
          <a:prstGeom prst="rect">
            <a:avLst/>
          </a:prstGeom>
          <a:noFill/>
          <a:ln w="9525">
            <a:noFill/>
            <a:miter lim="800000"/>
            <a:headEnd/>
            <a:tailEnd/>
          </a:ln>
        </p:spPr>
        <p:txBody>
          <a:bodyPr>
            <a:spAutoFit/>
          </a:bodyPr>
          <a:lstStyle/>
          <a:p>
            <a:pPr algn="ctr" eaLnBrk="0" hangingPunct="0">
              <a:buFont typeface="Times" pitchFamily="18" charset="0"/>
              <a:buNone/>
              <a:defRPr/>
            </a:pPr>
            <a:r>
              <a:rPr lang="es-ES" altLang="en-US" sz="1400" dirty="0">
                <a:solidFill>
                  <a:srgbClr val="3FA535"/>
                </a:solidFill>
                <a:latin typeface="Arial" pitchFamily="34" charset="0"/>
                <a:ea typeface="MS PGothic" pitchFamily="34" charset="-128"/>
                <a:cs typeface="Arial" pitchFamily="34" charset="0"/>
              </a:rPr>
              <a:t>118****</a:t>
            </a:r>
            <a:endParaRPr lang="el-GR" altLang="en-US" sz="1400" dirty="0">
              <a:solidFill>
                <a:srgbClr val="3FA535"/>
              </a:solidFill>
              <a:latin typeface="Arial" pitchFamily="34" charset="0"/>
              <a:ea typeface="MS PGothic" pitchFamily="34" charset="-128"/>
              <a:cs typeface="Arial" pitchFamily="34" charset="0"/>
            </a:endParaRPr>
          </a:p>
        </p:txBody>
      </p:sp>
      <p:sp>
        <p:nvSpPr>
          <p:cNvPr id="36873" name="Title 1"/>
          <p:cNvSpPr>
            <a:spLocks noGrp="1"/>
          </p:cNvSpPr>
          <p:nvPr>
            <p:ph type="title"/>
          </p:nvPr>
        </p:nvSpPr>
        <p:spPr/>
        <p:txBody>
          <a:bodyPr/>
          <a:lstStyle/>
          <a:p>
            <a:r>
              <a:rPr lang="en-GB" altLang="en-US" sz="2400" dirty="0"/>
              <a:t>Pooled ACLIFORM/AUGMENT: change from baseline in 1-hour morning post-dose FEV</a:t>
            </a:r>
            <a:r>
              <a:rPr lang="en-GB" altLang="en-US" sz="2400" baseline="-25000" dirty="0"/>
              <a:t>1</a:t>
            </a:r>
            <a:r>
              <a:rPr lang="en-GB" altLang="en-US" sz="2400" dirty="0"/>
              <a:t> at Week 24</a:t>
            </a:r>
          </a:p>
        </p:txBody>
      </p:sp>
      <p:cxnSp>
        <p:nvCxnSpPr>
          <p:cNvPr id="26" name="Straight Arrow Connector 3"/>
          <p:cNvCxnSpPr>
            <a:cxnSpLocks noChangeShapeType="1"/>
          </p:cNvCxnSpPr>
          <p:nvPr/>
        </p:nvCxnSpPr>
        <p:spPr bwMode="auto">
          <a:xfrm>
            <a:off x="4724400" y="4824413"/>
            <a:ext cx="4103688" cy="0"/>
          </a:xfrm>
          <a:prstGeom prst="straightConnector1">
            <a:avLst/>
          </a:prstGeom>
          <a:noFill/>
          <a:ln w="19050" algn="ctr">
            <a:solidFill>
              <a:schemeClr val="bg1">
                <a:lumMod val="50000"/>
              </a:schemeClr>
            </a:solidFill>
            <a:round/>
            <a:headEnd type="triangle" w="lg" len="lg"/>
            <a:tailEnd type="triangle" w="lg" len="lg"/>
          </a:ln>
        </p:spPr>
      </p:cxnSp>
      <p:sp>
        <p:nvSpPr>
          <p:cNvPr id="36875" name="Text Box 8"/>
          <p:cNvSpPr txBox="1">
            <a:spLocks noChangeArrowheads="1"/>
          </p:cNvSpPr>
          <p:nvPr/>
        </p:nvSpPr>
        <p:spPr bwMode="auto">
          <a:xfrm>
            <a:off x="8796339" y="4665664"/>
            <a:ext cx="81464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0" hangingPunct="0">
              <a:buFont typeface="Times" pitchFamily="18" charset="0"/>
              <a:buNone/>
            </a:pPr>
            <a:r>
              <a:rPr lang="es-ES" altLang="en-US" sz="1400" dirty="0">
                <a:solidFill>
                  <a:srgbClr val="808080"/>
                </a:solidFill>
                <a:ea typeface="MS PGothic" pitchFamily="34" charset="-128"/>
              </a:rPr>
              <a:t>293**** </a:t>
            </a:r>
            <a:endParaRPr lang="el-GR" altLang="en-US" sz="1400" dirty="0">
              <a:solidFill>
                <a:srgbClr val="808080"/>
              </a:solidFill>
              <a:ea typeface="MS PGothic" pitchFamily="34" charset="-128"/>
            </a:endParaRPr>
          </a:p>
        </p:txBody>
      </p:sp>
      <p:sp>
        <p:nvSpPr>
          <p:cNvPr id="36876" name="Text Box 8"/>
          <p:cNvSpPr txBox="1">
            <a:spLocks noChangeArrowheads="1"/>
          </p:cNvSpPr>
          <p:nvPr/>
        </p:nvSpPr>
        <p:spPr bwMode="auto">
          <a:xfrm>
            <a:off x="5651500" y="1617664"/>
            <a:ext cx="17716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buFont typeface="Times" pitchFamily="18" charset="0"/>
              <a:buNone/>
            </a:pPr>
            <a:r>
              <a:rPr lang="es-ES" altLang="en-US" sz="1400" dirty="0">
                <a:solidFill>
                  <a:srgbClr val="EF7A6A"/>
                </a:solidFill>
                <a:ea typeface="MS PGothic" pitchFamily="34" charset="-128"/>
              </a:rPr>
              <a:t>114****</a:t>
            </a:r>
            <a:endParaRPr lang="el-GR" altLang="en-US" sz="1400" dirty="0">
              <a:solidFill>
                <a:srgbClr val="EF7A6A"/>
              </a:solidFill>
              <a:ea typeface="MS PGothic" pitchFamily="34" charset="-128"/>
            </a:endParaRPr>
          </a:p>
        </p:txBody>
      </p:sp>
      <p:sp>
        <p:nvSpPr>
          <p:cNvPr id="36877" name="Text Placeholder 5"/>
          <p:cNvSpPr>
            <a:spLocks noGrp="1"/>
          </p:cNvSpPr>
          <p:nvPr>
            <p:ph type="body" sz="quarter" idx="10"/>
          </p:nvPr>
        </p:nvSpPr>
        <p:spPr>
          <a:xfrm>
            <a:off x="6096000" y="5900795"/>
            <a:ext cx="4140200" cy="360362"/>
          </a:xfrm>
        </p:spPr>
        <p:txBody>
          <a:bodyPr/>
          <a:lstStyle/>
          <a:p>
            <a:pPr eaLnBrk="1" hangingPunct="1">
              <a:spcBef>
                <a:spcPct val="0"/>
              </a:spcBef>
            </a:pPr>
            <a:r>
              <a:rPr lang="en-GB" altLang="en-US" dirty="0"/>
              <a:t>AstraZeneca data on file</a:t>
            </a:r>
            <a:endParaRPr lang="en-US" altLang="en-US" dirty="0"/>
          </a:p>
        </p:txBody>
      </p:sp>
      <p:sp>
        <p:nvSpPr>
          <p:cNvPr id="36878" name="Text Placeholder 6"/>
          <p:cNvSpPr>
            <a:spLocks noGrp="1"/>
          </p:cNvSpPr>
          <p:nvPr>
            <p:ph type="body" sz="quarter" idx="11"/>
          </p:nvPr>
        </p:nvSpPr>
        <p:spPr>
          <a:xfrm>
            <a:off x="1955801" y="6119813"/>
            <a:ext cx="5116513" cy="360362"/>
          </a:xfrm>
        </p:spPr>
        <p:txBody>
          <a:bodyPr/>
          <a:lstStyle/>
          <a:p>
            <a:pPr eaLnBrk="1" hangingPunct="1">
              <a:spcBef>
                <a:spcPct val="0"/>
              </a:spcBef>
            </a:pPr>
            <a:r>
              <a:rPr lang="es-ES" altLang="en-US" dirty="0">
                <a:solidFill>
                  <a:srgbClr val="000000"/>
                </a:solidFill>
              </a:rPr>
              <a:t>****p&lt;0.0001</a:t>
            </a:r>
          </a:p>
        </p:txBody>
      </p:sp>
      <p:sp>
        <p:nvSpPr>
          <p:cNvPr id="36879" name="Rectangle 29"/>
          <p:cNvSpPr>
            <a:spLocks noChangeArrowheads="1"/>
          </p:cNvSpPr>
          <p:nvPr/>
        </p:nvSpPr>
        <p:spPr bwMode="auto">
          <a:xfrm>
            <a:off x="4987882" y="3222536"/>
            <a:ext cx="136842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36880" name="Rectangle 30"/>
          <p:cNvSpPr>
            <a:spLocks noChangeArrowheads="1"/>
          </p:cNvSpPr>
          <p:nvPr/>
        </p:nvSpPr>
        <p:spPr bwMode="auto">
          <a:xfrm>
            <a:off x="8461376" y="2152650"/>
            <a:ext cx="72072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36881" name="Rectangle 31"/>
          <p:cNvSpPr>
            <a:spLocks noChangeArrowheads="1"/>
          </p:cNvSpPr>
          <p:nvPr/>
        </p:nvSpPr>
        <p:spPr bwMode="auto">
          <a:xfrm>
            <a:off x="9166225" y="2152650"/>
            <a:ext cx="719138"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36882" name="Rectangle 32"/>
          <p:cNvSpPr>
            <a:spLocks noChangeArrowheads="1"/>
          </p:cNvSpPr>
          <p:nvPr/>
        </p:nvSpPr>
        <p:spPr bwMode="auto">
          <a:xfrm>
            <a:off x="6727825" y="3274152"/>
            <a:ext cx="1403350"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cxnSp>
        <p:nvCxnSpPr>
          <p:cNvPr id="36883" name="Elbow Connector 33"/>
          <p:cNvCxnSpPr>
            <a:cxnSpLocks noChangeShapeType="1"/>
            <a:stCxn id="36879" idx="0"/>
            <a:endCxn id="36880" idx="0"/>
          </p:cNvCxnSpPr>
          <p:nvPr/>
        </p:nvCxnSpPr>
        <p:spPr bwMode="auto">
          <a:xfrm rot="5400000" flipH="1" flipV="1">
            <a:off x="6711973" y="1112771"/>
            <a:ext cx="1069886" cy="3149644"/>
          </a:xfrm>
          <a:prstGeom prst="bentConnector3">
            <a:avLst>
              <a:gd name="adj1" fmla="val 121367"/>
            </a:avLst>
          </a:prstGeom>
          <a:noFill/>
          <a:ln w="19050" algn="ctr">
            <a:solidFill>
              <a:schemeClr val="accent2"/>
            </a:solidFill>
            <a:round/>
            <a:headEnd type="triangle" w="lg" len="lg"/>
            <a:tailEnd type="triangle" w="lg" len="lg"/>
          </a:ln>
        </p:spPr>
      </p:cxnSp>
      <p:cxnSp>
        <p:nvCxnSpPr>
          <p:cNvPr id="35" name="Elbow Connector 34"/>
          <p:cNvCxnSpPr>
            <a:stCxn id="36882" idx="0"/>
            <a:endCxn id="36881" idx="0"/>
          </p:cNvCxnSpPr>
          <p:nvPr/>
        </p:nvCxnSpPr>
        <p:spPr bwMode="auto">
          <a:xfrm rot="5400000" flipH="1" flipV="1">
            <a:off x="7916896" y="1665254"/>
            <a:ext cx="1121502" cy="2096294"/>
          </a:xfrm>
          <a:prstGeom prst="bentConnector3">
            <a:avLst>
              <a:gd name="adj1" fmla="val 134360"/>
            </a:avLst>
          </a:prstGeom>
          <a:solidFill>
            <a:schemeClr val="accent1"/>
          </a:solidFill>
          <a:ln w="19050" cap="flat" cmpd="sng" algn="ctr">
            <a:solidFill>
              <a:schemeClr val="accent3"/>
            </a:solidFill>
            <a:prstDash val="solid"/>
            <a:round/>
            <a:headEnd type="triangle" w="lg" len="lg"/>
            <a:tailEnd type="triangle" w="lg" len="lg"/>
          </a:ln>
          <a:effectLst/>
        </p:spPr>
      </p:cxnSp>
      <p:sp>
        <p:nvSpPr>
          <p:cNvPr id="23" name="TextBox 3"/>
          <p:cNvSpPr txBox="1">
            <a:spLocks noChangeArrowheads="1"/>
          </p:cNvSpPr>
          <p:nvPr/>
        </p:nvSpPr>
        <p:spPr bwMode="auto">
          <a:xfrm rot="16200000">
            <a:off x="593459" y="3259466"/>
            <a:ext cx="31908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LS mean change from baseline in 1h </a:t>
            </a:r>
            <a:br>
              <a:rPr lang="en-GB" altLang="en-US" sz="1400" b="0" dirty="0">
                <a:solidFill>
                  <a:srgbClr val="000000"/>
                </a:solidFill>
              </a:rPr>
            </a:br>
            <a:r>
              <a:rPr lang="en-GB" sz="1399" b="0" dirty="0">
                <a:solidFill>
                  <a:srgbClr val="000000"/>
                </a:solidFill>
                <a:latin typeface="Arial"/>
                <a:cs typeface="Arial"/>
              </a:rPr>
              <a:t>post-dose </a:t>
            </a:r>
            <a:r>
              <a:rPr lang="en-GB" altLang="en-US" sz="1400" b="0" dirty="0">
                <a:solidFill>
                  <a:srgbClr val="000000"/>
                </a:solidFill>
              </a:rPr>
              <a:t>FEV</a:t>
            </a:r>
            <a:r>
              <a:rPr lang="en-GB" altLang="en-US" sz="1400" b="0" baseline="-25000" dirty="0">
                <a:solidFill>
                  <a:srgbClr val="000000"/>
                </a:solidFill>
              </a:rPr>
              <a:t>1</a:t>
            </a:r>
            <a:r>
              <a:rPr lang="en-GB" altLang="en-US" sz="1400" b="0" dirty="0">
                <a:solidFill>
                  <a:srgbClr val="000000"/>
                </a:solidFill>
              </a:rPr>
              <a:t> (mL)</a:t>
            </a:r>
          </a:p>
        </p:txBody>
      </p:sp>
      <p:sp>
        <p:nvSpPr>
          <p:cNvPr id="24" name="TextBox 2"/>
          <p:cNvSpPr txBox="1">
            <a:spLocks noChangeArrowheads="1"/>
          </p:cNvSpPr>
          <p:nvPr/>
        </p:nvSpPr>
        <p:spPr bwMode="auto">
          <a:xfrm>
            <a:off x="3163888" y="5116010"/>
            <a:ext cx="15367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Placebo</a:t>
            </a:r>
          </a:p>
        </p:txBody>
      </p:sp>
      <p:sp>
        <p:nvSpPr>
          <p:cNvPr id="25" name="TextBox 19"/>
          <p:cNvSpPr txBox="1">
            <a:spLocks noChangeArrowheads="1"/>
          </p:cNvSpPr>
          <p:nvPr/>
        </p:nvSpPr>
        <p:spPr bwMode="auto">
          <a:xfrm>
            <a:off x="4838701" y="5116010"/>
            <a:ext cx="16621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Formoterol 12 µg</a:t>
            </a:r>
          </a:p>
        </p:txBody>
      </p:sp>
      <p:sp>
        <p:nvSpPr>
          <p:cNvPr id="27" name="TextBox 20"/>
          <p:cNvSpPr txBox="1">
            <a:spLocks noChangeArrowheads="1"/>
          </p:cNvSpPr>
          <p:nvPr/>
        </p:nvSpPr>
        <p:spPr bwMode="auto">
          <a:xfrm>
            <a:off x="6635751" y="5116010"/>
            <a:ext cx="1604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Aclidinium 400 µg</a:t>
            </a:r>
          </a:p>
        </p:txBody>
      </p:sp>
      <p:sp>
        <p:nvSpPr>
          <p:cNvPr id="28" name="TextBox 22"/>
          <p:cNvSpPr txBox="1">
            <a:spLocks noChangeArrowheads="1"/>
          </p:cNvSpPr>
          <p:nvPr/>
        </p:nvSpPr>
        <p:spPr bwMode="auto">
          <a:xfrm>
            <a:off x="8346251" y="5116010"/>
            <a:ext cx="1652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FDC 400/12 µg</a:t>
            </a:r>
          </a:p>
        </p:txBody>
      </p:sp>
      <p:sp>
        <p:nvSpPr>
          <p:cNvPr id="3" name="Oval 2"/>
          <p:cNvSpPr/>
          <p:nvPr/>
        </p:nvSpPr>
        <p:spPr bwMode="auto">
          <a:xfrm>
            <a:off x="8470900" y="4635500"/>
            <a:ext cx="1308100" cy="355600"/>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800">
              <a:solidFill>
                <a:srgbClr val="000000"/>
              </a:solidFill>
              <a:latin typeface="Arial" pitchFamily="34" charset="0"/>
              <a:cs typeface="Arial" pitchFamily="34" charset="0"/>
            </a:endParaRPr>
          </a:p>
        </p:txBody>
      </p:sp>
      <p:sp>
        <p:nvSpPr>
          <p:cNvPr id="29" name="Line Callout 2 28"/>
          <p:cNvSpPr/>
          <p:nvPr/>
        </p:nvSpPr>
        <p:spPr>
          <a:xfrm>
            <a:off x="6121400" y="5664200"/>
            <a:ext cx="3505200" cy="1028700"/>
          </a:xfrm>
          <a:prstGeom prst="borderCallout2">
            <a:avLst>
              <a:gd name="adj1" fmla="val -5096"/>
              <a:gd name="adj2" fmla="val 41285"/>
              <a:gd name="adj3" fmla="val -37403"/>
              <a:gd name="adj4" fmla="val 52780"/>
              <a:gd name="adj5" fmla="val -69699"/>
              <a:gd name="adj6" fmla="val 70509"/>
            </a:avLst>
          </a:prstGeom>
          <a:solidFill>
            <a:srgbClr val="B2F2FF"/>
          </a:solidFill>
        </p:spPr>
        <p:style>
          <a:lnRef idx="1">
            <a:schemeClr val="accent1"/>
          </a:lnRef>
          <a:fillRef idx="3">
            <a:schemeClr val="accent1"/>
          </a:fillRef>
          <a:effectRef idx="2">
            <a:schemeClr val="accent1"/>
          </a:effectRef>
          <a:fontRef idx="minor">
            <a:schemeClr val="lt1"/>
          </a:fontRef>
        </p:style>
        <p:txBody>
          <a:bodyPr rtlCol="0" anchor="ctr"/>
          <a:lstStyle/>
          <a:p>
            <a:pPr eaLnBrk="0" hangingPunct="0"/>
            <a:r>
              <a:rPr lang="en-US" dirty="0">
                <a:solidFill>
                  <a:srgbClr val="000090"/>
                </a:solidFill>
              </a:rPr>
              <a:t>Efficacy of FDC </a:t>
            </a:r>
            <a:r>
              <a:rPr lang="en-US" dirty="0" err="1">
                <a:solidFill>
                  <a:srgbClr val="000090"/>
                </a:solidFill>
              </a:rPr>
              <a:t>vs</a:t>
            </a:r>
            <a:r>
              <a:rPr lang="en-US" dirty="0">
                <a:solidFill>
                  <a:srgbClr val="000090"/>
                </a:solidFill>
              </a:rPr>
              <a:t> placebo</a:t>
            </a:r>
          </a:p>
          <a:p>
            <a:pPr eaLnBrk="0" hangingPunct="0"/>
            <a:r>
              <a:rPr lang="en-US" dirty="0">
                <a:solidFill>
                  <a:srgbClr val="000090"/>
                </a:solidFill>
              </a:rPr>
              <a:t>is 83% of the sum of the </a:t>
            </a:r>
          </a:p>
          <a:p>
            <a:pPr eaLnBrk="0" hangingPunct="0"/>
            <a:r>
              <a:rPr lang="en-US" dirty="0">
                <a:solidFill>
                  <a:srgbClr val="000090"/>
                </a:solidFill>
              </a:rPr>
              <a:t>mono components </a:t>
            </a:r>
            <a:r>
              <a:rPr lang="en-US" dirty="0" err="1">
                <a:solidFill>
                  <a:srgbClr val="000090"/>
                </a:solidFill>
              </a:rPr>
              <a:t>vs</a:t>
            </a:r>
            <a:r>
              <a:rPr lang="en-US" dirty="0">
                <a:solidFill>
                  <a:srgbClr val="000090"/>
                </a:solidFill>
              </a:rPr>
              <a:t> placebo </a:t>
            </a:r>
          </a:p>
        </p:txBody>
      </p:sp>
    </p:spTree>
    <p:extLst>
      <p:ext uri="{BB962C8B-B14F-4D97-AF65-F5344CB8AC3E}">
        <p14:creationId xmlns:p14="http://schemas.microsoft.com/office/powerpoint/2010/main" val="41632075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2"/>
          <p:cNvGraphicFramePr>
            <a:graphicFrameLocks/>
          </p:cNvGraphicFramePr>
          <p:nvPr>
            <p:extLst/>
          </p:nvPr>
        </p:nvGraphicFramePr>
        <p:xfrm>
          <a:off x="2032000" y="1448781"/>
          <a:ext cx="8153400" cy="3673475"/>
        </p:xfrm>
        <a:graphic>
          <a:graphicData uri="http://schemas.openxmlformats.org/drawingml/2006/chart">
            <c:chart xmlns:c="http://schemas.openxmlformats.org/drawingml/2006/chart" xmlns:r="http://schemas.openxmlformats.org/officeDocument/2006/relationships" r:id="rId3"/>
          </a:graphicData>
        </a:graphic>
      </p:graphicFrame>
      <p:sp>
        <p:nvSpPr>
          <p:cNvPr id="43017" name="Title 1"/>
          <p:cNvSpPr>
            <a:spLocks noGrp="1"/>
          </p:cNvSpPr>
          <p:nvPr>
            <p:ph type="title"/>
          </p:nvPr>
        </p:nvSpPr>
        <p:spPr/>
        <p:txBody>
          <a:bodyPr>
            <a:normAutofit/>
          </a:bodyPr>
          <a:lstStyle/>
          <a:p>
            <a:r>
              <a:rPr lang="en-GB" altLang="en-US" sz="3200" dirty="0"/>
              <a:t>Pooled ACLIFORM/AUGMENT: improvement in TDI focal score at Week 24</a:t>
            </a:r>
          </a:p>
        </p:txBody>
      </p:sp>
      <p:sp>
        <p:nvSpPr>
          <p:cNvPr id="43026" name="Text Placeholder 27"/>
          <p:cNvSpPr>
            <a:spLocks noGrp="1"/>
          </p:cNvSpPr>
          <p:nvPr>
            <p:ph type="body" sz="quarter" idx="10"/>
          </p:nvPr>
        </p:nvSpPr>
        <p:spPr>
          <a:xfrm>
            <a:off x="6096000" y="5902101"/>
            <a:ext cx="4140200" cy="360362"/>
          </a:xfrm>
        </p:spPr>
        <p:txBody>
          <a:bodyPr/>
          <a:lstStyle/>
          <a:p>
            <a:pPr>
              <a:spcBef>
                <a:spcPct val="0"/>
              </a:spcBef>
            </a:pPr>
            <a:r>
              <a:rPr lang="en-GB" altLang="en-US" dirty="0"/>
              <a:t>AstraZeneca data on file</a:t>
            </a:r>
            <a:endParaRPr lang="en-US" altLang="en-US" dirty="0"/>
          </a:p>
        </p:txBody>
      </p:sp>
      <p:sp>
        <p:nvSpPr>
          <p:cNvPr id="43027" name="Text Placeholder 28"/>
          <p:cNvSpPr>
            <a:spLocks noGrp="1"/>
          </p:cNvSpPr>
          <p:nvPr>
            <p:ph type="body" sz="quarter" idx="11"/>
          </p:nvPr>
        </p:nvSpPr>
        <p:spPr>
          <a:xfrm>
            <a:off x="1955800" y="6119813"/>
            <a:ext cx="4140200" cy="360362"/>
          </a:xfrm>
        </p:spPr>
        <p:txBody>
          <a:bodyPr/>
          <a:lstStyle/>
          <a:p>
            <a:pPr eaLnBrk="1" hangingPunct="1">
              <a:spcBef>
                <a:spcPct val="0"/>
              </a:spcBef>
            </a:pPr>
            <a:r>
              <a:rPr lang="es-ES" altLang="en-US" dirty="0">
                <a:ea typeface="MS PGothic" pitchFamily="34" charset="-128"/>
                <a:cs typeface="Times New Roman" pitchFamily="18" charset="0"/>
              </a:rPr>
              <a:t>*p&lt;0.05; **p&lt;0.01, ****p&lt;0.0001</a:t>
            </a:r>
          </a:p>
        </p:txBody>
      </p:sp>
      <p:sp>
        <p:nvSpPr>
          <p:cNvPr id="34" name="TextBox 3"/>
          <p:cNvSpPr txBox="1">
            <a:spLocks noChangeArrowheads="1"/>
          </p:cNvSpPr>
          <p:nvPr/>
        </p:nvSpPr>
        <p:spPr bwMode="auto">
          <a:xfrm rot="16200000">
            <a:off x="593459" y="2990571"/>
            <a:ext cx="31908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LS mean change from baseline in</a:t>
            </a:r>
            <a:br>
              <a:rPr lang="en-GB" altLang="en-US" sz="1400" b="0" dirty="0">
                <a:solidFill>
                  <a:srgbClr val="000000"/>
                </a:solidFill>
              </a:rPr>
            </a:br>
            <a:r>
              <a:rPr lang="en-GB" altLang="en-US" sz="1400" b="0" dirty="0">
                <a:solidFill>
                  <a:srgbClr val="000000"/>
                </a:solidFill>
              </a:rPr>
              <a:t>TDI  focal score (Unit)</a:t>
            </a:r>
          </a:p>
        </p:txBody>
      </p:sp>
      <p:cxnSp>
        <p:nvCxnSpPr>
          <p:cNvPr id="35" name="31754 Conector recto"/>
          <p:cNvCxnSpPr>
            <a:cxnSpLocks noChangeShapeType="1"/>
          </p:cNvCxnSpPr>
          <p:nvPr/>
        </p:nvCxnSpPr>
        <p:spPr bwMode="auto">
          <a:xfrm>
            <a:off x="3044825" y="3788394"/>
            <a:ext cx="7204166" cy="0"/>
          </a:xfrm>
          <a:prstGeom prst="line">
            <a:avLst/>
          </a:prstGeom>
          <a:noFill/>
          <a:ln w="19050" algn="ctr">
            <a:solidFill>
              <a:schemeClr val="tx1"/>
            </a:solidFill>
            <a:prstDash val="sysDash"/>
            <a:round/>
            <a:headEnd/>
            <a:tailEnd/>
          </a:ln>
          <a:extLst>
            <a:ext uri="{909E8E84-426E-40dd-AFC4-6F175D3DCCD1}">
              <a14:hiddenFill xmlns="" xmlns:a14="http://schemas.microsoft.com/office/drawing/2010/main">
                <a:noFill/>
              </a14:hiddenFill>
            </a:ext>
          </a:extLst>
        </p:spPr>
      </p:cxnSp>
      <p:sp>
        <p:nvSpPr>
          <p:cNvPr id="36" name="Text Box 106"/>
          <p:cNvSpPr txBox="1">
            <a:spLocks noChangeArrowheads="1"/>
          </p:cNvSpPr>
          <p:nvPr/>
        </p:nvSpPr>
        <p:spPr bwMode="auto">
          <a:xfrm>
            <a:off x="3044825" y="3501043"/>
            <a:ext cx="494810" cy="288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36000" tIns="36000" rIns="0" bIns="36000">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spcBef>
                <a:spcPct val="50000"/>
              </a:spcBef>
            </a:pPr>
            <a:r>
              <a:rPr lang="en-GB" altLang="en-US" sz="1400" i="1" dirty="0">
                <a:solidFill>
                  <a:srgbClr val="000000"/>
                </a:solidFill>
              </a:rPr>
              <a:t>MCID</a:t>
            </a:r>
          </a:p>
        </p:txBody>
      </p:sp>
      <p:sp>
        <p:nvSpPr>
          <p:cNvPr id="52" name="Text Box 8"/>
          <p:cNvSpPr txBox="1">
            <a:spLocks noChangeArrowheads="1"/>
          </p:cNvSpPr>
          <p:nvPr/>
        </p:nvSpPr>
        <p:spPr bwMode="auto">
          <a:xfrm>
            <a:off x="7423151" y="1586657"/>
            <a:ext cx="2100263" cy="307975"/>
          </a:xfrm>
          <a:prstGeom prst="rect">
            <a:avLst/>
          </a:prstGeom>
          <a:noFill/>
          <a:ln w="9525">
            <a:noFill/>
            <a:miter lim="800000"/>
            <a:headEnd/>
            <a:tailEnd/>
          </a:ln>
        </p:spPr>
        <p:txBody>
          <a:bodyPr>
            <a:spAutoFit/>
          </a:bodyPr>
          <a:lstStyle/>
          <a:p>
            <a:pPr algn="ctr" eaLnBrk="0" hangingPunct="0">
              <a:buFont typeface="Times" pitchFamily="18" charset="0"/>
              <a:buNone/>
              <a:defRPr/>
            </a:pPr>
            <a:r>
              <a:rPr lang="es-ES" altLang="en-US" sz="1400" dirty="0">
                <a:solidFill>
                  <a:srgbClr val="3FA535"/>
                </a:solidFill>
                <a:latin typeface="Arial" pitchFamily="34" charset="0"/>
                <a:ea typeface="MS PGothic" pitchFamily="34" charset="-128"/>
                <a:cs typeface="Arial" pitchFamily="34" charset="0"/>
              </a:rPr>
              <a:t>0.44*</a:t>
            </a:r>
            <a:endParaRPr lang="el-GR" altLang="en-US" sz="1400" dirty="0">
              <a:solidFill>
                <a:srgbClr val="3FA535"/>
              </a:solidFill>
              <a:latin typeface="Arial" pitchFamily="34" charset="0"/>
              <a:ea typeface="MS PGothic" pitchFamily="34" charset="-128"/>
              <a:cs typeface="Arial" pitchFamily="34" charset="0"/>
            </a:endParaRPr>
          </a:p>
        </p:txBody>
      </p:sp>
      <p:sp>
        <p:nvSpPr>
          <p:cNvPr id="53" name="Text Box 8"/>
          <p:cNvSpPr txBox="1">
            <a:spLocks noChangeArrowheads="1"/>
          </p:cNvSpPr>
          <p:nvPr/>
        </p:nvSpPr>
        <p:spPr bwMode="auto">
          <a:xfrm>
            <a:off x="5651500" y="1749354"/>
            <a:ext cx="17716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buFont typeface="Times" pitchFamily="18" charset="0"/>
              <a:buNone/>
            </a:pPr>
            <a:r>
              <a:rPr lang="es-ES" altLang="en-US" sz="1400" dirty="0">
                <a:solidFill>
                  <a:srgbClr val="EF7A6A"/>
                </a:solidFill>
                <a:ea typeface="MS PGothic" pitchFamily="34" charset="-128"/>
              </a:rPr>
              <a:t>0.47**</a:t>
            </a:r>
            <a:endParaRPr lang="el-GR" altLang="en-US" sz="1400" dirty="0">
              <a:solidFill>
                <a:srgbClr val="EF7A6A"/>
              </a:solidFill>
              <a:ea typeface="MS PGothic" pitchFamily="34" charset="-128"/>
            </a:endParaRPr>
          </a:p>
        </p:txBody>
      </p:sp>
      <p:sp>
        <p:nvSpPr>
          <p:cNvPr id="54" name="Rectangle 29"/>
          <p:cNvSpPr>
            <a:spLocks noChangeArrowheads="1"/>
          </p:cNvSpPr>
          <p:nvPr/>
        </p:nvSpPr>
        <p:spPr bwMode="auto">
          <a:xfrm>
            <a:off x="4996591" y="2814297"/>
            <a:ext cx="136842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55" name="Rectangle 30"/>
          <p:cNvSpPr>
            <a:spLocks noChangeArrowheads="1"/>
          </p:cNvSpPr>
          <p:nvPr/>
        </p:nvSpPr>
        <p:spPr bwMode="auto">
          <a:xfrm>
            <a:off x="8461376" y="2293078"/>
            <a:ext cx="720725"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56" name="Rectangle 31"/>
          <p:cNvSpPr>
            <a:spLocks noChangeArrowheads="1"/>
          </p:cNvSpPr>
          <p:nvPr/>
        </p:nvSpPr>
        <p:spPr bwMode="auto">
          <a:xfrm>
            <a:off x="9166225" y="2293078"/>
            <a:ext cx="719138"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sp>
        <p:nvSpPr>
          <p:cNvPr id="57" name="Rectangle 32"/>
          <p:cNvSpPr>
            <a:spLocks noChangeArrowheads="1"/>
          </p:cNvSpPr>
          <p:nvPr/>
        </p:nvSpPr>
        <p:spPr bwMode="auto">
          <a:xfrm>
            <a:off x="6727825" y="2770114"/>
            <a:ext cx="1403350" cy="10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round/>
                <a:headEnd/>
                <a:tailEnd/>
              </a14:hiddenLine>
            </a:ext>
          </a:extLst>
        </p:spPr>
        <p:txBody>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endParaRPr lang="en-GB" altLang="en-US" dirty="0">
              <a:solidFill>
                <a:srgbClr val="000000"/>
              </a:solidFill>
            </a:endParaRPr>
          </a:p>
        </p:txBody>
      </p:sp>
      <p:cxnSp>
        <p:nvCxnSpPr>
          <p:cNvPr id="58" name="Elbow Connector 33"/>
          <p:cNvCxnSpPr>
            <a:cxnSpLocks noChangeShapeType="1"/>
            <a:stCxn id="54" idx="0"/>
            <a:endCxn id="55" idx="0"/>
          </p:cNvCxnSpPr>
          <p:nvPr/>
        </p:nvCxnSpPr>
        <p:spPr bwMode="auto">
          <a:xfrm rot="5400000" flipH="1" flipV="1">
            <a:off x="6990662" y="983222"/>
            <a:ext cx="521219" cy="3140935"/>
          </a:xfrm>
          <a:prstGeom prst="bentConnector3">
            <a:avLst>
              <a:gd name="adj1" fmla="val 143859"/>
            </a:avLst>
          </a:prstGeom>
          <a:noFill/>
          <a:ln w="19050" algn="ctr">
            <a:solidFill>
              <a:schemeClr val="accent2"/>
            </a:solidFill>
            <a:round/>
            <a:headEnd type="triangle" w="lg" len="lg"/>
            <a:tailEnd type="triangle" w="lg" len="lg"/>
          </a:ln>
        </p:spPr>
      </p:cxnSp>
      <p:cxnSp>
        <p:nvCxnSpPr>
          <p:cNvPr id="59" name="Elbow Connector 58"/>
          <p:cNvCxnSpPr>
            <a:stCxn id="57" idx="0"/>
            <a:endCxn id="56" idx="0"/>
          </p:cNvCxnSpPr>
          <p:nvPr/>
        </p:nvCxnSpPr>
        <p:spPr bwMode="auto">
          <a:xfrm rot="5400000" flipH="1" flipV="1">
            <a:off x="8239129" y="1483449"/>
            <a:ext cx="477036" cy="2096294"/>
          </a:xfrm>
          <a:prstGeom prst="bentConnector3">
            <a:avLst>
              <a:gd name="adj1" fmla="val 182607"/>
            </a:avLst>
          </a:prstGeom>
          <a:solidFill>
            <a:schemeClr val="accent1"/>
          </a:solidFill>
          <a:ln w="19050" cap="flat" cmpd="sng" algn="ctr">
            <a:solidFill>
              <a:schemeClr val="accent3"/>
            </a:solidFill>
            <a:prstDash val="solid"/>
            <a:round/>
            <a:headEnd type="triangle" w="lg" len="lg"/>
            <a:tailEnd type="triangle" w="lg" len="lg"/>
          </a:ln>
          <a:effectLst/>
        </p:spPr>
      </p:cxnSp>
      <p:cxnSp>
        <p:nvCxnSpPr>
          <p:cNvPr id="60" name="Straight Arrow Connector 3"/>
          <p:cNvCxnSpPr>
            <a:cxnSpLocks noChangeShapeType="1"/>
          </p:cNvCxnSpPr>
          <p:nvPr/>
        </p:nvCxnSpPr>
        <p:spPr bwMode="auto">
          <a:xfrm>
            <a:off x="3208338" y="5004391"/>
            <a:ext cx="5619750" cy="0"/>
          </a:xfrm>
          <a:prstGeom prst="straightConnector1">
            <a:avLst/>
          </a:prstGeom>
          <a:noFill/>
          <a:ln w="19050" algn="ctr">
            <a:solidFill>
              <a:schemeClr val="bg1">
                <a:lumMod val="50000"/>
              </a:schemeClr>
            </a:solidFill>
            <a:round/>
            <a:headEnd type="triangle" w="lg" len="lg"/>
            <a:tailEnd type="triangle" w="lg" len="lg"/>
          </a:ln>
        </p:spPr>
      </p:cxnSp>
      <p:sp>
        <p:nvSpPr>
          <p:cNvPr id="61" name="Text Box 8"/>
          <p:cNvSpPr txBox="1">
            <a:spLocks noChangeArrowheads="1"/>
          </p:cNvSpPr>
          <p:nvPr/>
        </p:nvSpPr>
        <p:spPr bwMode="auto">
          <a:xfrm>
            <a:off x="8796339" y="4845642"/>
            <a:ext cx="8643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0" hangingPunct="0">
              <a:buFont typeface="Times" pitchFamily="18" charset="0"/>
              <a:buNone/>
            </a:pPr>
            <a:r>
              <a:rPr lang="es-ES" altLang="en-US" sz="1400" dirty="0">
                <a:solidFill>
                  <a:srgbClr val="808080"/>
                </a:solidFill>
                <a:ea typeface="MS PGothic" pitchFamily="34" charset="-128"/>
              </a:rPr>
              <a:t>1.43**** </a:t>
            </a:r>
            <a:endParaRPr lang="el-GR" altLang="en-US" sz="1400" dirty="0">
              <a:solidFill>
                <a:srgbClr val="808080"/>
              </a:solidFill>
              <a:ea typeface="MS PGothic" pitchFamily="34" charset="-128"/>
            </a:endParaRPr>
          </a:p>
        </p:txBody>
      </p:sp>
      <p:sp>
        <p:nvSpPr>
          <p:cNvPr id="24" name="TextBox 2"/>
          <p:cNvSpPr txBox="1">
            <a:spLocks noChangeArrowheads="1"/>
          </p:cNvSpPr>
          <p:nvPr/>
        </p:nvSpPr>
        <p:spPr bwMode="auto">
          <a:xfrm>
            <a:off x="3163888" y="5159554"/>
            <a:ext cx="15367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Placebo</a:t>
            </a:r>
          </a:p>
        </p:txBody>
      </p:sp>
      <p:sp>
        <p:nvSpPr>
          <p:cNvPr id="25" name="TextBox 19"/>
          <p:cNvSpPr txBox="1">
            <a:spLocks noChangeArrowheads="1"/>
          </p:cNvSpPr>
          <p:nvPr/>
        </p:nvSpPr>
        <p:spPr bwMode="auto">
          <a:xfrm>
            <a:off x="4838701" y="5159554"/>
            <a:ext cx="16621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Formoterol 12 µg</a:t>
            </a:r>
          </a:p>
        </p:txBody>
      </p:sp>
      <p:sp>
        <p:nvSpPr>
          <p:cNvPr id="26" name="TextBox 20"/>
          <p:cNvSpPr txBox="1">
            <a:spLocks noChangeArrowheads="1"/>
          </p:cNvSpPr>
          <p:nvPr/>
        </p:nvSpPr>
        <p:spPr bwMode="auto">
          <a:xfrm>
            <a:off x="6635751" y="5159554"/>
            <a:ext cx="16049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Aclidinium 400 µg</a:t>
            </a:r>
          </a:p>
        </p:txBody>
      </p:sp>
      <p:sp>
        <p:nvSpPr>
          <p:cNvPr id="27" name="TextBox 22"/>
          <p:cNvSpPr txBox="1">
            <a:spLocks noChangeArrowheads="1"/>
          </p:cNvSpPr>
          <p:nvPr/>
        </p:nvSpPr>
        <p:spPr bwMode="auto">
          <a:xfrm>
            <a:off x="8346251" y="5159554"/>
            <a:ext cx="16525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itchFamily="34" charset="0"/>
                <a:cs typeface="Arial" pitchFamily="34" charset="0"/>
              </a:defRPr>
            </a:lvl1pPr>
            <a:lvl2pPr marL="742950" indent="-285750">
              <a:defRPr sz="2800" b="1">
                <a:solidFill>
                  <a:schemeClr val="tx1"/>
                </a:solidFill>
                <a:latin typeface="Arial" pitchFamily="34" charset="0"/>
                <a:cs typeface="Arial" pitchFamily="34" charset="0"/>
              </a:defRPr>
            </a:lvl2pPr>
            <a:lvl3pPr marL="1143000" indent="-228600">
              <a:defRPr sz="2800" b="1">
                <a:solidFill>
                  <a:schemeClr val="tx1"/>
                </a:solidFill>
                <a:latin typeface="Arial" pitchFamily="34" charset="0"/>
                <a:cs typeface="Arial" pitchFamily="34" charset="0"/>
              </a:defRPr>
            </a:lvl3pPr>
            <a:lvl4pPr marL="1600200" indent="-228600">
              <a:defRPr sz="2800" b="1">
                <a:solidFill>
                  <a:schemeClr val="tx1"/>
                </a:solidFill>
                <a:latin typeface="Arial" pitchFamily="34" charset="0"/>
                <a:cs typeface="Arial" pitchFamily="34" charset="0"/>
              </a:defRPr>
            </a:lvl4pPr>
            <a:lvl5pPr marL="2057400" indent="-22860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eaLnBrk="0" hangingPunct="0"/>
            <a:r>
              <a:rPr lang="en-GB" altLang="en-US" sz="1400" b="0" dirty="0">
                <a:solidFill>
                  <a:srgbClr val="000000"/>
                </a:solidFill>
              </a:rPr>
              <a:t>FDC 400/12 µg</a:t>
            </a:r>
          </a:p>
        </p:txBody>
      </p:sp>
      <p:sp>
        <p:nvSpPr>
          <p:cNvPr id="3" name="Oval 2"/>
          <p:cNvSpPr/>
          <p:nvPr/>
        </p:nvSpPr>
        <p:spPr bwMode="auto">
          <a:xfrm>
            <a:off x="8331200" y="4787900"/>
            <a:ext cx="1739900" cy="444500"/>
          </a:xfrm>
          <a:prstGeom prst="ellipse">
            <a:avLst/>
          </a:prstGeom>
          <a:noFill/>
          <a:ln w="5715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80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1045100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err="1">
                <a:solidFill>
                  <a:srgbClr val="0070C0"/>
                </a:solidFill>
              </a:rPr>
              <a:t>Pooled</a:t>
            </a:r>
            <a:r>
              <a:rPr lang="es-ES" sz="3200" dirty="0">
                <a:solidFill>
                  <a:srgbClr val="0070C0"/>
                </a:solidFill>
              </a:rPr>
              <a:t> data </a:t>
            </a:r>
            <a:r>
              <a:rPr lang="es-ES" sz="3200" dirty="0" err="1">
                <a:solidFill>
                  <a:srgbClr val="0070C0"/>
                </a:solidFill>
              </a:rPr>
              <a:t>from</a:t>
            </a:r>
            <a:r>
              <a:rPr lang="es-ES" sz="3200" dirty="0">
                <a:solidFill>
                  <a:srgbClr val="0070C0"/>
                </a:solidFill>
              </a:rPr>
              <a:t> ACLIFORM and AUGMENT: </a:t>
            </a:r>
            <a:br>
              <a:rPr lang="es-ES" sz="3200" dirty="0">
                <a:solidFill>
                  <a:srgbClr val="0070C0"/>
                </a:solidFill>
              </a:rPr>
            </a:br>
            <a:r>
              <a:rPr lang="es-ES" sz="3200" dirty="0" err="1">
                <a:solidFill>
                  <a:srgbClr val="0070C0"/>
                </a:solidFill>
              </a:rPr>
              <a:t>Early</a:t>
            </a:r>
            <a:r>
              <a:rPr lang="es-ES" sz="3200" dirty="0">
                <a:solidFill>
                  <a:srgbClr val="0070C0"/>
                </a:solidFill>
              </a:rPr>
              <a:t> </a:t>
            </a:r>
            <a:r>
              <a:rPr lang="es-ES" sz="3200" dirty="0" err="1">
                <a:solidFill>
                  <a:srgbClr val="0070C0"/>
                </a:solidFill>
              </a:rPr>
              <a:t>morning</a:t>
            </a:r>
            <a:r>
              <a:rPr lang="es-ES" sz="3200" dirty="0">
                <a:solidFill>
                  <a:srgbClr val="0070C0"/>
                </a:solidFill>
              </a:rPr>
              <a:t> </a:t>
            </a:r>
            <a:r>
              <a:rPr lang="es-ES" sz="3200" dirty="0" err="1">
                <a:solidFill>
                  <a:srgbClr val="0070C0"/>
                </a:solidFill>
              </a:rPr>
              <a:t>symptoms</a:t>
            </a:r>
            <a:r>
              <a:rPr lang="es-ES" sz="3200" dirty="0">
                <a:solidFill>
                  <a:srgbClr val="0070C0"/>
                </a:solidFill>
              </a:rPr>
              <a:t> </a:t>
            </a:r>
            <a:r>
              <a:rPr lang="es-ES" sz="3200" dirty="0" err="1">
                <a:solidFill>
                  <a:srgbClr val="0070C0"/>
                </a:solidFill>
              </a:rPr>
              <a:t>over</a:t>
            </a:r>
            <a:r>
              <a:rPr lang="es-ES" sz="3200" dirty="0">
                <a:solidFill>
                  <a:srgbClr val="0070C0"/>
                </a:solidFill>
              </a:rPr>
              <a:t> 24 </a:t>
            </a:r>
            <a:r>
              <a:rPr lang="es-ES" sz="3200" dirty="0" err="1">
                <a:solidFill>
                  <a:srgbClr val="0070C0"/>
                </a:solidFill>
              </a:rPr>
              <a:t>weeks</a:t>
            </a:r>
            <a:endParaRPr lang="es-ES" sz="3200" dirty="0">
              <a:solidFill>
                <a:srgbClr val="0070C0"/>
              </a:solidFill>
            </a:endParaRPr>
          </a:p>
        </p:txBody>
      </p:sp>
      <p:pic>
        <p:nvPicPr>
          <p:cNvPr id="36866" name="Picture 2"/>
          <p:cNvPicPr>
            <a:picLocks noChangeAspect="1" noChangeArrowheads="1"/>
          </p:cNvPicPr>
          <p:nvPr/>
        </p:nvPicPr>
        <p:blipFill>
          <a:blip r:embed="rId2" cstate="print"/>
          <a:srcRect/>
          <a:stretch>
            <a:fillRect/>
          </a:stretch>
        </p:blipFill>
        <p:spPr bwMode="auto">
          <a:xfrm>
            <a:off x="1819275" y="1555945"/>
            <a:ext cx="8134350" cy="4928739"/>
          </a:xfrm>
          <a:prstGeom prst="rect">
            <a:avLst/>
          </a:prstGeom>
          <a:noFill/>
          <a:ln w="9525">
            <a:noFill/>
            <a:miter lim="800000"/>
            <a:headEnd/>
            <a:tailEnd/>
          </a:ln>
          <a:effectLst/>
        </p:spPr>
      </p:pic>
      <p:sp>
        <p:nvSpPr>
          <p:cNvPr id="10" name="Text Placeholder 16"/>
          <p:cNvSpPr txBox="1">
            <a:spLocks/>
          </p:cNvSpPr>
          <p:nvPr/>
        </p:nvSpPr>
        <p:spPr>
          <a:xfrm>
            <a:off x="1703512" y="5877272"/>
            <a:ext cx="5242560" cy="360362"/>
          </a:xfrm>
          <a:prstGeom prst="rect">
            <a:avLst/>
          </a:prstGeom>
        </p:spPr>
        <p:txBody>
          <a:bodyPr/>
          <a:lstStyle/>
          <a:p>
            <a:pPr marL="176213" indent="-176213" defTabSz="457200">
              <a:spcBef>
                <a:spcPct val="0"/>
              </a:spcBef>
              <a:defRPr/>
            </a:pPr>
            <a:r>
              <a:rPr lang="es-ES" altLang="en-US" sz="1100" dirty="0">
                <a:ea typeface="MS PGothic" pitchFamily="34" charset="-128"/>
              </a:rPr>
              <a:t>*p&lt;0.05, ***p&lt;0.001, </a:t>
            </a:r>
            <a:r>
              <a:rPr lang="en-GB" altLang="en-US" sz="1100" dirty="0"/>
              <a:t>****p&lt;0.0001</a:t>
            </a:r>
            <a:r>
              <a:rPr lang="es-ES" altLang="en-US" sz="1100" dirty="0">
                <a:ea typeface="MS PGothic" pitchFamily="34" charset="-128"/>
              </a:rPr>
              <a:t> vs placebo; </a:t>
            </a:r>
            <a:r>
              <a:rPr lang="es-ES" altLang="en-US" sz="1100" baseline="30000" dirty="0">
                <a:ea typeface="MS PGothic" pitchFamily="34" charset="-128"/>
              </a:rPr>
              <a:t>†</a:t>
            </a:r>
            <a:r>
              <a:rPr lang="es-ES" altLang="en-US" sz="1100" dirty="0">
                <a:ea typeface="MS PGothic" pitchFamily="34" charset="-128"/>
              </a:rPr>
              <a:t>p&lt;0.05 vs </a:t>
            </a:r>
            <a:r>
              <a:rPr lang="es-ES" altLang="en-US" sz="1100" dirty="0" err="1">
                <a:ea typeface="MS PGothic" pitchFamily="34" charset="-128"/>
              </a:rPr>
              <a:t>formoterol</a:t>
            </a:r>
            <a:endParaRPr lang="es-ES" altLang="en-US" sz="1100" dirty="0">
              <a:ea typeface="MS PGothic" pitchFamily="34" charset="-128"/>
            </a:endParaRPr>
          </a:p>
          <a:p>
            <a:pPr marL="176213" indent="-176213" defTabSz="457200">
              <a:spcBef>
                <a:spcPct val="0"/>
              </a:spcBef>
              <a:defRPr/>
            </a:pPr>
            <a:r>
              <a:rPr lang="es-ES" altLang="en-US" sz="1100" baseline="30000" dirty="0">
                <a:ea typeface="MS PGothic" pitchFamily="34" charset="-128"/>
              </a:rPr>
              <a:t>‡</a:t>
            </a:r>
            <a:r>
              <a:rPr lang="es-ES" altLang="en-US" sz="1100" dirty="0">
                <a:ea typeface="MS PGothic" pitchFamily="34" charset="-128"/>
              </a:rPr>
              <a:t>p&lt;0.05, </a:t>
            </a:r>
            <a:r>
              <a:rPr lang="es-ES" altLang="en-US" sz="1100" baseline="30000" dirty="0">
                <a:ea typeface="MS PGothic" pitchFamily="34" charset="-128"/>
              </a:rPr>
              <a:t>‡‡‡‡</a:t>
            </a:r>
            <a:r>
              <a:rPr lang="es-ES" altLang="en-US" sz="1100" dirty="0">
                <a:ea typeface="MS PGothic" pitchFamily="34" charset="-128"/>
              </a:rPr>
              <a:t>p&lt;0.001 vs </a:t>
            </a:r>
            <a:r>
              <a:rPr lang="es-ES" altLang="en-US" sz="1100" dirty="0" err="1">
                <a:ea typeface="MS PGothic" pitchFamily="34" charset="-128"/>
              </a:rPr>
              <a:t>aclidinium</a:t>
            </a:r>
            <a:endParaRPr lang="es-ES" altLang="en-US" sz="1100" dirty="0">
              <a:ea typeface="MS PGothic" pitchFamily="34" charset="-128"/>
            </a:endParaRPr>
          </a:p>
        </p:txBody>
      </p:sp>
      <p:sp>
        <p:nvSpPr>
          <p:cNvPr id="8" name="Text Placeholder 14"/>
          <p:cNvSpPr txBox="1">
            <a:spLocks/>
          </p:cNvSpPr>
          <p:nvPr/>
        </p:nvSpPr>
        <p:spPr>
          <a:xfrm>
            <a:off x="6888088" y="5877273"/>
            <a:ext cx="4140200" cy="360363"/>
          </a:xfrm>
          <a:prstGeom prst="rect">
            <a:avLst/>
          </a:prstGeom>
        </p:spPr>
        <p:txBody>
          <a:bodyPr/>
          <a:lstStyle/>
          <a:p>
            <a:pPr fontAlgn="base">
              <a:spcBef>
                <a:spcPct val="0"/>
              </a:spcBef>
              <a:spcAft>
                <a:spcPct val="0"/>
              </a:spcAft>
              <a:defRPr/>
            </a:pPr>
            <a:r>
              <a:rPr lang="en-GB" altLang="en-US" sz="1100">
                <a:latin typeface="Arial" charset="0"/>
                <a:cs typeface="Arial" charset="0"/>
              </a:rPr>
              <a:t>Singh et al. ERS 2014; AstraZeneca data on file</a:t>
            </a:r>
            <a:endParaRPr lang="en-US" altLang="en-US" sz="1100" dirty="0">
              <a:latin typeface="Arial" charset="0"/>
              <a:cs typeface="Arial" charset="0"/>
            </a:endParaRPr>
          </a:p>
        </p:txBody>
      </p:sp>
      <p:sp>
        <p:nvSpPr>
          <p:cNvPr id="12" name="Down Arrow 1"/>
          <p:cNvSpPr>
            <a:spLocks noChangeArrowheads="1"/>
          </p:cNvSpPr>
          <p:nvPr/>
        </p:nvSpPr>
        <p:spPr bwMode="auto">
          <a:xfrm rot="19239006">
            <a:off x="8620079" y="3666706"/>
            <a:ext cx="166779" cy="1103098"/>
          </a:xfrm>
          <a:prstGeom prst="downArrow">
            <a:avLst>
              <a:gd name="adj1" fmla="val 50000"/>
              <a:gd name="adj2" fmla="val 50008"/>
            </a:avLst>
          </a:prstGeom>
          <a:solidFill>
            <a:srgbClr val="B2F2FF"/>
          </a:solidFill>
          <a:ln w="28575" algn="ctr">
            <a:solidFill>
              <a:srgbClr val="EF7A6A"/>
            </a:solidFill>
            <a:round/>
            <a:headEnd/>
            <a:tailEnd/>
          </a:ln>
        </p:spPr>
        <p:txBody>
          <a:bodyPr/>
          <a:lstStyle/>
          <a:p>
            <a:endParaRPr lang="en-US">
              <a:solidFill>
                <a:srgbClr val="000000"/>
              </a:solidFill>
            </a:endParaRPr>
          </a:p>
        </p:txBody>
      </p:sp>
      <p:sp>
        <p:nvSpPr>
          <p:cNvPr id="13" name="TextBox 2"/>
          <p:cNvSpPr txBox="1">
            <a:spLocks noChangeArrowheads="1"/>
          </p:cNvSpPr>
          <p:nvPr/>
        </p:nvSpPr>
        <p:spPr bwMode="auto">
          <a:xfrm>
            <a:off x="6960096" y="4293096"/>
            <a:ext cx="1917452" cy="738664"/>
          </a:xfrm>
          <a:prstGeom prst="rect">
            <a:avLst/>
          </a:prstGeom>
          <a:noFill/>
          <a:ln w="9525">
            <a:noFill/>
            <a:miter lim="800000"/>
            <a:headEnd/>
            <a:tailEnd/>
          </a:ln>
        </p:spPr>
        <p:txBody>
          <a:bodyPr wrap="square">
            <a:spAutoFit/>
          </a:bodyPr>
          <a:lstStyle/>
          <a:p>
            <a:pPr algn="ctr"/>
            <a:r>
              <a:rPr lang="en-US" sz="1400" dirty="0">
                <a:solidFill>
                  <a:srgbClr val="004F5F"/>
                </a:solidFill>
              </a:rPr>
              <a:t>Greater improvement with dual bronchodilator</a:t>
            </a:r>
          </a:p>
        </p:txBody>
      </p:sp>
    </p:spTree>
    <p:extLst>
      <p:ext uri="{BB962C8B-B14F-4D97-AF65-F5344CB8AC3E}">
        <p14:creationId xmlns:p14="http://schemas.microsoft.com/office/powerpoint/2010/main" val="53904634"/>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40886" y="771526"/>
            <a:ext cx="9689113" cy="938741"/>
          </a:xfrm>
        </p:spPr>
        <p:txBody>
          <a:bodyPr>
            <a:normAutofit fontScale="90000"/>
          </a:bodyPr>
          <a:lstStyle/>
          <a:p>
            <a:r>
              <a:rPr lang="en-GB" sz="3100" dirty="0"/>
              <a:t>Review the current thinking behind the use of inhaled steroids in COPD patients  </a:t>
            </a:r>
            <a:br>
              <a:rPr lang="en-GB" dirty="0"/>
            </a:br>
            <a:br>
              <a:rPr lang="en-GB" dirty="0"/>
            </a:br>
            <a:endParaRPr lang="en-GB" dirty="0"/>
          </a:p>
        </p:txBody>
      </p:sp>
      <p:sp>
        <p:nvSpPr>
          <p:cNvPr id="3" name="Rectangle 2"/>
          <p:cNvSpPr/>
          <p:nvPr/>
        </p:nvSpPr>
        <p:spPr>
          <a:xfrm>
            <a:off x="1629830" y="1061637"/>
            <a:ext cx="8895295" cy="1323439"/>
          </a:xfrm>
          <a:prstGeom prst="rect">
            <a:avLst/>
          </a:prstGeom>
        </p:spPr>
        <p:txBody>
          <a:bodyPr wrap="square">
            <a:spAutoFit/>
          </a:bodyPr>
          <a:lstStyle/>
          <a:p>
            <a:pPr marL="285750" indent="-285750">
              <a:buFont typeface="Arial" charset="0"/>
              <a:buChar char="•"/>
            </a:pPr>
            <a:r>
              <a:rPr lang="en-GB" sz="1600" dirty="0">
                <a:latin typeface="Arial" charset="0"/>
                <a:ea typeface="ＭＳ Ｐゴシック" pitchFamily="34" charset="-128"/>
              </a:rPr>
              <a:t>However UK data suggest that ICS is being prescribed to patients with mild to moderate disease (GOLD A and B) upon their initial diagnosis</a:t>
            </a:r>
          </a:p>
          <a:p>
            <a:pPr lvl="0"/>
            <a:endParaRPr lang="en-GB" sz="1600" dirty="0">
              <a:latin typeface="Arial" charset="0"/>
              <a:ea typeface="ＭＳ Ｐゴシック" pitchFamily="34" charset="-128"/>
            </a:endParaRPr>
          </a:p>
          <a:p>
            <a:pPr marL="285750" indent="-285750">
              <a:buFont typeface="Arial" charset="0"/>
              <a:buChar char="•"/>
            </a:pPr>
            <a:r>
              <a:rPr lang="en-GB" sz="1600" dirty="0">
                <a:latin typeface="Arial" charset="0"/>
                <a:ea typeface="ＭＳ Ｐゴシック" pitchFamily="34" charset="-128"/>
              </a:rPr>
              <a:t>Numbers of patients on no therapy is  about 30% while the number of patients on a LAMA or LABA, without an ICS, is low (&lt;2%)</a:t>
            </a:r>
          </a:p>
        </p:txBody>
      </p:sp>
      <p:graphicFrame>
        <p:nvGraphicFramePr>
          <p:cNvPr id="22" name="Table 21"/>
          <p:cNvGraphicFramePr>
            <a:graphicFrameLocks noGrp="1"/>
          </p:cNvGraphicFramePr>
          <p:nvPr>
            <p:extLst/>
          </p:nvPr>
        </p:nvGraphicFramePr>
        <p:xfrm>
          <a:off x="2627707" y="2417592"/>
          <a:ext cx="6899538" cy="3609562"/>
        </p:xfrm>
        <a:graphic>
          <a:graphicData uri="http://schemas.openxmlformats.org/drawingml/2006/table">
            <a:tbl>
              <a:tblPr firstRow="1" firstCol="1" bandRow="1">
                <a:tableStyleId>{1E171933-4619-4E11-9A3F-F7608DF75F80}</a:tableStyleId>
              </a:tblPr>
              <a:tblGrid>
                <a:gridCol w="2399932">
                  <a:extLst>
                    <a:ext uri="{9D8B030D-6E8A-4147-A177-3AD203B41FA5}">
                      <a16:colId xmlns:a16="http://schemas.microsoft.com/office/drawing/2014/main" val="20000"/>
                    </a:ext>
                  </a:extLst>
                </a:gridCol>
                <a:gridCol w="2137406">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308636">
                <a:tc>
                  <a:txBody>
                    <a:bodyPr/>
                    <a:lstStyle/>
                    <a:p>
                      <a:pPr algn="ctr">
                        <a:lnSpc>
                          <a:spcPct val="120000"/>
                        </a:lnSpc>
                        <a:spcAft>
                          <a:spcPts val="0"/>
                        </a:spcAft>
                      </a:pPr>
                      <a:r>
                        <a:rPr lang="en-GB" sz="1600" dirty="0">
                          <a:solidFill>
                            <a:schemeClr val="bg1"/>
                          </a:solidFill>
                          <a:effectLst/>
                          <a:latin typeface="+mj-lt"/>
                          <a:ea typeface="Calibri"/>
                          <a:cs typeface="Cordia New"/>
                        </a:rPr>
                        <a:t>Initial therapy</a:t>
                      </a:r>
                    </a:p>
                  </a:txBody>
                  <a:tcPr marL="33765" marR="33765" marT="0" marB="0" anchor="ctr"/>
                </a:tc>
                <a:tc>
                  <a:txBody>
                    <a:bodyPr/>
                    <a:lstStyle/>
                    <a:p>
                      <a:pPr algn="ctr">
                        <a:lnSpc>
                          <a:spcPct val="120000"/>
                        </a:lnSpc>
                        <a:spcAft>
                          <a:spcPts val="0"/>
                        </a:spcAft>
                      </a:pPr>
                      <a:r>
                        <a:rPr lang="en-GB" sz="1600" dirty="0">
                          <a:solidFill>
                            <a:schemeClr val="bg1"/>
                          </a:solidFill>
                          <a:effectLst/>
                          <a:latin typeface="+mj-lt"/>
                          <a:ea typeface="Calibri"/>
                          <a:cs typeface="Cordia New"/>
                        </a:rPr>
                        <a:t>GOLD A </a:t>
                      </a:r>
                    </a:p>
                    <a:p>
                      <a:pPr algn="ctr">
                        <a:lnSpc>
                          <a:spcPct val="120000"/>
                        </a:lnSpc>
                        <a:spcAft>
                          <a:spcPts val="0"/>
                        </a:spcAft>
                      </a:pPr>
                      <a:r>
                        <a:rPr lang="en-GB" sz="1600" dirty="0">
                          <a:solidFill>
                            <a:schemeClr val="bg1"/>
                          </a:solidFill>
                          <a:effectLst/>
                          <a:latin typeface="+mj-lt"/>
                          <a:ea typeface="Calibri"/>
                          <a:cs typeface="Cordia New"/>
                        </a:rPr>
                        <a:t>n (%)</a:t>
                      </a:r>
                    </a:p>
                  </a:txBody>
                  <a:tcPr marL="33765" marR="33765" marT="0" marB="0" anchor="ctr"/>
                </a:tc>
                <a:tc>
                  <a:txBody>
                    <a:bodyPr/>
                    <a:lstStyle/>
                    <a:p>
                      <a:pPr algn="ctr">
                        <a:lnSpc>
                          <a:spcPct val="120000"/>
                        </a:lnSpc>
                        <a:spcAft>
                          <a:spcPts val="0"/>
                        </a:spcAft>
                      </a:pPr>
                      <a:r>
                        <a:rPr lang="en-GB" sz="1600" dirty="0">
                          <a:solidFill>
                            <a:schemeClr val="bg1"/>
                          </a:solidFill>
                          <a:effectLst/>
                          <a:latin typeface="+mj-lt"/>
                          <a:ea typeface="Calibri"/>
                          <a:cs typeface="Cordia New"/>
                        </a:rPr>
                        <a:t>GOLD B</a:t>
                      </a:r>
                    </a:p>
                    <a:p>
                      <a:pPr algn="ctr">
                        <a:lnSpc>
                          <a:spcPct val="120000"/>
                        </a:lnSpc>
                        <a:spcAft>
                          <a:spcPts val="0"/>
                        </a:spcAft>
                      </a:pPr>
                      <a:r>
                        <a:rPr lang="en-GB" sz="1600" dirty="0">
                          <a:solidFill>
                            <a:schemeClr val="bg1"/>
                          </a:solidFill>
                          <a:effectLst/>
                          <a:latin typeface="+mj-lt"/>
                          <a:ea typeface="Calibri"/>
                          <a:cs typeface="Cordia New"/>
                        </a:rPr>
                        <a:t>n</a:t>
                      </a:r>
                      <a:r>
                        <a:rPr lang="en-GB" sz="1600" baseline="0" dirty="0">
                          <a:solidFill>
                            <a:schemeClr val="bg1"/>
                          </a:solidFill>
                          <a:effectLst/>
                          <a:latin typeface="+mj-lt"/>
                          <a:ea typeface="Calibri"/>
                          <a:cs typeface="Cordia New"/>
                        </a:rPr>
                        <a:t> </a:t>
                      </a:r>
                      <a:r>
                        <a:rPr lang="en-GB" sz="1600" dirty="0">
                          <a:solidFill>
                            <a:schemeClr val="bg1"/>
                          </a:solidFill>
                          <a:effectLst/>
                          <a:latin typeface="+mj-lt"/>
                          <a:ea typeface="Calibri"/>
                          <a:cs typeface="Cordia New"/>
                        </a:rPr>
                        <a:t>(%)</a:t>
                      </a:r>
                    </a:p>
                  </a:txBody>
                  <a:tcPr marL="33765" marR="33765" marT="0" marB="0" anchor="ctr"/>
                </a:tc>
                <a:extLst>
                  <a:ext uri="{0D108BD9-81ED-4DB2-BD59-A6C34878D82A}">
                    <a16:rowId xmlns:a16="http://schemas.microsoft.com/office/drawing/2014/main" val="10000"/>
                  </a:ext>
                </a:extLst>
              </a:tr>
              <a:tr h="289043">
                <a:tc>
                  <a:txBody>
                    <a:bodyPr/>
                    <a:lstStyle/>
                    <a:p>
                      <a:pPr algn="l">
                        <a:lnSpc>
                          <a:spcPct val="120000"/>
                        </a:lnSpc>
                        <a:spcAft>
                          <a:spcPts val="0"/>
                        </a:spcAft>
                      </a:pPr>
                      <a:r>
                        <a:rPr lang="en-GB" sz="1200" b="1" dirty="0">
                          <a:solidFill>
                            <a:srgbClr val="004F59"/>
                          </a:solidFill>
                          <a:effectLst/>
                          <a:latin typeface="+mj-lt"/>
                          <a:ea typeface="Calibri"/>
                          <a:cs typeface="Cordia New"/>
                        </a:rPr>
                        <a:t>ICS</a:t>
                      </a:r>
                    </a:p>
                  </a:txBody>
                  <a:tcPr marL="33765" marR="33765" marT="0" marB="0"/>
                </a:tc>
                <a:tc>
                  <a:txBody>
                    <a:bodyPr/>
                    <a:lstStyle/>
                    <a:p>
                      <a:pPr algn="r">
                        <a:lnSpc>
                          <a:spcPct val="120000"/>
                        </a:lnSpc>
                        <a:spcAft>
                          <a:spcPts val="0"/>
                        </a:spcAft>
                      </a:pPr>
                      <a:r>
                        <a:rPr lang="en-GB" sz="1200" b="1" dirty="0">
                          <a:solidFill>
                            <a:srgbClr val="004F59"/>
                          </a:solidFill>
                          <a:effectLst/>
                          <a:latin typeface="+mj-lt"/>
                          <a:ea typeface="Calibri"/>
                          <a:cs typeface="Cordia New"/>
                        </a:rPr>
                        <a:t>998 (18)</a:t>
                      </a:r>
                    </a:p>
                  </a:txBody>
                  <a:tcPr marL="33765" marR="33765" marT="0" marB="0"/>
                </a:tc>
                <a:tc>
                  <a:txBody>
                    <a:bodyPr/>
                    <a:lstStyle/>
                    <a:p>
                      <a:pPr algn="r">
                        <a:lnSpc>
                          <a:spcPct val="120000"/>
                        </a:lnSpc>
                        <a:spcAft>
                          <a:spcPts val="0"/>
                        </a:spcAft>
                      </a:pPr>
                      <a:r>
                        <a:rPr lang="en-GB" sz="1200" b="1" dirty="0">
                          <a:solidFill>
                            <a:srgbClr val="004F59"/>
                          </a:solidFill>
                          <a:effectLst/>
                          <a:latin typeface="+mj-lt"/>
                          <a:ea typeface="Calibri"/>
                          <a:cs typeface="Cordia New"/>
                        </a:rPr>
                        <a:t>917 (19)</a:t>
                      </a:r>
                    </a:p>
                  </a:txBody>
                  <a:tcPr marL="33765" marR="33765" marT="0" marB="0"/>
                </a:tc>
                <a:extLst>
                  <a:ext uri="{0D108BD9-81ED-4DB2-BD59-A6C34878D82A}">
                    <a16:rowId xmlns:a16="http://schemas.microsoft.com/office/drawing/2014/main" val="10001"/>
                  </a:ext>
                </a:extLst>
              </a:tr>
              <a:tr h="274845">
                <a:tc>
                  <a:txBody>
                    <a:bodyPr/>
                    <a:lstStyle/>
                    <a:p>
                      <a:pPr algn="l">
                        <a:lnSpc>
                          <a:spcPct val="120000"/>
                        </a:lnSpc>
                        <a:spcAft>
                          <a:spcPts val="0"/>
                        </a:spcAft>
                      </a:pPr>
                      <a:r>
                        <a:rPr lang="en-GB" sz="1200" b="1" dirty="0">
                          <a:solidFill>
                            <a:srgbClr val="004F59"/>
                          </a:solidFill>
                          <a:effectLst/>
                          <a:latin typeface="+mj-lt"/>
                          <a:ea typeface="Calibri"/>
                          <a:cs typeface="Cordia New"/>
                        </a:rPr>
                        <a:t>ICS+LABA</a:t>
                      </a:r>
                    </a:p>
                  </a:txBody>
                  <a:tcPr marL="33765" marR="33765" marT="0" marB="0"/>
                </a:tc>
                <a:tc>
                  <a:txBody>
                    <a:bodyPr/>
                    <a:lstStyle/>
                    <a:p>
                      <a:pPr algn="r">
                        <a:lnSpc>
                          <a:spcPct val="120000"/>
                        </a:lnSpc>
                        <a:spcAft>
                          <a:spcPts val="0"/>
                        </a:spcAft>
                      </a:pPr>
                      <a:r>
                        <a:rPr lang="en-GB" sz="1200" b="1" dirty="0">
                          <a:solidFill>
                            <a:srgbClr val="004F59"/>
                          </a:solidFill>
                          <a:effectLst/>
                          <a:latin typeface="+mj-lt"/>
                        </a:rPr>
                        <a:t>1023 (19)</a:t>
                      </a:r>
                    </a:p>
                  </a:txBody>
                  <a:tcPr marL="33765" marR="33765" marT="0" marB="0"/>
                </a:tc>
                <a:tc>
                  <a:txBody>
                    <a:bodyPr/>
                    <a:lstStyle/>
                    <a:p>
                      <a:pPr algn="r">
                        <a:lnSpc>
                          <a:spcPct val="120000"/>
                        </a:lnSpc>
                        <a:spcAft>
                          <a:spcPts val="0"/>
                        </a:spcAft>
                      </a:pPr>
                      <a:r>
                        <a:rPr lang="en-GB" sz="1200" b="1" dirty="0">
                          <a:solidFill>
                            <a:srgbClr val="004F59"/>
                          </a:solidFill>
                          <a:effectLst/>
                          <a:latin typeface="+mj-lt"/>
                        </a:rPr>
                        <a:t>992 (21)</a:t>
                      </a:r>
                    </a:p>
                  </a:txBody>
                  <a:tcPr marL="33765" marR="33765" marT="0" marB="0"/>
                </a:tc>
                <a:extLst>
                  <a:ext uri="{0D108BD9-81ED-4DB2-BD59-A6C34878D82A}">
                    <a16:rowId xmlns:a16="http://schemas.microsoft.com/office/drawing/2014/main" val="10002"/>
                  </a:ext>
                </a:extLst>
              </a:tr>
              <a:tr h="274845">
                <a:tc>
                  <a:txBody>
                    <a:bodyPr/>
                    <a:lstStyle/>
                    <a:p>
                      <a:pPr algn="l">
                        <a:lnSpc>
                          <a:spcPct val="120000"/>
                        </a:lnSpc>
                        <a:spcAft>
                          <a:spcPts val="0"/>
                        </a:spcAft>
                      </a:pPr>
                      <a:r>
                        <a:rPr lang="en-GB" sz="1200" b="1" dirty="0">
                          <a:solidFill>
                            <a:srgbClr val="004F59"/>
                          </a:solidFill>
                          <a:effectLst/>
                          <a:latin typeface="+mj-lt"/>
                          <a:ea typeface="Calibri"/>
                          <a:cs typeface="Cordia New"/>
                        </a:rPr>
                        <a:t>ICS+LAMA</a:t>
                      </a:r>
                    </a:p>
                  </a:txBody>
                  <a:tcPr marL="33765" marR="33765" marT="0" marB="0"/>
                </a:tc>
                <a:tc>
                  <a:txBody>
                    <a:bodyPr/>
                    <a:lstStyle/>
                    <a:p>
                      <a:pPr algn="r">
                        <a:lnSpc>
                          <a:spcPct val="120000"/>
                        </a:lnSpc>
                        <a:spcAft>
                          <a:spcPts val="0"/>
                        </a:spcAft>
                      </a:pPr>
                      <a:r>
                        <a:rPr lang="en-GB" sz="1200" b="1" dirty="0">
                          <a:solidFill>
                            <a:srgbClr val="004F59"/>
                          </a:solidFill>
                          <a:effectLst/>
                          <a:latin typeface="+mj-lt"/>
                        </a:rPr>
                        <a:t>130 (2.4)</a:t>
                      </a:r>
                    </a:p>
                  </a:txBody>
                  <a:tcPr marL="33765" marR="33765" marT="0" marB="0"/>
                </a:tc>
                <a:tc>
                  <a:txBody>
                    <a:bodyPr/>
                    <a:lstStyle/>
                    <a:p>
                      <a:pPr algn="r">
                        <a:lnSpc>
                          <a:spcPct val="120000"/>
                        </a:lnSpc>
                        <a:spcAft>
                          <a:spcPts val="0"/>
                        </a:spcAft>
                      </a:pPr>
                      <a:r>
                        <a:rPr lang="en-GB" sz="1200" b="1" dirty="0">
                          <a:solidFill>
                            <a:srgbClr val="004F59"/>
                          </a:solidFill>
                          <a:effectLst/>
                          <a:latin typeface="+mj-lt"/>
                        </a:rPr>
                        <a:t>128 (2.7)</a:t>
                      </a:r>
                    </a:p>
                  </a:txBody>
                  <a:tcPr marL="33765" marR="33765" marT="0" marB="0"/>
                </a:tc>
                <a:extLst>
                  <a:ext uri="{0D108BD9-81ED-4DB2-BD59-A6C34878D82A}">
                    <a16:rowId xmlns:a16="http://schemas.microsoft.com/office/drawing/2014/main" val="10003"/>
                  </a:ext>
                </a:extLst>
              </a:tr>
              <a:tr h="229625">
                <a:tc>
                  <a:txBody>
                    <a:bodyPr/>
                    <a:lstStyle/>
                    <a:p>
                      <a:pPr algn="l">
                        <a:lnSpc>
                          <a:spcPct val="120000"/>
                        </a:lnSpc>
                        <a:spcAft>
                          <a:spcPts val="0"/>
                        </a:spcAft>
                      </a:pPr>
                      <a:r>
                        <a:rPr lang="en-GB" sz="1200" b="1" dirty="0">
                          <a:solidFill>
                            <a:srgbClr val="004F59"/>
                          </a:solidFill>
                          <a:effectLst/>
                          <a:latin typeface="+mj-lt"/>
                          <a:ea typeface="Calibri"/>
                          <a:cs typeface="Cordia New"/>
                        </a:rPr>
                        <a:t>ICS+LABA+LAMA</a:t>
                      </a:r>
                    </a:p>
                  </a:txBody>
                  <a:tcPr marL="33765" marR="33765" marT="0" marB="0"/>
                </a:tc>
                <a:tc>
                  <a:txBody>
                    <a:bodyPr/>
                    <a:lstStyle/>
                    <a:p>
                      <a:pPr algn="r">
                        <a:lnSpc>
                          <a:spcPct val="120000"/>
                        </a:lnSpc>
                        <a:spcAft>
                          <a:spcPts val="0"/>
                        </a:spcAft>
                      </a:pPr>
                      <a:r>
                        <a:rPr lang="en-GB" sz="1200" b="1" dirty="0">
                          <a:solidFill>
                            <a:srgbClr val="004F59"/>
                          </a:solidFill>
                          <a:effectLst/>
                          <a:latin typeface="+mj-lt"/>
                          <a:ea typeface="Calibri"/>
                          <a:cs typeface="Cordia New"/>
                        </a:rPr>
                        <a:t>50 (0.9)</a:t>
                      </a:r>
                    </a:p>
                  </a:txBody>
                  <a:tcPr marL="33765" marR="33765" marT="0" marB="0"/>
                </a:tc>
                <a:tc>
                  <a:txBody>
                    <a:bodyPr/>
                    <a:lstStyle/>
                    <a:p>
                      <a:pPr marL="457200" algn="r">
                        <a:lnSpc>
                          <a:spcPct val="120000"/>
                        </a:lnSpc>
                        <a:spcAft>
                          <a:spcPts val="0"/>
                        </a:spcAft>
                      </a:pPr>
                      <a:r>
                        <a:rPr lang="en-GB" sz="1200" b="1" dirty="0">
                          <a:solidFill>
                            <a:srgbClr val="004F59"/>
                          </a:solidFill>
                          <a:effectLst/>
                          <a:latin typeface="+mj-lt"/>
                          <a:ea typeface="Calibri"/>
                          <a:cs typeface="Cordia New"/>
                        </a:rPr>
                        <a:t>41 (0.9)</a:t>
                      </a:r>
                    </a:p>
                  </a:txBody>
                  <a:tcPr marL="33765" marR="33765" marT="0" marB="0"/>
                </a:tc>
                <a:extLst>
                  <a:ext uri="{0D108BD9-81ED-4DB2-BD59-A6C34878D82A}">
                    <a16:rowId xmlns:a16="http://schemas.microsoft.com/office/drawing/2014/main" val="10004"/>
                  </a:ext>
                </a:extLst>
              </a:tr>
              <a:tr h="257175">
                <a:tc>
                  <a:txBody>
                    <a:bodyPr/>
                    <a:lstStyle/>
                    <a:p>
                      <a:pPr algn="l">
                        <a:lnSpc>
                          <a:spcPct val="120000"/>
                        </a:lnSpc>
                        <a:spcAft>
                          <a:spcPts val="0"/>
                        </a:spcAft>
                      </a:pPr>
                      <a:r>
                        <a:rPr lang="en-GB" sz="1200" dirty="0">
                          <a:solidFill>
                            <a:srgbClr val="004F59"/>
                          </a:solidFill>
                          <a:effectLst/>
                          <a:latin typeface="+mj-lt"/>
                          <a:ea typeface="Calibri"/>
                          <a:cs typeface="Cordia New"/>
                        </a:rPr>
                        <a:t>LABA</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47 (0.9)</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79 (1.6)</a:t>
                      </a:r>
                    </a:p>
                  </a:txBody>
                  <a:tcPr marL="33765" marR="33765" marT="0" marB="0"/>
                </a:tc>
                <a:extLst>
                  <a:ext uri="{0D108BD9-81ED-4DB2-BD59-A6C34878D82A}">
                    <a16:rowId xmlns:a16="http://schemas.microsoft.com/office/drawing/2014/main" val="10005"/>
                  </a:ext>
                </a:extLst>
              </a:tr>
              <a:tr h="266700">
                <a:tc>
                  <a:txBody>
                    <a:bodyPr/>
                    <a:lstStyle/>
                    <a:p>
                      <a:pPr algn="l">
                        <a:lnSpc>
                          <a:spcPct val="120000"/>
                        </a:lnSpc>
                        <a:spcAft>
                          <a:spcPts val="0"/>
                        </a:spcAft>
                      </a:pPr>
                      <a:r>
                        <a:rPr lang="en-GB" sz="1200" dirty="0">
                          <a:solidFill>
                            <a:srgbClr val="004F59"/>
                          </a:solidFill>
                          <a:effectLst/>
                          <a:latin typeface="+mj-lt"/>
                          <a:ea typeface="Calibri"/>
                          <a:cs typeface="Cordia New"/>
                        </a:rPr>
                        <a:t>LAMA</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8 (0.1)</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4 (0.1)</a:t>
                      </a:r>
                    </a:p>
                  </a:txBody>
                  <a:tcPr marL="33765" marR="33765" marT="0" marB="0"/>
                </a:tc>
                <a:extLst>
                  <a:ext uri="{0D108BD9-81ED-4DB2-BD59-A6C34878D82A}">
                    <a16:rowId xmlns:a16="http://schemas.microsoft.com/office/drawing/2014/main" val="10006"/>
                  </a:ext>
                </a:extLst>
              </a:tr>
              <a:tr h="238125">
                <a:tc>
                  <a:txBody>
                    <a:bodyPr/>
                    <a:lstStyle/>
                    <a:p>
                      <a:pPr algn="l">
                        <a:lnSpc>
                          <a:spcPct val="120000"/>
                        </a:lnSpc>
                        <a:spcAft>
                          <a:spcPts val="0"/>
                        </a:spcAft>
                      </a:pPr>
                      <a:r>
                        <a:rPr lang="en-GB" sz="1200" dirty="0">
                          <a:solidFill>
                            <a:srgbClr val="004F59"/>
                          </a:solidFill>
                          <a:effectLst/>
                          <a:latin typeface="+mj-lt"/>
                          <a:ea typeface="Calibri"/>
                          <a:cs typeface="Cordia New"/>
                        </a:rPr>
                        <a:t>LABA+LAMA</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145 (2.6)</a:t>
                      </a:r>
                    </a:p>
                  </a:txBody>
                  <a:tcPr marL="33765" marR="33765" marT="0" marB="0"/>
                </a:tc>
                <a:tc>
                  <a:txBody>
                    <a:bodyPr/>
                    <a:lstStyle/>
                    <a:p>
                      <a:pPr marL="457200" algn="r">
                        <a:lnSpc>
                          <a:spcPct val="120000"/>
                        </a:lnSpc>
                        <a:spcAft>
                          <a:spcPts val="0"/>
                        </a:spcAft>
                      </a:pPr>
                      <a:r>
                        <a:rPr lang="en-GB" sz="1200" dirty="0">
                          <a:solidFill>
                            <a:srgbClr val="004F59"/>
                          </a:solidFill>
                          <a:effectLst/>
                          <a:latin typeface="+mj-lt"/>
                          <a:ea typeface="Calibri"/>
                          <a:cs typeface="Cordia New"/>
                        </a:rPr>
                        <a:t>96 (2.0)</a:t>
                      </a:r>
                    </a:p>
                  </a:txBody>
                  <a:tcPr marL="33765" marR="33765" marT="0" marB="0"/>
                </a:tc>
                <a:extLst>
                  <a:ext uri="{0D108BD9-81ED-4DB2-BD59-A6C34878D82A}">
                    <a16:rowId xmlns:a16="http://schemas.microsoft.com/office/drawing/2014/main" val="10007"/>
                  </a:ext>
                </a:extLst>
              </a:tr>
              <a:tr h="268080">
                <a:tc>
                  <a:txBody>
                    <a:bodyPr/>
                    <a:lstStyle/>
                    <a:p>
                      <a:pPr algn="l">
                        <a:lnSpc>
                          <a:spcPct val="120000"/>
                        </a:lnSpc>
                        <a:spcAft>
                          <a:spcPts val="0"/>
                        </a:spcAft>
                      </a:pPr>
                      <a:r>
                        <a:rPr lang="en-GB" sz="1200" dirty="0">
                          <a:solidFill>
                            <a:srgbClr val="004F59"/>
                          </a:solidFill>
                          <a:effectLst/>
                          <a:latin typeface="+mj-lt"/>
                          <a:ea typeface="Calibri"/>
                          <a:cs typeface="Cordia New"/>
                        </a:rPr>
                        <a:t>SABA</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1067 (19)</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839 (17)</a:t>
                      </a:r>
                    </a:p>
                  </a:txBody>
                  <a:tcPr marL="33765" marR="33765" marT="0" marB="0"/>
                </a:tc>
                <a:extLst>
                  <a:ext uri="{0D108BD9-81ED-4DB2-BD59-A6C34878D82A}">
                    <a16:rowId xmlns:a16="http://schemas.microsoft.com/office/drawing/2014/main" val="10008"/>
                  </a:ext>
                </a:extLst>
              </a:tr>
              <a:tr h="231477">
                <a:tc>
                  <a:txBody>
                    <a:bodyPr/>
                    <a:lstStyle/>
                    <a:p>
                      <a:pPr algn="l">
                        <a:lnSpc>
                          <a:spcPct val="120000"/>
                        </a:lnSpc>
                        <a:spcAft>
                          <a:spcPts val="0"/>
                        </a:spcAft>
                      </a:pPr>
                      <a:r>
                        <a:rPr lang="en-GB" sz="1200" dirty="0">
                          <a:solidFill>
                            <a:srgbClr val="004F59"/>
                          </a:solidFill>
                          <a:effectLst/>
                          <a:latin typeface="+mj-lt"/>
                          <a:ea typeface="Calibri"/>
                          <a:cs typeface="Cordia New"/>
                        </a:rPr>
                        <a:t>SAMA</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282 (5)</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264 (6)</a:t>
                      </a:r>
                    </a:p>
                  </a:txBody>
                  <a:tcPr marL="33765" marR="33765" marT="0" marB="0"/>
                </a:tc>
                <a:extLst>
                  <a:ext uri="{0D108BD9-81ED-4DB2-BD59-A6C34878D82A}">
                    <a16:rowId xmlns:a16="http://schemas.microsoft.com/office/drawing/2014/main" val="10009"/>
                  </a:ext>
                </a:extLst>
              </a:tr>
              <a:tr h="231477">
                <a:tc>
                  <a:txBody>
                    <a:bodyPr/>
                    <a:lstStyle/>
                    <a:p>
                      <a:pPr algn="l">
                        <a:lnSpc>
                          <a:spcPct val="120000"/>
                        </a:lnSpc>
                        <a:spcAft>
                          <a:spcPts val="0"/>
                        </a:spcAft>
                      </a:pPr>
                      <a:r>
                        <a:rPr lang="en-GB" sz="1200" dirty="0">
                          <a:solidFill>
                            <a:srgbClr val="004F59"/>
                          </a:solidFill>
                          <a:effectLst/>
                          <a:latin typeface="+mj-lt"/>
                          <a:ea typeface="Calibri"/>
                          <a:cs typeface="Cordia New"/>
                        </a:rPr>
                        <a:t>SABA+SAMA</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100 (1.8)</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98 (2.0)</a:t>
                      </a:r>
                    </a:p>
                  </a:txBody>
                  <a:tcPr marL="33765" marR="33765" marT="0" marB="0"/>
                </a:tc>
                <a:extLst>
                  <a:ext uri="{0D108BD9-81ED-4DB2-BD59-A6C34878D82A}">
                    <a16:rowId xmlns:a16="http://schemas.microsoft.com/office/drawing/2014/main" val="10010"/>
                  </a:ext>
                </a:extLst>
              </a:tr>
              <a:tr h="231477">
                <a:tc>
                  <a:txBody>
                    <a:bodyPr/>
                    <a:lstStyle/>
                    <a:p>
                      <a:pPr algn="l">
                        <a:lnSpc>
                          <a:spcPct val="120000"/>
                        </a:lnSpc>
                        <a:spcAft>
                          <a:spcPts val="0"/>
                        </a:spcAft>
                      </a:pPr>
                      <a:r>
                        <a:rPr lang="en-GB" sz="1200" dirty="0">
                          <a:solidFill>
                            <a:srgbClr val="004F59"/>
                          </a:solidFill>
                          <a:effectLst/>
                          <a:latin typeface="+mj-lt"/>
                          <a:ea typeface="Calibri"/>
                          <a:cs typeface="Cordia New"/>
                        </a:rPr>
                        <a:t>None </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1643 (30)</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1346 (28)</a:t>
                      </a:r>
                    </a:p>
                  </a:txBody>
                  <a:tcPr marL="33765" marR="33765" marT="0" marB="0"/>
                </a:tc>
                <a:extLst>
                  <a:ext uri="{0D108BD9-81ED-4DB2-BD59-A6C34878D82A}">
                    <a16:rowId xmlns:a16="http://schemas.microsoft.com/office/drawing/2014/main" val="10011"/>
                  </a:ext>
                </a:extLst>
              </a:tr>
              <a:tr h="231477">
                <a:tc>
                  <a:txBody>
                    <a:bodyPr/>
                    <a:lstStyle/>
                    <a:p>
                      <a:pPr algn="l">
                        <a:lnSpc>
                          <a:spcPct val="120000"/>
                        </a:lnSpc>
                        <a:spcAft>
                          <a:spcPts val="0"/>
                        </a:spcAft>
                      </a:pPr>
                      <a:r>
                        <a:rPr lang="en-GB" sz="1200" dirty="0">
                          <a:solidFill>
                            <a:srgbClr val="004F59"/>
                          </a:solidFill>
                          <a:effectLst/>
                          <a:latin typeface="+mj-lt"/>
                          <a:ea typeface="Calibri"/>
                          <a:cs typeface="Cordia New"/>
                        </a:rPr>
                        <a:t>Other therapies</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7 (0.1)</a:t>
                      </a:r>
                    </a:p>
                  </a:txBody>
                  <a:tcPr marL="33765" marR="33765" marT="0" marB="0"/>
                </a:tc>
                <a:tc>
                  <a:txBody>
                    <a:bodyPr/>
                    <a:lstStyle/>
                    <a:p>
                      <a:pPr algn="r">
                        <a:lnSpc>
                          <a:spcPct val="120000"/>
                        </a:lnSpc>
                        <a:spcAft>
                          <a:spcPts val="0"/>
                        </a:spcAft>
                      </a:pPr>
                      <a:r>
                        <a:rPr lang="en-GB" sz="1200" dirty="0">
                          <a:solidFill>
                            <a:srgbClr val="004F59"/>
                          </a:solidFill>
                          <a:effectLst/>
                          <a:latin typeface="+mj-lt"/>
                          <a:ea typeface="Calibri"/>
                          <a:cs typeface="Cordia New"/>
                        </a:rPr>
                        <a:t>6 (0.1)</a:t>
                      </a:r>
                    </a:p>
                  </a:txBody>
                  <a:tcPr marL="33765" marR="33765" marT="0" marB="0"/>
                </a:tc>
                <a:extLst>
                  <a:ext uri="{0D108BD9-81ED-4DB2-BD59-A6C34878D82A}">
                    <a16:rowId xmlns:a16="http://schemas.microsoft.com/office/drawing/2014/main" val="10012"/>
                  </a:ext>
                </a:extLst>
              </a:tr>
            </a:tbl>
          </a:graphicData>
        </a:graphic>
      </p:graphicFrame>
      <p:sp>
        <p:nvSpPr>
          <p:cNvPr id="23" name="TextBox 22"/>
          <p:cNvSpPr txBox="1"/>
          <p:nvPr/>
        </p:nvSpPr>
        <p:spPr>
          <a:xfrm>
            <a:off x="5562601" y="6570599"/>
            <a:ext cx="4772025" cy="246221"/>
          </a:xfrm>
          <a:prstGeom prst="rect">
            <a:avLst/>
          </a:prstGeom>
          <a:noFill/>
        </p:spPr>
        <p:txBody>
          <a:bodyPr wrap="square" rtlCol="0">
            <a:spAutoFit/>
          </a:bodyPr>
          <a:lstStyle/>
          <a:p>
            <a:r>
              <a:rPr lang="en-GB" sz="1000" dirty="0">
                <a:latin typeface="+mj-lt"/>
              </a:rPr>
              <a:t>Adapted from Jones et al.,  (2013); European Respiratory Society poster, P2391</a:t>
            </a:r>
          </a:p>
        </p:txBody>
      </p:sp>
      <p:sp>
        <p:nvSpPr>
          <p:cNvPr id="7" name="Footer Placeholder 3"/>
          <p:cNvSpPr txBox="1">
            <a:spLocks/>
          </p:cNvSpPr>
          <p:nvPr/>
        </p:nvSpPr>
        <p:spPr>
          <a:xfrm>
            <a:off x="1690260" y="6156021"/>
            <a:ext cx="8834864" cy="318165"/>
          </a:xfrm>
          <a:prstGeom prst="rect">
            <a:avLst/>
          </a:prstGeom>
        </p:spPr>
        <p:txBody>
          <a:bodyPr/>
          <a:ls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a:lstStyle>
          <a:p>
            <a:pPr>
              <a:defRPr/>
            </a:pPr>
            <a:r>
              <a:rPr lang="en-GB" sz="900" dirty="0">
                <a:solidFill>
                  <a:srgbClr val="002060"/>
                </a:solidFill>
                <a:latin typeface="Arial"/>
              </a:rPr>
              <a:t>COPD= Chronic Obstructive Pulmonary Disease;  FEV</a:t>
            </a:r>
            <a:r>
              <a:rPr lang="en-GB" sz="800" baseline="-25000" dirty="0">
                <a:solidFill>
                  <a:srgbClr val="002060"/>
                </a:solidFill>
                <a:latin typeface="Arial"/>
              </a:rPr>
              <a:t>1</a:t>
            </a:r>
            <a:r>
              <a:rPr lang="en-GB" sz="900" dirty="0">
                <a:solidFill>
                  <a:srgbClr val="002060"/>
                </a:solidFill>
                <a:latin typeface="Arial"/>
              </a:rPr>
              <a:t>=Forced Expiratory Volume in 1 second; </a:t>
            </a:r>
            <a:r>
              <a:rPr lang="en-GB" sz="900" dirty="0">
                <a:solidFill>
                  <a:srgbClr val="002060"/>
                </a:solidFill>
                <a:latin typeface="+mn-lt"/>
              </a:rPr>
              <a:t>NICE= National Institute for Health and Care </a:t>
            </a:r>
            <a:r>
              <a:rPr lang="en-GB" sz="900" i="1" dirty="0">
                <a:solidFill>
                  <a:srgbClr val="002060"/>
                </a:solidFill>
                <a:latin typeface="+mn-lt"/>
              </a:rPr>
              <a:t>Excellence</a:t>
            </a:r>
            <a:r>
              <a:rPr lang="en-GB" sz="900" dirty="0">
                <a:solidFill>
                  <a:srgbClr val="002060"/>
                </a:solidFill>
                <a:latin typeface="+mn-lt"/>
              </a:rPr>
              <a:t> </a:t>
            </a:r>
            <a:r>
              <a:rPr lang="en-GB" sz="900" dirty="0">
                <a:solidFill>
                  <a:srgbClr val="002060"/>
                </a:solidFill>
                <a:latin typeface="Arial"/>
              </a:rPr>
              <a:t>ICS= inhaled corticosteroid; LABA= long-acting beta2 agonist; LAMA= long-acting muscarinic antagonist; SABA=Short acting beta2 agonist; SAMA=Short acting muscarinic antagonist</a:t>
            </a:r>
          </a:p>
        </p:txBody>
      </p:sp>
      <p:sp>
        <p:nvSpPr>
          <p:cNvPr id="8" name="TextBox 7"/>
          <p:cNvSpPr txBox="1"/>
          <p:nvPr/>
        </p:nvSpPr>
        <p:spPr bwMode="auto">
          <a:xfrm>
            <a:off x="1571506" y="6650173"/>
            <a:ext cx="2105705" cy="230832"/>
          </a:xfrm>
          <a:prstGeom prst="rect">
            <a:avLst/>
          </a:prstGeom>
          <a:noFill/>
          <a:ln w="9525" algn="ctr">
            <a:noFill/>
            <a:miter lim="800000"/>
            <a:headEnd/>
            <a:tailEnd/>
          </a:ln>
        </p:spPr>
        <p:txBody>
          <a:bodyPr wrap="none" lIns="0" rtlCol="0">
            <a:spAutoFit/>
          </a:bodyPr>
          <a:lstStyle/>
          <a:p>
            <a:r>
              <a:rPr lang="en-GB" sz="900" dirty="0">
                <a:solidFill>
                  <a:srgbClr val="1C1C1C"/>
                </a:solidFill>
              </a:rPr>
              <a:t>Date of prep: Sept 2015 - UK/RESP-151137 </a:t>
            </a:r>
          </a:p>
        </p:txBody>
      </p:sp>
    </p:spTree>
    <p:extLst>
      <p:ext uri="{BB962C8B-B14F-4D97-AF65-F5344CB8AC3E}">
        <p14:creationId xmlns:p14="http://schemas.microsoft.com/office/powerpoint/2010/main" val="3161387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Future state</a:t>
            </a:r>
          </a:p>
        </p:txBody>
      </p:sp>
      <p:sp>
        <p:nvSpPr>
          <p:cNvPr id="4" name="Text Placeholder 3"/>
          <p:cNvSpPr>
            <a:spLocks noGrp="1"/>
          </p:cNvSpPr>
          <p:nvPr>
            <p:ph type="body" idx="1"/>
          </p:nvPr>
        </p:nvSpPr>
        <p:spPr/>
        <p:txBody>
          <a:bodyPr/>
          <a:lstStyle/>
          <a:p>
            <a:r>
              <a:rPr lang="en-GB" dirty="0"/>
              <a:t>Principles</a:t>
            </a:r>
          </a:p>
          <a:p>
            <a:endParaRPr lang="en-GB" dirty="0"/>
          </a:p>
        </p:txBody>
      </p:sp>
    </p:spTree>
    <p:extLst>
      <p:ext uri="{BB962C8B-B14F-4D97-AF65-F5344CB8AC3E}">
        <p14:creationId xmlns:p14="http://schemas.microsoft.com/office/powerpoint/2010/main" val="3161041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p:txBody>
          <a:bodyPr/>
          <a:lstStyle/>
          <a:p>
            <a:pPr eaLnBrk="1" hangingPunct="1"/>
            <a:r>
              <a:rPr lang="en-GB" altLang="en-US"/>
              <a:t>CAN WE AFFECT SURVIVAL?</a:t>
            </a:r>
          </a:p>
        </p:txBody>
      </p:sp>
      <p:sp>
        <p:nvSpPr>
          <p:cNvPr id="24579" name="Rectangle 3"/>
          <p:cNvSpPr>
            <a:spLocks noGrp="1"/>
          </p:cNvSpPr>
          <p:nvPr>
            <p:ph idx="1"/>
          </p:nvPr>
        </p:nvSpPr>
        <p:spPr/>
        <p:txBody>
          <a:bodyPr/>
          <a:lstStyle/>
          <a:p>
            <a:pPr eaLnBrk="1" hangingPunct="1"/>
            <a:r>
              <a:rPr lang="en-GB" altLang="en-US"/>
              <a:t>Smoking</a:t>
            </a:r>
          </a:p>
          <a:p>
            <a:pPr eaLnBrk="1" hangingPunct="1"/>
            <a:r>
              <a:rPr lang="en-GB" altLang="en-US"/>
              <a:t>Oxygen</a:t>
            </a:r>
          </a:p>
          <a:p>
            <a:pPr eaLnBrk="1" hangingPunct="1"/>
            <a:r>
              <a:rPr lang="en-GB" altLang="en-US"/>
              <a:t>BODE</a:t>
            </a:r>
          </a:p>
        </p:txBody>
      </p:sp>
      <p:pic>
        <p:nvPicPr>
          <p:cNvPr id="24580" name="Picture 5"/>
          <p:cNvPicPr>
            <a:picLocks noChangeAspect="1"/>
          </p:cNvPicPr>
          <p:nvPr/>
        </p:nvPicPr>
        <p:blipFill>
          <a:blip r:embed="rId2" cstate="print">
            <a:extLst>
              <a:ext uri="{28A0092B-C50C-407E-A947-70E740481C1C}">
                <a14:useLocalDpi xmlns:a14="http://schemas.microsoft.com/office/drawing/2010/main" val="0"/>
              </a:ext>
            </a:extLst>
          </a:blip>
          <a:srcRect r="107" b="42601"/>
          <a:stretch>
            <a:fillRect/>
          </a:stretch>
        </p:blipFill>
        <p:spPr bwMode="auto">
          <a:xfrm>
            <a:off x="1703389" y="4005264"/>
            <a:ext cx="5184775"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p:cNvPicPr>
          <p:nvPr/>
        </p:nvPicPr>
        <p:blipFill>
          <a:blip r:embed="rId3" cstate="print">
            <a:extLst>
              <a:ext uri="{28A0092B-C50C-407E-A947-70E740481C1C}">
                <a14:useLocalDpi xmlns:a14="http://schemas.microsoft.com/office/drawing/2010/main" val="0"/>
              </a:ext>
            </a:extLst>
          </a:blip>
          <a:srcRect r="3064" b="49280"/>
          <a:stretch>
            <a:fillRect/>
          </a:stretch>
        </p:blipFill>
        <p:spPr bwMode="auto">
          <a:xfrm>
            <a:off x="6600825" y="1196975"/>
            <a:ext cx="381635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5"/>
          <p:cNvSpPr txBox="1">
            <a:spLocks noChangeArrowheads="1"/>
          </p:cNvSpPr>
          <p:nvPr/>
        </p:nvSpPr>
        <p:spPr bwMode="auto">
          <a:xfrm>
            <a:off x="7529514" y="6550027"/>
            <a:ext cx="46624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dirty="0">
                <a:latin typeface="Arial" pitchFamily="34" charset="0"/>
                <a:cs typeface="Arial" pitchFamily="34" charset="0"/>
              </a:rPr>
              <a:t>Celli BR et al.  N</a:t>
            </a:r>
            <a:r>
              <a:rPr lang="en-US" sz="1400" dirty="0">
                <a:latin typeface="Arial" pitchFamily="34" charset="0"/>
                <a:cs typeface="Arial" pitchFamily="34" charset="0"/>
              </a:rPr>
              <a:t> </a:t>
            </a:r>
            <a:r>
              <a:rPr lang="en-US" sz="1400" dirty="0" err="1">
                <a:latin typeface="Arial" pitchFamily="34" charset="0"/>
                <a:cs typeface="Arial" pitchFamily="34" charset="0"/>
              </a:rPr>
              <a:t>Engl</a:t>
            </a:r>
            <a:r>
              <a:rPr lang="en-US" sz="1400" dirty="0">
                <a:latin typeface="Arial" pitchFamily="34" charset="0"/>
                <a:cs typeface="Arial" pitchFamily="34" charset="0"/>
              </a:rPr>
              <a:t> J Med 2004;350:1005-12.</a:t>
            </a:r>
            <a:endParaRPr lang="en-GB" altLang="en-US" sz="1400" dirty="0">
              <a:latin typeface="Arial" pitchFamily="34" charset="0"/>
              <a:cs typeface="Arial" pitchFamily="34" charset="0"/>
            </a:endParaRPr>
          </a:p>
        </p:txBody>
      </p:sp>
      <p:sp>
        <p:nvSpPr>
          <p:cNvPr id="24583" name="TextBox 6"/>
          <p:cNvSpPr txBox="1">
            <a:spLocks noChangeArrowheads="1"/>
          </p:cNvSpPr>
          <p:nvPr/>
        </p:nvSpPr>
        <p:spPr bwMode="auto">
          <a:xfrm>
            <a:off x="6816726" y="4149726"/>
            <a:ext cx="3921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200" b="1">
                <a:latin typeface="Arial" panose="020B0604020202020204" pitchFamily="34" charset="0"/>
              </a:rPr>
              <a:t>Kaplan–Meier Survival Curve for the Four Quartiles</a:t>
            </a:r>
          </a:p>
          <a:p>
            <a:pPr eaLnBrk="1" hangingPunct="1">
              <a:spcBef>
                <a:spcPct val="0"/>
              </a:spcBef>
              <a:buFontTx/>
              <a:buNone/>
            </a:pPr>
            <a:r>
              <a:rPr lang="en-GB" altLang="en-US" sz="1200" b="1">
                <a:latin typeface="Arial" panose="020B0604020202020204" pitchFamily="34" charset="0"/>
              </a:rPr>
              <a:t>of the BODE Index</a:t>
            </a:r>
          </a:p>
        </p:txBody>
      </p:sp>
    </p:spTree>
    <p:extLst>
      <p:ext uri="{BB962C8B-B14F-4D97-AF65-F5344CB8AC3E}">
        <p14:creationId xmlns:p14="http://schemas.microsoft.com/office/powerpoint/2010/main" val="29942208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205039" y="1417639"/>
            <a:ext cx="7781925" cy="4891087"/>
          </a:xfrm>
        </p:spPr>
      </p:pic>
      <p:sp>
        <p:nvSpPr>
          <p:cNvPr id="5" name="Rounded Rectangle 4"/>
          <p:cNvSpPr/>
          <p:nvPr/>
        </p:nvSpPr>
        <p:spPr>
          <a:xfrm>
            <a:off x="1774825" y="95250"/>
            <a:ext cx="8497888" cy="1246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000" b="1" dirty="0">
                <a:solidFill>
                  <a:schemeClr val="bg1"/>
                </a:solidFill>
              </a:rPr>
              <a:t>Emergency COPD Admissions</a:t>
            </a:r>
          </a:p>
          <a:p>
            <a:pPr algn="ctr">
              <a:defRPr/>
            </a:pPr>
            <a:r>
              <a:rPr lang="en-GB" sz="4000" b="1" dirty="0">
                <a:solidFill>
                  <a:schemeClr val="bg1"/>
                </a:solidFill>
              </a:rPr>
              <a:t>in London</a:t>
            </a:r>
          </a:p>
        </p:txBody>
      </p:sp>
    </p:spTree>
    <p:extLst>
      <p:ext uri="{BB962C8B-B14F-4D97-AF65-F5344CB8AC3E}">
        <p14:creationId xmlns:p14="http://schemas.microsoft.com/office/powerpoint/2010/main" val="3317671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normAutofit/>
          </a:bodyPr>
          <a:lstStyle/>
          <a:p>
            <a:pPr eaLnBrk="1" hangingPunct="1"/>
            <a:r>
              <a:rPr lang="en-GB" altLang="en-US" sz="3200" b="1" dirty="0"/>
              <a:t>Reducing Exacerbation Frequency and/or Hospitalisation due to Exacerbation</a:t>
            </a:r>
            <a:endParaRPr lang="en-US" altLang="en-US" sz="3200" b="1" dirty="0"/>
          </a:p>
        </p:txBody>
      </p:sp>
      <p:sp>
        <p:nvSpPr>
          <p:cNvPr id="70659" name="Rectangle 3"/>
          <p:cNvSpPr>
            <a:spLocks noGrp="1" noRot="1" noChangeArrowheads="1"/>
          </p:cNvSpPr>
          <p:nvPr>
            <p:ph type="body" sz="half" idx="1"/>
          </p:nvPr>
        </p:nvSpPr>
        <p:spPr>
          <a:solidFill>
            <a:srgbClr val="CCFFFF"/>
          </a:solidFill>
        </p:spPr>
        <p:txBody>
          <a:bodyPr>
            <a:normAutofit lnSpcReduction="10000"/>
          </a:bodyPr>
          <a:lstStyle/>
          <a:p>
            <a:pPr eaLnBrk="1" hangingPunct="1">
              <a:buFontTx/>
              <a:buNone/>
            </a:pPr>
            <a:r>
              <a:rPr lang="en-GB" altLang="en-US" sz="2400" b="1" dirty="0"/>
              <a:t>Non-drugs</a:t>
            </a:r>
          </a:p>
          <a:p>
            <a:pPr lvl="1"/>
            <a:r>
              <a:rPr lang="en-GB" altLang="en-US" sz="2000" dirty="0"/>
              <a:t>Pulmonary rehab</a:t>
            </a:r>
          </a:p>
          <a:p>
            <a:pPr lvl="1"/>
            <a:r>
              <a:rPr lang="en-GB" altLang="en-US" sz="2000" dirty="0"/>
              <a:t>Smoking abstinence</a:t>
            </a:r>
          </a:p>
          <a:p>
            <a:pPr lvl="1"/>
            <a:r>
              <a:rPr lang="en-GB" altLang="en-US" sz="2000" dirty="0"/>
              <a:t>Vaccinations</a:t>
            </a:r>
          </a:p>
          <a:p>
            <a:pPr eaLnBrk="1" hangingPunct="1">
              <a:buFontTx/>
              <a:buNone/>
            </a:pPr>
            <a:r>
              <a:rPr lang="en-GB" altLang="en-US" sz="2400" b="1" dirty="0"/>
              <a:t>		</a:t>
            </a:r>
          </a:p>
          <a:p>
            <a:pPr eaLnBrk="1" hangingPunct="1">
              <a:buFontTx/>
              <a:buNone/>
            </a:pPr>
            <a:r>
              <a:rPr lang="en-GB" altLang="en-US" sz="2400" b="1" dirty="0"/>
              <a:t>Drugs</a:t>
            </a:r>
          </a:p>
          <a:p>
            <a:pPr lvl="1"/>
            <a:r>
              <a:rPr lang="en-GB" altLang="en-US" sz="2000" dirty="0"/>
              <a:t>LABA </a:t>
            </a:r>
          </a:p>
          <a:p>
            <a:pPr lvl="1" eaLnBrk="1" hangingPunct="1"/>
            <a:r>
              <a:rPr lang="en-GB" altLang="en-US" sz="2000" dirty="0"/>
              <a:t>LAMA </a:t>
            </a:r>
          </a:p>
          <a:p>
            <a:pPr lvl="1" eaLnBrk="1" hangingPunct="1"/>
            <a:r>
              <a:rPr lang="en-GB" altLang="en-US" sz="2000" dirty="0"/>
              <a:t>Inhaled corticosteroids</a:t>
            </a:r>
          </a:p>
          <a:p>
            <a:pPr lvl="1" eaLnBrk="1" hangingPunct="1"/>
            <a:r>
              <a:rPr lang="en-GB" altLang="en-US" sz="2000" dirty="0"/>
              <a:t>Mucolytics</a:t>
            </a:r>
          </a:p>
          <a:p>
            <a:pPr lvl="1" eaLnBrk="1" hangingPunct="1"/>
            <a:r>
              <a:rPr lang="en-GB" altLang="en-US" sz="2000" dirty="0"/>
              <a:t>PDE4 inhibitors</a:t>
            </a:r>
          </a:p>
          <a:p>
            <a:pPr lvl="1" eaLnBrk="1" hangingPunct="1"/>
            <a:r>
              <a:rPr lang="en-GB" altLang="en-US" sz="2000" dirty="0"/>
              <a:t>Macrolide Antibiotics</a:t>
            </a:r>
          </a:p>
        </p:txBody>
      </p:sp>
    </p:spTree>
    <p:extLst>
      <p:ext uri="{BB962C8B-B14F-4D97-AF65-F5344CB8AC3E}">
        <p14:creationId xmlns:p14="http://schemas.microsoft.com/office/powerpoint/2010/main" val="2040329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5223" y="249384"/>
            <a:ext cx="5818960" cy="646331"/>
          </a:xfrm>
          <a:prstGeom prst="rect">
            <a:avLst/>
          </a:prstGeom>
          <a:noFill/>
        </p:spPr>
        <p:txBody>
          <a:bodyPr wrap="square" rtlCol="0">
            <a:spAutoFit/>
          </a:bodyPr>
          <a:lstStyle/>
          <a:p>
            <a:r>
              <a:rPr lang="en-GB"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Integrated Care Consultant</a:t>
            </a:r>
          </a:p>
        </p:txBody>
      </p:sp>
      <p:sp>
        <p:nvSpPr>
          <p:cNvPr id="10" name="Left Arrow 9"/>
          <p:cNvSpPr/>
          <p:nvPr/>
        </p:nvSpPr>
        <p:spPr>
          <a:xfrm rot="21332953">
            <a:off x="1966337" y="2513981"/>
            <a:ext cx="5292018" cy="289318"/>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3" name="Left Arrow 12"/>
          <p:cNvSpPr/>
          <p:nvPr/>
        </p:nvSpPr>
        <p:spPr>
          <a:xfrm rot="19436896">
            <a:off x="5628633" y="3523011"/>
            <a:ext cx="1983192" cy="317068"/>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aphicFrame>
        <p:nvGraphicFramePr>
          <p:cNvPr id="21" name="Table 20"/>
          <p:cNvGraphicFramePr>
            <a:graphicFrameLocks noGrp="1"/>
          </p:cNvGraphicFramePr>
          <p:nvPr>
            <p:extLst/>
          </p:nvPr>
        </p:nvGraphicFramePr>
        <p:xfrm>
          <a:off x="8682786" y="4439223"/>
          <a:ext cx="3223189" cy="2188377"/>
        </p:xfrm>
        <a:graphic>
          <a:graphicData uri="http://schemas.openxmlformats.org/drawingml/2006/table">
            <a:tbl>
              <a:tblPr firstRow="1" bandRow="1">
                <a:tableStyleId>{2D5ABB26-0587-4C30-8999-92F81FD0307C}</a:tableStyleId>
              </a:tblPr>
              <a:tblGrid>
                <a:gridCol w="3223189">
                  <a:extLst>
                    <a:ext uri="{9D8B030D-6E8A-4147-A177-3AD203B41FA5}">
                      <a16:colId xmlns:a16="http://schemas.microsoft.com/office/drawing/2014/main" val="20000"/>
                    </a:ext>
                  </a:extLst>
                </a:gridCol>
              </a:tblGrid>
              <a:tr h="326711">
                <a:tc>
                  <a:txBody>
                    <a:bodyPr/>
                    <a:lstStyle/>
                    <a:p>
                      <a:r>
                        <a:rPr lang="en-GB" dirty="0">
                          <a:solidFill>
                            <a:sysClr val="windowText" lastClr="000000"/>
                          </a:solidFill>
                        </a:rPr>
                        <a:t>2 OPA: 1 less Admission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326711">
                <a:tc>
                  <a:txBody>
                    <a:bodyPr/>
                    <a:lstStyle/>
                    <a:p>
                      <a:r>
                        <a:rPr lang="en-GB" dirty="0">
                          <a:solidFill>
                            <a:sysClr val="windowText" lastClr="000000"/>
                          </a:solidFill>
                        </a:rPr>
                        <a:t>4</a:t>
                      </a:r>
                      <a:r>
                        <a:rPr lang="en-GB" baseline="0" dirty="0">
                          <a:solidFill>
                            <a:sysClr val="windowText" lastClr="000000"/>
                          </a:solidFill>
                        </a:rPr>
                        <a:t> Rehab: 1 less Admission</a:t>
                      </a:r>
                      <a:endParaRPr lang="en-GB"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571744">
                <a:tc>
                  <a:txBody>
                    <a:bodyPr/>
                    <a:lstStyle/>
                    <a:p>
                      <a:r>
                        <a:rPr lang="en-GB" dirty="0">
                          <a:solidFill>
                            <a:sysClr val="windowText" lastClr="000000"/>
                          </a:solidFill>
                        </a:rPr>
                        <a:t>Palliative care:40%</a:t>
                      </a:r>
                      <a:r>
                        <a:rPr lang="en-GB" baseline="0" dirty="0">
                          <a:solidFill>
                            <a:sysClr val="windowText" lastClr="000000"/>
                          </a:solidFill>
                        </a:rPr>
                        <a:t> less death in hospital, better</a:t>
                      </a:r>
                      <a:endParaRPr lang="en-GB"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8167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HAH: Fewer Admissions, Less LOS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grpSp>
        <p:nvGrpSpPr>
          <p:cNvPr id="2" name="Group 7"/>
          <p:cNvGrpSpPr/>
          <p:nvPr/>
        </p:nvGrpSpPr>
        <p:grpSpPr>
          <a:xfrm>
            <a:off x="3669151" y="1826007"/>
            <a:ext cx="1800726" cy="732464"/>
            <a:chOff x="5114489" y="1280645"/>
            <a:chExt cx="1800726" cy="732464"/>
          </a:xfrm>
        </p:grpSpPr>
        <p:sp>
          <p:nvSpPr>
            <p:cNvPr id="9" name="TextBox 8"/>
            <p:cNvSpPr txBox="1"/>
            <p:nvPr/>
          </p:nvSpPr>
          <p:spPr>
            <a:xfrm>
              <a:off x="5278352" y="1280645"/>
              <a:ext cx="1473001" cy="584775"/>
            </a:xfrm>
            <a:prstGeom prst="rect">
              <a:avLst/>
            </a:prstGeom>
            <a:noFill/>
          </p:spPr>
          <p:txBody>
            <a:bodyPr wrap="square" rtlCol="0">
              <a:spAutoFit/>
            </a:bodyPr>
            <a:lstStyle/>
            <a:p>
              <a:r>
                <a:rPr lang="en-GB" sz="3200" b="1" dirty="0">
                  <a:ln w="6600">
                    <a:solidFill>
                      <a:schemeClr val="accent2"/>
                    </a:solidFill>
                    <a:prstDash val="solid"/>
                  </a:ln>
                  <a:solidFill>
                    <a:srgbClr val="FFFFFF"/>
                  </a:solidFill>
                  <a:effectLst>
                    <a:outerShdw dist="38100" dir="2700000" algn="tl" rotWithShape="0">
                      <a:schemeClr val="accent2"/>
                    </a:outerShdw>
                  </a:effectLst>
                </a:rPr>
                <a:t>Nurses</a:t>
              </a:r>
            </a:p>
          </p:txBody>
        </p:sp>
        <p:sp>
          <p:nvSpPr>
            <p:cNvPr id="6" name="Rectangle 5"/>
            <p:cNvSpPr/>
            <p:nvPr/>
          </p:nvSpPr>
          <p:spPr>
            <a:xfrm>
              <a:off x="5114489" y="1643777"/>
              <a:ext cx="1800726" cy="369332"/>
            </a:xfrm>
            <a:prstGeom prst="rect">
              <a:avLst/>
            </a:prstGeom>
          </p:spPr>
          <p:txBody>
            <a:bodyPr wrap="square">
              <a:spAutoFit/>
            </a:bodyPr>
            <a:lstStyle/>
            <a:p>
              <a:r>
                <a:rPr lang="en-GB" b="1" dirty="0">
                  <a:ln w="6600">
                    <a:solidFill>
                      <a:schemeClr val="accent2"/>
                    </a:solidFill>
                    <a:prstDash val="solid"/>
                  </a:ln>
                  <a:solidFill>
                    <a:srgbClr val="FFFFFF"/>
                  </a:solidFill>
                  <a:effectLst>
                    <a:outerShdw dist="38100" dir="2700000" algn="tl" rotWithShape="0">
                      <a:schemeClr val="accent2"/>
                    </a:outerShdw>
                  </a:effectLst>
                </a:rPr>
                <a:t>Physiotherapists</a:t>
              </a:r>
            </a:p>
          </p:txBody>
        </p:sp>
      </p:grpSp>
      <p:grpSp>
        <p:nvGrpSpPr>
          <p:cNvPr id="3" name="Group 6"/>
          <p:cNvGrpSpPr/>
          <p:nvPr/>
        </p:nvGrpSpPr>
        <p:grpSpPr>
          <a:xfrm>
            <a:off x="409135" y="2661807"/>
            <a:ext cx="1911179" cy="1194721"/>
            <a:chOff x="1071121" y="3518431"/>
            <a:chExt cx="1911179" cy="1194721"/>
          </a:xfrm>
        </p:grpSpPr>
        <p:sp>
          <p:nvSpPr>
            <p:cNvPr id="18" name="TextBox 17"/>
            <p:cNvSpPr txBox="1"/>
            <p:nvPr/>
          </p:nvSpPr>
          <p:spPr>
            <a:xfrm>
              <a:off x="1071121" y="4343820"/>
              <a:ext cx="1911179" cy="369332"/>
            </a:xfrm>
            <a:prstGeom prst="rect">
              <a:avLst/>
            </a:prstGeom>
            <a:noFill/>
          </p:spPr>
          <p:txBody>
            <a:bodyPr wrap="square" rtlCol="0">
              <a:spAutoFit/>
            </a:bodyPr>
            <a:lstStyle/>
            <a:p>
              <a:r>
                <a:rPr lang="en-GB" dirty="0"/>
                <a:t>Oxygen (home)</a:t>
              </a:r>
            </a:p>
          </p:txBody>
        </p:sp>
        <p:grpSp>
          <p:nvGrpSpPr>
            <p:cNvPr id="5" name="Group 30"/>
            <p:cNvGrpSpPr/>
            <p:nvPr/>
          </p:nvGrpSpPr>
          <p:grpSpPr>
            <a:xfrm>
              <a:off x="1329297" y="3518431"/>
              <a:ext cx="1125831" cy="853115"/>
              <a:chOff x="968789" y="3510573"/>
              <a:chExt cx="1286684" cy="1109461"/>
            </a:xfrm>
          </p:grpSpPr>
          <p:sp>
            <p:nvSpPr>
              <p:cNvPr id="12" name="TextBox 11"/>
              <p:cNvSpPr txBox="1"/>
              <p:nvPr/>
            </p:nvSpPr>
            <p:spPr>
              <a:xfrm>
                <a:off x="1234948" y="4250702"/>
                <a:ext cx="1020525" cy="369332"/>
              </a:xfrm>
              <a:prstGeom prst="rect">
                <a:avLst/>
              </a:prstGeom>
              <a:noFill/>
            </p:spPr>
            <p:txBody>
              <a:bodyPr wrap="square" rtlCol="0">
                <a:spAutoFit/>
              </a:bodyPr>
              <a:lstStyle/>
              <a:p>
                <a:r>
                  <a:rPr lang="en-GB" dirty="0"/>
                  <a:t>HAH</a:t>
                </a:r>
              </a:p>
            </p:txBody>
          </p:sp>
          <p:grpSp>
            <p:nvGrpSpPr>
              <p:cNvPr id="7" name="Group 22"/>
              <p:cNvGrpSpPr/>
              <p:nvPr/>
            </p:nvGrpSpPr>
            <p:grpSpPr>
              <a:xfrm>
                <a:off x="968789" y="3510573"/>
                <a:ext cx="1135343" cy="796972"/>
                <a:chOff x="1984465" y="1534759"/>
                <a:chExt cx="1585609" cy="949376"/>
              </a:xfrm>
            </p:grpSpPr>
            <p:sp>
              <p:nvSpPr>
                <p:cNvPr id="24" name="Rectangle 23"/>
                <p:cNvSpPr/>
                <p:nvPr/>
              </p:nvSpPr>
              <p:spPr>
                <a:xfrm>
                  <a:off x="2076244" y="1753635"/>
                  <a:ext cx="1402052" cy="730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rapezoid 24"/>
                <p:cNvSpPr/>
                <p:nvPr/>
              </p:nvSpPr>
              <p:spPr>
                <a:xfrm>
                  <a:off x="1984465" y="1534759"/>
                  <a:ext cx="1585609" cy="218875"/>
                </a:xfrm>
                <a:prstGeom prst="trapezoi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193928" y="1859249"/>
                  <a:ext cx="350513" cy="624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848059" y="1860405"/>
                  <a:ext cx="188738" cy="184825"/>
                </a:xfrm>
                <a:prstGeom prst="rect">
                  <a:avLst/>
                </a:prstGeom>
                <a:solidFill>
                  <a:schemeClr val="bg1"/>
                </a:solidFill>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8" name="Rectangle 27"/>
                <p:cNvSpPr/>
                <p:nvPr/>
              </p:nvSpPr>
              <p:spPr>
                <a:xfrm>
                  <a:off x="3068808" y="1860405"/>
                  <a:ext cx="188738" cy="184825"/>
                </a:xfrm>
                <a:prstGeom prst="rect">
                  <a:avLst/>
                </a:prstGeom>
                <a:solidFill>
                  <a:schemeClr val="bg1"/>
                </a:solidFill>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9" name="Rectangle 28"/>
                <p:cNvSpPr/>
                <p:nvPr/>
              </p:nvSpPr>
              <p:spPr>
                <a:xfrm>
                  <a:off x="2848059" y="2079280"/>
                  <a:ext cx="188738" cy="184825"/>
                </a:xfrm>
                <a:prstGeom prst="rect">
                  <a:avLst/>
                </a:prstGeom>
                <a:solidFill>
                  <a:schemeClr val="bg1"/>
                </a:solidFill>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0" name="Rectangle 29"/>
                <p:cNvSpPr/>
                <p:nvPr/>
              </p:nvSpPr>
              <p:spPr>
                <a:xfrm>
                  <a:off x="3068808" y="2079280"/>
                  <a:ext cx="188738" cy="184825"/>
                </a:xfrm>
                <a:prstGeom prst="rect">
                  <a:avLst/>
                </a:prstGeom>
                <a:solidFill>
                  <a:schemeClr val="bg1"/>
                </a:solidFill>
                <a:ln>
                  <a:solidFill>
                    <a:schemeClr val="tx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grpSp>
      </p:grpSp>
      <p:grpSp>
        <p:nvGrpSpPr>
          <p:cNvPr id="8" name="Group 4"/>
          <p:cNvGrpSpPr/>
          <p:nvPr/>
        </p:nvGrpSpPr>
        <p:grpSpPr>
          <a:xfrm>
            <a:off x="2473241" y="3883743"/>
            <a:ext cx="1945872" cy="1766612"/>
            <a:chOff x="2779577" y="3627038"/>
            <a:chExt cx="1945872" cy="1766612"/>
          </a:xfrm>
        </p:grpSpPr>
        <p:sp>
          <p:nvSpPr>
            <p:cNvPr id="17" name="TextBox 16"/>
            <p:cNvSpPr txBox="1"/>
            <p:nvPr/>
          </p:nvSpPr>
          <p:spPr>
            <a:xfrm>
              <a:off x="3086574" y="4193321"/>
              <a:ext cx="1401301" cy="1200329"/>
            </a:xfrm>
            <a:prstGeom prst="rect">
              <a:avLst/>
            </a:prstGeom>
            <a:noFill/>
          </p:spPr>
          <p:txBody>
            <a:bodyPr wrap="square" rtlCol="0">
              <a:spAutoFit/>
            </a:bodyPr>
            <a:lstStyle/>
            <a:p>
              <a:r>
                <a:rPr lang="en-GB" dirty="0"/>
                <a:t>HOT clinics</a:t>
              </a:r>
            </a:p>
            <a:p>
              <a:r>
                <a:rPr lang="en-GB" dirty="0"/>
                <a:t>Pulmonary Rehab</a:t>
              </a:r>
            </a:p>
            <a:p>
              <a:endParaRPr lang="en-GB" dirty="0"/>
            </a:p>
          </p:txBody>
        </p:sp>
        <p:grpSp>
          <p:nvGrpSpPr>
            <p:cNvPr id="19" name="Group 31"/>
            <p:cNvGrpSpPr/>
            <p:nvPr/>
          </p:nvGrpSpPr>
          <p:grpSpPr>
            <a:xfrm>
              <a:off x="2779577" y="3627038"/>
              <a:ext cx="1945872" cy="489623"/>
              <a:chOff x="4728803" y="1661920"/>
              <a:chExt cx="3929975" cy="988865"/>
            </a:xfrm>
          </p:grpSpPr>
          <p:sp>
            <p:nvSpPr>
              <p:cNvPr id="33" name="Rectangle 32"/>
              <p:cNvSpPr/>
              <p:nvPr/>
            </p:nvSpPr>
            <p:spPr>
              <a:xfrm>
                <a:off x="4834646" y="1749470"/>
                <a:ext cx="3735421" cy="90131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005336" y="192028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5" name="Rectangle 34"/>
              <p:cNvSpPr/>
              <p:nvPr/>
            </p:nvSpPr>
            <p:spPr>
              <a:xfrm>
                <a:off x="5408580" y="192028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6" name="Rectangle 35"/>
              <p:cNvSpPr/>
              <p:nvPr/>
            </p:nvSpPr>
            <p:spPr>
              <a:xfrm>
                <a:off x="6431145" y="192028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7" name="Rectangle 36"/>
              <p:cNvSpPr/>
              <p:nvPr/>
            </p:nvSpPr>
            <p:spPr>
              <a:xfrm>
                <a:off x="6098212" y="192028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8" name="Rectangle 37"/>
              <p:cNvSpPr/>
              <p:nvPr/>
            </p:nvSpPr>
            <p:spPr>
              <a:xfrm>
                <a:off x="6763897" y="192028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9" name="Rectangle 38"/>
              <p:cNvSpPr/>
              <p:nvPr/>
            </p:nvSpPr>
            <p:spPr>
              <a:xfrm>
                <a:off x="8189845" y="192028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0" name="Rectangle 39"/>
              <p:cNvSpPr/>
              <p:nvPr/>
            </p:nvSpPr>
            <p:spPr>
              <a:xfrm>
                <a:off x="5764805" y="192028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1" name="Rectangle 40"/>
              <p:cNvSpPr/>
              <p:nvPr/>
            </p:nvSpPr>
            <p:spPr>
              <a:xfrm>
                <a:off x="7144119" y="1920284"/>
                <a:ext cx="443455" cy="730501"/>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2" name="Rectangle 41"/>
              <p:cNvSpPr/>
              <p:nvPr/>
            </p:nvSpPr>
            <p:spPr>
              <a:xfrm>
                <a:off x="7590219" y="1920284"/>
                <a:ext cx="443455" cy="730501"/>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3" name="Rectangle 42"/>
              <p:cNvSpPr/>
              <p:nvPr/>
            </p:nvSpPr>
            <p:spPr>
              <a:xfrm>
                <a:off x="4728803" y="1661920"/>
                <a:ext cx="3929975" cy="875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2" name="Group 1"/>
          <p:cNvGrpSpPr/>
          <p:nvPr/>
        </p:nvGrpSpPr>
        <p:grpSpPr>
          <a:xfrm>
            <a:off x="7961415" y="1967430"/>
            <a:ext cx="2726107" cy="1807674"/>
            <a:chOff x="5113270" y="2032246"/>
            <a:chExt cx="2726107" cy="1807674"/>
          </a:xfrm>
        </p:grpSpPr>
        <p:sp>
          <p:nvSpPr>
            <p:cNvPr id="15" name="TextBox 14"/>
            <p:cNvSpPr txBox="1"/>
            <p:nvPr/>
          </p:nvSpPr>
          <p:spPr>
            <a:xfrm>
              <a:off x="5755502" y="3141558"/>
              <a:ext cx="1020525" cy="369332"/>
            </a:xfrm>
            <a:prstGeom prst="rect">
              <a:avLst/>
            </a:prstGeom>
            <a:noFill/>
          </p:spPr>
          <p:txBody>
            <a:bodyPr wrap="square" rtlCol="0">
              <a:spAutoFit/>
            </a:bodyPr>
            <a:lstStyle/>
            <a:p>
              <a:r>
                <a:rPr lang="en-GB" dirty="0"/>
                <a:t>ESD</a:t>
              </a:r>
            </a:p>
          </p:txBody>
        </p:sp>
        <p:sp>
          <p:nvSpPr>
            <p:cNvPr id="16" name="TextBox 15"/>
            <p:cNvSpPr txBox="1"/>
            <p:nvPr/>
          </p:nvSpPr>
          <p:spPr>
            <a:xfrm>
              <a:off x="5113270" y="3470588"/>
              <a:ext cx="2726107" cy="369332"/>
            </a:xfrm>
            <a:prstGeom prst="rect">
              <a:avLst/>
            </a:prstGeom>
            <a:noFill/>
          </p:spPr>
          <p:txBody>
            <a:bodyPr wrap="square" rtlCol="0">
              <a:spAutoFit/>
            </a:bodyPr>
            <a:lstStyle/>
            <a:p>
              <a:r>
                <a:rPr lang="en-GB" dirty="0"/>
                <a:t>Admission Avoidance A&amp;E</a:t>
              </a:r>
            </a:p>
          </p:txBody>
        </p:sp>
        <p:grpSp>
          <p:nvGrpSpPr>
            <p:cNvPr id="23" name="Group 43"/>
            <p:cNvGrpSpPr/>
            <p:nvPr/>
          </p:nvGrpSpPr>
          <p:grpSpPr>
            <a:xfrm>
              <a:off x="5461949" y="2032246"/>
              <a:ext cx="997029" cy="1086911"/>
              <a:chOff x="5515583" y="3858058"/>
              <a:chExt cx="2071991" cy="2455193"/>
            </a:xfrm>
          </p:grpSpPr>
          <p:sp>
            <p:nvSpPr>
              <p:cNvPr id="45" name="Rectangle 44"/>
              <p:cNvSpPr/>
              <p:nvPr/>
            </p:nvSpPr>
            <p:spPr>
              <a:xfrm>
                <a:off x="5515583" y="3871609"/>
                <a:ext cx="2071991" cy="244164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5671226" y="4001541"/>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7" name="Rectangle 46"/>
              <p:cNvSpPr/>
              <p:nvPr/>
            </p:nvSpPr>
            <p:spPr>
              <a:xfrm>
                <a:off x="6027451" y="3996563"/>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8" name="Rectangle 47"/>
              <p:cNvSpPr/>
              <p:nvPr/>
            </p:nvSpPr>
            <p:spPr>
              <a:xfrm>
                <a:off x="6401963" y="3996562"/>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9" name="Rectangle 48"/>
              <p:cNvSpPr/>
              <p:nvPr/>
            </p:nvSpPr>
            <p:spPr>
              <a:xfrm>
                <a:off x="6758188" y="3996561"/>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0" name="Rectangle 49"/>
              <p:cNvSpPr/>
              <p:nvPr/>
            </p:nvSpPr>
            <p:spPr>
              <a:xfrm>
                <a:off x="7097286" y="3996560"/>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1" name="Rectangle 50"/>
              <p:cNvSpPr/>
              <p:nvPr/>
            </p:nvSpPr>
            <p:spPr>
              <a:xfrm>
                <a:off x="5671226" y="4355329"/>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2" name="Rectangle 51"/>
              <p:cNvSpPr/>
              <p:nvPr/>
            </p:nvSpPr>
            <p:spPr>
              <a:xfrm>
                <a:off x="6027451" y="4350351"/>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3" name="Rectangle 52"/>
              <p:cNvSpPr/>
              <p:nvPr/>
            </p:nvSpPr>
            <p:spPr>
              <a:xfrm>
                <a:off x="6401963" y="4350350"/>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4" name="Rectangle 53"/>
              <p:cNvSpPr/>
              <p:nvPr/>
            </p:nvSpPr>
            <p:spPr>
              <a:xfrm>
                <a:off x="6758188" y="4350349"/>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5" name="Rectangle 54"/>
              <p:cNvSpPr/>
              <p:nvPr/>
            </p:nvSpPr>
            <p:spPr>
              <a:xfrm>
                <a:off x="7097286" y="4350348"/>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6" name="Rectangle 55"/>
              <p:cNvSpPr/>
              <p:nvPr/>
            </p:nvSpPr>
            <p:spPr>
              <a:xfrm>
                <a:off x="5671226" y="4709117"/>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7" name="Rectangle 56"/>
              <p:cNvSpPr/>
              <p:nvPr/>
            </p:nvSpPr>
            <p:spPr>
              <a:xfrm>
                <a:off x="6027451" y="4704139"/>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8" name="Rectangle 57"/>
              <p:cNvSpPr/>
              <p:nvPr/>
            </p:nvSpPr>
            <p:spPr>
              <a:xfrm>
                <a:off x="6401963" y="4704138"/>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59" name="Rectangle 58"/>
              <p:cNvSpPr/>
              <p:nvPr/>
            </p:nvSpPr>
            <p:spPr>
              <a:xfrm>
                <a:off x="6758188" y="4704137"/>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0" name="Rectangle 59"/>
              <p:cNvSpPr/>
              <p:nvPr/>
            </p:nvSpPr>
            <p:spPr>
              <a:xfrm>
                <a:off x="7097286" y="4704136"/>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1" name="Rectangle 60"/>
              <p:cNvSpPr/>
              <p:nvPr/>
            </p:nvSpPr>
            <p:spPr>
              <a:xfrm>
                <a:off x="5671226" y="5062905"/>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2" name="Rectangle 61"/>
              <p:cNvSpPr/>
              <p:nvPr/>
            </p:nvSpPr>
            <p:spPr>
              <a:xfrm>
                <a:off x="6027451" y="5057927"/>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3" name="Rectangle 62"/>
              <p:cNvSpPr/>
              <p:nvPr/>
            </p:nvSpPr>
            <p:spPr>
              <a:xfrm>
                <a:off x="6401963" y="5057926"/>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4" name="Rectangle 63"/>
              <p:cNvSpPr/>
              <p:nvPr/>
            </p:nvSpPr>
            <p:spPr>
              <a:xfrm>
                <a:off x="6758188" y="5057925"/>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5" name="Rectangle 64"/>
              <p:cNvSpPr/>
              <p:nvPr/>
            </p:nvSpPr>
            <p:spPr>
              <a:xfrm>
                <a:off x="7097286" y="505792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6" name="Rectangle 65"/>
              <p:cNvSpPr/>
              <p:nvPr/>
            </p:nvSpPr>
            <p:spPr>
              <a:xfrm>
                <a:off x="5671226" y="5416693"/>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7" name="Rectangle 66"/>
              <p:cNvSpPr/>
              <p:nvPr/>
            </p:nvSpPr>
            <p:spPr>
              <a:xfrm>
                <a:off x="6027451" y="5411715"/>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8" name="Rectangle 67"/>
              <p:cNvSpPr/>
              <p:nvPr/>
            </p:nvSpPr>
            <p:spPr>
              <a:xfrm>
                <a:off x="6401963" y="5411714"/>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9" name="Rectangle 68"/>
              <p:cNvSpPr/>
              <p:nvPr/>
            </p:nvSpPr>
            <p:spPr>
              <a:xfrm>
                <a:off x="6758188" y="5411713"/>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0" name="Rectangle 69"/>
              <p:cNvSpPr/>
              <p:nvPr/>
            </p:nvSpPr>
            <p:spPr>
              <a:xfrm>
                <a:off x="7097286" y="5411712"/>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1" name="Rectangle 70"/>
              <p:cNvSpPr/>
              <p:nvPr/>
            </p:nvSpPr>
            <p:spPr>
              <a:xfrm>
                <a:off x="5671226" y="5774070"/>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2" name="Rectangle 71"/>
              <p:cNvSpPr/>
              <p:nvPr/>
            </p:nvSpPr>
            <p:spPr>
              <a:xfrm>
                <a:off x="6027451" y="5769092"/>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3" name="Rectangle 72"/>
              <p:cNvSpPr/>
              <p:nvPr/>
            </p:nvSpPr>
            <p:spPr>
              <a:xfrm>
                <a:off x="6401963" y="5769091"/>
                <a:ext cx="262646" cy="218875"/>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4" name="Rectangle 73"/>
              <p:cNvSpPr/>
              <p:nvPr/>
            </p:nvSpPr>
            <p:spPr>
              <a:xfrm>
                <a:off x="6758188" y="5769090"/>
                <a:ext cx="339098" cy="544161"/>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5" name="Rectangle 74"/>
              <p:cNvSpPr/>
              <p:nvPr/>
            </p:nvSpPr>
            <p:spPr>
              <a:xfrm>
                <a:off x="7097286" y="5769089"/>
                <a:ext cx="262646" cy="544162"/>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6" name="Rectangle 75"/>
              <p:cNvSpPr/>
              <p:nvPr/>
            </p:nvSpPr>
            <p:spPr>
              <a:xfrm>
                <a:off x="5515583" y="3858058"/>
                <a:ext cx="2071991"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1" name="Group 2"/>
          <p:cNvGrpSpPr/>
          <p:nvPr/>
        </p:nvGrpSpPr>
        <p:grpSpPr>
          <a:xfrm>
            <a:off x="4957077" y="4439223"/>
            <a:ext cx="1532239" cy="1084652"/>
            <a:chOff x="9276063" y="3516514"/>
            <a:chExt cx="1532239" cy="1084652"/>
          </a:xfrm>
        </p:grpSpPr>
        <p:sp>
          <p:nvSpPr>
            <p:cNvPr id="20" name="TextBox 19"/>
            <p:cNvSpPr txBox="1"/>
            <p:nvPr/>
          </p:nvSpPr>
          <p:spPr>
            <a:xfrm>
              <a:off x="9276063" y="4231834"/>
              <a:ext cx="1532239" cy="369332"/>
            </a:xfrm>
            <a:prstGeom prst="rect">
              <a:avLst/>
            </a:prstGeom>
            <a:noFill/>
          </p:spPr>
          <p:txBody>
            <a:bodyPr wrap="square" rtlCol="0">
              <a:spAutoFit/>
            </a:bodyPr>
            <a:lstStyle/>
            <a:p>
              <a:r>
                <a:rPr lang="en-GB" dirty="0"/>
                <a:t>Palliative Care</a:t>
              </a:r>
            </a:p>
          </p:txBody>
        </p:sp>
        <p:grpSp>
          <p:nvGrpSpPr>
            <p:cNvPr id="32" name="Group 76"/>
            <p:cNvGrpSpPr/>
            <p:nvPr/>
          </p:nvGrpSpPr>
          <p:grpSpPr>
            <a:xfrm>
              <a:off x="9276063" y="3516514"/>
              <a:ext cx="1384956" cy="657883"/>
              <a:chOff x="1477969" y="3754414"/>
              <a:chExt cx="2159540" cy="1196503"/>
            </a:xfrm>
          </p:grpSpPr>
          <p:sp>
            <p:nvSpPr>
              <p:cNvPr id="78" name="Rectangle 77"/>
              <p:cNvSpPr/>
              <p:nvPr/>
            </p:nvSpPr>
            <p:spPr>
              <a:xfrm>
                <a:off x="1477969" y="4001541"/>
                <a:ext cx="2159540" cy="94937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1614156" y="4220416"/>
                <a:ext cx="535021" cy="2915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2995484" y="4220416"/>
                <a:ext cx="535021" cy="2915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rapezoid 80"/>
              <p:cNvSpPr/>
              <p:nvPr/>
            </p:nvSpPr>
            <p:spPr>
              <a:xfrm>
                <a:off x="1477969" y="3754414"/>
                <a:ext cx="2159540" cy="247127"/>
              </a:xfrm>
              <a:prstGeom prst="trapezoid">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2334003" y="4110978"/>
                <a:ext cx="554476" cy="839939"/>
              </a:xfrm>
              <a:prstGeom prst="rect">
                <a:avLst/>
              </a:prstGeom>
              <a:solidFill>
                <a:schemeClr val="accent1">
                  <a:lumMod val="40000"/>
                  <a:lumOff val="6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83" name="Rectangle 82"/>
              <p:cNvSpPr/>
              <p:nvPr/>
            </p:nvSpPr>
            <p:spPr>
              <a:xfrm>
                <a:off x="2406960" y="4215438"/>
                <a:ext cx="410307" cy="2915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4" name="Left Arrow 83"/>
          <p:cNvSpPr/>
          <p:nvPr/>
        </p:nvSpPr>
        <p:spPr>
          <a:xfrm rot="20593605">
            <a:off x="4169255" y="3059383"/>
            <a:ext cx="3186325" cy="338198"/>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1" name="Rectangle 10"/>
          <p:cNvSpPr/>
          <p:nvPr/>
        </p:nvSpPr>
        <p:spPr>
          <a:xfrm>
            <a:off x="409135" y="1038452"/>
            <a:ext cx="11205691" cy="440152"/>
          </a:xfrm>
          <a:prstGeom prst="rect">
            <a:avLst/>
          </a:prstGeom>
          <a:gradFill>
            <a:gsLst>
              <a:gs pos="0">
                <a:schemeClr val="accent6">
                  <a:shade val="30000"/>
                  <a:satMod val="115000"/>
                </a:schemeClr>
              </a:gs>
              <a:gs pos="15000">
                <a:schemeClr val="accent6">
                  <a:shade val="67500"/>
                  <a:satMod val="115000"/>
                </a:schemeClr>
              </a:gs>
              <a:gs pos="92000">
                <a:srgbClr val="00B0F0"/>
              </a:gs>
              <a:gs pos="78000">
                <a:schemeClr val="accent5">
                  <a:lumMod val="40000"/>
                  <a:lumOff val="60000"/>
                </a:schemeClr>
              </a:gs>
              <a:gs pos="67000">
                <a:schemeClr val="accent1">
                  <a:lumMod val="60000"/>
                  <a:lumOff val="40000"/>
                </a:schemeClr>
              </a:gs>
              <a:gs pos="29000">
                <a:schemeClr val="accent6">
                  <a:shade val="100000"/>
                  <a:satMod val="115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939868" y="1086491"/>
            <a:ext cx="1575880" cy="400110"/>
          </a:xfrm>
          <a:prstGeom prst="rect">
            <a:avLst/>
          </a:prstGeom>
          <a:noFill/>
        </p:spPr>
        <p:txBody>
          <a:bodyPr wrap="square" rtlCol="0">
            <a:spAutoFit/>
          </a:bodyPr>
          <a:lstStyle/>
          <a:p>
            <a:r>
              <a:rPr lang="en-GB" sz="2000" dirty="0"/>
              <a:t>Primary Care</a:t>
            </a:r>
          </a:p>
        </p:txBody>
      </p:sp>
      <p:sp>
        <p:nvSpPr>
          <p:cNvPr id="85" name="TextBox 84"/>
          <p:cNvSpPr txBox="1"/>
          <p:nvPr/>
        </p:nvSpPr>
        <p:spPr>
          <a:xfrm>
            <a:off x="7568269" y="1054155"/>
            <a:ext cx="3512398" cy="400110"/>
          </a:xfrm>
          <a:prstGeom prst="rect">
            <a:avLst/>
          </a:prstGeom>
          <a:noFill/>
        </p:spPr>
        <p:txBody>
          <a:bodyPr wrap="square" rtlCol="0">
            <a:spAutoFit/>
          </a:bodyPr>
          <a:lstStyle/>
          <a:p>
            <a:r>
              <a:rPr lang="en-GB" sz="2000" dirty="0"/>
              <a:t>Secondary/Tertiary Care</a:t>
            </a:r>
          </a:p>
        </p:txBody>
      </p:sp>
    </p:spTree>
    <p:extLst>
      <p:ext uri="{BB962C8B-B14F-4D97-AF65-F5344CB8AC3E}">
        <p14:creationId xmlns:p14="http://schemas.microsoft.com/office/powerpoint/2010/main" val="455704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Aims</a:t>
            </a:r>
          </a:p>
        </p:txBody>
      </p:sp>
      <p:sp>
        <p:nvSpPr>
          <p:cNvPr id="3" name="Content Placeholder 2"/>
          <p:cNvSpPr>
            <a:spLocks noGrp="1"/>
          </p:cNvSpPr>
          <p:nvPr>
            <p:ph idx="1"/>
          </p:nvPr>
        </p:nvSpPr>
        <p:spPr/>
        <p:txBody>
          <a:bodyPr/>
          <a:lstStyle/>
          <a:p>
            <a:r>
              <a:rPr lang="en-GB" dirty="0"/>
              <a:t>Early diagnosis and disease stop</a:t>
            </a:r>
          </a:p>
          <a:p>
            <a:r>
              <a:rPr lang="en-GB" dirty="0"/>
              <a:t>Optimisation of treatment</a:t>
            </a:r>
          </a:p>
          <a:p>
            <a:r>
              <a:rPr lang="en-GB" dirty="0"/>
              <a:t>Optimisation of education/patient empowerment</a:t>
            </a:r>
          </a:p>
          <a:p>
            <a:r>
              <a:rPr lang="en-GB" dirty="0"/>
              <a:t>Specialist services</a:t>
            </a:r>
          </a:p>
          <a:p>
            <a:r>
              <a:rPr lang="en-GB" dirty="0"/>
              <a:t>Palliative care</a:t>
            </a:r>
          </a:p>
          <a:p>
            <a:r>
              <a:rPr lang="en-GB" dirty="0"/>
              <a:t>All treatments specialist supervised and closer to home</a:t>
            </a:r>
          </a:p>
          <a:p>
            <a:endParaRPr lang="en-GB" dirty="0"/>
          </a:p>
        </p:txBody>
      </p:sp>
    </p:spTree>
    <p:extLst>
      <p:ext uri="{BB962C8B-B14F-4D97-AF65-F5344CB8AC3E}">
        <p14:creationId xmlns:p14="http://schemas.microsoft.com/office/powerpoint/2010/main" val="2900130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351" t="42313" r="32501" b="24658"/>
          <a:stretch/>
        </p:blipFill>
        <p:spPr>
          <a:xfrm>
            <a:off x="491067" y="474132"/>
            <a:ext cx="10963123" cy="5774267"/>
          </a:xfrm>
          <a:prstGeom prst="rect">
            <a:avLst/>
          </a:prstGeom>
        </p:spPr>
      </p:pic>
      <p:sp>
        <p:nvSpPr>
          <p:cNvPr id="5" name="TextBox 4"/>
          <p:cNvSpPr txBox="1"/>
          <p:nvPr/>
        </p:nvSpPr>
        <p:spPr>
          <a:xfrm>
            <a:off x="7061200" y="6063733"/>
            <a:ext cx="4496680" cy="369332"/>
          </a:xfrm>
          <a:prstGeom prst="rect">
            <a:avLst/>
          </a:prstGeom>
          <a:noFill/>
        </p:spPr>
        <p:txBody>
          <a:bodyPr wrap="none" rtlCol="0">
            <a:spAutoFit/>
          </a:bodyPr>
          <a:lstStyle/>
          <a:p>
            <a:r>
              <a:rPr lang="en-GB" dirty="0" err="1"/>
              <a:t>Tantuci</a:t>
            </a:r>
            <a:r>
              <a:rPr lang="en-GB" dirty="0"/>
              <a:t>, Modena, </a:t>
            </a:r>
            <a:r>
              <a:rPr lang="en-GB" dirty="0" err="1"/>
              <a:t>Int</a:t>
            </a:r>
            <a:r>
              <a:rPr lang="en-GB" dirty="0"/>
              <a:t> Journal of COPD, 2012: 7</a:t>
            </a:r>
          </a:p>
        </p:txBody>
      </p:sp>
    </p:spTree>
    <p:extLst>
      <p:ext uri="{BB962C8B-B14F-4D97-AF65-F5344CB8AC3E}">
        <p14:creationId xmlns:p14="http://schemas.microsoft.com/office/powerpoint/2010/main" val="2608469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6900" y="1927226"/>
            <a:ext cx="8458200"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143251" y="6092825"/>
            <a:ext cx="58388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latin typeface="Helvetica" panose="020B0604020202020204" pitchFamily="34" charset="0"/>
                <a:cs typeface="Times New Roman" panose="02020603050405020304" pitchFamily="18" charset="0"/>
              </a:rPr>
              <a:t>Parasympathetic                          Sympathetic</a:t>
            </a:r>
            <a:endParaRPr lang="en-US" altLang="en-US" sz="1800">
              <a:latin typeface="Arial" panose="020B0604020202020204" pitchFamily="34" charset="0"/>
            </a:endParaRPr>
          </a:p>
        </p:txBody>
      </p:sp>
      <p:sp>
        <p:nvSpPr>
          <p:cNvPr id="26628" name="Line 4"/>
          <p:cNvSpPr>
            <a:spLocks noChangeShapeType="1"/>
          </p:cNvSpPr>
          <p:nvPr/>
        </p:nvSpPr>
        <p:spPr bwMode="auto">
          <a:xfrm>
            <a:off x="952500" y="1546225"/>
            <a:ext cx="10287000" cy="0"/>
          </a:xfrm>
          <a:prstGeom prst="line">
            <a:avLst/>
          </a:prstGeom>
          <a:noFill/>
          <a:ln w="508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919191"/>
                  </a:outerShdw>
                </a:effectLst>
              </a14:hiddenEffects>
            </a:ext>
          </a:extLst>
        </p:spPr>
        <p:txBody>
          <a:bodyPr/>
          <a:lstStyle/>
          <a:p>
            <a:endParaRPr lang="en-GB"/>
          </a:p>
        </p:txBody>
      </p:sp>
      <p:sp>
        <p:nvSpPr>
          <p:cNvPr id="26629" name="Rectangle 5"/>
          <p:cNvSpPr>
            <a:spLocks noChangeArrowheads="1"/>
          </p:cNvSpPr>
          <p:nvPr/>
        </p:nvSpPr>
        <p:spPr bwMode="auto">
          <a:xfrm>
            <a:off x="2095500" y="327025"/>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919191"/>
                  </a:outerShdw>
                </a:effectLst>
              </a14:hiddenEffects>
            </a:ext>
          </a:extLst>
        </p:spPr>
        <p:txBody>
          <a:bodyPr lIns="90488" tIns="44450" rIns="90488" bIns="44450"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500" b="1">
                <a:solidFill>
                  <a:schemeClr val="tx2"/>
                </a:solidFill>
                <a:latin typeface="Helvetica" panose="020B0604020202020204" pitchFamily="34" charset="0"/>
                <a:cs typeface="Times New Roman" panose="02020603050405020304" pitchFamily="18" charset="0"/>
              </a:rPr>
              <a:t>DISTRIBUTION OF CHOLINERGIC AND ADRENERGIC RECEPTORS</a:t>
            </a:r>
            <a:r>
              <a:rPr lang="en-US" altLang="en-US" sz="2800" b="1">
                <a:solidFill>
                  <a:schemeClr val="tx2"/>
                </a:solidFill>
                <a:latin typeface="Helvetica" panose="020B0604020202020204" pitchFamily="34" charset="0"/>
                <a:cs typeface="Times New Roman" panose="02020603050405020304" pitchFamily="18" charset="0"/>
              </a:rPr>
              <a:t> </a:t>
            </a:r>
            <a:endParaRPr lang="en-US" altLang="en-US" sz="1800">
              <a:latin typeface="Arial" panose="020B0604020202020204" pitchFamily="34" charset="0"/>
            </a:endParaRPr>
          </a:p>
        </p:txBody>
      </p:sp>
    </p:spTree>
    <p:extLst>
      <p:ext uri="{BB962C8B-B14F-4D97-AF65-F5344CB8AC3E}">
        <p14:creationId xmlns:p14="http://schemas.microsoft.com/office/powerpoint/2010/main" val="3780695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26" t="16134" r="29166" b="9741"/>
          <a:stretch/>
        </p:blipFill>
        <p:spPr>
          <a:xfrm>
            <a:off x="1269999" y="215202"/>
            <a:ext cx="9550401" cy="6388799"/>
          </a:xfrm>
          <a:prstGeom prst="rect">
            <a:avLst/>
          </a:prstGeom>
        </p:spPr>
      </p:pic>
    </p:spTree>
    <p:extLst>
      <p:ext uri="{BB962C8B-B14F-4D97-AF65-F5344CB8AC3E}">
        <p14:creationId xmlns:p14="http://schemas.microsoft.com/office/powerpoint/2010/main" val="2446040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7 CuadroTexto"/>
          <p:cNvSpPr txBox="1">
            <a:spLocks noChangeArrowheads="1"/>
          </p:cNvSpPr>
          <p:nvPr/>
        </p:nvSpPr>
        <p:spPr bwMode="auto">
          <a:xfrm rot="-5400000">
            <a:off x="8939842" y="3462383"/>
            <a:ext cx="3581400" cy="646331"/>
          </a:xfrm>
          <a:prstGeom prst="rect">
            <a:avLst/>
          </a:prstGeom>
          <a:noFill/>
          <a:ln w="9525">
            <a:noFill/>
            <a:miter lim="800000"/>
            <a:headEnd/>
            <a:tailEnd/>
          </a:ln>
        </p:spPr>
        <p:txBody>
          <a:bodyPr>
            <a:spAutoFit/>
          </a:bodyPr>
          <a:lstStyle/>
          <a:p>
            <a:pPr algn="ctr"/>
            <a:r>
              <a:rPr lang="en-US" dirty="0"/>
              <a:t>Exacerbations per year</a:t>
            </a:r>
          </a:p>
          <a:p>
            <a:endParaRPr lang="en-US" dirty="0"/>
          </a:p>
        </p:txBody>
      </p:sp>
      <p:sp>
        <p:nvSpPr>
          <p:cNvPr id="208898" name="Tekstfelt 10"/>
          <p:cNvSpPr txBox="1">
            <a:spLocks noChangeArrowheads="1"/>
          </p:cNvSpPr>
          <p:nvPr/>
        </p:nvSpPr>
        <p:spPr bwMode="auto">
          <a:xfrm>
            <a:off x="8968853" y="5634535"/>
            <a:ext cx="367408" cy="400110"/>
          </a:xfrm>
          <a:prstGeom prst="rect">
            <a:avLst/>
          </a:prstGeom>
          <a:noFill/>
          <a:ln w="9525">
            <a:noFill/>
            <a:miter lim="800000"/>
            <a:headEnd/>
            <a:tailEnd/>
          </a:ln>
        </p:spPr>
        <p:txBody>
          <a:bodyPr wrap="none">
            <a:spAutoFit/>
          </a:bodyPr>
          <a:lstStyle/>
          <a:p>
            <a:r>
              <a:rPr lang="da-DK" dirty="0"/>
              <a:t> </a:t>
            </a:r>
            <a:r>
              <a:rPr lang="da-DK" sz="2000" dirty="0"/>
              <a:t>0</a:t>
            </a:r>
          </a:p>
        </p:txBody>
      </p:sp>
      <p:sp>
        <p:nvSpPr>
          <p:cNvPr id="12" name="1 Rectángulo"/>
          <p:cNvSpPr/>
          <p:nvPr/>
        </p:nvSpPr>
        <p:spPr>
          <a:xfrm>
            <a:off x="2743200" y="1583140"/>
            <a:ext cx="6168788" cy="444916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endParaRPr>
          </a:p>
        </p:txBody>
      </p:sp>
      <p:cxnSp>
        <p:nvCxnSpPr>
          <p:cNvPr id="14" name="14 Conector recto"/>
          <p:cNvCxnSpPr/>
          <p:nvPr/>
        </p:nvCxnSpPr>
        <p:spPr>
          <a:xfrm>
            <a:off x="5715000" y="1804989"/>
            <a:ext cx="0" cy="3951287"/>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15" name="15 Conector recto"/>
          <p:cNvCxnSpPr>
            <a:stCxn id="12" idx="1"/>
            <a:endCxn id="12" idx="3"/>
          </p:cNvCxnSpPr>
          <p:nvPr/>
        </p:nvCxnSpPr>
        <p:spPr>
          <a:xfrm>
            <a:off x="2743200" y="3807725"/>
            <a:ext cx="6168788" cy="0"/>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208902" name="TextBox 2"/>
          <p:cNvSpPr txBox="1">
            <a:spLocks noChangeArrowheads="1"/>
          </p:cNvSpPr>
          <p:nvPr/>
        </p:nvSpPr>
        <p:spPr bwMode="auto">
          <a:xfrm>
            <a:off x="4135273" y="6045957"/>
            <a:ext cx="1282888" cy="923330"/>
          </a:xfrm>
          <a:prstGeom prst="rect">
            <a:avLst/>
          </a:prstGeom>
          <a:noFill/>
          <a:ln w="9525">
            <a:noFill/>
            <a:miter lim="800000"/>
            <a:headEnd/>
            <a:tailEnd/>
          </a:ln>
        </p:spPr>
        <p:txBody>
          <a:bodyPr wrap="square">
            <a:spAutoFit/>
          </a:bodyPr>
          <a:lstStyle/>
          <a:p>
            <a:pPr algn="ctr"/>
            <a:r>
              <a:rPr lang="en-US" dirty="0"/>
              <a:t>CAT &lt; 10</a:t>
            </a:r>
          </a:p>
          <a:p>
            <a:pPr algn="ctr"/>
            <a:r>
              <a:rPr lang="en-US" dirty="0" err="1"/>
              <a:t>mMRC</a:t>
            </a:r>
            <a:r>
              <a:rPr lang="en-US" dirty="0"/>
              <a:t> 0-1</a:t>
            </a:r>
          </a:p>
          <a:p>
            <a:pPr algn="ctr"/>
            <a:r>
              <a:rPr lang="en-US" dirty="0"/>
              <a:t> </a:t>
            </a:r>
          </a:p>
        </p:txBody>
      </p:sp>
      <p:sp>
        <p:nvSpPr>
          <p:cNvPr id="208903" name="Tekstfelt 20"/>
          <p:cNvSpPr txBox="1">
            <a:spLocks noChangeArrowheads="1"/>
          </p:cNvSpPr>
          <p:nvPr/>
        </p:nvSpPr>
        <p:spPr bwMode="auto">
          <a:xfrm>
            <a:off x="1676401" y="2122488"/>
            <a:ext cx="998991" cy="369332"/>
          </a:xfrm>
          <a:prstGeom prst="rect">
            <a:avLst/>
          </a:prstGeom>
          <a:noFill/>
          <a:ln w="9525">
            <a:noFill/>
            <a:miter lim="800000"/>
            <a:headEnd/>
            <a:tailEnd/>
          </a:ln>
        </p:spPr>
        <p:txBody>
          <a:bodyPr wrap="none">
            <a:spAutoFit/>
          </a:bodyPr>
          <a:lstStyle/>
          <a:p>
            <a:r>
              <a:rPr lang="da-DK" dirty="0"/>
              <a:t>GOLD 4  </a:t>
            </a:r>
          </a:p>
        </p:txBody>
      </p:sp>
      <p:sp>
        <p:nvSpPr>
          <p:cNvPr id="208904" name="Tekstfelt 24"/>
          <p:cNvSpPr txBox="1">
            <a:spLocks noChangeArrowheads="1"/>
          </p:cNvSpPr>
          <p:nvPr/>
        </p:nvSpPr>
        <p:spPr bwMode="auto">
          <a:xfrm>
            <a:off x="3657600" y="5491163"/>
            <a:ext cx="290464" cy="369332"/>
          </a:xfrm>
          <a:prstGeom prst="rect">
            <a:avLst/>
          </a:prstGeom>
          <a:noFill/>
          <a:ln w="9525">
            <a:noFill/>
            <a:miter lim="800000"/>
            <a:headEnd/>
            <a:tailEnd/>
          </a:ln>
        </p:spPr>
        <p:txBody>
          <a:bodyPr wrap="none">
            <a:spAutoFit/>
          </a:bodyPr>
          <a:lstStyle/>
          <a:p>
            <a:r>
              <a:rPr lang="da-DK"/>
              <a:t>  </a:t>
            </a:r>
          </a:p>
        </p:txBody>
      </p:sp>
      <p:sp>
        <p:nvSpPr>
          <p:cNvPr id="208905" name="TextBox 2"/>
          <p:cNvSpPr txBox="1">
            <a:spLocks noChangeArrowheads="1"/>
          </p:cNvSpPr>
          <p:nvPr/>
        </p:nvSpPr>
        <p:spPr bwMode="auto">
          <a:xfrm>
            <a:off x="6086447" y="6045958"/>
            <a:ext cx="1150828" cy="923330"/>
          </a:xfrm>
          <a:prstGeom prst="rect">
            <a:avLst/>
          </a:prstGeom>
          <a:noFill/>
          <a:ln w="9525">
            <a:noFill/>
            <a:miter lim="800000"/>
            <a:headEnd/>
            <a:tailEnd/>
          </a:ln>
        </p:spPr>
        <p:txBody>
          <a:bodyPr wrap="square">
            <a:spAutoFit/>
          </a:bodyPr>
          <a:lstStyle/>
          <a:p>
            <a:pPr algn="ctr"/>
            <a:r>
              <a:rPr lang="en-US" dirty="0"/>
              <a:t>CAT </a:t>
            </a:r>
            <a:r>
              <a:rPr lang="da-DK" u="sng" dirty="0"/>
              <a:t>&gt;</a:t>
            </a:r>
            <a:r>
              <a:rPr lang="da-DK" dirty="0"/>
              <a:t> </a:t>
            </a:r>
            <a:r>
              <a:rPr lang="en-US" dirty="0"/>
              <a:t>10 </a:t>
            </a:r>
          </a:p>
          <a:p>
            <a:pPr algn="ctr"/>
            <a:r>
              <a:rPr lang="en-US" dirty="0" err="1"/>
              <a:t>mMRC</a:t>
            </a:r>
            <a:r>
              <a:rPr lang="en-US" dirty="0"/>
              <a:t> </a:t>
            </a:r>
            <a:r>
              <a:rPr lang="da-DK" u="sng" dirty="0"/>
              <a:t>&gt;</a:t>
            </a:r>
            <a:r>
              <a:rPr lang="da-DK" dirty="0"/>
              <a:t> </a:t>
            </a:r>
            <a:r>
              <a:rPr lang="en-US" dirty="0"/>
              <a:t>2</a:t>
            </a:r>
          </a:p>
          <a:p>
            <a:pPr algn="ctr"/>
            <a:endParaRPr lang="en-US" dirty="0"/>
          </a:p>
        </p:txBody>
      </p:sp>
      <p:sp>
        <p:nvSpPr>
          <p:cNvPr id="208906" name="Tekstfelt 29"/>
          <p:cNvSpPr txBox="1">
            <a:spLocks noChangeArrowheads="1"/>
          </p:cNvSpPr>
          <p:nvPr/>
        </p:nvSpPr>
        <p:spPr bwMode="auto">
          <a:xfrm>
            <a:off x="1699882" y="3028950"/>
            <a:ext cx="998991" cy="369332"/>
          </a:xfrm>
          <a:prstGeom prst="rect">
            <a:avLst/>
          </a:prstGeom>
          <a:noFill/>
          <a:ln w="9525">
            <a:noFill/>
            <a:miter lim="800000"/>
            <a:headEnd/>
            <a:tailEnd/>
          </a:ln>
        </p:spPr>
        <p:txBody>
          <a:bodyPr wrap="none">
            <a:spAutoFit/>
          </a:bodyPr>
          <a:lstStyle/>
          <a:p>
            <a:r>
              <a:rPr lang="da-DK" dirty="0"/>
              <a:t>GOLD 3  </a:t>
            </a:r>
          </a:p>
        </p:txBody>
      </p:sp>
      <p:sp>
        <p:nvSpPr>
          <p:cNvPr id="208907" name="Tekstfelt 30"/>
          <p:cNvSpPr txBox="1">
            <a:spLocks noChangeArrowheads="1"/>
          </p:cNvSpPr>
          <p:nvPr/>
        </p:nvSpPr>
        <p:spPr bwMode="auto">
          <a:xfrm>
            <a:off x="1703696" y="4243648"/>
            <a:ext cx="998991" cy="369332"/>
          </a:xfrm>
          <a:prstGeom prst="rect">
            <a:avLst/>
          </a:prstGeom>
          <a:noFill/>
          <a:ln w="9525">
            <a:noFill/>
            <a:miter lim="800000"/>
            <a:headEnd/>
            <a:tailEnd/>
          </a:ln>
        </p:spPr>
        <p:txBody>
          <a:bodyPr wrap="none">
            <a:spAutoFit/>
          </a:bodyPr>
          <a:lstStyle/>
          <a:p>
            <a:r>
              <a:rPr lang="da-DK" dirty="0"/>
              <a:t>GOLD 2  </a:t>
            </a:r>
          </a:p>
        </p:txBody>
      </p:sp>
      <p:sp>
        <p:nvSpPr>
          <p:cNvPr id="208908" name="Tekstfelt 31"/>
          <p:cNvSpPr txBox="1">
            <a:spLocks noChangeArrowheads="1"/>
          </p:cNvSpPr>
          <p:nvPr/>
        </p:nvSpPr>
        <p:spPr bwMode="auto">
          <a:xfrm>
            <a:off x="1692608" y="5221501"/>
            <a:ext cx="998991" cy="369332"/>
          </a:xfrm>
          <a:prstGeom prst="rect">
            <a:avLst/>
          </a:prstGeom>
          <a:noFill/>
          <a:ln w="9525">
            <a:noFill/>
            <a:miter lim="800000"/>
            <a:headEnd/>
            <a:tailEnd/>
          </a:ln>
        </p:spPr>
        <p:txBody>
          <a:bodyPr wrap="none">
            <a:spAutoFit/>
          </a:bodyPr>
          <a:lstStyle/>
          <a:p>
            <a:r>
              <a:rPr lang="da-DK" dirty="0"/>
              <a:t>GOLD 1  </a:t>
            </a:r>
          </a:p>
        </p:txBody>
      </p:sp>
      <p:sp>
        <p:nvSpPr>
          <p:cNvPr id="208909" name="16 CuadroTexto"/>
          <p:cNvSpPr txBox="1">
            <a:spLocks noChangeArrowheads="1"/>
          </p:cNvSpPr>
          <p:nvPr/>
        </p:nvSpPr>
        <p:spPr bwMode="auto">
          <a:xfrm>
            <a:off x="3851669" y="4343401"/>
            <a:ext cx="1153328" cy="1138773"/>
          </a:xfrm>
          <a:prstGeom prst="rect">
            <a:avLst/>
          </a:prstGeom>
          <a:noFill/>
          <a:ln w="9525">
            <a:noFill/>
            <a:miter lim="800000"/>
            <a:headEnd/>
            <a:tailEnd/>
          </a:ln>
        </p:spPr>
        <p:txBody>
          <a:bodyPr wrap="none">
            <a:spAutoFit/>
          </a:bodyPr>
          <a:lstStyle/>
          <a:p>
            <a:pPr algn="ctr"/>
            <a:endParaRPr lang="da-DK" sz="2000" dirty="0">
              <a:cs typeface="Times New Roman" pitchFamily="18" charset="0"/>
            </a:endParaRPr>
          </a:p>
          <a:p>
            <a:pPr algn="ctr"/>
            <a:r>
              <a:rPr lang="da-DK" sz="2000" dirty="0">
                <a:cs typeface="Times New Roman" pitchFamily="18" charset="0"/>
              </a:rPr>
              <a:t>SABA prn</a:t>
            </a:r>
          </a:p>
          <a:p>
            <a:pPr algn="ctr"/>
            <a:r>
              <a:rPr lang="da-DK" sz="1400" dirty="0">
                <a:cs typeface="Times New Roman" pitchFamily="18" charset="0"/>
              </a:rPr>
              <a:t>Salbutamol</a:t>
            </a:r>
          </a:p>
          <a:p>
            <a:pPr algn="ctr"/>
            <a:r>
              <a:rPr lang="da-DK" sz="1400" dirty="0">
                <a:cs typeface="Times New Roman" pitchFamily="18" charset="0"/>
              </a:rPr>
              <a:t>Bricanyl</a:t>
            </a:r>
          </a:p>
        </p:txBody>
      </p:sp>
      <p:sp>
        <p:nvSpPr>
          <p:cNvPr id="208910" name="16 CuadroTexto"/>
          <p:cNvSpPr txBox="1">
            <a:spLocks noChangeArrowheads="1"/>
          </p:cNvSpPr>
          <p:nvPr/>
        </p:nvSpPr>
        <p:spPr bwMode="auto">
          <a:xfrm>
            <a:off x="5865469" y="4343401"/>
            <a:ext cx="2787211" cy="1815882"/>
          </a:xfrm>
          <a:prstGeom prst="rect">
            <a:avLst/>
          </a:prstGeom>
          <a:noFill/>
          <a:ln w="9525">
            <a:noFill/>
            <a:miter lim="800000"/>
            <a:headEnd/>
            <a:tailEnd/>
          </a:ln>
        </p:spPr>
        <p:txBody>
          <a:bodyPr wrap="square">
            <a:spAutoFit/>
          </a:bodyPr>
          <a:lstStyle/>
          <a:p>
            <a:r>
              <a:rPr lang="da-DK" sz="1400" u="sng" dirty="0">
                <a:cs typeface="Times New Roman" pitchFamily="18" charset="0"/>
              </a:rPr>
              <a:t>LAMA choices: </a:t>
            </a:r>
            <a:r>
              <a:rPr lang="da-DK" sz="1400" dirty="0">
                <a:cs typeface="Times New Roman" pitchFamily="18" charset="0"/>
              </a:rPr>
              <a:t>Eklira, Glycopyrrhonium, Tiotropium</a:t>
            </a:r>
          </a:p>
          <a:p>
            <a:r>
              <a:rPr lang="da-DK" sz="1400" u="sng" dirty="0">
                <a:cs typeface="Times New Roman" pitchFamily="18" charset="0"/>
              </a:rPr>
              <a:t>LABA choices: </a:t>
            </a:r>
            <a:r>
              <a:rPr lang="da-DK" sz="1400" dirty="0">
                <a:cs typeface="Times New Roman" pitchFamily="18" charset="0"/>
              </a:rPr>
              <a:t> Eformoterol, Salmeterol, Indacaterol</a:t>
            </a:r>
            <a:endParaRPr lang="da-DK" sz="1400" u="sng" dirty="0">
              <a:cs typeface="Times New Roman" pitchFamily="18" charset="0"/>
            </a:endParaRPr>
          </a:p>
          <a:p>
            <a:r>
              <a:rPr lang="da-DK" sz="1400" u="sng" dirty="0">
                <a:cs typeface="Times New Roman" pitchFamily="18" charset="0"/>
              </a:rPr>
              <a:t>LAMA/LABA choices</a:t>
            </a:r>
          </a:p>
          <a:p>
            <a:r>
              <a:rPr lang="da-DK" sz="1200" dirty="0">
                <a:cs typeface="Times New Roman" pitchFamily="18" charset="0"/>
              </a:rPr>
              <a:t>1st Line Duaklir Genuair </a:t>
            </a:r>
          </a:p>
          <a:p>
            <a:r>
              <a:rPr lang="da-DK" sz="1000" dirty="0">
                <a:cs typeface="Times New Roman" pitchFamily="18" charset="0"/>
              </a:rPr>
              <a:t>2nd Line  or Spiolto Respimat</a:t>
            </a:r>
          </a:p>
          <a:p>
            <a:endParaRPr lang="da-DK" sz="2000" dirty="0">
              <a:cs typeface="Times New Roman" pitchFamily="18" charset="0"/>
            </a:endParaRPr>
          </a:p>
        </p:txBody>
      </p:sp>
      <p:sp>
        <p:nvSpPr>
          <p:cNvPr id="208911" name="16 CuadroTexto"/>
          <p:cNvSpPr txBox="1">
            <a:spLocks noChangeArrowheads="1"/>
          </p:cNvSpPr>
          <p:nvPr/>
        </p:nvSpPr>
        <p:spPr bwMode="auto">
          <a:xfrm>
            <a:off x="2898231" y="2778676"/>
            <a:ext cx="2890791" cy="1061829"/>
          </a:xfrm>
          <a:prstGeom prst="rect">
            <a:avLst/>
          </a:prstGeom>
          <a:noFill/>
          <a:ln w="9525">
            <a:noFill/>
            <a:miter lim="800000"/>
            <a:headEnd/>
            <a:tailEnd/>
          </a:ln>
        </p:spPr>
        <p:txBody>
          <a:bodyPr wrap="square">
            <a:spAutoFit/>
          </a:bodyPr>
          <a:lstStyle/>
          <a:p>
            <a:pPr algn="ctr"/>
            <a:r>
              <a:rPr lang="da-DK" sz="1050" u="sng" dirty="0">
                <a:cs typeface="Times New Roman" pitchFamily="18" charset="0"/>
              </a:rPr>
              <a:t>Low dose ICS/LABA</a:t>
            </a:r>
          </a:p>
          <a:p>
            <a:pPr algn="ctr"/>
            <a:r>
              <a:rPr lang="da-DK" sz="1050" dirty="0">
                <a:cs typeface="Times New Roman" pitchFamily="18" charset="0"/>
              </a:rPr>
              <a:t>DuoResp 400 Spiromax or</a:t>
            </a:r>
          </a:p>
          <a:p>
            <a:pPr algn="ctr"/>
            <a:r>
              <a:rPr lang="da-DK" sz="1050" dirty="0">
                <a:cs typeface="Times New Roman" pitchFamily="18" charset="0"/>
              </a:rPr>
              <a:t>Symbicort 400 Turbohaler</a:t>
            </a:r>
          </a:p>
          <a:p>
            <a:pPr algn="ctr"/>
            <a:r>
              <a:rPr lang="da-DK" sz="1050" dirty="0">
                <a:cs typeface="Times New Roman" pitchFamily="18" charset="0"/>
              </a:rPr>
              <a:t>Fostair 100/6 pMDI</a:t>
            </a:r>
          </a:p>
          <a:p>
            <a:pPr algn="ctr"/>
            <a:r>
              <a:rPr lang="da-DK" sz="1050" u="sng" dirty="0">
                <a:cs typeface="Times New Roman" pitchFamily="18" charset="0"/>
              </a:rPr>
              <a:t>High dose ICS/LABA</a:t>
            </a:r>
          </a:p>
          <a:p>
            <a:pPr algn="ctr"/>
            <a:r>
              <a:rPr lang="da-DK" sz="1050" dirty="0">
                <a:cs typeface="Times New Roman" pitchFamily="18" charset="0"/>
              </a:rPr>
              <a:t>Seretide 500 Accuhaler</a:t>
            </a:r>
          </a:p>
        </p:txBody>
      </p:sp>
      <p:sp>
        <p:nvSpPr>
          <p:cNvPr id="23" name="Titel 1"/>
          <p:cNvSpPr>
            <a:spLocks noGrp="1"/>
          </p:cNvSpPr>
          <p:nvPr>
            <p:ph type="title"/>
          </p:nvPr>
        </p:nvSpPr>
        <p:spPr>
          <a:xfrm>
            <a:off x="2101851" y="153899"/>
            <a:ext cx="8077200" cy="1166813"/>
          </a:xfrm>
          <a:solidFill>
            <a:srgbClr val="FFFF00"/>
          </a:solidFill>
        </p:spPr>
        <p:txBody>
          <a:bodyPr>
            <a:normAutofit/>
          </a:bodyPr>
          <a:lstStyle/>
          <a:p>
            <a:pPr>
              <a:lnSpc>
                <a:spcPct val="110000"/>
              </a:lnSpc>
              <a:defRPr/>
            </a:pPr>
            <a:r>
              <a:rPr lang="da-DK" sz="1800" dirty="0">
                <a:latin typeface="Tahoma"/>
                <a:cs typeface="Tahoma"/>
              </a:rPr>
              <a:t>COPD Guidelines </a:t>
            </a:r>
            <a:br>
              <a:rPr lang="da-DK" sz="1800" dirty="0">
                <a:latin typeface="Tahoma"/>
                <a:cs typeface="Tahoma"/>
              </a:rPr>
            </a:br>
            <a:r>
              <a:rPr lang="da-DK" sz="1800" b="1" dirty="0">
                <a:latin typeface="Tahoma"/>
                <a:cs typeface="Tahoma"/>
              </a:rPr>
              <a:t>RECOMMENDED FIRST CHOICE (Prescribe products by BRAND)</a:t>
            </a:r>
          </a:p>
        </p:txBody>
      </p:sp>
      <p:sp>
        <p:nvSpPr>
          <p:cNvPr id="24" name="Line 4"/>
          <p:cNvSpPr>
            <a:spLocks noChangeShapeType="1"/>
          </p:cNvSpPr>
          <p:nvPr/>
        </p:nvSpPr>
        <p:spPr bwMode="auto">
          <a:xfrm>
            <a:off x="1954214" y="1460500"/>
            <a:ext cx="8372475" cy="0"/>
          </a:xfrm>
          <a:prstGeom prst="line">
            <a:avLst/>
          </a:prstGeom>
          <a:noFill/>
          <a:ln w="28575">
            <a:solidFill>
              <a:srgbClr val="F4C600"/>
            </a:solidFill>
            <a:round/>
            <a:headEnd/>
            <a:tailEnd/>
          </a:ln>
          <a:effectLst>
            <a:outerShdw blurRad="63500" dist="17961" dir="2700000" algn="ctr" rotWithShape="0">
              <a:srgbClr val="000000">
                <a:alpha val="74998"/>
              </a:srgbClr>
            </a:outerShdw>
          </a:effectLst>
          <a:extLst/>
        </p:spPr>
        <p:txBody>
          <a:bodyPr wrap="none" anchor="ctr"/>
          <a:lstStyle/>
          <a:p>
            <a:pPr>
              <a:defRPr/>
            </a:pPr>
            <a:endParaRPr lang="en-US">
              <a:ea typeface="ＭＳ Ｐゴシック" charset="0"/>
            </a:endParaRPr>
          </a:p>
        </p:txBody>
      </p:sp>
      <p:sp>
        <p:nvSpPr>
          <p:cNvPr id="208914" name="TextBox 3"/>
          <p:cNvSpPr txBox="1">
            <a:spLocks noChangeArrowheads="1"/>
          </p:cNvSpPr>
          <p:nvPr/>
        </p:nvSpPr>
        <p:spPr bwMode="auto">
          <a:xfrm>
            <a:off x="2742062" y="3823648"/>
            <a:ext cx="685800" cy="369332"/>
          </a:xfrm>
          <a:prstGeom prst="rect">
            <a:avLst/>
          </a:prstGeom>
          <a:noFill/>
          <a:ln w="9525">
            <a:noFill/>
            <a:miter lim="800000"/>
            <a:headEnd/>
            <a:tailEnd/>
          </a:ln>
        </p:spPr>
        <p:txBody>
          <a:bodyPr>
            <a:spAutoFit/>
          </a:bodyPr>
          <a:lstStyle/>
          <a:p>
            <a:pPr algn="ctr"/>
            <a:r>
              <a:rPr lang="en-US" dirty="0">
                <a:latin typeface="Tahoma" pitchFamily="34" charset="0"/>
                <a:cs typeface="Tahoma" pitchFamily="34" charset="0"/>
              </a:rPr>
              <a:t>A</a:t>
            </a:r>
          </a:p>
        </p:txBody>
      </p:sp>
      <p:sp>
        <p:nvSpPr>
          <p:cNvPr id="208915" name="TextBox 26"/>
          <p:cNvSpPr txBox="1">
            <a:spLocks noChangeArrowheads="1"/>
          </p:cNvSpPr>
          <p:nvPr/>
        </p:nvSpPr>
        <p:spPr bwMode="auto">
          <a:xfrm>
            <a:off x="8179558" y="3799551"/>
            <a:ext cx="685800" cy="369332"/>
          </a:xfrm>
          <a:prstGeom prst="rect">
            <a:avLst/>
          </a:prstGeom>
          <a:noFill/>
          <a:ln w="9525">
            <a:noFill/>
            <a:miter lim="800000"/>
            <a:headEnd/>
            <a:tailEnd/>
          </a:ln>
        </p:spPr>
        <p:txBody>
          <a:bodyPr>
            <a:spAutoFit/>
          </a:bodyPr>
          <a:lstStyle/>
          <a:p>
            <a:pPr algn="ctr"/>
            <a:r>
              <a:rPr lang="en-US" dirty="0">
                <a:latin typeface="Tahoma" pitchFamily="34" charset="0"/>
                <a:cs typeface="Tahoma" pitchFamily="34" charset="0"/>
              </a:rPr>
              <a:t>B</a:t>
            </a:r>
          </a:p>
        </p:txBody>
      </p:sp>
      <p:sp>
        <p:nvSpPr>
          <p:cNvPr id="208916" name="TextBox 27"/>
          <p:cNvSpPr txBox="1">
            <a:spLocks noChangeArrowheads="1"/>
          </p:cNvSpPr>
          <p:nvPr/>
        </p:nvSpPr>
        <p:spPr bwMode="auto">
          <a:xfrm>
            <a:off x="8201167" y="1596788"/>
            <a:ext cx="685800" cy="369332"/>
          </a:xfrm>
          <a:prstGeom prst="rect">
            <a:avLst/>
          </a:prstGeom>
          <a:noFill/>
          <a:ln w="9525">
            <a:noFill/>
            <a:miter lim="800000"/>
            <a:headEnd/>
            <a:tailEnd/>
          </a:ln>
        </p:spPr>
        <p:txBody>
          <a:bodyPr>
            <a:spAutoFit/>
          </a:bodyPr>
          <a:lstStyle/>
          <a:p>
            <a:pPr algn="ctr"/>
            <a:r>
              <a:rPr lang="en-US" dirty="0">
                <a:latin typeface="Tahoma" pitchFamily="34" charset="0"/>
                <a:cs typeface="Tahoma" pitchFamily="34" charset="0"/>
              </a:rPr>
              <a:t>D</a:t>
            </a:r>
          </a:p>
        </p:txBody>
      </p:sp>
      <p:sp>
        <p:nvSpPr>
          <p:cNvPr id="208917" name="TextBox 28"/>
          <p:cNvSpPr txBox="1">
            <a:spLocks noChangeArrowheads="1"/>
          </p:cNvSpPr>
          <p:nvPr/>
        </p:nvSpPr>
        <p:spPr bwMode="auto">
          <a:xfrm>
            <a:off x="2720453" y="1583141"/>
            <a:ext cx="762000" cy="369332"/>
          </a:xfrm>
          <a:prstGeom prst="rect">
            <a:avLst/>
          </a:prstGeom>
          <a:noFill/>
          <a:ln w="9525">
            <a:noFill/>
            <a:miter lim="800000"/>
            <a:headEnd/>
            <a:tailEnd/>
          </a:ln>
        </p:spPr>
        <p:txBody>
          <a:bodyPr>
            <a:spAutoFit/>
          </a:bodyPr>
          <a:lstStyle/>
          <a:p>
            <a:pPr algn="ctr"/>
            <a:r>
              <a:rPr lang="en-US" dirty="0">
                <a:latin typeface="Tahoma" pitchFamily="34" charset="0"/>
                <a:cs typeface="Tahoma" pitchFamily="34" charset="0"/>
              </a:rPr>
              <a:t>C</a:t>
            </a:r>
          </a:p>
        </p:txBody>
      </p:sp>
      <p:sp>
        <p:nvSpPr>
          <p:cNvPr id="208918" name="16 CuadroTexto"/>
          <p:cNvSpPr txBox="1">
            <a:spLocks noChangeArrowheads="1"/>
          </p:cNvSpPr>
          <p:nvPr/>
        </p:nvSpPr>
        <p:spPr bwMode="auto">
          <a:xfrm>
            <a:off x="5902965" y="2756318"/>
            <a:ext cx="2695227" cy="1354217"/>
          </a:xfrm>
          <a:prstGeom prst="rect">
            <a:avLst/>
          </a:prstGeom>
          <a:noFill/>
          <a:ln w="9525">
            <a:noFill/>
            <a:miter lim="800000"/>
            <a:headEnd/>
            <a:tailEnd/>
          </a:ln>
        </p:spPr>
        <p:txBody>
          <a:bodyPr wrap="square">
            <a:spAutoFit/>
          </a:bodyPr>
          <a:lstStyle/>
          <a:p>
            <a:endParaRPr lang="da-DK" sz="1400" dirty="0">
              <a:cs typeface="Times New Roman" pitchFamily="18" charset="0"/>
            </a:endParaRPr>
          </a:p>
          <a:p>
            <a:r>
              <a:rPr lang="da-DK" sz="1200" u="sng" dirty="0">
                <a:cs typeface="Times New Roman" pitchFamily="18" charset="0"/>
              </a:rPr>
              <a:t>LAMA choices</a:t>
            </a:r>
          </a:p>
          <a:p>
            <a:r>
              <a:rPr lang="da-DK" sz="1200" dirty="0">
                <a:cs typeface="Times New Roman" pitchFamily="18" charset="0"/>
              </a:rPr>
              <a:t>1st Line Eklira Genuair </a:t>
            </a:r>
          </a:p>
          <a:p>
            <a:r>
              <a:rPr lang="da-DK" sz="1200" dirty="0">
                <a:cs typeface="Times New Roman" pitchFamily="18" charset="0"/>
              </a:rPr>
              <a:t>2nd line  Seebri Breezhaler</a:t>
            </a:r>
          </a:p>
          <a:p>
            <a:r>
              <a:rPr lang="da-DK" sz="1200" dirty="0">
                <a:cs typeface="Times New Roman" pitchFamily="18" charset="0"/>
              </a:rPr>
              <a:t>Tiotropium Handihaler </a:t>
            </a:r>
          </a:p>
          <a:p>
            <a:r>
              <a:rPr lang="da-DK" sz="2000" dirty="0">
                <a:cs typeface="Times New Roman" pitchFamily="18" charset="0"/>
              </a:rPr>
              <a:t> </a:t>
            </a:r>
          </a:p>
        </p:txBody>
      </p:sp>
      <p:sp>
        <p:nvSpPr>
          <p:cNvPr id="208919" name="TextBox 1"/>
          <p:cNvSpPr txBox="1">
            <a:spLocks noChangeArrowheads="1"/>
          </p:cNvSpPr>
          <p:nvPr/>
        </p:nvSpPr>
        <p:spPr bwMode="auto">
          <a:xfrm>
            <a:off x="8305800" y="6500089"/>
            <a:ext cx="4390092" cy="276225"/>
          </a:xfrm>
          <a:prstGeom prst="rect">
            <a:avLst/>
          </a:prstGeom>
          <a:noFill/>
          <a:ln w="9525">
            <a:noFill/>
            <a:miter lim="800000"/>
            <a:headEnd/>
            <a:tailEnd/>
          </a:ln>
        </p:spPr>
        <p:txBody>
          <a:bodyPr wrap="square">
            <a:spAutoFit/>
          </a:bodyPr>
          <a:lstStyle/>
          <a:p>
            <a:pPr algn="ctr"/>
            <a:r>
              <a:rPr lang="en-US" sz="1200" b="1" dirty="0"/>
              <a:t>September 2015 Guidelines</a:t>
            </a:r>
          </a:p>
        </p:txBody>
      </p:sp>
      <p:sp>
        <p:nvSpPr>
          <p:cNvPr id="208920" name="Rectangle 1"/>
          <p:cNvSpPr>
            <a:spLocks noChangeArrowheads="1"/>
          </p:cNvSpPr>
          <p:nvPr/>
        </p:nvSpPr>
        <p:spPr bwMode="auto">
          <a:xfrm>
            <a:off x="8941558" y="1993900"/>
            <a:ext cx="1524000" cy="3416300"/>
          </a:xfrm>
          <a:prstGeom prst="rect">
            <a:avLst/>
          </a:prstGeom>
          <a:noFill/>
          <a:ln w="9525">
            <a:noFill/>
            <a:miter lim="800000"/>
            <a:headEnd/>
            <a:tailEnd/>
          </a:ln>
        </p:spPr>
        <p:txBody>
          <a:bodyPr>
            <a:spAutoFit/>
          </a:bodyPr>
          <a:lstStyle/>
          <a:p>
            <a:endParaRPr lang="da-DK" dirty="0">
              <a:latin typeface="Calibri" pitchFamily="34" charset="0"/>
            </a:endParaRPr>
          </a:p>
          <a:p>
            <a:r>
              <a:rPr lang="da-DK" dirty="0">
                <a:latin typeface="Calibri" pitchFamily="34" charset="0"/>
              </a:rPr>
              <a:t>2 or more </a:t>
            </a:r>
          </a:p>
          <a:p>
            <a:r>
              <a:rPr lang="da-DK" dirty="0">
                <a:latin typeface="Calibri" pitchFamily="34" charset="0"/>
              </a:rPr>
              <a:t>        </a:t>
            </a:r>
            <a:r>
              <a:rPr lang="da-DK" i="1" dirty="0">
                <a:latin typeface="Calibri" pitchFamily="34" charset="0"/>
              </a:rPr>
              <a:t>or</a:t>
            </a:r>
            <a:r>
              <a:rPr lang="da-DK" dirty="0">
                <a:latin typeface="Calibri" pitchFamily="34" charset="0"/>
              </a:rPr>
              <a:t> </a:t>
            </a:r>
          </a:p>
          <a:p>
            <a:r>
              <a:rPr lang="da-DK" dirty="0">
                <a:latin typeface="Calibri" pitchFamily="34" charset="0"/>
              </a:rPr>
              <a:t>    </a:t>
            </a:r>
            <a:r>
              <a:rPr lang="da-DK" u="sng" dirty="0">
                <a:latin typeface="Calibri" pitchFamily="34" charset="0"/>
              </a:rPr>
              <a:t>&gt;</a:t>
            </a:r>
            <a:r>
              <a:rPr lang="da-DK" dirty="0">
                <a:latin typeface="Calibri" pitchFamily="34" charset="0"/>
              </a:rPr>
              <a:t> 1  leading</a:t>
            </a:r>
          </a:p>
          <a:p>
            <a:r>
              <a:rPr lang="da-DK" dirty="0">
                <a:latin typeface="Calibri" pitchFamily="34" charset="0"/>
              </a:rPr>
              <a:t>    to  hospital</a:t>
            </a:r>
          </a:p>
          <a:p>
            <a:r>
              <a:rPr lang="da-DK" dirty="0">
                <a:latin typeface="Calibri" pitchFamily="34" charset="0"/>
              </a:rPr>
              <a:t>    admission</a:t>
            </a:r>
          </a:p>
          <a:p>
            <a:endParaRPr lang="da-DK" dirty="0">
              <a:latin typeface="Calibri" pitchFamily="34" charset="0"/>
            </a:endParaRPr>
          </a:p>
          <a:p>
            <a:endParaRPr lang="da-DK" dirty="0">
              <a:latin typeface="Calibri" pitchFamily="34" charset="0"/>
            </a:endParaRPr>
          </a:p>
          <a:p>
            <a:r>
              <a:rPr lang="da-DK" dirty="0">
                <a:latin typeface="Calibri" pitchFamily="34" charset="0"/>
              </a:rPr>
              <a:t>1 (not leading</a:t>
            </a:r>
          </a:p>
          <a:p>
            <a:r>
              <a:rPr lang="da-DK" dirty="0">
                <a:latin typeface="Calibri" pitchFamily="34" charset="0"/>
              </a:rPr>
              <a:t>     to hospital</a:t>
            </a:r>
          </a:p>
          <a:p>
            <a:r>
              <a:rPr lang="da-DK" dirty="0">
                <a:latin typeface="Calibri" pitchFamily="34" charset="0"/>
              </a:rPr>
              <a:t>     admission)</a:t>
            </a:r>
          </a:p>
          <a:p>
            <a:endParaRPr lang="da-DK" dirty="0">
              <a:latin typeface="Calibri" pitchFamily="34" charset="0"/>
            </a:endParaRPr>
          </a:p>
        </p:txBody>
      </p:sp>
      <p:cxnSp>
        <p:nvCxnSpPr>
          <p:cNvPr id="3" name="Straight Connector 2"/>
          <p:cNvCxnSpPr/>
          <p:nvPr/>
        </p:nvCxnSpPr>
        <p:spPr>
          <a:xfrm flipH="1">
            <a:off x="5704764" y="3807725"/>
            <a:ext cx="27296" cy="22245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720453" y="3811594"/>
            <a:ext cx="6086901" cy="40943"/>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1170" y="5930558"/>
            <a:ext cx="2781894" cy="47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65469" y="3796789"/>
            <a:ext cx="2941885" cy="523220"/>
          </a:xfrm>
          <a:prstGeom prst="rect">
            <a:avLst/>
          </a:prstGeom>
        </p:spPr>
        <p:txBody>
          <a:bodyPr wrap="square">
            <a:spAutoFit/>
          </a:bodyPr>
          <a:lstStyle/>
          <a:p>
            <a:r>
              <a:rPr lang="da-DK" sz="1400" u="sng" dirty="0">
                <a:cs typeface="Times New Roman" pitchFamily="18" charset="0"/>
              </a:rPr>
              <a:t>LAMA </a:t>
            </a:r>
            <a:r>
              <a:rPr lang="da-DK" sz="1400" i="1" u="sng" dirty="0">
                <a:cs typeface="Times New Roman" pitchFamily="18" charset="0"/>
              </a:rPr>
              <a:t>or </a:t>
            </a:r>
            <a:r>
              <a:rPr lang="da-DK" sz="1400" u="sng" dirty="0">
                <a:cs typeface="Times New Roman" pitchFamily="18" charset="0"/>
              </a:rPr>
              <a:t>LABA</a:t>
            </a:r>
          </a:p>
          <a:p>
            <a:r>
              <a:rPr lang="da-DK" sz="1400" u="sng" dirty="0">
                <a:cs typeface="Times New Roman" pitchFamily="18" charset="0"/>
              </a:rPr>
              <a:t>Or LAMA+LABA</a:t>
            </a:r>
          </a:p>
        </p:txBody>
      </p:sp>
      <p:sp>
        <p:nvSpPr>
          <p:cNvPr id="32" name="TextBox 31"/>
          <p:cNvSpPr txBox="1"/>
          <p:nvPr/>
        </p:nvSpPr>
        <p:spPr>
          <a:xfrm>
            <a:off x="2729552" y="1569492"/>
            <a:ext cx="6151043" cy="1323439"/>
          </a:xfrm>
          <a:prstGeom prst="rect">
            <a:avLst/>
          </a:prstGeom>
          <a:noFill/>
        </p:spPr>
        <p:txBody>
          <a:bodyPr wrap="square" rtlCol="0">
            <a:spAutoFit/>
          </a:bodyPr>
          <a:lstStyle/>
          <a:p>
            <a:pPr algn="ctr"/>
            <a:r>
              <a:rPr lang="en-GB" sz="1600" dirty="0"/>
              <a:t>If patient has Gold C or D – LAMA and LABA inhaler is standard</a:t>
            </a:r>
          </a:p>
          <a:p>
            <a:pPr algn="ctr"/>
            <a:r>
              <a:rPr lang="en-GB" sz="1600" dirty="0"/>
              <a:t>If &gt;2 exacerbations LAMA plus single inhaler ICS/LABA</a:t>
            </a:r>
          </a:p>
          <a:p>
            <a:pPr algn="ctr"/>
            <a:r>
              <a:rPr lang="en-GB" sz="1600" dirty="0"/>
              <a:t>If &gt;2 exacerbations plus infection LAMA plus single inhaler low dose ICS/LABA</a:t>
            </a:r>
          </a:p>
          <a:p>
            <a:pPr algn="ctr"/>
            <a:r>
              <a:rPr lang="en-GB" sz="1600" dirty="0"/>
              <a:t>If eosinophils &gt;0.3, consider low dose LABA/ICS and LAMA</a:t>
            </a:r>
            <a:endParaRPr lang="en-US" sz="1600" dirty="0"/>
          </a:p>
        </p:txBody>
      </p:sp>
    </p:spTree>
    <p:extLst>
      <p:ext uri="{BB962C8B-B14F-4D97-AF65-F5344CB8AC3E}">
        <p14:creationId xmlns:p14="http://schemas.microsoft.com/office/powerpoint/2010/main" val="4180402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642" t="15319" r="8719" b="24024"/>
          <a:stretch/>
        </p:blipFill>
        <p:spPr>
          <a:xfrm>
            <a:off x="2346588" y="748364"/>
            <a:ext cx="8446598" cy="5056443"/>
          </a:xfrm>
          <a:prstGeom prst="rect">
            <a:avLst/>
          </a:prstGeom>
        </p:spPr>
      </p:pic>
    </p:spTree>
    <p:extLst>
      <p:ext uri="{BB962C8B-B14F-4D97-AF65-F5344CB8AC3E}">
        <p14:creationId xmlns:p14="http://schemas.microsoft.com/office/powerpoint/2010/main" val="145414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6"/>
          <p:cNvSpPr txBox="1">
            <a:spLocks noChangeArrowheads="1"/>
          </p:cNvSpPr>
          <p:nvPr/>
        </p:nvSpPr>
        <p:spPr bwMode="auto">
          <a:xfrm>
            <a:off x="1587500" y="115889"/>
            <a:ext cx="58039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chemeClr val="accent1"/>
                </a:solidFill>
                <a:latin typeface="Arial" panose="020B0604020202020204" pitchFamily="34" charset="0"/>
              </a:rPr>
              <a:t>COPD in-hospital mortality</a:t>
            </a:r>
          </a:p>
        </p:txBody>
      </p:sp>
      <p:pic>
        <p:nvPicPr>
          <p:cNvPr id="12291"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t="6580" b="6664"/>
          <a:stretch>
            <a:fillRect/>
          </a:stretch>
        </p:blipFill>
        <p:spPr>
          <a:xfrm>
            <a:off x="1703389" y="1401763"/>
            <a:ext cx="7850187" cy="4489450"/>
          </a:xfrm>
        </p:spPr>
      </p:pic>
      <p:sp>
        <p:nvSpPr>
          <p:cNvPr id="6" name="Oval 5"/>
          <p:cNvSpPr/>
          <p:nvPr/>
        </p:nvSpPr>
        <p:spPr>
          <a:xfrm>
            <a:off x="7067550" y="2997200"/>
            <a:ext cx="287338" cy="208915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cs typeface="Arial" charset="0"/>
            </a:endParaRPr>
          </a:p>
        </p:txBody>
      </p:sp>
      <p:sp>
        <p:nvSpPr>
          <p:cNvPr id="12293" name="Rectangle 7"/>
          <p:cNvSpPr>
            <a:spLocks noChangeArrowheads="1"/>
          </p:cNvSpPr>
          <p:nvPr/>
        </p:nvSpPr>
        <p:spPr bwMode="auto">
          <a:xfrm>
            <a:off x="1703388" y="765176"/>
            <a:ext cx="30972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GB" altLang="en-US" sz="1000">
                <a:latin typeface="Garamond" panose="02020404030301010803" pitchFamily="18" charset="0"/>
              </a:rPr>
              <a:t>Analysis by Julian Flowers for ERPHO/APHO 2010</a:t>
            </a:r>
          </a:p>
        </p:txBody>
      </p:sp>
    </p:spTree>
    <p:extLst>
      <p:ext uri="{BB962C8B-B14F-4D97-AF65-F5344CB8AC3E}">
        <p14:creationId xmlns:p14="http://schemas.microsoft.com/office/powerpoint/2010/main" val="2964795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019" t="12923" r="7842" b="21223"/>
          <a:stretch/>
        </p:blipFill>
        <p:spPr>
          <a:xfrm>
            <a:off x="2060838" y="548554"/>
            <a:ext cx="8013891" cy="5084804"/>
          </a:xfrm>
          <a:prstGeom prst="rect">
            <a:avLst/>
          </a:prstGeom>
        </p:spPr>
      </p:pic>
    </p:spTree>
    <p:extLst>
      <p:ext uri="{BB962C8B-B14F-4D97-AF65-F5344CB8AC3E}">
        <p14:creationId xmlns:p14="http://schemas.microsoft.com/office/powerpoint/2010/main" val="4056005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097" t="13528" r="7932" b="21583"/>
          <a:stretch/>
        </p:blipFill>
        <p:spPr>
          <a:xfrm>
            <a:off x="1396092" y="359228"/>
            <a:ext cx="9016896" cy="5652349"/>
          </a:xfrm>
          <a:prstGeom prst="rect">
            <a:avLst/>
          </a:prstGeom>
        </p:spPr>
      </p:pic>
    </p:spTree>
    <p:extLst>
      <p:ext uri="{BB962C8B-B14F-4D97-AF65-F5344CB8AC3E}">
        <p14:creationId xmlns:p14="http://schemas.microsoft.com/office/powerpoint/2010/main" val="477276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156</TotalTime>
  <Words>4301</Words>
  <Application>Microsoft Office PowerPoint</Application>
  <PresentationFormat>Widescreen</PresentationFormat>
  <Paragraphs>1005</Paragraphs>
  <Slides>56</Slides>
  <Notes>23</Notes>
  <HiddenSlides>2</HiddenSlides>
  <MMClips>0</MMClips>
  <ScaleCrop>false</ScaleCrop>
  <HeadingPairs>
    <vt:vector size="8" baseType="variant">
      <vt:variant>
        <vt:lpstr>Fonts Used</vt:lpstr>
      </vt:variant>
      <vt:variant>
        <vt:i4>17</vt:i4>
      </vt:variant>
      <vt:variant>
        <vt:lpstr>Theme</vt:lpstr>
      </vt:variant>
      <vt:variant>
        <vt:i4>1</vt:i4>
      </vt:variant>
      <vt:variant>
        <vt:lpstr>Links</vt:lpstr>
      </vt:variant>
      <vt:variant>
        <vt:i4>4</vt:i4>
      </vt:variant>
      <vt:variant>
        <vt:lpstr>Slide Titles</vt:lpstr>
      </vt:variant>
      <vt:variant>
        <vt:i4>56</vt:i4>
      </vt:variant>
    </vt:vector>
  </HeadingPairs>
  <TitlesOfParts>
    <vt:vector size="78" baseType="lpstr">
      <vt:lpstr>Arial Unicode MS</vt:lpstr>
      <vt:lpstr>ＭＳ Ｐゴシック</vt:lpstr>
      <vt:lpstr>ＭＳ Ｐゴシック</vt:lpstr>
      <vt:lpstr>SimSun</vt:lpstr>
      <vt:lpstr>Arial</vt:lpstr>
      <vt:lpstr>Calibri</vt:lpstr>
      <vt:lpstr>Calibri Light</vt:lpstr>
      <vt:lpstr>Cordia New</vt:lpstr>
      <vt:lpstr>Garamond</vt:lpstr>
      <vt:lpstr>Geneva</vt:lpstr>
      <vt:lpstr>Helvetica</vt:lpstr>
      <vt:lpstr>Shaker2Lancet-Bold</vt:lpstr>
      <vt:lpstr>Shaker2Lancet-Regular</vt:lpstr>
      <vt:lpstr>Tahoma</vt:lpstr>
      <vt:lpstr>Times</vt:lpstr>
      <vt:lpstr>Times New Roman</vt:lpstr>
      <vt:lpstr>Wingdings</vt:lpstr>
      <vt:lpstr>Office Theme</vt:lpstr>
      <vt:lpstr>file:///C:\Respiratory%20Care%20Planning%20Tool\Respiratory%20Care%20Planning%20Tool%20763927%20June%202015.xlsm!Admission%20costs!R2C6</vt:lpstr>
      <vt:lpstr>file:///C:\Respiratory%20Care%20Planning%20Tool\Respiratory%20Care%20Planning%20Tool%20763927%20June%202015.xlsm!Admission%20costs!R6C6</vt:lpstr>
      <vt:lpstr>file:///C:\Respiratory%20Care%20Planning%20Tool\Respiratory%20Care%20Planning%20Tool%20763927%20June%202015.xlsm!Rx%20Analysis%20Chart!%5bRespiratory%20Care%20Planning%20Tool%20763927%20June%202015.xlsm%5dRx%20Analysis%20Chart%20Chart%203</vt:lpstr>
      <vt:lpstr>file:///C:\Respiratory%20Care%20Planning%20Tool\Respiratory%20Care%20Planning%20Tool%20763927%20June%202015.xlsm!Rx%20Analysis!R2C1</vt:lpstr>
      <vt:lpstr>COPD- an update the latest challenges, evidence. </vt:lpstr>
      <vt:lpstr>Current state – lack of clarity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of COPD-related Pneumonia 1-4</vt:lpstr>
      <vt:lpstr>Older phenotypes?</vt:lpstr>
      <vt:lpstr>Blood eosinophilia and COPD outcome (Asthma/COPD overlap syndrome)</vt:lpstr>
      <vt:lpstr>And attenuated by prednisolone</vt:lpstr>
      <vt:lpstr>GOLD Guidelines 2013</vt:lpstr>
      <vt:lpstr>The Problems?</vt:lpstr>
      <vt:lpstr>PowerPoint Presentation</vt:lpstr>
      <vt:lpstr>PowerPoint Presentation</vt:lpstr>
      <vt:lpstr>PowerPoint Presentation</vt:lpstr>
      <vt:lpstr>Meta-analyses: inter-class effect of ICS  on pneumonia risk </vt:lpstr>
      <vt:lpstr>(irrespective of indication‡)</vt:lpstr>
      <vt:lpstr>WISDOM Study Design</vt:lpstr>
      <vt:lpstr>Key Inclusion and Exclusion Criteria</vt:lpstr>
      <vt:lpstr>WISDOM Primary Endpoint: Time to First Moderate or Severe Exacerbation</vt:lpstr>
      <vt:lpstr>Adverse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Dual bronchodilators</vt:lpstr>
      <vt:lpstr>PowerPoint Presentation</vt:lpstr>
      <vt:lpstr>PowerPoint Presentation</vt:lpstr>
      <vt:lpstr>TONADOTM 1+2: Study Design</vt:lpstr>
      <vt:lpstr>TONADOTM 1+2: Primary Endpoint: FEV1 AUC0-3h for tiotropium + olodaterol versus monotherapy at Week 24</vt:lpstr>
      <vt:lpstr>TONADOTM 1+2: Trough FEV1 Subgroup Analysis According to GOLD stage  and Baseline Medication Use (pooled)</vt:lpstr>
      <vt:lpstr>TONADOTM 1+2: Primary Endpoint: SGRQ score for  tiotropium + olodaterol versus monotherapy at Week 24 </vt:lpstr>
      <vt:lpstr>TONADOTM 1+2: SGRQ Responder Analysis for tiotropium + olodaterol versus monotherapy at Week 24 </vt:lpstr>
      <vt:lpstr>TONADOTM 1+2: Secondary Endpoint: Time to First Moderate or Severe Exacerbation</vt:lpstr>
      <vt:lpstr>Hyperinflation scores</vt:lpstr>
      <vt:lpstr>TONADOTM 1+2: Serious Adverse Events</vt:lpstr>
      <vt:lpstr>Pooled ACLIFORM/AUGMENT: change from baseline in morning pre-dose (trough) FEV1 at Week 24</vt:lpstr>
      <vt:lpstr>Pooled ACLIFORM/AUGMENT: change from baseline in 1-hour morning post-dose FEV1 at Week 24</vt:lpstr>
      <vt:lpstr>Pooled ACLIFORM/AUGMENT: improvement in TDI focal score at Week 24</vt:lpstr>
      <vt:lpstr>Pooled data from ACLIFORM and AUGMENT:  Early morning symptoms over 24 weeks</vt:lpstr>
      <vt:lpstr>Review the current thinking behind the use of inhaled steroids in COPD patients    </vt:lpstr>
      <vt:lpstr>Future state</vt:lpstr>
      <vt:lpstr>CAN WE AFFECT SURVIVAL?</vt:lpstr>
      <vt:lpstr>Reducing Exacerbation Frequency and/or Hospitalisation due to Exacerbation</vt:lpstr>
      <vt:lpstr>PowerPoint Presentation</vt:lpstr>
      <vt:lpstr>Aims</vt:lpstr>
      <vt:lpstr>PowerPoint Presentation</vt:lpstr>
      <vt:lpstr>PowerPoint Presentation</vt:lpstr>
      <vt:lpstr>PowerPoint Presentation</vt:lpstr>
      <vt:lpstr>COPD Guidelines  RECOMMENDED FIRST CHOICE (Prescribe products by BRAND)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an update the latest challenges, evidence.</dc:title>
  <dc:creator>Magister</dc:creator>
  <cp:lastModifiedBy>Kevin O'Neill</cp:lastModifiedBy>
  <cp:revision>27</cp:revision>
  <dcterms:created xsi:type="dcterms:W3CDTF">2016-06-23T03:27:21Z</dcterms:created>
  <dcterms:modified xsi:type="dcterms:W3CDTF">2016-07-06T06:36:11Z</dcterms:modified>
</cp:coreProperties>
</file>